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07" r:id="rId2"/>
    <p:sldId id="306" r:id="rId3"/>
    <p:sldId id="262" r:id="rId4"/>
    <p:sldId id="256" r:id="rId5"/>
    <p:sldId id="257" r:id="rId6"/>
    <p:sldId id="258" r:id="rId7"/>
    <p:sldId id="259" r:id="rId8"/>
    <p:sldId id="264" r:id="rId9"/>
    <p:sldId id="260" r:id="rId10"/>
    <p:sldId id="310" r:id="rId11"/>
    <p:sldId id="276" r:id="rId12"/>
    <p:sldId id="261" r:id="rId13"/>
    <p:sldId id="267" r:id="rId14"/>
    <p:sldId id="269" r:id="rId15"/>
    <p:sldId id="271" r:id="rId16"/>
    <p:sldId id="268" r:id="rId17"/>
    <p:sldId id="305" r:id="rId18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155">
          <p15:clr>
            <a:srgbClr val="A4A3A4"/>
          </p15:clr>
        </p15:guide>
        <p15:guide id="3" pos="606">
          <p15:clr>
            <a:srgbClr val="A4A3A4"/>
          </p15:clr>
        </p15:guide>
        <p15:guide id="4" pos="50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9" autoAdjust="0"/>
    <p:restoredTop sz="94660"/>
  </p:normalViewPr>
  <p:slideViewPr>
    <p:cSldViewPr snapToGrid="0" showGuides="1">
      <p:cViewPr varScale="1">
        <p:scale>
          <a:sx n="154" d="100"/>
          <a:sy n="154" d="100"/>
        </p:scale>
        <p:origin x="610" y="86"/>
      </p:cViewPr>
      <p:guideLst>
        <p:guide orient="horz" pos="1620"/>
        <p:guide pos="3155"/>
        <p:guide pos="606"/>
        <p:guide pos="50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76299-F284-4EAA-AA23-4862DC5082EB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B313C-6B84-469A-A8BF-E1E0C9F599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16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223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994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68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31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035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14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31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2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9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3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32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4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215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06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8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26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32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611560" y="685255"/>
            <a:ext cx="7920880" cy="45719"/>
            <a:chOff x="3060700" y="4724400"/>
            <a:chExt cx="5955507" cy="3143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029083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70919"/>
      </p:ext>
    </p:extLst>
  </p:cSld>
  <p:clrMapOvr>
    <a:masterClrMapping/>
  </p:clrMapOvr>
  <p:transition spd="slow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625389"/>
      </p:ext>
    </p:extLst>
  </p:cSld>
  <p:clrMapOvr>
    <a:masterClrMapping/>
  </p:clrMapOvr>
  <p:transition spd="slow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0476122"/>
      </p:ext>
    </p:extLst>
  </p:cSld>
  <p:clrMapOvr>
    <a:masterClrMapping/>
  </p:clrMapOvr>
  <p:transition spd="slow" advTm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187004"/>
      </p:ext>
    </p:extLst>
  </p:cSld>
  <p:clrMapOvr>
    <a:masterClrMapping/>
  </p:clrMapOvr>
  <p:transition spd="slow" advTm="0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23928"/>
      </p:ext>
    </p:extLst>
  </p:cSld>
  <p:clrMapOvr>
    <a:masterClrMapping/>
  </p:clrMapOvr>
  <p:transition spd="slow" advTm="0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14410177"/>
      </p:ext>
    </p:extLst>
  </p:cSld>
  <p:clrMapOvr>
    <a:masterClrMapping/>
  </p:clrMapOvr>
  <p:transition spd="slow" advTm="0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152918"/>
      </p:ext>
    </p:extLst>
  </p:cSld>
  <p:clrMapOvr>
    <a:masterClrMapping/>
  </p:clrMapOvr>
  <p:transition spd="slow" advTm="0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353951"/>
      </p:ext>
    </p:extLst>
  </p:cSld>
  <p:clrMapOvr>
    <a:masterClrMapping/>
  </p:clrMapOvr>
  <p:transition spd="slow" advTm="0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677868"/>
      </p:ext>
    </p:extLst>
  </p:cSld>
  <p:clrMapOvr>
    <a:masterClrMapping/>
  </p:clrMapOvr>
  <p:transition spd="slow" advTm="0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732733"/>
      </p:ext>
    </p:extLst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277"/>
      </p:ext>
    </p:extLst>
  </p:cSld>
  <p:clrMapOvr>
    <a:masterClrMapping/>
  </p:clrMapOvr>
  <p:transition spd="slow" advTm="0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028829"/>
      </p:ext>
    </p:extLst>
  </p:cSld>
  <p:clrMapOvr>
    <a:masterClrMapping/>
  </p:clrMapOvr>
  <p:transition spd="slow" advTm="0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510918"/>
      </p:ext>
    </p:extLst>
  </p:cSld>
  <p:clrMapOvr>
    <a:masterClrMapping/>
  </p:clrMapOvr>
  <p:transition spd="slow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98058"/>
      </p:ext>
    </p:extLst>
  </p:cSld>
  <p:clrMapOvr>
    <a:masterClrMapping/>
  </p:clrMapOvr>
  <p:transition spd="slow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61256"/>
      </p:ext>
    </p:extLst>
  </p:cSld>
  <p:clrMapOvr>
    <a:masterClrMapping/>
  </p:clrMapOvr>
  <p:transition spd="slow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00226"/>
      </p:ext>
    </p:extLst>
  </p:cSld>
  <p:clrMapOvr>
    <a:masterClrMapping/>
  </p:clrMapOvr>
  <p:transition spd="slow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23228"/>
      </p:ext>
    </p:extLst>
  </p:cSld>
  <p:clrMapOvr>
    <a:masterClrMapping/>
  </p:clrMapOvr>
  <p:transition spd="slow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75005"/>
      </p:ext>
    </p:extLst>
  </p:cSld>
  <p:clrMapOvr>
    <a:masterClrMapping/>
  </p:clrMapOvr>
  <p:transition spd="slow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52989"/>
      </p:ext>
    </p:extLst>
  </p:cSld>
  <p:clrMapOvr>
    <a:masterClrMapping/>
  </p:clrMapOvr>
  <p:transition spd="slow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1E9E4D-0BE1-4AAA-A57B-DA425863F4AF}" type="datetimeFigureOut">
              <a:rPr lang="zh-CN" altLang="en-US" smtClean="0"/>
              <a:t>2026/4/10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16442"/>
      </p:ext>
    </p:extLst>
  </p:cSld>
  <p:clrMapOvr>
    <a:masterClrMapping/>
  </p:clrMapOvr>
  <p:transition spd="slow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38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ransition spd="slow" advTm="0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74343" y="849756"/>
            <a:ext cx="1289946" cy="1289946"/>
            <a:chOff x="2026208" y="849756"/>
            <a:chExt cx="1289946" cy="1289946"/>
          </a:xfrm>
        </p:grpSpPr>
        <p:grpSp>
          <p:nvGrpSpPr>
            <p:cNvPr id="4" name="组合 3"/>
            <p:cNvGrpSpPr/>
            <p:nvPr/>
          </p:nvGrpSpPr>
          <p:grpSpPr>
            <a:xfrm>
              <a:off x="2026208" y="849756"/>
              <a:ext cx="1289946" cy="128994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260839" y="1025813"/>
              <a:ext cx="6359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74343" y="849756"/>
            <a:ext cx="1289946" cy="1289946"/>
            <a:chOff x="3351228" y="849756"/>
            <a:chExt cx="1289946" cy="1289946"/>
          </a:xfrm>
        </p:grpSpPr>
        <p:grpSp>
          <p:nvGrpSpPr>
            <p:cNvPr id="7" name="组合 6"/>
            <p:cNvGrpSpPr/>
            <p:nvPr/>
          </p:nvGrpSpPr>
          <p:grpSpPr>
            <a:xfrm>
              <a:off x="3351228" y="849756"/>
              <a:ext cx="1289946" cy="128994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587342" y="946188"/>
              <a:ext cx="6359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业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74343" y="849756"/>
            <a:ext cx="1289946" cy="1289946"/>
            <a:chOff x="4648417" y="849756"/>
            <a:chExt cx="1289946" cy="1289946"/>
          </a:xfrm>
        </p:grpSpPr>
        <p:grpSp>
          <p:nvGrpSpPr>
            <p:cNvPr id="10" name="组合 9"/>
            <p:cNvGrpSpPr/>
            <p:nvPr/>
          </p:nvGrpSpPr>
          <p:grpSpPr>
            <a:xfrm>
              <a:off x="4648417" y="849756"/>
              <a:ext cx="1289946" cy="128994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4832551" y="959138"/>
              <a:ext cx="6359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答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74343" y="849756"/>
            <a:ext cx="1913836" cy="1289946"/>
            <a:chOff x="5946350" y="849756"/>
            <a:chExt cx="1913836" cy="1289946"/>
          </a:xfrm>
        </p:grpSpPr>
        <p:grpSp>
          <p:nvGrpSpPr>
            <p:cNvPr id="13" name="组合 12"/>
            <p:cNvGrpSpPr/>
            <p:nvPr/>
          </p:nvGrpSpPr>
          <p:grpSpPr>
            <a:xfrm>
              <a:off x="5946350" y="849756"/>
              <a:ext cx="1289946" cy="128994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accent6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6046333" y="1203543"/>
              <a:ext cx="18138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汇报</a:t>
              </a:r>
              <a:endParaRPr lang="zh-CN" altLang="en-US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0" y="2427734"/>
            <a:ext cx="9144000" cy="19442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361596" y="278806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哈尔滨工业大学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94404" y="3446320"/>
            <a:ext cx="30177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汇报人：李明谦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327053" y="4110384"/>
            <a:ext cx="1179076" cy="1178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58018" y="4605223"/>
            <a:ext cx="630120" cy="63003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436688" y="4920241"/>
            <a:ext cx="890364" cy="8902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58789" y="4730422"/>
            <a:ext cx="685681" cy="68558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6440" y="5038934"/>
            <a:ext cx="588755" cy="5886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62506" y="4528456"/>
            <a:ext cx="252447" cy="2524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81253" y="4325716"/>
            <a:ext cx="528983" cy="52891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63984" y="3830482"/>
            <a:ext cx="1179076" cy="1178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419626" y="4323810"/>
            <a:ext cx="223042" cy="2230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943138" y="4704693"/>
            <a:ext cx="1179076" cy="1178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75196" y="4605225"/>
            <a:ext cx="520102" cy="5200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1078" y="4920242"/>
            <a:ext cx="316822" cy="3167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7144" y="4736991"/>
            <a:ext cx="158410" cy="158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12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448B2438-88BE-40EF-A01A-EB673EFE5E41}"/>
              </a:ext>
            </a:extLst>
          </p:cNvPr>
          <p:cNvSpPr txBox="1"/>
          <p:nvPr/>
        </p:nvSpPr>
        <p:spPr>
          <a:xfrm>
            <a:off x="3592116" y="1194056"/>
            <a:ext cx="52081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AIR-VLA: Vision-Language-Action Systems for Aerial Manipulation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444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2099E-6 L 0.45 4.32099E-6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32099E-6 L 0.29896 4.32099E-6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2099E-6 L 0.14584 4.32099E-6 " pathEditMode="relative" rAng="0" ptsTypes="AA">
                                      <p:cBhvr>
                                        <p:cTn id="3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5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650495" y="227425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前沿模型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5CEDAA-AEA7-4E68-8614-915A998AC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001" y="349035"/>
            <a:ext cx="8482648" cy="570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π0.5 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：面向“开放世界”的进化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是在 2025 年发布的升级版，其核心关键词是 Open-World Generalization（开放世界泛化性）。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核心原理与改进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知识隔离 (Knowledge Insulation)： 研究者发现，在给 VLM 喂入大量具体的机器人动作数据时，模型原有的“互联网常识”会被冲淡（这种现象叫“灾难性遗忘”）。</a:t>
            </a: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 π0.5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引入了知识隔离技术，确保模型在学习如何转动 Z1 机械臂的同时，不会忘记“苹果是圆的、红色的”这种常识。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分层架构（System 1 &amp; System 2）：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高层（语义规划）： 像人类的“系统 2”，负责理解复杂的逻辑，比如“清理厨房”。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底层（动作执行）： 像人类的“系统 1”，负责低延迟的避障和抓取。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异构任务协同训练： </a:t>
            </a: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π0.5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在训练时不仅学习动作数据，还同时学习物体的语义检测、子任务分解等。这让它即使在从未见过的家政环境（如陌生的厨房）中，也能靠常识推断出该怎么做。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zh-CN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16497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059972" y="1153828"/>
            <a:ext cx="2715343" cy="271499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Part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Helvetica Neue Condensed" pitchFamily="50" charset="0"/>
                <a:ea typeface="微软雅黑" pitchFamily="34" charset="-122"/>
              </a:rPr>
              <a:t> 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3</a:t>
            </a:r>
            <a:endParaRPr lang="zh-CN" altLang="en-US" sz="4800" dirty="0">
              <a:ln w="12700">
                <a:noFill/>
              </a:ln>
              <a:solidFill>
                <a:srgbClr val="0070C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751251" y="1354932"/>
            <a:ext cx="2021944" cy="2513410"/>
          </a:xfrm>
          <a:custGeom>
            <a:avLst/>
            <a:gdLst>
              <a:gd name="T0" fmla="*/ 1130 w 1696"/>
              <a:gd name="T1" fmla="*/ 0 h 2108"/>
              <a:gd name="T2" fmla="*/ 1696 w 1696"/>
              <a:gd name="T3" fmla="*/ 978 h 2108"/>
              <a:gd name="T4" fmla="*/ 566 w 1696"/>
              <a:gd name="T5" fmla="*/ 2108 h 2108"/>
              <a:gd name="T6" fmla="*/ 0 w 1696"/>
              <a:gd name="T7" fmla="*/ 1956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" h="2108">
                <a:moveTo>
                  <a:pt x="1130" y="0"/>
                </a:moveTo>
                <a:cubicBezTo>
                  <a:pt x="1468" y="195"/>
                  <a:pt x="1696" y="560"/>
                  <a:pt x="1696" y="978"/>
                </a:cubicBezTo>
                <a:cubicBezTo>
                  <a:pt x="1696" y="1602"/>
                  <a:pt x="1190" y="2108"/>
                  <a:pt x="566" y="2108"/>
                </a:cubicBezTo>
                <a:cubicBezTo>
                  <a:pt x="360" y="2108"/>
                  <a:pt x="167" y="2052"/>
                  <a:pt x="0" y="1956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079651" y="1175148"/>
            <a:ext cx="2018372" cy="2512219"/>
          </a:xfrm>
          <a:custGeom>
            <a:avLst/>
            <a:gdLst>
              <a:gd name="T0" fmla="*/ 563 w 1693"/>
              <a:gd name="T1" fmla="*/ 2107 h 2107"/>
              <a:gd name="T2" fmla="*/ 0 w 1693"/>
              <a:gd name="T3" fmla="*/ 1129 h 2107"/>
              <a:gd name="T4" fmla="*/ 1129 w 1693"/>
              <a:gd name="T5" fmla="*/ 0 h 2107"/>
              <a:gd name="T6" fmla="*/ 1693 w 1693"/>
              <a:gd name="T7" fmla="*/ 151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 flipV="1">
            <a:off x="839113" y="2382"/>
            <a:ext cx="2263673" cy="13549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 flipV="1">
            <a:off x="1745297" y="3682604"/>
            <a:ext cx="2442290" cy="14692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5106737" y="2154258"/>
            <a:ext cx="18774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000" b="1" spc="3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论文介绍</a:t>
            </a:r>
            <a:endParaRPr lang="zh-CN" altLang="en-US" sz="3000" b="1" spc="3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574775" y="1275606"/>
            <a:ext cx="0" cy="2808312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73627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E08AC79F-7A3C-4BB2-949E-84D9DBA4D462}"/>
              </a:ext>
            </a:extLst>
          </p:cNvPr>
          <p:cNvSpPr txBox="1"/>
          <p:nvPr/>
        </p:nvSpPr>
        <p:spPr>
          <a:xfrm>
            <a:off x="218661" y="1277177"/>
            <a:ext cx="857747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视觉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动作（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Vision-Language-Action, VLA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）模型在地面具身智能领域已取得显著进展，但其在空中操作系统（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Aerial Manipulation Systems, AMS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）中的应用仍处于起步阶段。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AMS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独特的物理特性，包括浮动基座动力学（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floating-base dynamics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）、无人机与操作手之间的强耦合，以及操作任务的多步长周期（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long-horizon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）属性，对现有专为二维平面或静态基座设计的 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范式提出了严峻挑战。</a:t>
            </a:r>
            <a:endParaRPr lang="en-US" altLang="zh-CN" sz="16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6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为填补这一空白，本研究提出了 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AIR-VLA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，这是首个为空中操作量身定制的 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基准测试。我们构建了基于物理引擎的仿真环境，并发布了一个包含 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3000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条高质量手动遥操作演示记录的多模态数据集。该基准涵盖了基础操作、对象与空间理解、语义推理及长周期规划四大维度。通过系统评估主流 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VLM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模型，实验验证了将 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范式迁移至空中系统的可行性。同时，利用为空中任务设计的专用多维指标，揭示了当前模型在无人机机动性、精细控制及高级规划方面的能力边界。</a:t>
            </a:r>
            <a:r>
              <a:rPr lang="en-US" altLang="zh-CN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AIR-VLA </a:t>
            </a:r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为通用空中机器人研究提供了标准化的测试台与数据基础。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50E804-C9D0-4361-9FDA-4F15ADF03092}"/>
              </a:ext>
            </a:extLst>
          </p:cNvPr>
          <p:cNvSpPr txBox="1"/>
          <p:nvPr/>
        </p:nvSpPr>
        <p:spPr>
          <a:xfrm>
            <a:off x="3642692" y="215106"/>
            <a:ext cx="238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研究背景</a:t>
            </a:r>
          </a:p>
        </p:txBody>
      </p:sp>
    </p:spTree>
    <p:extLst>
      <p:ext uri="{BB962C8B-B14F-4D97-AF65-F5344CB8AC3E}">
        <p14:creationId xmlns:p14="http://schemas.microsoft.com/office/powerpoint/2010/main" val="238589468"/>
      </p:ext>
    </p:extLst>
  </p:cSld>
  <p:clrMapOvr>
    <a:masterClrMapping/>
  </p:clrMapOvr>
  <p:transition spd="slow" advTm="0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787170" y="22742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平台框架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70F1445-2985-4004-BAF4-2639484C5791}"/>
              </a:ext>
            </a:extLst>
          </p:cNvPr>
          <p:cNvSpPr txBox="1"/>
          <p:nvPr/>
        </p:nvSpPr>
        <p:spPr>
          <a:xfrm>
            <a:off x="407503" y="979004"/>
            <a:ext cx="8194814" cy="3610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包含四个维度：任务设计分类、评估框架、仿真环境、数据集构建</a:t>
            </a:r>
            <a:endParaRPr lang="en-US" altLang="zh-CN" sz="12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2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任务设计分类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(Task Design Taxonomy)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任务平均长度约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475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个时间步，包含四个套件：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基础操作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(Base Manipulation)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评估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3D 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悬停、低级运动控制及无人机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机械臂协作。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对象与空间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(Object &amp; Spatial)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测试对物体颜色、材质及三维空间关系的精细理解。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语义理解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(Semantic Understanding)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测试对非结构化、隐性意图指令的遵循能力。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长周期任务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(Long-Horizon)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评估在广域机动与局部操作间切换的多步规划能力。</a:t>
            </a:r>
            <a:endParaRPr lang="en-US" altLang="zh-CN" sz="12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sz="12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3.2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评估框架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(Evaluation Framework)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pPr algn="l"/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层： 在线闭环仿真评估，关注空间导航、末端执行器精度及动态安全性。</a:t>
            </a:r>
          </a:p>
          <a:p>
            <a:pPr algn="l"/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VLM 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层： 针对高级任务规划，评估子任务分解、三维感知及技能选择。</a:t>
            </a:r>
            <a:endParaRPr lang="en-US" altLang="zh-CN" sz="12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12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3.3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仿真环境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(Simulation Environment)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 基于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NVIDIA Isaac Sim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PhysX 5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，利用光线追踪确保物理真实性。机器人系统由四旋翼无人机与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7-DoF Franka Panda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机械臂组成，构成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12-DoF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的高维控制问题。</a:t>
            </a:r>
          </a:p>
          <a:p>
            <a:endParaRPr lang="en-US" altLang="zh-CN" sz="12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3.4 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数据集构建 </a:t>
            </a:r>
            <a:r>
              <a:rPr lang="en-US" altLang="zh-CN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(Dataset Construction)</a:t>
            </a:r>
            <a:r>
              <a:rPr lang="zh-CN" altLang="en-US" sz="12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数据采集： 采用手动遥操作，记录了涵盖多种协作方案的专家演示。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感知系统： 配备前下视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RGB-D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、腕部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RGB-D 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及第三方视角相机。</a:t>
            </a:r>
          </a:p>
          <a:p>
            <a:pPr algn="l"/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环境多样性： 包含 住宅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(Home)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、工厂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(Factory) 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及户外 </a:t>
            </a:r>
            <a:r>
              <a:rPr lang="en-US" altLang="zh-CN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(Outdoor)</a:t>
            </a:r>
            <a:r>
              <a:rPr lang="zh-CN" altLang="en-US" sz="12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场景，并模拟了多样的光照条件。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ECA718-1549-478F-98D1-6DE38A5C3F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91"/>
          <a:stretch/>
        </p:blipFill>
        <p:spPr>
          <a:xfrm>
            <a:off x="7037526" y="739635"/>
            <a:ext cx="1450491" cy="238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6344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268050" y="273592"/>
            <a:ext cx="6607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/>
              <a:t>各模型在 </a:t>
            </a:r>
            <a:r>
              <a:rPr lang="en-US" altLang="zh-CN" b="1"/>
              <a:t>AIR-VLA </a:t>
            </a:r>
            <a:r>
              <a:rPr lang="zh-CN" altLang="en-US" b="1"/>
              <a:t>四类任务套件下的详细性能评估 </a:t>
            </a:r>
            <a:r>
              <a:rPr lang="en-US" altLang="zh-CN" b="1"/>
              <a:t>(</a:t>
            </a:r>
            <a:r>
              <a:rPr lang="zh-CN" altLang="en-US" b="1"/>
              <a:t>归一化分数</a:t>
            </a:r>
            <a:r>
              <a:rPr lang="en-US" altLang="zh-CN" b="1"/>
              <a:t>)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1C8F1E32-AADB-483A-872A-0DC86A1CE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27543"/>
              </p:ext>
            </p:extLst>
          </p:nvPr>
        </p:nvGraphicFramePr>
        <p:xfrm>
          <a:off x="0" y="1185240"/>
          <a:ext cx="9698592" cy="2773019"/>
        </p:xfrm>
        <a:graphic>
          <a:graphicData uri="http://schemas.openxmlformats.org/drawingml/2006/table">
            <a:tbl>
              <a:tblPr/>
              <a:tblGrid>
                <a:gridCol w="1616432">
                  <a:extLst>
                    <a:ext uri="{9D8B030D-6E8A-4147-A177-3AD203B41FA5}">
                      <a16:colId xmlns:a16="http://schemas.microsoft.com/office/drawing/2014/main" val="3729472267"/>
                    </a:ext>
                  </a:extLst>
                </a:gridCol>
                <a:gridCol w="1616432">
                  <a:extLst>
                    <a:ext uri="{9D8B030D-6E8A-4147-A177-3AD203B41FA5}">
                      <a16:colId xmlns:a16="http://schemas.microsoft.com/office/drawing/2014/main" val="816886035"/>
                    </a:ext>
                  </a:extLst>
                </a:gridCol>
                <a:gridCol w="1616432">
                  <a:extLst>
                    <a:ext uri="{9D8B030D-6E8A-4147-A177-3AD203B41FA5}">
                      <a16:colId xmlns:a16="http://schemas.microsoft.com/office/drawing/2014/main" val="717579598"/>
                    </a:ext>
                  </a:extLst>
                </a:gridCol>
                <a:gridCol w="1616432">
                  <a:extLst>
                    <a:ext uri="{9D8B030D-6E8A-4147-A177-3AD203B41FA5}">
                      <a16:colId xmlns:a16="http://schemas.microsoft.com/office/drawing/2014/main" val="2699733920"/>
                    </a:ext>
                  </a:extLst>
                </a:gridCol>
                <a:gridCol w="1616432">
                  <a:extLst>
                    <a:ext uri="{9D8B030D-6E8A-4147-A177-3AD203B41FA5}">
                      <a16:colId xmlns:a16="http://schemas.microsoft.com/office/drawing/2014/main" val="2434389191"/>
                    </a:ext>
                  </a:extLst>
                </a:gridCol>
                <a:gridCol w="1616432">
                  <a:extLst>
                    <a:ext uri="{9D8B030D-6E8A-4147-A177-3AD203B41FA5}">
                      <a16:colId xmlns:a16="http://schemas.microsoft.com/office/drawing/2014/main" val="3192024445"/>
                    </a:ext>
                  </a:extLst>
                </a:gridCol>
              </a:tblGrid>
              <a:tr h="672764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模型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基础操作 </a:t>
                      </a:r>
                      <a:r>
                        <a:rPr lang="en-US" altLang="zh-CN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Pos/Arm/Safe/Task/Tot)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对象与空间 </a:t>
                      </a:r>
                      <a:r>
                        <a:rPr lang="en-US" altLang="zh-CN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Pos/Arm/Safe/Task/Tot)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语义理解 </a:t>
                      </a:r>
                      <a:r>
                        <a:rPr lang="en-US" altLang="zh-CN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Pos/Arm/Safe/Task/Tot)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长周期任务 </a:t>
                      </a:r>
                      <a:r>
                        <a:rPr lang="en-US" altLang="zh-CN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Pos/Arm/Safe/Task/Tot)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100">
                          <a:effectLst/>
                        </a:rPr>
                        <a:t>总平均 </a:t>
                      </a:r>
                      <a:r>
                        <a:rPr lang="en-US" altLang="zh-CN" sz="1100">
                          <a:effectLst/>
                        </a:rPr>
                        <a:t>(</a:t>
                      </a:r>
                      <a:r>
                        <a:rPr lang="en-US" sz="1100">
                          <a:effectLst/>
                        </a:rPr>
                        <a:t>Tot)</a:t>
                      </a: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552738"/>
                  </a:ext>
                </a:extLst>
              </a:tr>
              <a:tr h="42005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>
                          <a:effectLst/>
                        </a:rPr>
                        <a:t>ACT</a:t>
                      </a:r>
                      <a:endParaRPr 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0.0/20.0/100/0.0/</a:t>
                      </a:r>
                      <a:r>
                        <a:rPr lang="en-US" altLang="zh-CN" sz="1100" b="1">
                          <a:effectLst/>
                        </a:rPr>
                        <a:t>15.0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0.0/16.0/100/0.0/</a:t>
                      </a:r>
                      <a:r>
                        <a:rPr lang="en-US" altLang="zh-CN" sz="1100" b="1">
                          <a:effectLst/>
                        </a:rPr>
                        <a:t>14.0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0.0/16.0/100/0.0/</a:t>
                      </a:r>
                      <a:r>
                        <a:rPr lang="en-US" altLang="zh-CN" sz="1100" b="1">
                          <a:effectLst/>
                        </a:rPr>
                        <a:t>14.0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0.0/10.0/100/0.0/</a:t>
                      </a:r>
                      <a:r>
                        <a:rPr lang="en-US" altLang="zh-CN" sz="1100" b="1">
                          <a:effectLst/>
                        </a:rPr>
                        <a:t>12.5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1">
                          <a:effectLst/>
                        </a:rPr>
                        <a:t>13.9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508234"/>
                  </a:ext>
                </a:extLst>
              </a:tr>
              <a:tr h="42005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>
                          <a:effectLst/>
                        </a:rPr>
                        <a:t>Diffusion Policy</a:t>
                      </a:r>
                      <a:endParaRPr 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0.0/20.0/100/0.0/</a:t>
                      </a:r>
                      <a:r>
                        <a:rPr lang="en-US" altLang="zh-CN" sz="1100" b="1">
                          <a:effectLst/>
                        </a:rPr>
                        <a:t>15.0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0.0/16.0/100/0.0/</a:t>
                      </a:r>
                      <a:r>
                        <a:rPr lang="en-US" altLang="zh-CN" sz="1100" b="1">
                          <a:effectLst/>
                        </a:rPr>
                        <a:t>14.0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0.0/16.0/100/0.0/</a:t>
                      </a:r>
                      <a:r>
                        <a:rPr lang="en-US" altLang="zh-CN" sz="1100" b="1">
                          <a:effectLst/>
                        </a:rPr>
                        <a:t>14.0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0.0/10.0/100/0.0/</a:t>
                      </a:r>
                      <a:r>
                        <a:rPr lang="en-US" altLang="zh-CN" sz="1100" b="1">
                          <a:effectLst/>
                        </a:rPr>
                        <a:t>12.5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1">
                          <a:effectLst/>
                        </a:rPr>
                        <a:t>13.9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675194"/>
                  </a:ext>
                </a:extLst>
              </a:tr>
              <a:tr h="420051">
                <a:tc>
                  <a:txBody>
                    <a:bodyPr/>
                    <a:lstStyle/>
                    <a:p>
                      <a:pPr algn="l" fontAlgn="t"/>
                      <a:r>
                        <a:rPr lang="el-GR" sz="1100" i="1">
                          <a:effectLst/>
                          <a:latin typeface="KaTeX_Math"/>
                        </a:rPr>
                        <a:t>π</a:t>
                      </a:r>
                      <a:r>
                        <a:rPr lang="el-GR" sz="1100">
                          <a:effectLst/>
                          <a:latin typeface="KaTeX_Main"/>
                        </a:rPr>
                        <a:t>0​</a:t>
                      </a:r>
                      <a:r>
                        <a:rPr lang="el-GR" sz="1100" b="1">
                          <a:effectLst/>
                        </a:rPr>
                        <a:t>-</a:t>
                      </a:r>
                      <a:r>
                        <a:rPr lang="en-US" sz="1100" b="1">
                          <a:effectLst/>
                        </a:rPr>
                        <a:t>FAST</a:t>
                      </a:r>
                      <a:endParaRPr 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27.5/23.9/98.1/0.0/</a:t>
                      </a:r>
                      <a:r>
                        <a:rPr lang="en-US" altLang="zh-CN" sz="1100" b="1">
                          <a:effectLst/>
                        </a:rPr>
                        <a:t>22.7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5.1/18.9/98.3/0.0/</a:t>
                      </a:r>
                      <a:r>
                        <a:rPr lang="en-US" altLang="zh-CN" sz="1100" b="1">
                          <a:effectLst/>
                        </a:rPr>
                        <a:t>15.8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6.5/16.9/99.3/0.0/</a:t>
                      </a:r>
                      <a:r>
                        <a:rPr lang="en-US" altLang="zh-CN" sz="1100" b="1">
                          <a:effectLst/>
                        </a:rPr>
                        <a:t>15.8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41.0/32.6/99.4/0.0/</a:t>
                      </a:r>
                      <a:r>
                        <a:rPr lang="en-US" altLang="zh-CN" sz="1100" b="1">
                          <a:effectLst/>
                        </a:rPr>
                        <a:t>28.3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1">
                          <a:effectLst/>
                        </a:rPr>
                        <a:t>18.8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861602"/>
                  </a:ext>
                </a:extLst>
              </a:tr>
              <a:tr h="420051">
                <a:tc>
                  <a:txBody>
                    <a:bodyPr/>
                    <a:lstStyle/>
                    <a:p>
                      <a:pPr algn="l" fontAlgn="t"/>
                      <a:r>
                        <a:rPr lang="el-GR" sz="1100" i="1">
                          <a:effectLst/>
                          <a:latin typeface="KaTeX_Math"/>
                        </a:rPr>
                        <a:t>π</a:t>
                      </a:r>
                      <a:r>
                        <a:rPr lang="el-GR" sz="1100">
                          <a:effectLst/>
                          <a:latin typeface="KaTeX_Main"/>
                        </a:rPr>
                        <a:t>0​</a:t>
                      </a:r>
                      <a:endParaRPr lang="el-GR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56.6/48.0/87.5/8.0/</a:t>
                      </a:r>
                      <a:r>
                        <a:rPr lang="en-US" altLang="zh-CN" sz="1100" b="1">
                          <a:effectLst/>
                        </a:rPr>
                        <a:t>38.1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58.1/38.2/75.4/2.0/</a:t>
                      </a:r>
                      <a:r>
                        <a:rPr lang="en-US" altLang="zh-CN" sz="1100" b="1">
                          <a:effectLst/>
                        </a:rPr>
                        <a:t>32.4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55.7/36.1/85.1/2.0/</a:t>
                      </a:r>
                      <a:r>
                        <a:rPr lang="en-US" altLang="zh-CN" sz="1100" b="1">
                          <a:effectLst/>
                        </a:rPr>
                        <a:t>32.3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65.1/38.5/85.9/2.0/</a:t>
                      </a:r>
                      <a:r>
                        <a:rPr lang="en-US" altLang="zh-CN" sz="1100" b="1">
                          <a:effectLst/>
                        </a:rPr>
                        <a:t>32.3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1">
                          <a:effectLst/>
                        </a:rPr>
                        <a:t>34.5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728814"/>
                  </a:ext>
                </a:extLst>
              </a:tr>
              <a:tr h="420051">
                <a:tc>
                  <a:txBody>
                    <a:bodyPr/>
                    <a:lstStyle/>
                    <a:p>
                      <a:pPr algn="l" fontAlgn="t"/>
                      <a:r>
                        <a:rPr lang="el-GR" sz="1100" i="1">
                          <a:effectLst/>
                          <a:latin typeface="KaTeX_Math"/>
                        </a:rPr>
                        <a:t>π</a:t>
                      </a:r>
                      <a:r>
                        <a:rPr lang="el-GR" sz="1100">
                          <a:effectLst/>
                          <a:latin typeface="KaTeX_Main"/>
                        </a:rPr>
                        <a:t>0.5​</a:t>
                      </a:r>
                      <a:endParaRPr lang="el-GR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78.8/49.9/87.2/11.0/</a:t>
                      </a:r>
                      <a:r>
                        <a:rPr lang="en-US" altLang="zh-CN" sz="1100" b="1">
                          <a:effectLst/>
                        </a:rPr>
                        <a:t>45.3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70.9/44.1/81.2/13.5/</a:t>
                      </a:r>
                      <a:r>
                        <a:rPr lang="en-US" altLang="zh-CN" sz="1100" b="1">
                          <a:effectLst/>
                        </a:rPr>
                        <a:t>42.3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65.4/44.7/82.7/11.0/</a:t>
                      </a:r>
                      <a:r>
                        <a:rPr lang="en-US" altLang="zh-CN" sz="1100" b="1">
                          <a:effectLst/>
                        </a:rPr>
                        <a:t>40.2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>
                          <a:effectLst/>
                        </a:rPr>
                        <a:t>62.4/40.8/84.8/7.0/</a:t>
                      </a:r>
                      <a:r>
                        <a:rPr lang="en-US" altLang="zh-CN" sz="1100" b="1">
                          <a:effectLst/>
                        </a:rPr>
                        <a:t>37.1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1">
                          <a:effectLst/>
                        </a:rPr>
                        <a:t>42.0</a:t>
                      </a:r>
                      <a:endParaRPr lang="zh-CN" altLang="en-US" sz="1100">
                        <a:effectLst/>
                      </a:endParaRPr>
                    </a:p>
                  </a:txBody>
                  <a:tcPr marL="54372" marR="54372" marT="27186" marB="27186"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039476"/>
                  </a:ext>
                </a:extLst>
              </a:tr>
            </a:tbl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0DE8A540-1996-4DC4-824E-D7A22F0F3A13}"/>
              </a:ext>
            </a:extLst>
          </p:cNvPr>
          <p:cNvSpPr txBox="1"/>
          <p:nvPr/>
        </p:nvSpPr>
        <p:spPr>
          <a:xfrm>
            <a:off x="60878" y="4223577"/>
            <a:ext cx="8586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注：加权总分 (Tot) 计算权重为 w pos ​ =0.25,w arm ​ =0.25,w safe ​ =0.10,w task ​ =0.40。 缩写解释：Pos (位置精度), Arm (机械臂效能), Safe (安全性), Task (任务进度)。</a:t>
            </a:r>
          </a:p>
        </p:txBody>
      </p:sp>
    </p:spTree>
    <p:extLst>
      <p:ext uri="{BB962C8B-B14F-4D97-AF65-F5344CB8AC3E}">
        <p14:creationId xmlns:p14="http://schemas.microsoft.com/office/powerpoint/2010/main" val="234211885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383740" y="272151"/>
            <a:ext cx="4376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/>
              <a:t>π</a:t>
            </a:r>
            <a:r>
              <a:rPr lang="en-US" altLang="zh-CN"/>
              <a:t>0.5​</a:t>
            </a:r>
            <a:r>
              <a:rPr lang="zh-CN" altLang="en-US" b="1"/>
              <a:t> 模型在不同干扰条件下的鲁棒性评估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AA918CD-3D68-460E-8DDD-2E8F94284C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789509"/>
              </p:ext>
            </p:extLst>
          </p:nvPr>
        </p:nvGraphicFramePr>
        <p:xfrm>
          <a:off x="444776" y="988494"/>
          <a:ext cx="7886700" cy="2286000"/>
        </p:xfrm>
        <a:graphic>
          <a:graphicData uri="http://schemas.openxmlformats.org/drawingml/2006/table">
            <a:tbl>
              <a:tblPr/>
              <a:tblGrid>
                <a:gridCol w="1314450">
                  <a:extLst>
                    <a:ext uri="{9D8B030D-6E8A-4147-A177-3AD203B41FA5}">
                      <a16:colId xmlns:a16="http://schemas.microsoft.com/office/drawing/2014/main" val="2331081195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30316242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813583216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833791687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1599650982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7884063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测试条件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>
                          <a:effectLst/>
                          <a:latin typeface="KaTeX_Math"/>
                        </a:rPr>
                        <a:t>Spos</a:t>
                      </a:r>
                      <a:r>
                        <a:rPr lang="en-US">
                          <a:effectLst/>
                          <a:latin typeface="KaTeX_Main"/>
                        </a:rPr>
                        <a:t>​</a:t>
                      </a:r>
                      <a:endParaRPr lang="en-US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>
                          <a:effectLst/>
                          <a:latin typeface="KaTeX_Math"/>
                        </a:rPr>
                        <a:t>Sarm</a:t>
                      </a:r>
                      <a:r>
                        <a:rPr lang="en-US">
                          <a:effectLst/>
                          <a:latin typeface="KaTeX_Main"/>
                        </a:rPr>
                        <a:t>​</a:t>
                      </a:r>
                      <a:endParaRPr lang="en-US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>
                          <a:effectLst/>
                          <a:latin typeface="KaTeX_Math"/>
                        </a:rPr>
                        <a:t>Ssafe</a:t>
                      </a:r>
                      <a:r>
                        <a:rPr lang="en-US">
                          <a:effectLst/>
                          <a:latin typeface="KaTeX_Main"/>
                        </a:rPr>
                        <a:t>​</a:t>
                      </a:r>
                      <a:endParaRPr lang="en-US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>
                          <a:effectLst/>
                          <a:latin typeface="KaTeX_Math"/>
                        </a:rPr>
                        <a:t>Stask</a:t>
                      </a:r>
                      <a:r>
                        <a:rPr lang="en-US">
                          <a:effectLst/>
                          <a:latin typeface="KaTeX_Main"/>
                        </a:rPr>
                        <a:t>​</a:t>
                      </a:r>
                      <a:endParaRPr lang="en-US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>
                          <a:effectLst/>
                          <a:latin typeface="KaTeX_Math"/>
                        </a:rPr>
                        <a:t>Stotal</a:t>
                      </a:r>
                      <a:r>
                        <a:rPr lang="en-US">
                          <a:effectLst/>
                          <a:latin typeface="KaTeX_Main"/>
                        </a:rPr>
                        <a:t>​</a:t>
                      </a:r>
                      <a:endParaRPr lang="en-US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842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标准环境 </a:t>
                      </a:r>
                      <a:r>
                        <a:rPr lang="en-US" altLang="zh-CN">
                          <a:effectLst/>
                        </a:rPr>
                        <a:t>(</a:t>
                      </a:r>
                      <a:r>
                        <a:rPr lang="zh-CN" altLang="en-US">
                          <a:effectLst/>
                        </a:rPr>
                        <a:t>无干扰</a:t>
                      </a:r>
                      <a:r>
                        <a:rPr lang="en-US" altLang="zh-CN">
                          <a:effectLst/>
                        </a:rPr>
                        <a:t>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71.3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45.9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84.7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10.6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42.0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9191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1079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无人机动态干扰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68.2 (↓3.1)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45.6 (↓0.3)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83.2 (↓1.5)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10.5 (↓0.1)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>
                          <a:effectLst/>
                        </a:rPr>
                        <a:t>41.0 (↓1.0)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2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无固定第三方视角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显著下降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显著下降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显著下降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显著下降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>
                          <a:effectLst/>
                        </a:rPr>
                        <a:t>显著下降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DDE1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591446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CE95AECF-5A46-400B-9E82-B14A837E3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76" y="3621505"/>
            <a:ext cx="1800493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os：基座定位准确度 </a:t>
            </a:r>
            <a:endParaRPr lang="en-US" altLang="zh-CN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rm：机械臂操作效能 </a:t>
            </a:r>
            <a:endParaRPr kumimoji="0" lang="en-US" altLang="zh-CN" sz="12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afe：环境安全性 </a:t>
            </a:r>
            <a:endParaRPr kumimoji="0" lang="en-US" altLang="zh-CN" sz="12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ask：任务进度 </a:t>
            </a:r>
            <a:endParaRPr kumimoji="0" lang="en-US" altLang="zh-CN" sz="12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ot</a:t>
            </a:r>
            <a:r>
              <a:rPr kumimoji="0" lang="en-US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kumimoji="0" lang="zh-CN" altLang="zh-CN" sz="1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：加权总分</a:t>
            </a:r>
          </a:p>
        </p:txBody>
      </p:sp>
    </p:spTree>
    <p:extLst>
      <p:ext uri="{BB962C8B-B14F-4D97-AF65-F5344CB8AC3E}">
        <p14:creationId xmlns:p14="http://schemas.microsoft.com/office/powerpoint/2010/main" val="321967337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170127" y="214106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实验与结果分析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47760F3-D24F-49D7-A39D-812985B42BCA}"/>
              </a:ext>
            </a:extLst>
          </p:cNvPr>
          <p:cNvSpPr txBox="1"/>
          <p:nvPr/>
        </p:nvSpPr>
        <p:spPr>
          <a:xfrm>
            <a:off x="493708" y="1361572"/>
            <a:ext cx="796124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主要结果分析：</a:t>
            </a:r>
          </a:p>
          <a:p>
            <a:pPr algn="l"/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模型表现： </a:t>
            </a:r>
            <a:r>
              <a:rPr lang="en-US" altLang="zh-CN" sz="1600" i="1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0.5​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与 </a:t>
            </a:r>
            <a:r>
              <a:rPr lang="en-US" altLang="zh-CN" sz="1600" i="1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0​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显著优于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。但在空中场景中，模型常遭遇 “空间定位失败”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(Spatial Grounding Failure)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：虽然识别出物体，却无法解析相对位置。</a:t>
            </a:r>
          </a:p>
          <a:p>
            <a:pPr algn="l"/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协作瓶颈： 模型在粗粒度导航上表现尚可，但在机械臂精细操作上遇到技术瓶颈。</a:t>
            </a:r>
          </a:p>
          <a:p>
            <a:pPr algn="l"/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安全性： 由于浮动基座特性，碰撞引发的系统扰动远超地面机器人，安全约束仍是核心挑战。</a:t>
            </a:r>
            <a:endParaRPr lang="en-US" altLang="zh-CN" sz="16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1600">
              <a:solidFill>
                <a:srgbClr val="3030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AIR-VLA 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填补了空中操作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研究的空白。实验表明，尽管大规模预训练提供了强大的操作先验，但在应对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3D 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运动耦合、精细协作及长周期语义规划方面，现有的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模型仍有巨大提升空间。本项目提供的标准化基准和 </a:t>
            </a:r>
            <a:r>
              <a:rPr lang="en-US" altLang="zh-CN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3000 </a:t>
            </a:r>
            <a:r>
              <a:rPr lang="zh-CN" altLang="en-US" sz="1600" i="0">
                <a:solidFill>
                  <a:srgbClr val="30303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条高质量数据集将为未来的具身智能研究提供有力支持。</a:t>
            </a:r>
            <a:endParaRPr lang="zh-CN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1600" i="0">
              <a:solidFill>
                <a:srgbClr val="30303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491328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6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8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8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10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/>
          <p:bldP spid="77" grpId="0"/>
          <p:bldP spid="84" grpId="0"/>
          <p:bldP spid="89" grpId="0"/>
          <p:bldP spid="90" grpId="0"/>
          <p:bldP spid="91" grpId="0"/>
          <p:bldP spid="92" grpId="0"/>
          <p:bldP spid="9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278256" y="2370483"/>
            <a:ext cx="258748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请各位师兄批评指正！</a:t>
            </a:r>
            <a:endParaRPr lang="zh-CN" altLang="en-US" sz="2000" b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48844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1129815" y="1782239"/>
            <a:ext cx="1720100" cy="17201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9770" y="1515877"/>
            <a:ext cx="653053" cy="598350"/>
            <a:chOff x="3529981" y="507683"/>
            <a:chExt cx="653053" cy="598350"/>
          </a:xfrm>
        </p:grpSpPr>
        <p:sp>
          <p:nvSpPr>
            <p:cNvPr id="4" name="椭圆 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55938" y="537540"/>
              <a:ext cx="627096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070C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0070C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84571" y="2082906"/>
            <a:ext cx="1210588" cy="1125603"/>
            <a:chOff x="1343028" y="1853950"/>
            <a:chExt cx="1210588" cy="1125603"/>
          </a:xfrm>
        </p:grpSpPr>
        <p:sp>
          <p:nvSpPr>
            <p:cNvPr id="35" name="TextBox 34"/>
            <p:cNvSpPr txBox="1"/>
            <p:nvPr/>
          </p:nvSpPr>
          <p:spPr>
            <a:xfrm>
              <a:off x="1343028" y="1853950"/>
              <a:ext cx="1210588" cy="90691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b="1" baseline="12000" dirty="0">
                  <a:solidFill>
                    <a:srgbClr val="0070C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33596" y="2514426"/>
              <a:ext cx="1029448" cy="465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aseline="120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CONTENT</a:t>
              </a:r>
              <a:endParaRPr lang="zh-CN" altLang="en-US" sz="2800" baseline="12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178070" y="1621241"/>
            <a:ext cx="1822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VLA</a:t>
            </a: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VLM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78070" y="235580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前沿模型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78070" y="311713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论文介绍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304031" y="2304701"/>
            <a:ext cx="653053" cy="598350"/>
            <a:chOff x="3529981" y="507683"/>
            <a:chExt cx="653053" cy="598350"/>
          </a:xfrm>
        </p:grpSpPr>
        <p:sp>
          <p:nvSpPr>
            <p:cNvPr id="48" name="椭圆 47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55938" y="537540"/>
              <a:ext cx="627096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070C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0070C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01827" y="3056502"/>
            <a:ext cx="653054" cy="598350"/>
            <a:chOff x="3529981" y="507683"/>
            <a:chExt cx="653054" cy="598350"/>
          </a:xfrm>
        </p:grpSpPr>
        <p:sp>
          <p:nvSpPr>
            <p:cNvPr id="57" name="椭圆 5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55939" y="537540"/>
              <a:ext cx="627096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070C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0070C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354764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5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059972" y="1153828"/>
            <a:ext cx="2715343" cy="271499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Part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Helvetica Neue Condensed" pitchFamily="50" charset="0"/>
                <a:ea typeface="微软雅黑" pitchFamily="34" charset="-122"/>
              </a:rPr>
              <a:t> 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1</a:t>
            </a:r>
            <a:endParaRPr lang="zh-CN" altLang="en-US" sz="4800" dirty="0">
              <a:ln w="12700">
                <a:noFill/>
              </a:ln>
              <a:solidFill>
                <a:srgbClr val="0070C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751251" y="1354932"/>
            <a:ext cx="2021944" cy="2513410"/>
          </a:xfrm>
          <a:custGeom>
            <a:avLst/>
            <a:gdLst>
              <a:gd name="T0" fmla="*/ 1130 w 1696"/>
              <a:gd name="T1" fmla="*/ 0 h 2108"/>
              <a:gd name="T2" fmla="*/ 1696 w 1696"/>
              <a:gd name="T3" fmla="*/ 978 h 2108"/>
              <a:gd name="T4" fmla="*/ 566 w 1696"/>
              <a:gd name="T5" fmla="*/ 2108 h 2108"/>
              <a:gd name="T6" fmla="*/ 0 w 1696"/>
              <a:gd name="T7" fmla="*/ 1956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" h="2108">
                <a:moveTo>
                  <a:pt x="1130" y="0"/>
                </a:moveTo>
                <a:cubicBezTo>
                  <a:pt x="1468" y="195"/>
                  <a:pt x="1696" y="560"/>
                  <a:pt x="1696" y="978"/>
                </a:cubicBezTo>
                <a:cubicBezTo>
                  <a:pt x="1696" y="1602"/>
                  <a:pt x="1190" y="2108"/>
                  <a:pt x="566" y="2108"/>
                </a:cubicBezTo>
                <a:cubicBezTo>
                  <a:pt x="360" y="2108"/>
                  <a:pt x="167" y="2052"/>
                  <a:pt x="0" y="1956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079651" y="1175148"/>
            <a:ext cx="2018372" cy="2512219"/>
          </a:xfrm>
          <a:custGeom>
            <a:avLst/>
            <a:gdLst>
              <a:gd name="T0" fmla="*/ 563 w 1693"/>
              <a:gd name="T1" fmla="*/ 2107 h 2107"/>
              <a:gd name="T2" fmla="*/ 0 w 1693"/>
              <a:gd name="T3" fmla="*/ 1129 h 2107"/>
              <a:gd name="T4" fmla="*/ 1129 w 1693"/>
              <a:gd name="T5" fmla="*/ 0 h 2107"/>
              <a:gd name="T6" fmla="*/ 1693 w 1693"/>
              <a:gd name="T7" fmla="*/ 151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 flipV="1">
            <a:off x="839113" y="2382"/>
            <a:ext cx="2263673" cy="13549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 flipV="1">
            <a:off x="1745297" y="3682604"/>
            <a:ext cx="2442290" cy="14692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888602" y="2154258"/>
            <a:ext cx="25041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3000" b="1" spc="3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VLA</a:t>
            </a:r>
            <a:r>
              <a:rPr lang="zh-CN" altLang="en-US" sz="3000" b="1" spc="3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3000" b="1" spc="3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VLM</a:t>
            </a:r>
            <a:endParaRPr lang="zh-CN" altLang="en-US" sz="3000" b="1" spc="3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574775" y="1275606"/>
            <a:ext cx="0" cy="2808312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409497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336615E-593F-4765-AAD7-B1038051DC0D}"/>
              </a:ext>
            </a:extLst>
          </p:cNvPr>
          <p:cNvSpPr txBox="1"/>
          <p:nvPr/>
        </p:nvSpPr>
        <p:spPr>
          <a:xfrm>
            <a:off x="293204" y="903995"/>
            <a:ext cx="45720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/>
              <a:t>VLM </a:t>
            </a:r>
            <a:r>
              <a:rPr lang="zh-CN" altLang="en-US" sz="1600"/>
              <a:t>的演进可以分为三个主要阶段：</a:t>
            </a:r>
          </a:p>
          <a:p>
            <a:pPr>
              <a:buFont typeface="+mj-lt"/>
              <a:buAutoNum type="arabicPeriod"/>
            </a:pPr>
            <a:r>
              <a:rPr lang="zh-CN" altLang="en-US" sz="1600"/>
              <a:t>对齐阶段（</a:t>
            </a:r>
            <a:r>
              <a:rPr lang="en-US" altLang="zh-CN" sz="1600"/>
              <a:t>2021</a:t>
            </a:r>
            <a:r>
              <a:rPr lang="zh-CN" altLang="en-US" sz="1600"/>
              <a:t>年左右）： 以 </a:t>
            </a:r>
            <a:r>
              <a:rPr lang="en-US" altLang="zh-CN" sz="1600"/>
              <a:t>CLIP</a:t>
            </a:r>
            <a:r>
              <a:rPr lang="zh-CN" altLang="en-US" sz="1600"/>
              <a:t> 为代表。通过对比学习将图像特征和文本特征映射到同一个空间，实现了“图文匹配”。</a:t>
            </a:r>
            <a:endParaRPr lang="en-US" altLang="zh-CN" sz="1600"/>
          </a:p>
          <a:p>
            <a:pPr>
              <a:buFont typeface="+mj-lt"/>
              <a:buAutoNum type="arabicPeriod"/>
            </a:pPr>
            <a:endParaRPr lang="zh-CN" altLang="en-US" sz="1600"/>
          </a:p>
          <a:p>
            <a:pPr>
              <a:buFont typeface="+mj-lt"/>
              <a:buAutoNum type="arabicPeriod"/>
            </a:pPr>
            <a:r>
              <a:rPr lang="zh-CN" altLang="en-US" sz="1600"/>
              <a:t>融合阶段（</a:t>
            </a:r>
            <a:r>
              <a:rPr lang="en-US" altLang="zh-CN" sz="1600"/>
              <a:t>2022-2023</a:t>
            </a:r>
            <a:r>
              <a:rPr lang="zh-CN" altLang="en-US" sz="1600"/>
              <a:t>年）： 以 </a:t>
            </a:r>
            <a:r>
              <a:rPr lang="en-US" altLang="zh-CN" sz="1600"/>
              <a:t>Flamingo</a:t>
            </a:r>
            <a:r>
              <a:rPr lang="zh-CN" altLang="en-US" sz="1600"/>
              <a:t>（</a:t>
            </a:r>
            <a:r>
              <a:rPr lang="en-US" altLang="zh-CN" sz="1600"/>
              <a:t> Google DeepMind </a:t>
            </a:r>
            <a:r>
              <a:rPr lang="zh-CN" altLang="en-US" sz="1600"/>
              <a:t>提出的模型）、</a:t>
            </a:r>
            <a:r>
              <a:rPr lang="en-US" altLang="zh-CN" sz="1600"/>
              <a:t>BLIP-2</a:t>
            </a:r>
            <a:r>
              <a:rPr lang="zh-CN" altLang="en-US" sz="1600"/>
              <a:t>（由 </a:t>
            </a:r>
            <a:r>
              <a:rPr lang="en-US" altLang="zh-CN" sz="1600"/>
              <a:t>Salesforce </a:t>
            </a:r>
            <a:r>
              <a:rPr lang="zh-CN" altLang="en-US" sz="1600"/>
              <a:t>提出） 为代表。引入了 </a:t>
            </a:r>
            <a:r>
              <a:rPr lang="en-US" altLang="zh-CN" sz="1600"/>
              <a:t>Q-Former </a:t>
            </a:r>
            <a:r>
              <a:rPr lang="zh-CN" altLang="en-US" sz="1600"/>
              <a:t>等结构，将视觉特征转化为 </a:t>
            </a:r>
            <a:r>
              <a:rPr lang="en-US" altLang="zh-CN" sz="1600"/>
              <a:t>LLM</a:t>
            </a:r>
            <a:r>
              <a:rPr lang="zh-CN" altLang="en-US" sz="1600"/>
              <a:t>（大语言模型）能理解的 </a:t>
            </a:r>
            <a:r>
              <a:rPr lang="en-US" altLang="zh-CN" sz="1600"/>
              <a:t>Token</a:t>
            </a:r>
            <a:r>
              <a:rPr lang="zh-CN" altLang="en-US" sz="1600"/>
              <a:t>。</a:t>
            </a:r>
            <a:endParaRPr lang="en-US" altLang="zh-CN" sz="1600"/>
          </a:p>
          <a:p>
            <a:pPr>
              <a:buFont typeface="+mj-lt"/>
              <a:buAutoNum type="arabicPeriod"/>
            </a:pPr>
            <a:endParaRPr lang="zh-CN" altLang="en-US" sz="1600"/>
          </a:p>
          <a:p>
            <a:pPr>
              <a:buFont typeface="+mj-lt"/>
              <a:buAutoNum type="arabicPeriod"/>
            </a:pPr>
            <a:r>
              <a:rPr lang="zh-CN" altLang="en-US" sz="1600"/>
              <a:t>原生多模态与大模型阶段（</a:t>
            </a:r>
            <a:r>
              <a:rPr lang="en-US" altLang="zh-CN" sz="1600"/>
              <a:t>2023</a:t>
            </a:r>
            <a:r>
              <a:rPr lang="zh-CN" altLang="en-US" sz="1600"/>
              <a:t>年至今）： 以 </a:t>
            </a:r>
            <a:r>
              <a:rPr lang="en-US" altLang="zh-CN" sz="1600"/>
              <a:t>LLaVA</a:t>
            </a:r>
            <a:r>
              <a:rPr lang="zh-CN" altLang="en-US" sz="1600"/>
              <a:t>、</a:t>
            </a:r>
            <a:r>
              <a:rPr lang="en-US" altLang="zh-CN" sz="1600"/>
              <a:t>GPT-4o</a:t>
            </a:r>
            <a:r>
              <a:rPr lang="zh-CN" altLang="en-US" sz="1600"/>
              <a:t>、</a:t>
            </a:r>
            <a:r>
              <a:rPr lang="en-US" altLang="zh-CN" sz="1600"/>
              <a:t>Qwen-VL</a:t>
            </a:r>
            <a:r>
              <a:rPr lang="zh-CN" altLang="en-US" sz="1600"/>
              <a:t> 为代表。将视觉编码器与强大的 </a:t>
            </a:r>
            <a:r>
              <a:rPr lang="en-US" altLang="zh-CN" sz="1600"/>
              <a:t>LLM </a:t>
            </a:r>
            <a:r>
              <a:rPr lang="zh-CN" altLang="en-US" sz="1600"/>
              <a:t>直接拼接，通过指令微调（</a:t>
            </a:r>
            <a:r>
              <a:rPr lang="en-US" altLang="zh-CN" sz="1600"/>
              <a:t>Instruction Tuning</a:t>
            </a:r>
            <a:r>
              <a:rPr lang="zh-CN" altLang="en-US" sz="1600"/>
              <a:t>）让模型具备了极强的理解、推理和对话能力。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EC8CA84-103E-4D92-AADD-A6B97B1416B4}"/>
              </a:ext>
            </a:extLst>
          </p:cNvPr>
          <p:cNvSpPr txBox="1"/>
          <p:nvPr/>
        </p:nvSpPr>
        <p:spPr>
          <a:xfrm>
            <a:off x="5108714" y="1594765"/>
            <a:ext cx="361287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/>
              <a:t>CLIP (Contrastive Language-Image Pre-training):</a:t>
            </a:r>
            <a:r>
              <a:rPr lang="en-US" altLang="zh-CN" sz="1400"/>
              <a:t> </a:t>
            </a:r>
            <a:r>
              <a:rPr lang="zh-CN" altLang="en-US" sz="1400"/>
              <a:t>视觉</a:t>
            </a:r>
            <a:r>
              <a:rPr lang="en-US" altLang="zh-CN" sz="1400"/>
              <a:t>-</a:t>
            </a:r>
            <a:r>
              <a:rPr lang="zh-CN" altLang="en-US" sz="1400"/>
              <a:t>语言对齐的开山之作。它通过对比学习，让模型知道“狗”这个词和“狗的图片”在特征空间上应该是接近的，从而实现了跨模态的理解。</a:t>
            </a:r>
            <a:endParaRPr lang="en-US" altLang="zh-CN" sz="1400"/>
          </a:p>
          <a:p>
            <a:endParaRPr lang="en-US" altLang="zh-CN" sz="1400"/>
          </a:p>
          <a:p>
            <a:r>
              <a:rPr lang="en-US" altLang="zh-CN" sz="1400" b="1"/>
              <a:t>Q-Former:</a:t>
            </a:r>
            <a:r>
              <a:rPr lang="zh-CN" altLang="en-US" sz="1400"/>
              <a:t> 由 </a:t>
            </a:r>
            <a:r>
              <a:rPr lang="en-US" altLang="zh-CN" sz="1400"/>
              <a:t>BLIP-2 </a:t>
            </a:r>
            <a:r>
              <a:rPr lang="zh-CN" altLang="en-US" sz="1400"/>
              <a:t>提出的一种特殊的 </a:t>
            </a:r>
            <a:r>
              <a:rPr lang="en-US" altLang="zh-CN" sz="1400"/>
              <a:t>Transformer </a:t>
            </a:r>
            <a:r>
              <a:rPr lang="zh-CN" altLang="en-US" sz="1400"/>
              <a:t>结构。它的作用是像“过滤器”一样，从成千上万个视觉特征中提取出对理解指令最有帮助的核心信息，减轻 </a:t>
            </a:r>
            <a:r>
              <a:rPr lang="en-US" altLang="zh-CN" sz="1400"/>
              <a:t>LLM </a:t>
            </a:r>
            <a:r>
              <a:rPr lang="zh-CN" altLang="en-US" sz="1400"/>
              <a:t>的计算压力。</a:t>
            </a:r>
          </a:p>
        </p:txBody>
      </p:sp>
    </p:spTree>
    <p:extLst>
      <p:ext uri="{BB962C8B-B14F-4D97-AF65-F5344CB8AC3E}">
        <p14:creationId xmlns:p14="http://schemas.microsoft.com/office/powerpoint/2010/main" val="2994606063"/>
      </p:ext>
    </p:extLst>
  </p:cSld>
  <p:clrMapOvr>
    <a:masterClrMapping/>
  </p:clrMapOvr>
  <p:transition spd="slow" advTm="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B109C7D7-AF6A-4343-A94D-AE0841F67FF2}"/>
              </a:ext>
            </a:extLst>
          </p:cNvPr>
          <p:cNvSpPr txBox="1"/>
          <p:nvPr/>
        </p:nvSpPr>
        <p:spPr>
          <a:xfrm>
            <a:off x="352839" y="1381539"/>
            <a:ext cx="843832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VLM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向机器人控制领域的延伸：</a:t>
            </a:r>
          </a:p>
          <a:p>
            <a:pPr>
              <a:buFont typeface="+mj-lt"/>
              <a:buAutoNum type="arabicPeriod"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早期探索： 如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SayCan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，利用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LLM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拆解任务，再调用底层的低级控制策略。</a:t>
            </a:r>
          </a:p>
          <a:p>
            <a:pPr>
              <a:buFont typeface="+mj-lt"/>
              <a:buAutoNum type="arabicPeriod"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端到端突破（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RT-1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）： 谷歌推出的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RT-1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证明了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Transformer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可以像处理文本一样处理机器人的传感器数据和动作指令。</a:t>
            </a:r>
          </a:p>
          <a:p>
            <a:pPr>
              <a:buFont typeface="+mj-lt"/>
              <a:buAutoNum type="arabicPeriod"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视觉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动作的真正融合（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RT-2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）：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年，谷歌提出了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RT-2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。这是第一个真正的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模型，它直接在视觉语言模型（如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PaLM-E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）上进行微调，让模型直接输出机器人控制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Token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buFont typeface="+mj-lt"/>
              <a:buAutoNum type="arabicPeriod"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开源与通用化（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年至今）： 以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OpenVLA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Octo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为代表，研究重点转向如何在多机型、多任务的大规模机器人数据集上训练通用的“机器人大脑”。</a:t>
            </a:r>
          </a:p>
        </p:txBody>
      </p:sp>
    </p:spTree>
    <p:extLst>
      <p:ext uri="{BB962C8B-B14F-4D97-AF65-F5344CB8AC3E}">
        <p14:creationId xmlns:p14="http://schemas.microsoft.com/office/powerpoint/2010/main" val="249972243"/>
      </p:ext>
    </p:extLst>
  </p:cSld>
  <p:clrMapOvr>
    <a:masterClrMapping/>
  </p:clrMapOvr>
  <p:transition spd="slow" advTm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550604" y="235975"/>
            <a:ext cx="3754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VLM</a:t>
            </a:r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和</a:t>
            </a:r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VLA</a:t>
            </a:r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区别和联系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BE2C76-BC1D-4CDF-90B0-FC78138DC5A4}"/>
              </a:ext>
            </a:extLst>
          </p:cNvPr>
          <p:cNvSpPr txBox="1"/>
          <p:nvPr/>
        </p:nvSpPr>
        <p:spPr>
          <a:xfrm>
            <a:off x="820518" y="814217"/>
            <a:ext cx="41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/>
              <a:t>VLM=</a:t>
            </a:r>
            <a:r>
              <a:rPr lang="zh-CN" altLang="en-US" sz="1600"/>
              <a:t>视觉编码器</a:t>
            </a:r>
            <a:r>
              <a:rPr lang="en-US" altLang="zh-CN" sz="1600"/>
              <a:t>+</a:t>
            </a:r>
            <a:r>
              <a:rPr lang="zh-CN" altLang="en-US" sz="1600"/>
              <a:t>适配器</a:t>
            </a:r>
            <a:r>
              <a:rPr lang="en-US" altLang="zh-CN" sz="1600"/>
              <a:t>+</a:t>
            </a:r>
            <a:r>
              <a:rPr lang="zh-CN" altLang="en-US" sz="1600"/>
              <a:t>大预言模型</a:t>
            </a:r>
            <a:endParaRPr lang="en-US" altLang="zh-CN" sz="1600"/>
          </a:p>
          <a:p>
            <a:endParaRPr lang="en-US" altLang="zh-CN" sz="1600"/>
          </a:p>
          <a:p>
            <a:r>
              <a:rPr lang="en-US" altLang="zh-CN" sz="1600"/>
              <a:t>VLA=</a:t>
            </a:r>
            <a:r>
              <a:rPr lang="zh-CN" altLang="en-US" sz="1600"/>
              <a:t>动作令牌化</a:t>
            </a:r>
            <a:r>
              <a:rPr lang="en-US" altLang="zh-CN" sz="1600"/>
              <a:t>+</a:t>
            </a:r>
            <a:r>
              <a:rPr lang="zh-CN" altLang="en-US" sz="1600"/>
              <a:t>统一预测</a:t>
            </a:r>
            <a:r>
              <a:rPr lang="en-US" altLang="zh-CN" sz="1600"/>
              <a:t>+</a:t>
            </a:r>
            <a:r>
              <a:rPr lang="zh-CN" altLang="en-US" sz="1600"/>
              <a:t>闭环控制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FE09106-519F-44E5-8FD8-FC6253F266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725538"/>
              </p:ext>
            </p:extLst>
          </p:nvPr>
        </p:nvGraphicFramePr>
        <p:xfrm>
          <a:off x="820518" y="1645214"/>
          <a:ext cx="7214727" cy="3262311"/>
        </p:xfrm>
        <a:graphic>
          <a:graphicData uri="http://schemas.openxmlformats.org/drawingml/2006/table">
            <a:tbl>
              <a:tblPr/>
              <a:tblGrid>
                <a:gridCol w="2404909">
                  <a:extLst>
                    <a:ext uri="{9D8B030D-6E8A-4147-A177-3AD203B41FA5}">
                      <a16:colId xmlns:a16="http://schemas.microsoft.com/office/drawing/2014/main" val="1436436116"/>
                    </a:ext>
                  </a:extLst>
                </a:gridCol>
                <a:gridCol w="2404909">
                  <a:extLst>
                    <a:ext uri="{9D8B030D-6E8A-4147-A177-3AD203B41FA5}">
                      <a16:colId xmlns:a16="http://schemas.microsoft.com/office/drawing/2014/main" val="3676615126"/>
                    </a:ext>
                  </a:extLst>
                </a:gridCol>
                <a:gridCol w="2404909">
                  <a:extLst>
                    <a:ext uri="{9D8B030D-6E8A-4147-A177-3AD203B41FA5}">
                      <a16:colId xmlns:a16="http://schemas.microsoft.com/office/drawing/2014/main" val="2374569661"/>
                    </a:ext>
                  </a:extLst>
                </a:gridCol>
              </a:tblGrid>
              <a:tr h="585543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特性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/>
                        <a:t>VLM (</a:t>
                      </a:r>
                      <a:r>
                        <a:rPr lang="zh-CN" altLang="en-US" sz="1600" b="0"/>
                        <a:t>视觉语言模型</a:t>
                      </a:r>
                      <a:r>
                        <a:rPr lang="en-US" altLang="zh-CN" sz="1600" b="0"/>
                        <a:t>)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/>
                        <a:t>VLA (</a:t>
                      </a:r>
                      <a:r>
                        <a:rPr lang="zh-CN" altLang="en-US" sz="1600" b="0"/>
                        <a:t>视觉</a:t>
                      </a:r>
                      <a:r>
                        <a:rPr lang="en-US" altLang="zh-CN" sz="1600" b="0"/>
                        <a:t>-</a:t>
                      </a:r>
                      <a:r>
                        <a:rPr lang="zh-CN" altLang="en-US" sz="1600" b="0"/>
                        <a:t>语言</a:t>
                      </a:r>
                      <a:r>
                        <a:rPr lang="en-US" altLang="zh-CN" sz="1600" b="0"/>
                        <a:t>-</a:t>
                      </a:r>
                      <a:r>
                        <a:rPr lang="zh-CN" altLang="en-US" sz="1600" b="0"/>
                        <a:t>动作模型</a:t>
                      </a:r>
                      <a:r>
                        <a:rPr lang="en-US" altLang="zh-CN" sz="1600" b="0"/>
                        <a:t>)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373548"/>
                  </a:ext>
                </a:extLst>
              </a:tr>
              <a:tr h="585543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主要目标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理解图像内容并生成文本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根据图像和指令控制物理硬件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632880"/>
                  </a:ext>
                </a:extLst>
              </a:tr>
              <a:tr h="585543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输出内容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文本、描述、推理过程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机器人动作序列（如：前进、抓取）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526015"/>
                  </a:ext>
                </a:extLst>
              </a:tr>
              <a:tr h="585543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数据来源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互联网图文对、视频、书籍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机器人轨迹数据、人类演示数据 </a:t>
                      </a:r>
                      <a:r>
                        <a:rPr lang="en-US" altLang="zh-CN" sz="1600" b="0"/>
                        <a:t>(</a:t>
                      </a:r>
                      <a:r>
                        <a:rPr lang="en-US" sz="1600" b="0"/>
                        <a:t>Teleoperation)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20348"/>
                  </a:ext>
                </a:extLst>
              </a:tr>
              <a:tr h="585543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具身性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“旁观者”，不与物理世界交互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“执行者”，直接干预物理世界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514540"/>
                  </a:ext>
                </a:extLst>
              </a:tr>
              <a:tr h="334596">
                <a:tc>
                  <a:txBody>
                    <a:bodyPr/>
                    <a:lstStyle/>
                    <a:p>
                      <a:r>
                        <a:rPr lang="zh-CN" altLang="en-US" sz="1600" b="0"/>
                        <a:t>典型模型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/>
                        <a:t>LLaVA, GPT-4o, Claude 3.5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/>
                        <a:t>RT-2, OpenVLA, Octo</a:t>
                      </a:r>
                    </a:p>
                  </a:txBody>
                  <a:tcPr marL="83649" marR="83649" marT="41825" marB="418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990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394288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694723" y="182698"/>
            <a:ext cx="3754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VLM</a:t>
            </a:r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和</a:t>
            </a:r>
            <a:r>
              <a:rPr lang="en-US" altLang="zh-CN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VLA</a:t>
            </a:r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区别和联系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707CAF5-028A-44E3-819F-EAB9FF91925D}"/>
              </a:ext>
            </a:extLst>
          </p:cNvPr>
          <p:cNvSpPr txBox="1"/>
          <p:nvPr/>
        </p:nvSpPr>
        <p:spPr>
          <a:xfrm>
            <a:off x="382656" y="898151"/>
            <a:ext cx="8582440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2000"/>
              </a:spcAft>
              <a:defRPr sz="2000"/>
            </a:pPr>
            <a:r>
              <a: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传统框架局限：感知、规划、控制模块分离，在空中动态环境中极易产生级联误差。</a:t>
            </a:r>
          </a:p>
          <a:p>
            <a:pPr>
              <a:spcAft>
                <a:spcPts val="2000"/>
              </a:spcAft>
              <a:defRPr sz="2000"/>
            </a:pPr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VLM </a:t>
            </a:r>
            <a:r>
              <a: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的崛起：提供了强大的场景理解和逻辑推理，但缺乏对物理动作的直接输出能力。</a:t>
            </a:r>
          </a:p>
          <a:p>
            <a:pPr>
              <a:spcAft>
                <a:spcPts val="2000"/>
              </a:spcAft>
              <a:defRPr sz="2000"/>
            </a:pPr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VLA </a:t>
            </a:r>
            <a:r>
              <a: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范式：将多模态输入（视觉</a:t>
            </a:r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状态）直接映射为底层连续动作，实现“所见即所动”。</a:t>
            </a:r>
            <a:endParaRPr lang="en-US" altLang="zh-CN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是 VLM 的“进阶形态”。</a:t>
            </a: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VLM 是大脑： 它负责识别出“桌子上有一个红色的苹果”以及“红苹果通常比绿苹果更甜”。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是大脑 + 小脑 + 神经： 它不仅知道那是红苹果，还知道为了抓起这个苹果，自己的机械臂电机需要转动多少度，并在抓取过程中根据视觉反馈实时调整力度。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目前的趋势是利用 VLM 在互联网海量数据中习得的通用常识，通过动作微调（Action Fine-tuning），将其迁移到具体的机器人硬件上，从而解决机器人领域“数据匮乏”的难题。</a:t>
            </a: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2000"/>
              </a:spcAft>
              <a:defRPr sz="2000"/>
            </a:pP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30836913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059972" y="1153828"/>
            <a:ext cx="2715343" cy="271499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lvl="0" algn="ctr"/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Part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Helvetica Neue Condensed" pitchFamily="50" charset="0"/>
                <a:ea typeface="微软雅黑" pitchFamily="34" charset="-122"/>
              </a:rPr>
              <a:t> </a:t>
            </a:r>
            <a:r>
              <a:rPr lang="en-US" altLang="zh-CN" sz="4800" dirty="0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itchFamily="34" charset="-122"/>
              </a:rPr>
              <a:t>2</a:t>
            </a:r>
            <a:endParaRPr lang="zh-CN" altLang="en-US" sz="4800" dirty="0">
              <a:ln w="12700">
                <a:noFill/>
              </a:ln>
              <a:solidFill>
                <a:srgbClr val="0070C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751251" y="1354932"/>
            <a:ext cx="2021944" cy="2513410"/>
          </a:xfrm>
          <a:custGeom>
            <a:avLst/>
            <a:gdLst>
              <a:gd name="T0" fmla="*/ 1130 w 1696"/>
              <a:gd name="T1" fmla="*/ 0 h 2108"/>
              <a:gd name="T2" fmla="*/ 1696 w 1696"/>
              <a:gd name="T3" fmla="*/ 978 h 2108"/>
              <a:gd name="T4" fmla="*/ 566 w 1696"/>
              <a:gd name="T5" fmla="*/ 2108 h 2108"/>
              <a:gd name="T6" fmla="*/ 0 w 1696"/>
              <a:gd name="T7" fmla="*/ 1956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" h="2108">
                <a:moveTo>
                  <a:pt x="1130" y="0"/>
                </a:moveTo>
                <a:cubicBezTo>
                  <a:pt x="1468" y="195"/>
                  <a:pt x="1696" y="560"/>
                  <a:pt x="1696" y="978"/>
                </a:cubicBezTo>
                <a:cubicBezTo>
                  <a:pt x="1696" y="1602"/>
                  <a:pt x="1190" y="2108"/>
                  <a:pt x="566" y="2108"/>
                </a:cubicBezTo>
                <a:cubicBezTo>
                  <a:pt x="360" y="2108"/>
                  <a:pt x="167" y="2052"/>
                  <a:pt x="0" y="1956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079651" y="1175148"/>
            <a:ext cx="2018372" cy="2512219"/>
          </a:xfrm>
          <a:custGeom>
            <a:avLst/>
            <a:gdLst>
              <a:gd name="T0" fmla="*/ 563 w 1693"/>
              <a:gd name="T1" fmla="*/ 2107 h 2107"/>
              <a:gd name="T2" fmla="*/ 0 w 1693"/>
              <a:gd name="T3" fmla="*/ 1129 h 2107"/>
              <a:gd name="T4" fmla="*/ 1129 w 1693"/>
              <a:gd name="T5" fmla="*/ 0 h 2107"/>
              <a:gd name="T6" fmla="*/ 1693 w 1693"/>
              <a:gd name="T7" fmla="*/ 151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 flipV="1">
            <a:off x="839113" y="2382"/>
            <a:ext cx="2263673" cy="13549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 flipV="1">
            <a:off x="1745297" y="3682604"/>
            <a:ext cx="2442290" cy="1469231"/>
          </a:xfrm>
          <a:prstGeom prst="line">
            <a:avLst/>
          </a:prstGeom>
          <a:noFill/>
          <a:ln w="2" cap="flat">
            <a:solidFill>
              <a:srgbClr val="0070C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5014122" y="2234324"/>
            <a:ext cx="18774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000" b="1" spc="3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前沿模型</a:t>
            </a:r>
            <a:endParaRPr lang="zh-CN" altLang="en-US" sz="3000" b="1" spc="3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574775" y="1275606"/>
            <a:ext cx="0" cy="2808312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34175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650495" y="23239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前沿模型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5CEDAA-AEA7-4E68-8614-915A998AC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4" y="1175603"/>
            <a:ext cx="8512041" cy="497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π0 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：首个通用机器人“大脑”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是 PI</a:t>
            </a:r>
            <a:r>
              <a:rPr kumimoji="0" lang="zh-CN" altLang="en-US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 Physical Intelligence </a:t>
            </a:r>
            <a:r>
              <a:rPr kumimoji="0" lang="zh-CN" altLang="en-US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公司在 2024 年底推出的初代通用模型，旨在用一个大模型控制任何机器人完成任何任务。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核心原理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基于 Flow Matching (流匹配)： 这是 </a:t>
            </a: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π0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最大的技术特色。传统的模型（如 OpenVLA）通常使用 Diffusion (扩散模型) 来生成动作，但扩散模型计算量大、推理慢。</a:t>
            </a:r>
            <a:r>
              <a:rPr lang="el-GR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 π0</a:t>
            </a: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采用流匹配算法，生成的动作更平滑、频率更高（通常能达到 50Hz 以上），非常适合精细的操纵任务（如折衣服、拿取细小物体）。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大规模预训练： 它基于 PaliGemma（谷歌的轻量化 VLM）进行初始化，这让它天生具备了强大的视觉常识。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VLA 架构： 它将图像和指令作为输入，直接输出机械臂的关节角度或末端位姿。</a:t>
            </a: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zh-CN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6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9535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2136</Words>
  <Application>Microsoft Office PowerPoint</Application>
  <PresentationFormat>全屏显示(16:9)</PresentationFormat>
  <Paragraphs>212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Helvetica Neue Condensed</vt:lpstr>
      <vt:lpstr>KaTeX_Main</vt:lpstr>
      <vt:lpstr>KaTeX_Math</vt:lpstr>
      <vt:lpstr>方正兰亭粗黑_GBK</vt:lpstr>
      <vt:lpstr>方正正大黑简体</vt:lpstr>
      <vt:lpstr>微软雅黑</vt:lpstr>
      <vt:lpstr>Arial</vt:lpstr>
      <vt:lpstr>Calibri</vt:lpstr>
      <vt:lpstr>Impact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ヾ|≧_≦|〃 是谦谦吖</cp:lastModifiedBy>
  <cp:revision>71</cp:revision>
  <dcterms:created xsi:type="dcterms:W3CDTF">2016-03-20T02:48:45Z</dcterms:created>
  <dcterms:modified xsi:type="dcterms:W3CDTF">2026-04-10T02:16:05Z</dcterms:modified>
</cp:coreProperties>
</file>