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58" r:id="rId5"/>
    <p:sldId id="261" r:id="rId6"/>
    <p:sldId id="263" r:id="rId7"/>
    <p:sldId id="262" r:id="rId8"/>
    <p:sldId id="264" r:id="rId9"/>
    <p:sldId id="260" r:id="rId10"/>
    <p:sldId id="265"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gs" Target="tags/tag224.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7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70.xml"/><Relationship Id="rId2" Type="http://schemas.openxmlformats.org/officeDocument/2006/relationships/tags" Target="../tags/tag69.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5.png"/><Relationship Id="rId5" Type="http://schemas.openxmlformats.org/officeDocument/2006/relationships/tags" Target="../tags/tag78.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4.png"/><Relationship Id="rId2" Type="http://schemas.openxmlformats.org/officeDocument/2006/relationships/tags" Target="../tags/tag77.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6.xml"/><Relationship Id="rId2" Type="http://schemas.openxmlformats.org/officeDocument/2006/relationships/tags" Target="../tags/tag85.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9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file:///C:\Users\1V994W2\Documents\Tencent%20Files\574576071\FileRecv\&#25340;&#35013;&#32032;&#26448;\&#20845;&#21313;\\10\subject_holdleft_166,111,80_0_staid_full_0.png" TargetMode="External"/><Relationship Id="rId3" Type="http://schemas.openxmlformats.org/officeDocument/2006/relationships/image" Target="../media/image6.png"/><Relationship Id="rId2" Type="http://schemas.openxmlformats.org/officeDocument/2006/relationships/tags" Target="../tags/tag105.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6.xml"/><Relationship Id="rId2" Type="http://schemas.openxmlformats.org/officeDocument/2006/relationships/tags" Target="../tags/tag115.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2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33.xml"/><Relationship Id="rId2" Type="http://schemas.openxmlformats.org/officeDocument/2006/relationships/tags" Target="../tags/tag132.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39.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4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48.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5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55.xml"/><Relationship Id="rId2" Type="http://schemas.openxmlformats.org/officeDocument/2006/relationships/tags" Target="../tags/tag154.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63.xml"/><Relationship Id="rId2" Type="http://schemas.openxmlformats.org/officeDocument/2006/relationships/tags" Target="../tags/tag162.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7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71.xml"/><Relationship Id="rId2" Type="http://schemas.openxmlformats.org/officeDocument/2006/relationships/tags" Target="../tags/tag170.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8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80.xml"/><Relationship Id="rId2" Type="http://schemas.openxmlformats.org/officeDocument/2006/relationships/tags" Target="../tags/tag179.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9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89.xml"/><Relationship Id="rId2" Type="http://schemas.openxmlformats.org/officeDocument/2006/relationships/tags" Target="../tags/tag188.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8.png"/><Relationship Id="rId6" Type="http://schemas.openxmlformats.org/officeDocument/2006/relationships/tags" Target="../tags/tag20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7.png"/><Relationship Id="rId3" Type="http://schemas.openxmlformats.org/officeDocument/2006/relationships/tags" Target="../tags/tag200.xml"/><Relationship Id="rId2" Type="http://schemas.openxmlformats.org/officeDocument/2006/relationships/tags" Target="../tags/tag199.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1"/>
          <p:cNvSpPr>
            <a:spLocks noGrp="1"/>
          </p:cNvSpPr>
          <p:nvPr>
            <p:ph type="ctrTitle" idx="13" hasCustomPrompt="1"/>
            <p:custDataLst>
              <p:tags r:id="rId8"/>
            </p:custDataLst>
          </p:nvPr>
        </p:nvSpPr>
        <p:spPr>
          <a:xfrm>
            <a:off x="2921000" y="2583816"/>
            <a:ext cx="6350000" cy="1398905"/>
          </a:xfrm>
        </p:spPr>
        <p:txBody>
          <a:bodyPr vert="horz" wrap="square" lIns="0" tIns="0" rIns="0" bIns="0" rtlCol="0" anchor="b" anchorCtr="0">
            <a:normAutofit/>
          </a:bodyPr>
          <a:lstStyle>
            <a:lvl1pPr algn="ctr">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副标题 2"/>
          <p:cNvSpPr>
            <a:spLocks noGrp="1"/>
          </p:cNvSpPr>
          <p:nvPr>
            <p:ph type="subTitle" idx="14" hasCustomPrompt="1"/>
            <p:custDataLst>
              <p:tags r:id="rId9"/>
            </p:custDataLst>
          </p:nvPr>
        </p:nvSpPr>
        <p:spPr>
          <a:xfrm>
            <a:off x="2921000" y="4185921"/>
            <a:ext cx="6350000" cy="361315"/>
          </a:xfrm>
        </p:spPr>
        <p:txBody>
          <a:bodyPr vert="horz" wrap="square" lIns="0" tIns="0" rIns="0" bIns="0" rtlCol="0" anchor="t" anchorCtr="0">
            <a:normAutofit/>
          </a:bodyPr>
          <a:lstStyle>
            <a:lvl1pPr algn="ctr">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00000"/>
              </a:lnSpc>
              <a:spcAft>
                <a:spcPts val="0"/>
              </a:spcAft>
              <a:buClrTx/>
              <a:buSzTx/>
              <a:buNone/>
            </a:pPr>
            <a:r>
              <a:rPr lang="zh-CN" altLang="en-US"/>
              <a:t>单击此处编辑副标题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1397000"/>
            <a:ext cx="3246006" cy="4064000"/>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8945993" y="1397000"/>
            <a:ext cx="3246006" cy="4064000"/>
          </a:xfrm>
          <a:prstGeom prst="rect">
            <a:avLst/>
          </a:prstGeom>
        </p:spPr>
      </p:pic>
      <p:sp>
        <p:nvSpPr>
          <p:cNvPr id="7" name="矩形 6"/>
          <p:cNvSpPr/>
          <p:nvPr userDrawn="1">
            <p:custDataLst>
              <p:tags r:id="rId8"/>
            </p:custDataLst>
          </p:nvPr>
        </p:nvSpPr>
        <p:spPr>
          <a:xfrm>
            <a:off x="292075" y="303809"/>
            <a:ext cx="11607851" cy="6250382"/>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4" name="日期占位符 3"/>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副标题 1"/>
          <p:cNvSpPr>
            <a:spLocks noGrp="1"/>
          </p:cNvSpPr>
          <p:nvPr>
            <p:ph type="subTitle" idx="13" hasCustomPrompt="1"/>
            <p:custDataLst>
              <p:tags r:id="rId12"/>
            </p:custDataLst>
          </p:nvPr>
        </p:nvSpPr>
        <p:spPr>
          <a:xfrm>
            <a:off x="3312160" y="4251961"/>
            <a:ext cx="5567680" cy="734695"/>
          </a:xfrm>
        </p:spPr>
        <p:txBody>
          <a:bodyPr vert="horz" wrap="square" lIns="0" tIns="0" rIns="0" bIns="0" rtlCol="0" anchor="t" anchorCtr="0">
            <a:normAutofit/>
          </a:bodyPr>
          <a:lstStyle>
            <a:lvl1pPr algn="ct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spcAft>
                <a:spcPts val="0"/>
              </a:spcAft>
              <a:buClrTx/>
              <a:buSzTx/>
              <a:buNone/>
            </a:pPr>
            <a:r>
              <a:rPr lang="zh-CN" altLang="en-US"/>
              <a:t>单击此处编辑副标题</a:t>
            </a:r>
            <a:endParaRPr lang="zh-CN" altLang="en-US"/>
          </a:p>
        </p:txBody>
      </p:sp>
      <p:sp>
        <p:nvSpPr>
          <p:cNvPr id="3" name="标题 2"/>
          <p:cNvSpPr>
            <a:spLocks noGrp="1"/>
          </p:cNvSpPr>
          <p:nvPr>
            <p:ph type="ctrTitle" idx="14" hasCustomPrompt="1"/>
            <p:custDataLst>
              <p:tags r:id="rId13"/>
            </p:custDataLst>
          </p:nvPr>
        </p:nvSpPr>
        <p:spPr>
          <a:xfrm>
            <a:off x="3312160" y="3213100"/>
            <a:ext cx="5567680" cy="835660"/>
          </a:xfrm>
        </p:spPr>
        <p:txBody>
          <a:bodyPr vert="horz" wrap="square" lIns="0" tIns="0" rIns="0" bIns="0" rtlCol="0" anchor="b" anchorCtr="0">
            <a:normAutofit/>
          </a:bodyPr>
          <a:lstStyle>
            <a:lvl1pPr algn="dist">
              <a:defRPr kumimoji="0" lang="zh-CN" altLang="en-US" sz="40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dist">
              <a:spcAft>
                <a:spcPts val="0"/>
              </a:spcAft>
              <a:buClrTx/>
              <a:buSzTx/>
              <a:buFontTx/>
            </a:pPr>
            <a:r>
              <a:rPr lang="zh-CN" altLang="en-US"/>
              <a:t>编辑标题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777851"/>
            <a:chOff x="0" y="0"/>
            <a:chExt cx="12192000" cy="777851"/>
          </a:xfrm>
        </p:grpSpPr>
        <p:pic>
          <p:nvPicPr>
            <p:cNvPr id="9" name="图片 8"/>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12192000" cy="777851"/>
            <a:chOff x="0" y="0"/>
            <a:chExt cx="12192000" cy="777851"/>
          </a:xfrm>
        </p:grpSpPr>
        <p:pic>
          <p:nvPicPr>
            <p:cNvPr id="11" name="图片 10"/>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2055205"/>
            <a:ext cx="4389120" cy="2747589"/>
          </a:xfrm>
          <a:prstGeom prst="rect">
            <a:avLst/>
          </a:prstGeom>
        </p:spPr>
      </p:pic>
      <p:sp>
        <p:nvSpPr>
          <p:cNvPr id="7" name="任意多边形 6"/>
          <p:cNvSpPr/>
          <p:nvPr userDrawn="1">
            <p:custDataLst>
              <p:tags r:id="rId5"/>
            </p:custDataLst>
          </p:nvPr>
        </p:nvSpPr>
        <p:spPr>
          <a:xfrm flipH="1">
            <a:off x="0" y="0"/>
            <a:ext cx="7313295"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userDrawn="1">
            <p:custDataLst>
              <p:tags r:id="rId6"/>
            </p:custDataLst>
          </p:nvPr>
        </p:nvPicPr>
        <p:blipFill>
          <a:blip r:embed="rId7" r:link="rId8" cstate="screen"/>
          <a:stretch>
            <a:fillRect/>
          </a:stretch>
        </p:blipFill>
        <p:spPr>
          <a:xfrm>
            <a:off x="0" y="6080149"/>
            <a:ext cx="720090" cy="777851"/>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777851"/>
            <a:chOff x="0" y="0"/>
            <a:chExt cx="12192000" cy="777851"/>
          </a:xfrm>
        </p:grpSpPr>
        <p:pic>
          <p:nvPicPr>
            <p:cNvPr id="9" name="图片 8"/>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all"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0"/>
            <a:ext cx="12192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8"/>
            </p:custDataLst>
          </p:nvPr>
        </p:nvSpPr>
        <p:spPr>
          <a:xfrm>
            <a:off x="3413125" y="1909763"/>
            <a:ext cx="5365750" cy="1398905"/>
          </a:xfrm>
        </p:spPr>
        <p:txBody>
          <a:bodyPr vert="horz" wrap="square" lIns="0" tIns="0" rIns="0" bIns="0" rtlCol="0" anchor="b" anchorCtr="0">
            <a:normAutofit/>
          </a:bodyPr>
          <a:lstStyle>
            <a:lvl1pPr algn="dist">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7" name="文本占位符 6"/>
          <p:cNvSpPr>
            <a:spLocks noGrp="1"/>
          </p:cNvSpPr>
          <p:nvPr>
            <p:ph type="body" idx="14" hasCustomPrompt="1"/>
            <p:custDataLst>
              <p:tags r:id="rId9"/>
            </p:custDataLst>
          </p:nvPr>
        </p:nvSpPr>
        <p:spPr>
          <a:xfrm>
            <a:off x="3442335" y="3618547"/>
            <a:ext cx="5314315" cy="1104900"/>
          </a:xfrm>
        </p:spPr>
        <p:txBody>
          <a:bodyPr vert="horz" wrap="square" lIns="0" tIns="0" rIns="0" bIns="0" rtlCol="0" anchor="ctr" anchorCtr="0">
            <a:normAutofit/>
          </a:bodyPr>
          <a:lstStyle>
            <a:lvl1pPr algn="ctr">
              <a:defRPr lang="zh-CN" altLang="en-US" sz="18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Aft>
                <a:spcPts val="0"/>
              </a:spcAft>
              <a:buClrTx/>
              <a:buSzTx/>
              <a:buNone/>
            </a:pPr>
            <a:r>
              <a:rPr lang="zh-CN" altLang="en-US" dirty="0"/>
              <a:t>单击此处编辑副标题</a:t>
            </a:r>
            <a:endParaRPr lang="zh-CN" altLang="en-US" dirty="0"/>
          </a:p>
        </p:txBody>
      </p:sp>
      <p:grpSp>
        <p:nvGrpSpPr>
          <p:cNvPr id="8" name="组合 7"/>
          <p:cNvGrpSpPr/>
          <p:nvPr userDrawn="1">
            <p:custDataLst>
              <p:tags r:id="rId10"/>
            </p:custDataLst>
          </p:nvPr>
        </p:nvGrpSpPr>
        <p:grpSpPr>
          <a:xfrm>
            <a:off x="3442335" y="3520758"/>
            <a:ext cx="5307330" cy="1300480"/>
            <a:chOff x="4991" y="5402"/>
            <a:chExt cx="9414" cy="2048"/>
          </a:xfrm>
        </p:grpSpPr>
        <p:cxnSp>
          <p:nvCxnSpPr>
            <p:cNvPr id="9" name="直接连接符 8"/>
            <p:cNvCxnSpPr/>
            <p:nvPr>
              <p:custDataLst>
                <p:tags r:id="rId11"/>
              </p:custDataLst>
            </p:nvPr>
          </p:nvCxnSpPr>
          <p:spPr>
            <a:xfrm>
              <a:off x="4991" y="5402"/>
              <a:ext cx="94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2"/>
              </p:custDataLst>
            </p:nvPr>
          </p:nvCxnSpPr>
          <p:spPr>
            <a:xfrm>
              <a:off x="4991" y="7450"/>
              <a:ext cx="94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50165" y="0"/>
            <a:ext cx="720090" cy="525145"/>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522075" y="0"/>
            <a:ext cx="720090" cy="777875"/>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screen"/>
          <a:stretch>
            <a:fillRect/>
          </a:stretch>
        </p:blipFill>
        <p:spPr>
          <a:xfrm>
            <a:off x="0" y="0"/>
            <a:ext cx="720090"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7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screen"/>
          <a:stretch>
            <a:fillRect/>
          </a:stretch>
        </p:blipFill>
        <p:spPr>
          <a:xfrm>
            <a:off x="11471910" y="0"/>
            <a:ext cx="720090" cy="52533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screen"/>
          <a:stretch>
            <a:fillRect/>
          </a:stretch>
        </p:blipFill>
        <p:spPr>
          <a:xfrm>
            <a:off x="0" y="0"/>
            <a:ext cx="720090"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75"/>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screen"/>
          <a:stretch>
            <a:fillRect/>
          </a:stretch>
        </p:blipFill>
        <p:spPr>
          <a:xfrm>
            <a:off x="0" y="0"/>
            <a:ext cx="720090"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75"/>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screen"/>
          <a:stretch>
            <a:fillRect/>
          </a:stretch>
        </p:blipFill>
        <p:spPr>
          <a:xfrm>
            <a:off x="11471910" y="6332855"/>
            <a:ext cx="720090" cy="525145"/>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080125"/>
            <a:ext cx="720090" cy="777875"/>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screen"/>
          <a:stretch>
            <a:fillRect/>
          </a:stretch>
        </p:blipFill>
        <p:spPr>
          <a:xfrm>
            <a:off x="10571480" y="5676265"/>
            <a:ext cx="1619885" cy="118173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0" y="5107940"/>
            <a:ext cx="1619885" cy="175006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slideLayout" Target="../slideLayouts/slideLayout13.xml"/><Relationship Id="rId19" Type="http://schemas.openxmlformats.org/officeDocument/2006/relationships/tags" Target="../tags/tag207.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16.xml"/><Relationship Id="rId2" Type="http://schemas.openxmlformats.org/officeDocument/2006/relationships/image" Target="../media/image10.jpeg"/><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17.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18.xml"/><Relationship Id="rId2" Type="http://schemas.openxmlformats.org/officeDocument/2006/relationships/image" Target="../media/image15.jpeg"/><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19.xml"/><Relationship Id="rId2" Type="http://schemas.openxmlformats.org/officeDocument/2006/relationships/image" Target="../media/image17.pn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20.xml"/><Relationship Id="rId2" Type="http://schemas.openxmlformats.org/officeDocument/2006/relationships/image" Target="../media/image19.jpeg"/><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1.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3.xml"/><Relationship Id="rId1" Type="http://schemas.openxmlformats.org/officeDocument/2006/relationships/tags" Target="../tags/tag2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idx="13"/>
            <p:custDataLst>
              <p:tags r:id="rId1"/>
            </p:custDataLst>
          </p:nvPr>
        </p:nvSpPr>
        <p:spPr>
          <a:xfrm>
            <a:off x="-160655" y="936625"/>
            <a:ext cx="12756515" cy="2885440"/>
          </a:xfrm>
        </p:spPr>
        <p:txBody>
          <a:bodyPr>
            <a:normAutofit/>
          </a:bodyPr>
          <a:lstStyle/>
          <a:p>
            <a:r>
              <a:rPr lang="zh-CN" altLang="en-US">
                <a:solidFill>
                  <a:schemeClr val="accent1"/>
                </a:solidFill>
              </a:rPr>
              <a:t>传统节日与现代社会的融合</a:t>
            </a:r>
            <a:endParaRPr lang="zh-CN" altLang="en-US">
              <a:solidFill>
                <a:schemeClr val="accent1"/>
              </a:solidFill>
            </a:endParaRPr>
          </a:p>
        </p:txBody>
      </p:sp>
      <p:sp>
        <p:nvSpPr>
          <p:cNvPr id="7" name="副标题 6"/>
          <p:cNvSpPr>
            <a:spLocks noGrp="1"/>
          </p:cNvSpPr>
          <p:nvPr>
            <p:ph type="subTitle" idx="14"/>
            <p:custDataLst>
              <p:tags r:id="rId2"/>
            </p:custDataLst>
          </p:nvPr>
        </p:nvSpPr>
        <p:spPr/>
        <p:txBody>
          <a:bodyPr>
            <a:normAutofit lnSpcReduction="20000"/>
          </a:bodyPr>
          <a:lstStyle/>
          <a:p>
            <a:pPr marL="0" indent="0">
              <a:buNone/>
            </a:pPr>
            <a:r>
              <a:rPr lang="zh-CN" altLang="en-US">
                <a:solidFill>
                  <a:schemeClr val="dk1">
                    <a:lumMod val="65000"/>
                    <a:lumOff val="35000"/>
                  </a:schemeClr>
                </a:solidFill>
              </a:rPr>
              <a:t>向许天</a:t>
            </a:r>
            <a:endParaRPr lang="zh-CN" altLang="en-US">
              <a:solidFill>
                <a:schemeClr val="dk1">
                  <a:lumMod val="65000"/>
                  <a:lumOff val="35000"/>
                </a:schemeClr>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06220" y="470535"/>
            <a:ext cx="9860280" cy="5631180"/>
          </a:xfrm>
          <a:prstGeom prst="rect">
            <a:avLst/>
          </a:prstGeom>
          <a:noFill/>
        </p:spPr>
        <p:txBody>
          <a:bodyPr wrap="square" rtlCol="0">
            <a:spAutoFit/>
          </a:bodyPr>
          <a:p>
            <a:r>
              <a:rPr lang="en-US" altLang="zh-CN" b="1"/>
              <a:t>·</a:t>
            </a:r>
            <a:r>
              <a:rPr lang="en-US" altLang="zh-CN"/>
              <a:t> </a:t>
            </a:r>
            <a:r>
              <a:rPr lang="zh-CN" altLang="en-US"/>
              <a:t>中华优秀传统文化是中华民族的突出优势,是我们最深厚的文化软实力。作为世界上唯一一种五千年以来从未断过的文明，中华文化是我们民族的根，为中华民族持续提供养分。</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en-US" altLang="zh-CN" b="1">
                <a:sym typeface="+mn-ea"/>
              </a:rPr>
              <a:t>· </a:t>
            </a:r>
            <a:r>
              <a:rPr lang="zh-CN" altLang="en-US">
                <a:sym typeface="+mn-ea"/>
              </a:rPr>
              <a:t>在物质文明、制度文明等的建设上，现代化优势尽显，但人们的精神动力、道德慰藉和心灵归属，需要在优秀传统文化的传承和创新中解决。</a:t>
            </a:r>
            <a:endParaRPr lang="zh-CN" altLang="en-US">
              <a:sym typeface="+mn-ea"/>
            </a:endParaRPr>
          </a:p>
          <a:p>
            <a:r>
              <a:rPr lang="zh-CN" altLang="en-US">
                <a:sym typeface="+mn-ea"/>
              </a:rPr>
              <a:t> </a:t>
            </a:r>
            <a:r>
              <a:rPr lang="en-US" altLang="zh-CN">
                <a:sym typeface="+mn-ea"/>
              </a:rPr>
              <a:t> </a:t>
            </a:r>
            <a:r>
              <a:rPr lang="zh-CN" altLang="en-US">
                <a:sym typeface="+mn-ea"/>
              </a:rPr>
              <a:t>因此，使优秀传统文化与现代化协同并进，是国家在现代化道路上能够稳步前进的重要举措。</a:t>
            </a:r>
            <a:endParaRPr lang="zh-CN" altLang="en-US"/>
          </a:p>
          <a:p>
            <a:endParaRPr lang="zh-CN" altLang="en-US"/>
          </a:p>
        </p:txBody>
      </p:sp>
      <p:pic>
        <p:nvPicPr>
          <p:cNvPr id="5" name="图片 4" descr="e1296bb0f2752a35df24bedf2da4f0c7"/>
          <p:cNvPicPr>
            <a:picLocks noChangeAspect="1"/>
          </p:cNvPicPr>
          <p:nvPr/>
        </p:nvPicPr>
        <p:blipFill>
          <a:blip r:embed="rId1"/>
          <a:stretch>
            <a:fillRect/>
          </a:stretch>
        </p:blipFill>
        <p:spPr>
          <a:xfrm>
            <a:off x="6937375" y="1343025"/>
            <a:ext cx="4898390" cy="3061335"/>
          </a:xfrm>
          <a:prstGeom prst="rect">
            <a:avLst/>
          </a:prstGeom>
        </p:spPr>
      </p:pic>
      <p:pic>
        <p:nvPicPr>
          <p:cNvPr id="6" name="图片 5" descr="9ea16856c0f6be7faab204da621c494f"/>
          <p:cNvPicPr>
            <a:picLocks noChangeAspect="1"/>
          </p:cNvPicPr>
          <p:nvPr/>
        </p:nvPicPr>
        <p:blipFill>
          <a:blip r:embed="rId2"/>
          <a:stretch>
            <a:fillRect/>
          </a:stretch>
        </p:blipFill>
        <p:spPr>
          <a:xfrm>
            <a:off x="288925" y="1322070"/>
            <a:ext cx="6341110" cy="308229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19175" y="221615"/>
            <a:ext cx="10885170" cy="6462395"/>
          </a:xfrm>
          <a:prstGeom prst="rect">
            <a:avLst/>
          </a:prstGeom>
          <a:noFill/>
        </p:spPr>
        <p:txBody>
          <a:bodyPr wrap="square" rtlCol="0">
            <a:spAutoFit/>
          </a:bodyPr>
          <a:p>
            <a:r>
              <a:rPr lang="zh-CN" altLang="en-US" b="1"/>
              <a:t>将现代化元素融入</a:t>
            </a:r>
            <a:r>
              <a:rPr lang="zh-CN" altLang="en-US" b="1">
                <a:sym typeface="+mn-ea"/>
              </a:rPr>
              <a:t>传</a:t>
            </a:r>
            <a:r>
              <a:rPr lang="zh-CN" altLang="en-US" b="1"/>
              <a:t>统节日</a:t>
            </a:r>
            <a:endParaRPr lang="zh-CN" altLang="en-US" b="1"/>
          </a:p>
          <a:p>
            <a:r>
              <a:rPr lang="en-US" altLang="zh-CN"/>
              <a:t>    </a:t>
            </a:r>
            <a:r>
              <a:rPr lang="zh-CN" altLang="en-US"/>
              <a:t>中国传统节日，是中华民族悠久历史文化的重要组成部分，形式多样、内容丰富。</a:t>
            </a:r>
            <a:endParaRPr lang="zh-CN" altLang="en-US"/>
          </a:p>
          <a:p>
            <a:r>
              <a:rPr lang="en-US" altLang="zh-CN"/>
              <a:t>    </a:t>
            </a:r>
            <a:r>
              <a:rPr lang="zh-CN" altLang="en-US"/>
              <a:t>这些传统节日不仅清晰地记录着中华民族先民丰富而多彩的社会生活文化内容，也积淀着博大精深的历史文化内涵。</a:t>
            </a:r>
            <a:endParaRPr lang="zh-CN" altLang="en-US"/>
          </a:p>
          <a:p>
            <a:r>
              <a:rPr lang="en-US" altLang="zh-CN"/>
              <a:t>    </a:t>
            </a:r>
            <a:r>
              <a:rPr lang="zh-CN" altLang="en-US"/>
              <a:t>而将传统节日中所承载的这些故事代代相传，吟咏千古的最好办法，就是在节日举行相关主题的活动庆祝节日。</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 </a:t>
            </a:r>
            <a:r>
              <a:rPr lang="en-US" altLang="zh-CN"/>
              <a:t>  </a:t>
            </a:r>
            <a:endParaRPr lang="en-US" altLang="zh-CN"/>
          </a:p>
          <a:p>
            <a:endParaRPr lang="en-US" altLang="zh-CN"/>
          </a:p>
          <a:p>
            <a:endParaRPr lang="en-US" altLang="zh-CN"/>
          </a:p>
          <a:p>
            <a:r>
              <a:rPr lang="zh-CN" altLang="en-US"/>
              <a:t>现代化科技发展为我们的物质生活带来了更多进步，在现代社会中，互联网、自动化设备为我们提供了更多选择，庆祝这些传统文化的方式也变得多元化，同时也在发展的浪潮中更稳固了民族的根。</a:t>
            </a:r>
            <a:endParaRPr lang="zh-CN" altLang="en-US"/>
          </a:p>
          <a:p>
            <a:endParaRPr lang="zh-CN" altLang="en-US"/>
          </a:p>
        </p:txBody>
      </p:sp>
      <p:pic>
        <p:nvPicPr>
          <p:cNvPr id="101" name="图片 100"/>
          <p:cNvPicPr/>
          <p:nvPr/>
        </p:nvPicPr>
        <p:blipFill>
          <a:blip r:embed="rId1"/>
          <a:stretch>
            <a:fillRect/>
          </a:stretch>
        </p:blipFill>
        <p:spPr>
          <a:xfrm>
            <a:off x="3583940" y="2399665"/>
            <a:ext cx="4730115" cy="2804795"/>
          </a:xfrm>
          <a:prstGeom prst="rect">
            <a:avLst/>
          </a:prstGeom>
          <a:noFill/>
          <a:ln w="9525">
            <a:noFill/>
          </a:ln>
        </p:spPr>
      </p:pic>
      <p:pic>
        <p:nvPicPr>
          <p:cNvPr id="102" name="图片 101"/>
          <p:cNvPicPr/>
          <p:nvPr/>
        </p:nvPicPr>
        <p:blipFill>
          <a:blip r:embed="rId2"/>
          <a:stretch>
            <a:fillRect/>
          </a:stretch>
        </p:blipFill>
        <p:spPr>
          <a:xfrm>
            <a:off x="1019175" y="1957070"/>
            <a:ext cx="2276475" cy="3690620"/>
          </a:xfrm>
          <a:prstGeom prst="rect">
            <a:avLst/>
          </a:prstGeom>
          <a:noFill/>
          <a:ln w="9525">
            <a:noFill/>
          </a:ln>
        </p:spPr>
      </p:pic>
      <p:pic>
        <p:nvPicPr>
          <p:cNvPr id="103" name="图片 102"/>
          <p:cNvPicPr/>
          <p:nvPr/>
        </p:nvPicPr>
        <p:blipFill>
          <a:blip r:embed="rId3"/>
          <a:stretch>
            <a:fillRect/>
          </a:stretch>
        </p:blipFill>
        <p:spPr>
          <a:xfrm>
            <a:off x="8512175" y="2501900"/>
            <a:ext cx="3548380" cy="2599690"/>
          </a:xfrm>
          <a:prstGeom prst="rect">
            <a:avLst/>
          </a:prstGeom>
          <a:noFill/>
          <a:ln w="9525">
            <a:noFill/>
          </a:ln>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06220" y="470535"/>
            <a:ext cx="9860280" cy="4246245"/>
          </a:xfrm>
          <a:prstGeom prst="rect">
            <a:avLst/>
          </a:prstGeom>
          <a:noFill/>
        </p:spPr>
        <p:txBody>
          <a:bodyPr wrap="square" rtlCol="0">
            <a:spAutoFit/>
          </a:bodyPr>
          <a:p>
            <a:r>
              <a:rPr lang="en-US" altLang="zh-CN" b="1"/>
              <a:t>·</a:t>
            </a:r>
            <a:r>
              <a:rPr lang="en-US" altLang="zh-CN"/>
              <a:t> </a:t>
            </a:r>
            <a:r>
              <a:rPr lang="zh-CN" altLang="en-US"/>
              <a:t>元宵节</a:t>
            </a:r>
            <a:r>
              <a:rPr lang="zh-CN" altLang="en-US"/>
              <a:t>：园博园灯会</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5" name="图片 4" descr="360截图20220512205056684"/>
          <p:cNvPicPr>
            <a:picLocks noChangeAspect="1"/>
          </p:cNvPicPr>
          <p:nvPr/>
        </p:nvPicPr>
        <p:blipFill>
          <a:blip r:embed="rId1"/>
          <a:stretch>
            <a:fillRect/>
          </a:stretch>
        </p:blipFill>
        <p:spPr>
          <a:xfrm>
            <a:off x="2425065" y="3370580"/>
            <a:ext cx="7484110" cy="3271520"/>
          </a:xfrm>
          <a:prstGeom prst="rect">
            <a:avLst/>
          </a:prstGeom>
        </p:spPr>
      </p:pic>
      <p:pic>
        <p:nvPicPr>
          <p:cNvPr id="6" name="图片 5" descr="853b9e3339988cf9b8566843b3c130ca"/>
          <p:cNvPicPr>
            <a:picLocks noChangeAspect="1"/>
          </p:cNvPicPr>
          <p:nvPr/>
        </p:nvPicPr>
        <p:blipFill>
          <a:blip r:embed="rId2"/>
          <a:stretch>
            <a:fillRect/>
          </a:stretch>
        </p:blipFill>
        <p:spPr>
          <a:xfrm>
            <a:off x="6760845" y="207645"/>
            <a:ext cx="4605655" cy="3065780"/>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06220" y="470535"/>
            <a:ext cx="9860280" cy="3969385"/>
          </a:xfrm>
          <a:prstGeom prst="rect">
            <a:avLst/>
          </a:prstGeom>
          <a:noFill/>
        </p:spPr>
        <p:txBody>
          <a:bodyPr wrap="square" rtlCol="0">
            <a:spAutoFit/>
          </a:bodyPr>
          <a:p>
            <a:r>
              <a:rPr lang="en-US" altLang="zh-CN" b="1"/>
              <a:t>·</a:t>
            </a:r>
            <a:r>
              <a:rPr lang="en-US" altLang="zh-CN"/>
              <a:t> </a:t>
            </a:r>
            <a:r>
              <a:rPr lang="zh-CN" altLang="en-US"/>
              <a:t>清明节</a:t>
            </a:r>
            <a:r>
              <a:rPr lang="en-US" altLang="zh-CN"/>
              <a:t>·</a:t>
            </a:r>
            <a:r>
              <a:rPr lang="zh-CN" altLang="en-US"/>
              <a:t>网上祭英烈</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2" name="图片 1" descr="196e6863119957abd94a5e02d104006b"/>
          <p:cNvPicPr>
            <a:picLocks noChangeAspect="1"/>
          </p:cNvPicPr>
          <p:nvPr/>
        </p:nvPicPr>
        <p:blipFill>
          <a:blip r:embed="rId1"/>
          <a:stretch>
            <a:fillRect/>
          </a:stretch>
        </p:blipFill>
        <p:spPr>
          <a:xfrm>
            <a:off x="220345" y="1184910"/>
            <a:ext cx="8411845" cy="4136390"/>
          </a:xfrm>
          <a:prstGeom prst="rect">
            <a:avLst/>
          </a:prstGeom>
        </p:spPr>
      </p:pic>
      <p:pic>
        <p:nvPicPr>
          <p:cNvPr id="100" name="图片 99"/>
          <p:cNvPicPr/>
          <p:nvPr/>
        </p:nvPicPr>
        <p:blipFill>
          <a:blip r:embed="rId2"/>
          <a:stretch>
            <a:fillRect/>
          </a:stretch>
        </p:blipFill>
        <p:spPr>
          <a:xfrm>
            <a:off x="9103360" y="336550"/>
            <a:ext cx="2564765" cy="6185535"/>
          </a:xfrm>
          <a:prstGeom prst="rect">
            <a:avLst/>
          </a:prstGeom>
          <a:noFill/>
          <a:ln w="9525">
            <a:noFill/>
          </a:ln>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06220" y="470535"/>
            <a:ext cx="9860280" cy="3969385"/>
          </a:xfrm>
          <a:prstGeom prst="rect">
            <a:avLst/>
          </a:prstGeom>
          <a:noFill/>
        </p:spPr>
        <p:txBody>
          <a:bodyPr wrap="square" rtlCol="0">
            <a:spAutoFit/>
          </a:bodyPr>
          <a:p>
            <a:r>
              <a:rPr lang="en-US" altLang="zh-CN" b="1"/>
              <a:t>·</a:t>
            </a:r>
            <a:r>
              <a:rPr lang="en-US" altLang="zh-CN"/>
              <a:t> </a:t>
            </a:r>
            <a:r>
              <a:rPr lang="zh-CN" altLang="en-US"/>
              <a:t>中秋节</a:t>
            </a:r>
            <a:r>
              <a:rPr lang="en-US" altLang="zh-CN"/>
              <a:t>·</a:t>
            </a:r>
            <a:r>
              <a:rPr lang="zh-CN" altLang="en-US"/>
              <a:t>月饼象棋</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104" name="图片 103"/>
          <p:cNvPicPr/>
          <p:nvPr/>
        </p:nvPicPr>
        <p:blipFill>
          <a:blip r:embed="rId1"/>
          <a:stretch>
            <a:fillRect/>
          </a:stretch>
        </p:blipFill>
        <p:spPr>
          <a:xfrm>
            <a:off x="187960" y="1701800"/>
            <a:ext cx="6256020" cy="3973830"/>
          </a:xfrm>
          <a:prstGeom prst="rect">
            <a:avLst/>
          </a:prstGeom>
          <a:noFill/>
          <a:ln w="9525">
            <a:noFill/>
          </a:ln>
        </p:spPr>
      </p:pic>
      <p:pic>
        <p:nvPicPr>
          <p:cNvPr id="105" name="图片 104"/>
          <p:cNvPicPr/>
          <p:nvPr/>
        </p:nvPicPr>
        <p:blipFill>
          <a:blip r:embed="rId2"/>
          <a:stretch>
            <a:fillRect/>
          </a:stretch>
        </p:blipFill>
        <p:spPr>
          <a:xfrm>
            <a:off x="6504940" y="1701800"/>
            <a:ext cx="5565775" cy="3980180"/>
          </a:xfrm>
          <a:prstGeom prst="rect">
            <a:avLst/>
          </a:prstGeom>
          <a:noFill/>
          <a:ln w="9525">
            <a:noFill/>
          </a:ln>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42670" y="480695"/>
            <a:ext cx="9860280" cy="4246245"/>
          </a:xfrm>
          <a:prstGeom prst="rect">
            <a:avLst/>
          </a:prstGeom>
          <a:noFill/>
        </p:spPr>
        <p:txBody>
          <a:bodyPr wrap="square" rtlCol="0">
            <a:spAutoFit/>
          </a:bodyPr>
          <a:p>
            <a:r>
              <a:rPr lang="en-US" altLang="zh-CN" b="1"/>
              <a:t>·</a:t>
            </a:r>
            <a:r>
              <a:rPr lang="en-US" altLang="zh-CN"/>
              <a:t> </a:t>
            </a:r>
            <a:r>
              <a:rPr lang="zh-CN" altLang="en-US"/>
              <a:t>国庆节：高校社团演出活动</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pic>
        <p:nvPicPr>
          <p:cNvPr id="3" name="图片 2" descr="360截图20220512211222327"/>
          <p:cNvPicPr>
            <a:picLocks noChangeAspect="1"/>
          </p:cNvPicPr>
          <p:nvPr/>
        </p:nvPicPr>
        <p:blipFill>
          <a:blip r:embed="rId1"/>
          <a:stretch>
            <a:fillRect/>
          </a:stretch>
        </p:blipFill>
        <p:spPr>
          <a:xfrm>
            <a:off x="2874010" y="931545"/>
            <a:ext cx="8028940" cy="5384165"/>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ctrTitle" idx="13"/>
            <p:custDataLst>
              <p:tags r:id="rId1"/>
            </p:custDataLst>
          </p:nvPr>
        </p:nvSpPr>
        <p:spPr>
          <a:xfrm>
            <a:off x="102870" y="1189990"/>
            <a:ext cx="12756515" cy="2885440"/>
          </a:xfrm>
        </p:spPr>
        <p:txBody>
          <a:bodyPr>
            <a:normAutofit/>
          </a:bodyPr>
          <a:p>
            <a:r>
              <a:rPr lang="en-US" altLang="zh-CN">
                <a:solidFill>
                  <a:schemeClr val="accent1"/>
                </a:solidFill>
              </a:rPr>
              <a:t>Thanks for watching</a:t>
            </a:r>
            <a:r>
              <a:rPr>
                <a:solidFill>
                  <a:schemeClr val="accent1"/>
                </a:solidFill>
              </a:rPr>
              <a:t>！</a:t>
            </a:r>
            <a:endParaRPr>
              <a:solidFill>
                <a:schemeClr val="accent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1.0"/>
  <p:tag name="KSO_WM_BEAUTIFY_FLAG" val="#wm#"/>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1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1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1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1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13"/>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13"/>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2.xml><?xml version="1.0" encoding="utf-8"?>
<p:tagLst xmlns:p="http://schemas.openxmlformats.org/presentationml/2006/main">
  <p:tag name="KSO_WM_TEMPLATE_THUMBS_INDEX" val="1、4、7、9、12、15、17、18、19、20、21、24、28、31、35"/>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313"/>
</p:tagLst>
</file>

<file path=ppt/tags/tag21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4313_1*a*1"/>
  <p:tag name="KSO_WM_TEMPLATE_CATEGORY" val="custom"/>
  <p:tag name="KSO_WM_TEMPLATE_INDEX" val="20204313"/>
  <p:tag name="KSO_WM_UNIT_LAYERLEVEL" val="1"/>
  <p:tag name="KSO_WM_TAG_VERSION" val="1.0"/>
  <p:tag name="KSO_WM_BEAUTIFY_FLAG" val="#wm#"/>
  <p:tag name="KSO_WM_UNIT_PRESET_TEXT" val="简约风汇报"/>
  <p:tag name="KSO_WM_UNIT_ISNUMDGMTITLE" val="0"/>
</p:tagLst>
</file>

<file path=ppt/tags/tag214.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ID" val="custom20204313_1*b*1"/>
  <p:tag name="KSO_WM_TEMPLATE_CATEGORY" val="custom"/>
  <p:tag name="KSO_WM_TEMPLATE_INDEX" val="20204313"/>
  <p:tag name="KSO_WM_UNIT_LAYERLEVEL" val="1"/>
  <p:tag name="KSO_WM_TAG_VERSION" val="1.0"/>
  <p:tag name="KSO_WM_BEAUTIFY_FLAG" val="#wm#"/>
  <p:tag name="KSO_WM_UNIT_PRESET_TEXT" val="单击此处添加副标题内容"/>
  <p:tag name="KSO_WM_UNIT_ISNUMDGMTITLE" val="0"/>
  <p:tag name="KSO_WM_UNIT_TEXT_FILL_FORE_SCHEMECOLOR_INDEX_BRIGHTNESS" val="0.35"/>
  <p:tag name="KSO_WM_UNIT_TEXT_FILL_FORE_SCHEMECOLOR_INDEX" val="13"/>
  <p:tag name="KSO_WM_UNIT_TEXT_FILL_TYPE" val="1"/>
</p:tagLst>
</file>

<file path=ppt/tags/tag215.xml><?xml version="1.0" encoding="utf-8"?>
<p:tagLst xmlns:p="http://schemas.openxmlformats.org/presentationml/2006/main">
  <p:tag name="KSO_WM_TEMPLATE_THUMBS_INDEX" val="1、4、7、9、12、15、17、18、19、20、21、24、28、31、35"/>
  <p:tag name="KSO_WM_SLIDE_ID" val="custom20204313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313"/>
  <p:tag name="KSO_WM_SLIDE_LAYOUT" val="a_b_y"/>
  <p:tag name="KSO_WM_SLIDE_LAYOUT_CNT" val="1_1_1"/>
</p:tagLst>
</file>

<file path=ppt/tags/tag216.xml><?xml version="1.0" encoding="utf-8"?>
<p:tagLst xmlns:p="http://schemas.openxmlformats.org/presentationml/2006/main">
  <p:tag name="KSO_WM_BEAUTIFY_FLAG" val="#wm#"/>
  <p:tag name="KSO_WM_TEMPLATE_CATEGORY" val="custom"/>
  <p:tag name="KSO_WM_TEMPLATE_INDEX" val="20204313"/>
</p:tagLst>
</file>

<file path=ppt/tags/tag217.xml><?xml version="1.0" encoding="utf-8"?>
<p:tagLst xmlns:p="http://schemas.openxmlformats.org/presentationml/2006/main">
  <p:tag name="KSO_WM_BEAUTIFY_FLAG" val="#wm#"/>
  <p:tag name="KSO_WM_TEMPLATE_CATEGORY" val="custom"/>
  <p:tag name="KSO_WM_TEMPLATE_INDEX" val="20204313"/>
</p:tagLst>
</file>

<file path=ppt/tags/tag218.xml><?xml version="1.0" encoding="utf-8"?>
<p:tagLst xmlns:p="http://schemas.openxmlformats.org/presentationml/2006/main">
  <p:tag name="KSO_WM_BEAUTIFY_FLAG" val="#wm#"/>
  <p:tag name="KSO_WM_TEMPLATE_CATEGORY" val="custom"/>
  <p:tag name="KSO_WM_TEMPLATE_INDEX" val="20204313"/>
</p:tagLst>
</file>

<file path=ppt/tags/tag219.xml><?xml version="1.0" encoding="utf-8"?>
<p:tagLst xmlns:p="http://schemas.openxmlformats.org/presentationml/2006/main">
  <p:tag name="KSO_WM_BEAUTIFY_FLAG" val="#wm#"/>
  <p:tag name="KSO_WM_TEMPLATE_CATEGORY" val="custom"/>
  <p:tag name="KSO_WM_TEMPLATE_INDEX" val="20204313"/>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4313"/>
</p:tagLst>
</file>

<file path=ppt/tags/tag221.xml><?xml version="1.0" encoding="utf-8"?>
<p:tagLst xmlns:p="http://schemas.openxmlformats.org/presentationml/2006/main">
  <p:tag name="KSO_WM_BEAUTIFY_FLAG" val="#wm#"/>
  <p:tag name="KSO_WM_TEMPLATE_CATEGORY" val="custom"/>
  <p:tag name="KSO_WM_TEMPLATE_INDEX" val="20204313"/>
</p:tagLst>
</file>

<file path=ppt/tags/tag22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4313_1*a*1"/>
  <p:tag name="KSO_WM_TEMPLATE_CATEGORY" val="custom"/>
  <p:tag name="KSO_WM_TEMPLATE_INDEX" val="20204313"/>
  <p:tag name="KSO_WM_UNIT_LAYERLEVEL" val="1"/>
  <p:tag name="KSO_WM_TAG_VERSION" val="1.0"/>
  <p:tag name="KSO_WM_BEAUTIFY_FLAG" val="#wm#"/>
  <p:tag name="KSO_WM_UNIT_PRESET_TEXT" val="简约风汇报"/>
  <p:tag name="KSO_WM_UNIT_ISNUMDGMTITLE" val="0"/>
</p:tagLst>
</file>

<file path=ppt/tags/tag223.xml><?xml version="1.0" encoding="utf-8"?>
<p:tagLst xmlns:p="http://schemas.openxmlformats.org/presentationml/2006/main">
  <p:tag name="KSO_WM_BEAUTIFY_FLAG" val="#wm#"/>
  <p:tag name="KSO_WM_TEMPLATE_CATEGORY" val="custom"/>
  <p:tag name="KSO_WM_TEMPLATE_INDEX" val="20204313"/>
</p:tagLst>
</file>

<file path=ppt/tags/tag224.xml><?xml version="1.0" encoding="utf-8"?>
<p:tagLst xmlns:p="http://schemas.openxmlformats.org/presentationml/2006/main">
  <p:tag name="COMMONDATA" val="eyJoZGlkIjoiOTU4ZTQ2Mzk2ZDRlNWM2Mzc0Mzc2ZjI2NzgzNGE0ZTA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WPS主题色">
      <a:dk1>
        <a:srgbClr val="000000"/>
      </a:dk1>
      <a:lt1>
        <a:srgbClr val="FFFFFF"/>
      </a:lt1>
      <a:dk2>
        <a:srgbClr val="EFEDEC"/>
      </a:dk2>
      <a:lt2>
        <a:srgbClr val="FDFCFC"/>
      </a:lt2>
      <a:accent1>
        <a:srgbClr val="A66F4F"/>
      </a:accent1>
      <a:accent2>
        <a:srgbClr val="967A4E"/>
      </a:accent2>
      <a:accent3>
        <a:srgbClr val="818754"/>
      </a:accent3>
      <a:accent4>
        <a:srgbClr val="6C9362"/>
      </a:accent4>
      <a:accent5>
        <a:srgbClr val="5A9D7A"/>
      </a:accent5>
      <a:accent6>
        <a:srgbClr val="50A59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Words>
  <Application>WPS 演示</Application>
  <PresentationFormat>宽屏</PresentationFormat>
  <Paragraphs>108</Paragraphs>
  <Slides>8</Slides>
  <Notes>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8</vt:i4>
      </vt:variant>
    </vt:vector>
  </HeadingPairs>
  <TitlesOfParts>
    <vt:vector size="19" baseType="lpstr">
      <vt:lpstr>Arial</vt:lpstr>
      <vt:lpstr>宋体</vt:lpstr>
      <vt:lpstr>Wingdings</vt:lpstr>
      <vt:lpstr>Wingdings</vt:lpstr>
      <vt:lpstr>微软雅黑</vt:lpstr>
      <vt:lpstr>汉仪旗黑-85S</vt:lpstr>
      <vt:lpstr>黑体</vt:lpstr>
      <vt:lpstr>Arial Unicode MS</vt:lpstr>
      <vt:lpstr>Calibri</vt:lpstr>
      <vt:lpstr>Office 主题​​</vt:lpstr>
      <vt:lpstr>1_Office 主题​​</vt:lpstr>
      <vt:lpstr>传统节日与现代社会的融合</vt:lpstr>
      <vt:lpstr>PowerPoint 演示文稿</vt:lpstr>
      <vt:lpstr>PowerPoint 演示文稿</vt:lpstr>
      <vt:lpstr>PowerPoint 演示文稿</vt:lpstr>
      <vt:lpstr>PowerPoint 演示文稿</vt:lpstr>
      <vt:lpstr>PowerPoint 演示文稿</vt:lpstr>
      <vt:lpstr>PowerPoint 演示文稿</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xxxxxxxt_</cp:lastModifiedBy>
  <cp:revision>158</cp:revision>
  <dcterms:created xsi:type="dcterms:W3CDTF">2019-06-19T02:08:00Z</dcterms:created>
  <dcterms:modified xsi:type="dcterms:W3CDTF">2022-05-12T14:26:25Z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A804FB5668F8493EB268BA91D3FD86F2</vt:lpwstr>
  </property>
</Properties>
</file>