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272" r:id="rId4"/>
    <p:sldId id="292" r:id="rId5"/>
    <p:sldId id="293" r:id="rId6"/>
    <p:sldId id="294" r:id="rId7"/>
    <p:sldId id="296" r:id="rId8"/>
    <p:sldId id="297" r:id="rId9"/>
    <p:sldId id="298" r:id="rId10"/>
    <p:sldId id="266"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3F5C"/>
    <a:srgbClr val="2C6A89"/>
    <a:srgbClr val="F6CD63"/>
    <a:srgbClr val="F2B81F"/>
    <a:srgbClr val="FFFFFF"/>
    <a:srgbClr val="216283"/>
    <a:srgbClr val="216180"/>
    <a:srgbClr val="163151"/>
    <a:srgbClr val="193453"/>
    <a:srgbClr val="2866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89" d="100"/>
          <a:sy n="89" d="100"/>
        </p:scale>
        <p:origin x="75" y="81"/>
      </p:cViewPr>
      <p:guideLst>
        <p:guide orient="horz" pos="2214"/>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6.xml"/><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9.xml"/><Relationship Id="rId2" Type="http://schemas.openxmlformats.org/officeDocument/2006/relationships/image" Target="../media/image13.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700905" y="4048125"/>
            <a:ext cx="6993255" cy="2486660"/>
          </a:xfrm>
          <a:prstGeom prst="rect">
            <a:avLst/>
          </a:prstGeom>
          <a:effectLst/>
        </p:spPr>
      </p:pic>
      <p:pic>
        <p:nvPicPr>
          <p:cNvPr id="30" name="图片 29" descr="C:\Users\Administrator\Desktop\zhulou.jpgzhulou"/>
          <p:cNvPicPr>
            <a:picLocks noChangeAspect="1"/>
          </p:cNvPicPr>
          <p:nvPr/>
        </p:nvPicPr>
        <p:blipFill>
          <a:blip r:embed="rId2">
            <a:alphaModFix amt="8000"/>
          </a:blip>
          <a:srcRect/>
          <a:stretch>
            <a:fillRect/>
          </a:stretch>
        </p:blipFill>
        <p:spPr>
          <a:xfrm>
            <a:off x="318" y="0"/>
            <a:ext cx="12191365" cy="6858000"/>
          </a:xfrm>
          <a:prstGeom prst="rect">
            <a:avLst/>
          </a:prstGeom>
          <a:scene3d>
            <a:camera prst="orthographicFront">
              <a:rot lat="0" lon="0" rev="0"/>
            </a:camera>
            <a:lightRig rig="threePt" dir="t"/>
          </a:scene3d>
        </p:spPr>
      </p:pic>
      <p:sp>
        <p:nvSpPr>
          <p:cNvPr id="22" name="文本框 21"/>
          <p:cNvSpPr txBox="1"/>
          <p:nvPr/>
        </p:nvSpPr>
        <p:spPr>
          <a:xfrm>
            <a:off x="1751965" y="2074545"/>
            <a:ext cx="8688705" cy="103886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lnSpc>
                <a:spcPct val="140000"/>
              </a:lnSpc>
              <a:spcBef>
                <a:spcPts val="0"/>
              </a:spcBef>
              <a:spcAft>
                <a:spcPts val="0"/>
              </a:spcAft>
            </a:pPr>
            <a:r>
              <a:rPr lang="zh-CN" altLang="en-US" sz="4400" dirty="0">
                <a:solidFill>
                  <a:schemeClr val="tx2"/>
                </a:solidFill>
                <a:effectLst/>
                <a:latin typeface="微软雅黑" panose="020B0503020204020204" pitchFamily="34" charset="-122"/>
                <a:ea typeface="微软雅黑" panose="020B0503020204020204" pitchFamily="34" charset="-122"/>
                <a:cs typeface="微软雅黑" panose="020B0503020204020204" pitchFamily="34" charset="-122"/>
              </a:rPr>
              <a:t>传统文化与现代文化的融合</a:t>
            </a:r>
            <a:endParaRPr lang="zh-CN" altLang="en-US" sz="4400" dirty="0">
              <a:solidFill>
                <a:schemeClr val="tx2"/>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1751965" y="4523740"/>
            <a:ext cx="4952626" cy="368300"/>
          </a:xfrm>
          <a:prstGeom prst="rect">
            <a:avLst/>
          </a:prstGeom>
          <a:noFill/>
        </p:spPr>
        <p:txBody>
          <a:bodyPr wrap="square" rtlCol="0">
            <a:spAutoFit/>
          </a:bodyPr>
          <a:lstStyle/>
          <a:p>
            <a:r>
              <a:rPr lang="zh-CN" altLang="en-US" dirty="0">
                <a:solidFill>
                  <a:srgbClr val="163151"/>
                </a:solidFill>
              </a:rPr>
              <a:t>日期：</a:t>
            </a:r>
            <a:r>
              <a:rPr lang="en-US" altLang="zh-CN" dirty="0">
                <a:solidFill>
                  <a:srgbClr val="163151"/>
                </a:solidFill>
              </a:rPr>
              <a:t>2022</a:t>
            </a:r>
            <a:r>
              <a:rPr lang="zh-CN" altLang="en-US" dirty="0">
                <a:solidFill>
                  <a:srgbClr val="163151"/>
                </a:solidFill>
              </a:rPr>
              <a:t>年</a:t>
            </a:r>
            <a:r>
              <a:rPr lang="en-US" altLang="zh-CN" dirty="0">
                <a:solidFill>
                  <a:srgbClr val="163151"/>
                </a:solidFill>
              </a:rPr>
              <a:t>5</a:t>
            </a:r>
            <a:r>
              <a:rPr lang="zh-CN" altLang="en-US" dirty="0">
                <a:solidFill>
                  <a:srgbClr val="163151"/>
                </a:solidFill>
              </a:rPr>
              <a:t>月</a:t>
            </a:r>
            <a:r>
              <a:rPr lang="en-US" altLang="zh-CN" dirty="0">
                <a:solidFill>
                  <a:srgbClr val="163151"/>
                </a:solidFill>
              </a:rPr>
              <a:t>13</a:t>
            </a:r>
            <a:r>
              <a:rPr lang="zh-CN" altLang="en-US" dirty="0">
                <a:solidFill>
                  <a:srgbClr val="163151"/>
                </a:solidFill>
              </a:rPr>
              <a:t>日</a:t>
            </a:r>
            <a:endParaRPr lang="zh-CN" altLang="en-US" dirty="0">
              <a:solidFill>
                <a:srgbClr val="163151"/>
              </a:solidFill>
            </a:endParaRPr>
          </a:p>
        </p:txBody>
      </p:sp>
      <p:grpSp>
        <p:nvGrpSpPr>
          <p:cNvPr id="32" name="组合 31"/>
          <p:cNvGrpSpPr/>
          <p:nvPr/>
        </p:nvGrpSpPr>
        <p:grpSpPr>
          <a:xfrm>
            <a:off x="528320" y="2016760"/>
            <a:ext cx="3515360" cy="4368800"/>
            <a:chOff x="832" y="3176"/>
            <a:chExt cx="5536" cy="6880"/>
          </a:xfrm>
        </p:grpSpPr>
        <p:cxnSp>
          <p:nvCxnSpPr>
            <p:cNvPr id="18" name="直接连接符 17"/>
            <p:cNvCxnSpPr/>
            <p:nvPr/>
          </p:nvCxnSpPr>
          <p:spPr>
            <a:xfrm>
              <a:off x="832" y="10040"/>
              <a:ext cx="2928" cy="0"/>
            </a:xfrm>
            <a:prstGeom prst="line">
              <a:avLst/>
            </a:prstGeom>
            <a:ln w="76200">
              <a:solidFill>
                <a:srgbClr val="193453">
                  <a:alpha val="94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99" y="3176"/>
              <a:ext cx="0" cy="6880"/>
            </a:xfrm>
            <a:prstGeom prst="line">
              <a:avLst/>
            </a:prstGeom>
            <a:ln w="76200" cmpd="sng">
              <a:solidFill>
                <a:srgbClr val="193453">
                  <a:alpha val="94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946" y="10040"/>
              <a:ext cx="2422" cy="0"/>
            </a:xfrm>
            <a:prstGeom prst="line">
              <a:avLst/>
            </a:prstGeom>
            <a:ln w="76200" cmpd="sng">
              <a:solidFill>
                <a:srgbClr val="F2B81F"/>
              </a:solidFill>
              <a:prstDash val="sysDot"/>
            </a:ln>
          </p:spPr>
          <p:style>
            <a:lnRef idx="1">
              <a:schemeClr val="accent1"/>
            </a:lnRef>
            <a:fillRef idx="0">
              <a:schemeClr val="accent1"/>
            </a:fillRef>
            <a:effectRef idx="0">
              <a:schemeClr val="accent1"/>
            </a:effectRef>
            <a:fontRef idx="minor">
              <a:schemeClr val="tx1"/>
            </a:fontRef>
          </p:style>
        </p:cxnSp>
      </p:grpSp>
      <p:pic>
        <p:nvPicPr>
          <p:cNvPr id="2" name="图片 1" descr="HIT-大蓝"/>
          <p:cNvPicPr>
            <a:picLocks noChangeAspect="1"/>
          </p:cNvPicPr>
          <p:nvPr/>
        </p:nvPicPr>
        <p:blipFill>
          <a:blip r:embed="rId3"/>
          <a:stretch>
            <a:fillRect/>
          </a:stretch>
        </p:blipFill>
        <p:spPr>
          <a:xfrm>
            <a:off x="417195" y="218440"/>
            <a:ext cx="2807335" cy="921385"/>
          </a:xfrm>
          <a:prstGeom prst="rect">
            <a:avLst/>
          </a:prstGeom>
        </p:spPr>
      </p:pic>
      <p:grpSp>
        <p:nvGrpSpPr>
          <p:cNvPr id="31" name="组合 30"/>
          <p:cNvGrpSpPr/>
          <p:nvPr/>
        </p:nvGrpSpPr>
        <p:grpSpPr>
          <a:xfrm>
            <a:off x="8017510" y="679450"/>
            <a:ext cx="3676650" cy="4212590"/>
            <a:chOff x="12626" y="1070"/>
            <a:chExt cx="5790" cy="6634"/>
          </a:xfrm>
        </p:grpSpPr>
        <p:cxnSp>
          <p:nvCxnSpPr>
            <p:cNvPr id="21" name="直接连接符 20"/>
            <p:cNvCxnSpPr/>
            <p:nvPr/>
          </p:nvCxnSpPr>
          <p:spPr>
            <a:xfrm>
              <a:off x="12626" y="1070"/>
              <a:ext cx="2710" cy="0"/>
            </a:xfrm>
            <a:prstGeom prst="line">
              <a:avLst/>
            </a:prstGeom>
            <a:ln w="76200" cmpd="sng">
              <a:solidFill>
                <a:srgbClr val="F2B81F"/>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5472" y="1070"/>
              <a:ext cx="2944" cy="0"/>
            </a:xfrm>
            <a:prstGeom prst="line">
              <a:avLst/>
            </a:prstGeom>
            <a:ln w="76200">
              <a:solidFill>
                <a:srgbClr val="193453">
                  <a:alpha val="94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8347" y="1070"/>
              <a:ext cx="0" cy="6634"/>
            </a:xfrm>
            <a:prstGeom prst="line">
              <a:avLst/>
            </a:prstGeom>
            <a:ln w="76200" cmpd="sng">
              <a:solidFill>
                <a:srgbClr val="193453">
                  <a:alpha val="94000"/>
                </a:srgbClr>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alphaModFix amt="20000"/>
          </a:blip>
          <a:srcRect l="294" b="19422"/>
          <a:stretch>
            <a:fillRect/>
          </a:stretch>
        </p:blipFill>
        <p:spPr>
          <a:xfrm>
            <a:off x="14605" y="2868295"/>
            <a:ext cx="12163425" cy="3999230"/>
          </a:xfrm>
          <a:prstGeom prst="rect">
            <a:avLst/>
          </a:prstGeom>
        </p:spPr>
      </p:pic>
      <p:sp>
        <p:nvSpPr>
          <p:cNvPr id="15" name="Subtitle 2"/>
          <p:cNvSpPr txBox="1"/>
          <p:nvPr/>
        </p:nvSpPr>
        <p:spPr>
          <a:xfrm>
            <a:off x="866140" y="1256030"/>
            <a:ext cx="6085840"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积淀性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传统文化是过去所有现代文化的集合，亦或者说传统文化是过去所有文化的缩影。每个时期的文化都是</a:t>
            </a:r>
            <a:r>
              <a:rPr lang="en-US" altLang="zh-CN"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现代文化</a:t>
            </a:r>
            <a:r>
              <a:rPr lang="en-US" altLang="zh-CN"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，其</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融合过去的文化，亦添加自己的文化，最终成为后人口中的传统文化，此之为</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传承。</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7" name="Subtitle 2"/>
          <p:cNvSpPr txBox="1"/>
          <p:nvPr/>
        </p:nvSpPr>
        <p:spPr>
          <a:xfrm>
            <a:off x="866140" y="3171190"/>
            <a:ext cx="6175375"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恒久性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中华传统文化历时五千余年，在历史的冲刷下，无关紧要的琐事已被尘土掩埋，骇人听闻的谣言再也无人提起，留下的只有为中华历朝历代所承认的如黄金般美丽的故事。中华文化不消亡，传统文化便永生。</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1662430" y="470535"/>
            <a:ext cx="4192905" cy="521970"/>
          </a:xfrm>
          <a:prstGeom prst="rect">
            <a:avLst/>
          </a:prstGeom>
          <a:noFill/>
        </p:spPr>
        <p:txBody>
          <a:bodyPr wrap="square" rtlCol="0">
            <a:spAutoFit/>
          </a:bodyPr>
          <a:lstStyle/>
          <a:p>
            <a:r>
              <a:rPr lang="zh-CN" altLang="en-US" sz="2800">
                <a:solidFill>
                  <a:srgbClr val="216283"/>
                </a:solidFill>
                <a:latin typeface="微软雅黑" panose="020B0503020204020204" pitchFamily="34" charset="-122"/>
                <a:ea typeface="微软雅黑" panose="020B0503020204020204" pitchFamily="34" charset="-122"/>
              </a:rPr>
              <a:t>传统文化的特征</a:t>
            </a:r>
            <a:endParaRPr lang="en-US" altLang="zh-CN">
              <a:solidFill>
                <a:srgbClr val="F2B81F">
                  <a:alpha val="65000"/>
                </a:srgb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17220" y="441960"/>
            <a:ext cx="789305" cy="467995"/>
          </a:xfrm>
          <a:prstGeom prst="rect">
            <a:avLst/>
          </a:prstGeom>
        </p:spPr>
      </p:pic>
      <p:pic>
        <p:nvPicPr>
          <p:cNvPr id="3" name="图片 2"/>
          <p:cNvPicPr>
            <a:picLocks noChangeAspect="1"/>
          </p:cNvPicPr>
          <p:nvPr/>
        </p:nvPicPr>
        <p:blipFill>
          <a:blip r:embed="rId3"/>
          <a:stretch>
            <a:fillRect/>
          </a:stretch>
        </p:blipFill>
        <p:spPr>
          <a:xfrm>
            <a:off x="9345295" y="2194560"/>
            <a:ext cx="2660015" cy="2468880"/>
          </a:xfrm>
          <a:prstGeom prst="rect">
            <a:avLst/>
          </a:prstGeom>
        </p:spPr>
      </p:pic>
      <p:pic>
        <p:nvPicPr>
          <p:cNvPr id="6" name="图片 5"/>
          <p:cNvPicPr>
            <a:picLocks noChangeAspect="1"/>
          </p:cNvPicPr>
          <p:nvPr/>
        </p:nvPicPr>
        <p:blipFill>
          <a:blip r:embed="rId4"/>
          <a:stretch>
            <a:fillRect/>
          </a:stretch>
        </p:blipFill>
        <p:spPr>
          <a:xfrm>
            <a:off x="7041515" y="1729105"/>
            <a:ext cx="1901825" cy="3400425"/>
          </a:xfrm>
          <a:prstGeom prst="rect">
            <a:avLst/>
          </a:prstGeom>
        </p:spPr>
      </p:pic>
    </p:spTree>
    <p:custDataLst>
      <p:tags r:id="rId5"/>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alphaModFix amt="20000"/>
          </a:blip>
          <a:srcRect l="294" b="19422"/>
          <a:stretch>
            <a:fillRect/>
          </a:stretch>
        </p:blipFill>
        <p:spPr>
          <a:xfrm>
            <a:off x="14605" y="2940050"/>
            <a:ext cx="12163425" cy="3999230"/>
          </a:xfrm>
          <a:prstGeom prst="rect">
            <a:avLst/>
          </a:prstGeom>
        </p:spPr>
      </p:pic>
      <p:sp>
        <p:nvSpPr>
          <p:cNvPr id="15" name="Subtitle 2"/>
          <p:cNvSpPr txBox="1"/>
          <p:nvPr/>
        </p:nvSpPr>
        <p:spPr>
          <a:xfrm>
            <a:off x="866140" y="1256030"/>
            <a:ext cx="6085840"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凝聚</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中华传统文化是中华民族的代表，将不同的中国人赋予以相同的文化基因。任何人都难以背离其身处的文化之中，也是因此，传统文化成为连接中国人的不可抗拒的力量，即使在苦难与痛苦之中，传统文化同样能够链接人们的意识。</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7" name="Subtitle 2"/>
          <p:cNvSpPr txBox="1"/>
          <p:nvPr/>
        </p:nvSpPr>
        <p:spPr>
          <a:xfrm>
            <a:off x="866140" y="3171190"/>
            <a:ext cx="6175375"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停</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滞性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传统文化并非全部经典。传统文化由于其自身作为前朝文化的积累，会带有与现代不相同的理念与现代无法理解的想法。世人对传统文化的曲解与伪造、带有政治意图的抹黑与扼杀、无法适应时代改变导致的绝后与断代，均会导致传统文化的停滞。</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1662430" y="470535"/>
            <a:ext cx="4192905" cy="521970"/>
          </a:xfrm>
          <a:prstGeom prst="rect">
            <a:avLst/>
          </a:prstGeom>
          <a:noFill/>
        </p:spPr>
        <p:txBody>
          <a:bodyPr wrap="square" rtlCol="0">
            <a:spAutoFit/>
          </a:bodyPr>
          <a:lstStyle/>
          <a:p>
            <a:r>
              <a:rPr lang="zh-CN" altLang="en-US" sz="2800">
                <a:solidFill>
                  <a:srgbClr val="216283"/>
                </a:solidFill>
                <a:latin typeface="微软雅黑" panose="020B0503020204020204" pitchFamily="34" charset="-122"/>
                <a:ea typeface="微软雅黑" panose="020B0503020204020204" pitchFamily="34" charset="-122"/>
              </a:rPr>
              <a:t>传统文化的特征</a:t>
            </a:r>
            <a:endParaRPr lang="en-US" altLang="zh-CN">
              <a:solidFill>
                <a:srgbClr val="F2B81F">
                  <a:alpha val="65000"/>
                </a:srgb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17220" y="441960"/>
            <a:ext cx="789305" cy="467995"/>
          </a:xfrm>
          <a:prstGeom prst="rect">
            <a:avLst/>
          </a:prstGeom>
        </p:spPr>
      </p:pic>
      <p:pic>
        <p:nvPicPr>
          <p:cNvPr id="2" name="图片 1"/>
          <p:cNvPicPr>
            <a:picLocks noChangeAspect="1"/>
          </p:cNvPicPr>
          <p:nvPr/>
        </p:nvPicPr>
        <p:blipFill>
          <a:blip r:embed="rId3"/>
          <a:stretch>
            <a:fillRect/>
          </a:stretch>
        </p:blipFill>
        <p:spPr>
          <a:xfrm>
            <a:off x="8409940" y="1143635"/>
            <a:ext cx="2034540" cy="2027555"/>
          </a:xfrm>
          <a:prstGeom prst="rect">
            <a:avLst/>
          </a:prstGeom>
        </p:spPr>
      </p:pic>
      <p:pic>
        <p:nvPicPr>
          <p:cNvPr id="7" name="图片 6"/>
          <p:cNvPicPr>
            <a:picLocks noChangeAspect="1"/>
          </p:cNvPicPr>
          <p:nvPr/>
        </p:nvPicPr>
        <p:blipFill>
          <a:blip r:embed="rId4"/>
          <a:stretch>
            <a:fillRect/>
          </a:stretch>
        </p:blipFill>
        <p:spPr>
          <a:xfrm>
            <a:off x="7766050" y="3446780"/>
            <a:ext cx="3322320" cy="1755775"/>
          </a:xfrm>
          <a:prstGeom prst="rect">
            <a:avLst/>
          </a:prstGeom>
        </p:spPr>
      </p:pic>
    </p:spTree>
    <p:custDataLst>
      <p:tags r:id="rId5"/>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alphaModFix amt="20000"/>
          </a:blip>
          <a:srcRect l="294" b="19422"/>
          <a:stretch>
            <a:fillRect/>
          </a:stretch>
        </p:blipFill>
        <p:spPr>
          <a:xfrm>
            <a:off x="13970" y="2921635"/>
            <a:ext cx="12163425" cy="3999230"/>
          </a:xfrm>
          <a:prstGeom prst="rect">
            <a:avLst/>
          </a:prstGeom>
        </p:spPr>
      </p:pic>
      <p:sp>
        <p:nvSpPr>
          <p:cNvPr id="15" name="Subtitle 2"/>
          <p:cNvSpPr txBox="1"/>
          <p:nvPr/>
        </p:nvSpPr>
        <p:spPr>
          <a:xfrm>
            <a:off x="866140" y="1256030"/>
            <a:ext cx="6085840"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多元性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现代文化扎根于现代社会。在文化交流愈发增多的今天，现代文化失去了传统文化的地域特质，反而以地域间的文化交流为乐，不论国内或国外，乃至对各种地域的文化进行解构与再创造，统一地吸纳进现代文化之中。</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7" name="Subtitle 2"/>
          <p:cNvSpPr txBox="1"/>
          <p:nvPr/>
        </p:nvSpPr>
        <p:spPr>
          <a:xfrm>
            <a:off x="866140" y="3171190"/>
            <a:ext cx="6175375"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创造性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现代文化是活着的文化，传统文化是死去的文化。传统文化不会再发生改变，现代文化却不断基于各种不同的新事物与新时间产生着不断的升级迭代，亦或者基于</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共同知识所导致的抽象化。</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1662430" y="470535"/>
            <a:ext cx="4192905" cy="521970"/>
          </a:xfrm>
          <a:prstGeom prst="rect">
            <a:avLst/>
          </a:prstGeom>
          <a:noFill/>
        </p:spPr>
        <p:txBody>
          <a:bodyPr wrap="square" rtlCol="0">
            <a:spAutoFit/>
          </a:bodyPr>
          <a:lstStyle/>
          <a:p>
            <a:r>
              <a:rPr lang="zh-CN" altLang="en-US" sz="2800">
                <a:solidFill>
                  <a:srgbClr val="216283"/>
                </a:solidFill>
                <a:latin typeface="微软雅黑" panose="020B0503020204020204" pitchFamily="34" charset="-122"/>
                <a:ea typeface="微软雅黑" panose="020B0503020204020204" pitchFamily="34" charset="-122"/>
              </a:rPr>
              <a:t>现代</a:t>
            </a:r>
            <a:r>
              <a:rPr lang="zh-CN" altLang="en-US" sz="2800">
                <a:solidFill>
                  <a:srgbClr val="216283"/>
                </a:solidFill>
                <a:latin typeface="微软雅黑" panose="020B0503020204020204" pitchFamily="34" charset="-122"/>
                <a:ea typeface="微软雅黑" panose="020B0503020204020204" pitchFamily="34" charset="-122"/>
              </a:rPr>
              <a:t>文化的特征</a:t>
            </a:r>
            <a:endParaRPr lang="en-US" altLang="zh-CN">
              <a:solidFill>
                <a:srgbClr val="F2B81F">
                  <a:alpha val="65000"/>
                </a:srgb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17220" y="441960"/>
            <a:ext cx="789305" cy="467995"/>
          </a:xfrm>
          <a:prstGeom prst="rect">
            <a:avLst/>
          </a:prstGeom>
        </p:spPr>
      </p:pic>
      <p:pic>
        <p:nvPicPr>
          <p:cNvPr id="3" name="图片 2"/>
          <p:cNvPicPr>
            <a:picLocks noChangeAspect="1"/>
          </p:cNvPicPr>
          <p:nvPr/>
        </p:nvPicPr>
        <p:blipFill>
          <a:blip r:embed="rId3"/>
          <a:stretch>
            <a:fillRect/>
          </a:stretch>
        </p:blipFill>
        <p:spPr>
          <a:xfrm>
            <a:off x="7854950" y="1355090"/>
            <a:ext cx="3191510" cy="1984375"/>
          </a:xfrm>
          <a:prstGeom prst="rect">
            <a:avLst/>
          </a:prstGeom>
        </p:spPr>
      </p:pic>
      <p:pic>
        <p:nvPicPr>
          <p:cNvPr id="11" name="图片 10"/>
          <p:cNvPicPr>
            <a:picLocks noChangeAspect="1"/>
          </p:cNvPicPr>
          <p:nvPr/>
        </p:nvPicPr>
        <p:blipFill>
          <a:blip r:embed="rId4"/>
          <a:stretch>
            <a:fillRect/>
          </a:stretch>
        </p:blipFill>
        <p:spPr>
          <a:xfrm>
            <a:off x="7960360" y="3477260"/>
            <a:ext cx="2980690" cy="1609090"/>
          </a:xfrm>
          <a:prstGeom prst="rect">
            <a:avLst/>
          </a:prstGeom>
        </p:spPr>
      </p:pic>
    </p:spTree>
    <p:custDataLst>
      <p:tags r:id="rId5"/>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alphaModFix amt="20000"/>
          </a:blip>
          <a:srcRect l="294" b="19422"/>
          <a:stretch>
            <a:fillRect/>
          </a:stretch>
        </p:blipFill>
        <p:spPr>
          <a:xfrm>
            <a:off x="13970" y="2940050"/>
            <a:ext cx="12163425" cy="3999230"/>
          </a:xfrm>
          <a:prstGeom prst="rect">
            <a:avLst/>
          </a:prstGeom>
        </p:spPr>
      </p:pic>
      <p:sp>
        <p:nvSpPr>
          <p:cNvPr id="15" name="Subtitle 2"/>
          <p:cNvSpPr txBox="1"/>
          <p:nvPr/>
        </p:nvSpPr>
        <p:spPr>
          <a:xfrm>
            <a:off x="866140" y="1256030"/>
            <a:ext cx="6085840"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迅捷性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网络时代的文化交流具有迅捷性，没人知道一个小时后的互联网上到底会出现什么，一天不接触互联网可能第二天你就会跟不上同龄人的话题。疫情时代下人更不可能一天不接触互联网，从而导致文化传播的进一步加速。</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7" name="Subtitle 2"/>
          <p:cNvSpPr txBox="1"/>
          <p:nvPr/>
        </p:nvSpPr>
        <p:spPr>
          <a:xfrm>
            <a:off x="866140" y="3171190"/>
            <a:ext cx="6175375" cy="1915160"/>
          </a:xfrm>
          <a:prstGeom prst="rect">
            <a:avLst/>
          </a:prstGeom>
        </p:spPr>
        <p:txBody>
          <a:bodyPr vert="horz" wrap="square" lIns="217490" tIns="108745" rIns="217490" bIns="108745"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just">
              <a:lnSpc>
                <a:spcPct val="200000"/>
              </a:lnSpc>
            </a:pPr>
            <a:r>
              <a:rPr lang="en-US" altLang="zh-CN"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丰富</a:t>
            </a:r>
            <a:r>
              <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rPr>
              <a:t>性</a:t>
            </a:r>
            <a:endParaRPr lang="zh-CN" altLang="en-US" sz="1800" dirty="0">
              <a:solidFill>
                <a:srgbClr val="21628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200000"/>
              </a:lnSpc>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现代文化产生在瞬息万变之中，产物也十分混乱，拥有优秀乃至精华的文化作品，同样有不堪乃至糟粕的产品。现代文化必然在传播的过程中被自发的甄别，最终如同传统文化一般达到积淀的效果。</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1662430" y="470535"/>
            <a:ext cx="4192905" cy="521970"/>
          </a:xfrm>
          <a:prstGeom prst="rect">
            <a:avLst/>
          </a:prstGeom>
          <a:noFill/>
        </p:spPr>
        <p:txBody>
          <a:bodyPr wrap="square" rtlCol="0">
            <a:spAutoFit/>
          </a:bodyPr>
          <a:lstStyle/>
          <a:p>
            <a:r>
              <a:rPr lang="zh-CN" altLang="en-US" sz="2800">
                <a:solidFill>
                  <a:srgbClr val="216283"/>
                </a:solidFill>
                <a:latin typeface="微软雅黑" panose="020B0503020204020204" pitchFamily="34" charset="-122"/>
                <a:ea typeface="微软雅黑" panose="020B0503020204020204" pitchFamily="34" charset="-122"/>
              </a:rPr>
              <a:t>现代文化的特征</a:t>
            </a:r>
            <a:endParaRPr lang="en-US" altLang="zh-CN">
              <a:solidFill>
                <a:srgbClr val="F2B81F">
                  <a:alpha val="65000"/>
                </a:srgb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17220" y="441960"/>
            <a:ext cx="789305" cy="467995"/>
          </a:xfrm>
          <a:prstGeom prst="rect">
            <a:avLst/>
          </a:prstGeom>
        </p:spPr>
      </p:pic>
      <p:pic>
        <p:nvPicPr>
          <p:cNvPr id="2" name="图片 1"/>
          <p:cNvPicPr>
            <a:picLocks noChangeAspect="1"/>
          </p:cNvPicPr>
          <p:nvPr/>
        </p:nvPicPr>
        <p:blipFill>
          <a:blip r:embed="rId3"/>
          <a:stretch>
            <a:fillRect/>
          </a:stretch>
        </p:blipFill>
        <p:spPr>
          <a:xfrm>
            <a:off x="7711440" y="1494155"/>
            <a:ext cx="3705860" cy="1677035"/>
          </a:xfrm>
          <a:prstGeom prst="rect">
            <a:avLst/>
          </a:prstGeom>
        </p:spPr>
      </p:pic>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alphaModFix amt="20000"/>
          </a:blip>
          <a:srcRect l="294" b="19422"/>
          <a:stretch>
            <a:fillRect/>
          </a:stretch>
        </p:blipFill>
        <p:spPr>
          <a:xfrm>
            <a:off x="13970" y="2858770"/>
            <a:ext cx="12163425" cy="3999230"/>
          </a:xfrm>
          <a:prstGeom prst="rect">
            <a:avLst/>
          </a:prstGeom>
        </p:spPr>
      </p:pic>
      <p:grpSp>
        <p:nvGrpSpPr>
          <p:cNvPr id="43" name="组合 42"/>
          <p:cNvGrpSpPr/>
          <p:nvPr/>
        </p:nvGrpSpPr>
        <p:grpSpPr>
          <a:xfrm>
            <a:off x="3697605" y="2207895"/>
            <a:ext cx="4797425" cy="2942402"/>
            <a:chOff x="4232102" y="2468117"/>
            <a:chExt cx="1770538" cy="2559588"/>
          </a:xfrm>
        </p:grpSpPr>
        <p:sp>
          <p:nvSpPr>
            <p:cNvPr id="44" name="矩形 43"/>
            <p:cNvSpPr/>
            <p:nvPr/>
          </p:nvSpPr>
          <p:spPr>
            <a:xfrm>
              <a:off x="4232102" y="2468117"/>
              <a:ext cx="1770406" cy="2559588"/>
            </a:xfrm>
            <a:prstGeom prst="rect">
              <a:avLst/>
            </a:prstGeom>
            <a:solidFill>
              <a:srgbClr val="F2B81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4232409" y="2611622"/>
              <a:ext cx="1770231" cy="222114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cs typeface="+mn-ea"/>
                  <a:sym typeface="+mn-lt"/>
                </a:rPr>
                <a:t>1.</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形式与审美</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的碰撞</a:t>
              </a:r>
              <a:endParaRPr lang="zh-CN" altLang="en-US" sz="1600" dirty="0">
                <a:solidFill>
                  <a:schemeClr val="bg1"/>
                </a:solidFill>
                <a:cs typeface="+mn-ea"/>
                <a:sym typeface="+mn-lt"/>
              </a:endParaRPr>
            </a:p>
            <a:p>
              <a:endParaRPr lang="zh-CN" altLang="en-US" sz="1600" dirty="0">
                <a:solidFill>
                  <a:schemeClr val="bg1"/>
                </a:solidFill>
                <a:cs typeface="+mn-ea"/>
                <a:sym typeface="+mn-lt"/>
              </a:endParaRPr>
            </a:p>
            <a:p>
              <a:r>
                <a:rPr lang="zh-CN" altLang="en-US" sz="1400" dirty="0">
                  <a:solidFill>
                    <a:schemeClr val="bg1"/>
                  </a:solidFill>
                  <a:cs typeface="+mn-ea"/>
                  <a:sym typeface="+mn-lt"/>
                </a:rPr>
                <a:t>时代的差异与变迁、生产力的发展进步、社会共识的改变均会导致艺术形式发生转变。一般来说，这种发展会导致积极的改变，譬如电影制造业从最初的黑白胶片一直到现在的超清航拍、音乐由最初的留声机一直到现在的电子播放器与</a:t>
              </a:r>
              <a:r>
                <a:rPr lang="en-US" altLang="zh-CN" sz="1400" dirty="0">
                  <a:solidFill>
                    <a:schemeClr val="bg1"/>
                  </a:solidFill>
                  <a:cs typeface="+mn-ea"/>
                  <a:sym typeface="+mn-lt"/>
                </a:rPr>
                <a:t>HiFi</a:t>
              </a:r>
              <a:r>
                <a:rPr lang="zh-CN" altLang="en-US" sz="1400" dirty="0">
                  <a:solidFill>
                    <a:schemeClr val="bg1"/>
                  </a:solidFill>
                  <a:cs typeface="+mn-ea"/>
                  <a:sym typeface="+mn-lt"/>
                </a:rPr>
                <a:t>耳机、小说由过去的宣纸活字印刷到现在纸质书、电子书和电纸书，但这种发展同样会造成传统文化与现代文化间的对立。同时，社会的发展也会导致审美的不断改变。审美随时代的变化是完全不可避免的，也因此传统文化与现代文化间的碰撞也是在所难免的。</a:t>
              </a:r>
              <a:endParaRPr lang="zh-CN" altLang="en-US" sz="1400" dirty="0">
                <a:solidFill>
                  <a:schemeClr val="bg1"/>
                </a:solidFill>
                <a:cs typeface="+mn-ea"/>
                <a:sym typeface="+mn-lt"/>
              </a:endParaRPr>
            </a:p>
          </p:txBody>
        </p:sp>
      </p:grpSp>
      <p:sp>
        <p:nvSpPr>
          <p:cNvPr id="56" name="矩形 55"/>
          <p:cNvSpPr/>
          <p:nvPr/>
        </p:nvSpPr>
        <p:spPr>
          <a:xfrm>
            <a:off x="718185" y="1873250"/>
            <a:ext cx="2748280" cy="3611245"/>
          </a:xfrm>
          <a:prstGeom prst="rect">
            <a:avLst/>
          </a:prstGeom>
          <a:noFill/>
          <a:ln w="38100">
            <a:solidFill>
              <a:srgbClr val="21628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02045" y="706755"/>
            <a:ext cx="4479925" cy="521970"/>
          </a:xfrm>
          <a:prstGeom prst="rect">
            <a:avLst/>
          </a:prstGeom>
          <a:noFill/>
        </p:spPr>
        <p:txBody>
          <a:bodyPr wrap="square" rtlCol="0">
            <a:spAutoFit/>
          </a:bodyPr>
          <a:lstStyle/>
          <a:p>
            <a:r>
              <a:rPr lang="zh-CN" altLang="en-US" sz="2800">
                <a:solidFill>
                  <a:srgbClr val="F2B81F"/>
                </a:solidFill>
                <a:latin typeface="微软雅黑" panose="020B0503020204020204" pitchFamily="34" charset="-122"/>
                <a:ea typeface="微软雅黑" panose="020B0503020204020204" pitchFamily="34" charset="-122"/>
              </a:rPr>
              <a:t>传统文化与现代文化的碰撞</a:t>
            </a:r>
            <a:endParaRPr lang="en-US" altLang="zh-CN">
              <a:solidFill>
                <a:srgbClr val="216283">
                  <a:alpha val="60000"/>
                </a:srgb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0681970" y="447040"/>
            <a:ext cx="789940" cy="462915"/>
          </a:xfrm>
          <a:prstGeom prst="rect">
            <a:avLst/>
          </a:prstGeom>
        </p:spPr>
      </p:pic>
      <p:pic>
        <p:nvPicPr>
          <p:cNvPr id="3" name="图片 2"/>
          <p:cNvPicPr>
            <a:picLocks noChangeAspect="1"/>
          </p:cNvPicPr>
          <p:nvPr/>
        </p:nvPicPr>
        <p:blipFill>
          <a:blip r:embed="rId3"/>
          <a:stretch>
            <a:fillRect/>
          </a:stretch>
        </p:blipFill>
        <p:spPr>
          <a:xfrm flipH="1">
            <a:off x="985520" y="2112645"/>
            <a:ext cx="2212975" cy="3131820"/>
          </a:xfrm>
          <a:prstGeom prst="rect">
            <a:avLst/>
          </a:prstGeom>
        </p:spPr>
      </p:pic>
      <p:sp>
        <p:nvSpPr>
          <p:cNvPr id="7" name="矩形 6"/>
          <p:cNvSpPr/>
          <p:nvPr/>
        </p:nvSpPr>
        <p:spPr>
          <a:xfrm>
            <a:off x="8801100" y="1873885"/>
            <a:ext cx="2748280" cy="3611245"/>
          </a:xfrm>
          <a:prstGeom prst="rect">
            <a:avLst/>
          </a:prstGeom>
          <a:noFill/>
          <a:ln w="38100">
            <a:solidFill>
              <a:srgbClr val="21628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4"/>
          <a:stretch>
            <a:fillRect/>
          </a:stretch>
        </p:blipFill>
        <p:spPr>
          <a:xfrm>
            <a:off x="9180830" y="1993265"/>
            <a:ext cx="1989455" cy="3372485"/>
          </a:xfrm>
          <a:prstGeom prst="rect">
            <a:avLst/>
          </a:prstGeom>
        </p:spPr>
      </p:pic>
    </p:spTree>
    <p:custDataLst>
      <p:tags r:id="rId5"/>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alphaModFix amt="20000"/>
          </a:blip>
          <a:srcRect l="294" b="19422"/>
          <a:stretch>
            <a:fillRect/>
          </a:stretch>
        </p:blipFill>
        <p:spPr>
          <a:xfrm>
            <a:off x="13970" y="2858770"/>
            <a:ext cx="12163425" cy="3999230"/>
          </a:xfrm>
          <a:prstGeom prst="rect">
            <a:avLst/>
          </a:prstGeom>
        </p:spPr>
      </p:pic>
      <p:grpSp>
        <p:nvGrpSpPr>
          <p:cNvPr id="43" name="组合 42"/>
          <p:cNvGrpSpPr/>
          <p:nvPr/>
        </p:nvGrpSpPr>
        <p:grpSpPr>
          <a:xfrm>
            <a:off x="3697605" y="2207260"/>
            <a:ext cx="4797425" cy="2942402"/>
            <a:chOff x="4232102" y="2468117"/>
            <a:chExt cx="1770538" cy="2559588"/>
          </a:xfrm>
        </p:grpSpPr>
        <p:sp>
          <p:nvSpPr>
            <p:cNvPr id="44" name="矩形 43"/>
            <p:cNvSpPr/>
            <p:nvPr/>
          </p:nvSpPr>
          <p:spPr>
            <a:xfrm>
              <a:off x="4232102" y="2468117"/>
              <a:ext cx="1770406" cy="2559588"/>
            </a:xfrm>
            <a:prstGeom prst="rect">
              <a:avLst/>
            </a:prstGeom>
            <a:solidFill>
              <a:srgbClr val="F2B81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4232409" y="2611622"/>
              <a:ext cx="1770231" cy="266802"/>
            </a:xfrm>
            <a:prstGeom prst="rect">
              <a:avLst/>
            </a:prstGeom>
            <a:noFill/>
          </p:spPr>
          <p:txBody>
            <a:bodyPr wrap="square" rtlCol="0">
              <a:spAutoFit/>
            </a:bodyPr>
            <a:lstStyle/>
            <a:p>
              <a:endParaRPr lang="zh-CN" altLang="en-US" sz="1400" dirty="0">
                <a:solidFill>
                  <a:schemeClr val="bg1"/>
                </a:solidFill>
                <a:cs typeface="+mn-ea"/>
                <a:sym typeface="+mn-lt"/>
              </a:endParaRPr>
            </a:p>
          </p:txBody>
        </p:sp>
      </p:grpSp>
      <p:sp>
        <p:nvSpPr>
          <p:cNvPr id="56" name="矩形 55"/>
          <p:cNvSpPr/>
          <p:nvPr/>
        </p:nvSpPr>
        <p:spPr>
          <a:xfrm>
            <a:off x="718185" y="1873250"/>
            <a:ext cx="2748280" cy="3611245"/>
          </a:xfrm>
          <a:prstGeom prst="rect">
            <a:avLst/>
          </a:prstGeom>
          <a:noFill/>
          <a:ln w="38100">
            <a:solidFill>
              <a:srgbClr val="21628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02045" y="706755"/>
            <a:ext cx="4479925" cy="521970"/>
          </a:xfrm>
          <a:prstGeom prst="rect">
            <a:avLst/>
          </a:prstGeom>
          <a:noFill/>
        </p:spPr>
        <p:txBody>
          <a:bodyPr wrap="square" rtlCol="0">
            <a:spAutoFit/>
          </a:bodyPr>
          <a:lstStyle/>
          <a:p>
            <a:r>
              <a:rPr lang="zh-CN" altLang="en-US" sz="2800">
                <a:solidFill>
                  <a:srgbClr val="F2B81F"/>
                </a:solidFill>
                <a:latin typeface="微软雅黑" panose="020B0503020204020204" pitchFamily="34" charset="-122"/>
                <a:ea typeface="微软雅黑" panose="020B0503020204020204" pitchFamily="34" charset="-122"/>
              </a:rPr>
              <a:t>传统文化与现代文化的碰撞</a:t>
            </a:r>
            <a:endParaRPr lang="en-US" altLang="zh-CN">
              <a:solidFill>
                <a:srgbClr val="216283">
                  <a:alpha val="60000"/>
                </a:srgb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0681970" y="447040"/>
            <a:ext cx="789940" cy="462915"/>
          </a:xfrm>
          <a:prstGeom prst="rect">
            <a:avLst/>
          </a:prstGeom>
        </p:spPr>
      </p:pic>
      <p:sp>
        <p:nvSpPr>
          <p:cNvPr id="7" name="矩形 6"/>
          <p:cNvSpPr/>
          <p:nvPr/>
        </p:nvSpPr>
        <p:spPr>
          <a:xfrm>
            <a:off x="8801100" y="1873885"/>
            <a:ext cx="2748280" cy="3611245"/>
          </a:xfrm>
          <a:prstGeom prst="rect">
            <a:avLst/>
          </a:prstGeom>
          <a:noFill/>
          <a:ln w="38100">
            <a:solidFill>
              <a:srgbClr val="21628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697605" y="2417445"/>
            <a:ext cx="4759325" cy="2553335"/>
          </a:xfrm>
          <a:prstGeom prst="rect">
            <a:avLst/>
          </a:prstGeom>
          <a:noFill/>
        </p:spPr>
        <p:txBody>
          <a:bodyPr wrap="square" rtlCol="0">
            <a:spAutoFit/>
          </a:bodyPr>
          <a:p>
            <a:r>
              <a:rPr lang="en-US" altLang="zh-CN" dirty="0">
                <a:solidFill>
                  <a:schemeClr val="bg1"/>
                </a:solidFill>
                <a:latin typeface="微软雅黑" panose="020B0503020204020204" pitchFamily="34" charset="-122"/>
                <a:ea typeface="微软雅黑" panose="020B0503020204020204" pitchFamily="34" charset="-122"/>
                <a:cs typeface="+mn-ea"/>
                <a:sym typeface="+mn-lt"/>
              </a:rPr>
              <a:t>2.</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内涵与理念的碰撞</a:t>
            </a:r>
            <a:endParaRPr lang="zh-CN" altLang="en-US" sz="1600" dirty="0">
              <a:solidFill>
                <a:schemeClr val="bg1"/>
              </a:solidFill>
              <a:cs typeface="+mn-ea"/>
              <a:sym typeface="+mn-lt"/>
            </a:endParaRPr>
          </a:p>
          <a:p>
            <a:endParaRPr lang="zh-CN" altLang="en-US" sz="1600" dirty="0">
              <a:solidFill>
                <a:schemeClr val="bg1"/>
              </a:solidFill>
              <a:cs typeface="+mn-ea"/>
              <a:sym typeface="+mn-lt"/>
            </a:endParaRPr>
          </a:p>
          <a:p>
            <a:r>
              <a:rPr lang="zh-CN" altLang="en-US" sz="1400" dirty="0">
                <a:solidFill>
                  <a:schemeClr val="bg1"/>
                </a:solidFill>
                <a:cs typeface="+mn-ea"/>
                <a:sym typeface="+mn-lt"/>
              </a:rPr>
              <a:t>传统文化的创作必然地会烙上当时时代的印记，而现代文化着重于描写现代社会中人们的喜怒哀乐与生活。地域上的隔阂尚且可以破解，代沟却是无法改变的印在传统文化与现代文化之间的一道深深的沟壑。同样的，不同文化之中的价值观和理念也不尽相同，不同的时代会对社会、对世界、对生活有着不同的思考角度与思想历程。在传统文化倔强地宣传自己的理念时，现代文化却摒弃过去的生活方式，面对过去的文学作品，只会感叹一声</a:t>
            </a:r>
            <a:r>
              <a:rPr lang="en-US" altLang="zh-CN" sz="1400" dirty="0">
                <a:solidFill>
                  <a:schemeClr val="bg1"/>
                </a:solidFill>
                <a:cs typeface="+mn-ea"/>
                <a:sym typeface="+mn-lt"/>
              </a:rPr>
              <a:t>“</a:t>
            </a:r>
            <a:r>
              <a:rPr lang="zh-CN" altLang="en-US" sz="1400" dirty="0">
                <a:solidFill>
                  <a:schemeClr val="bg1"/>
                </a:solidFill>
                <a:cs typeface="+mn-ea"/>
                <a:sym typeface="+mn-lt"/>
              </a:rPr>
              <a:t>过去的人真笨，过去的人真难</a:t>
            </a:r>
            <a:r>
              <a:rPr lang="en-US" altLang="zh-CN" sz="1400" dirty="0">
                <a:solidFill>
                  <a:schemeClr val="bg1"/>
                </a:solidFill>
                <a:cs typeface="+mn-ea"/>
                <a:sym typeface="+mn-lt"/>
              </a:rPr>
              <a:t>”</a:t>
            </a:r>
            <a:r>
              <a:rPr lang="zh-CN" altLang="en-US" sz="1400" dirty="0">
                <a:solidFill>
                  <a:schemeClr val="bg1"/>
                </a:solidFill>
                <a:cs typeface="+mn-ea"/>
                <a:sym typeface="+mn-lt"/>
              </a:rPr>
              <a:t>，矛盾也就由此产生。</a:t>
            </a:r>
            <a:endParaRPr lang="zh-CN" altLang="en-US" sz="1400" dirty="0">
              <a:solidFill>
                <a:schemeClr val="bg1"/>
              </a:solidFill>
              <a:cs typeface="+mn-ea"/>
              <a:sym typeface="+mn-lt"/>
            </a:endParaRPr>
          </a:p>
        </p:txBody>
      </p:sp>
      <p:pic>
        <p:nvPicPr>
          <p:cNvPr id="10" name="图片 9"/>
          <p:cNvPicPr>
            <a:picLocks noChangeAspect="1"/>
          </p:cNvPicPr>
          <p:nvPr/>
        </p:nvPicPr>
        <p:blipFill>
          <a:blip r:embed="rId3"/>
          <a:stretch>
            <a:fillRect/>
          </a:stretch>
        </p:blipFill>
        <p:spPr>
          <a:xfrm>
            <a:off x="883285" y="2417445"/>
            <a:ext cx="2418080" cy="2266315"/>
          </a:xfrm>
          <a:prstGeom prst="rect">
            <a:avLst/>
          </a:prstGeom>
        </p:spPr>
      </p:pic>
      <p:pic>
        <p:nvPicPr>
          <p:cNvPr id="11" name="图片 10"/>
          <p:cNvPicPr>
            <a:picLocks noChangeAspect="1"/>
          </p:cNvPicPr>
          <p:nvPr/>
        </p:nvPicPr>
        <p:blipFill>
          <a:blip r:embed="rId4"/>
          <a:stretch>
            <a:fillRect/>
          </a:stretch>
        </p:blipFill>
        <p:spPr>
          <a:xfrm>
            <a:off x="9022715" y="2379345"/>
            <a:ext cx="2304415" cy="2304415"/>
          </a:xfrm>
          <a:prstGeom prst="rect">
            <a:avLst/>
          </a:prstGeom>
        </p:spPr>
      </p:pic>
    </p:spTree>
    <p:custDataLst>
      <p:tags r:id="rId5"/>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alphaModFix amt="20000"/>
          </a:blip>
          <a:srcRect l="294" b="19422"/>
          <a:stretch>
            <a:fillRect/>
          </a:stretch>
        </p:blipFill>
        <p:spPr>
          <a:xfrm>
            <a:off x="13970" y="2858770"/>
            <a:ext cx="12163425" cy="3999230"/>
          </a:xfrm>
          <a:prstGeom prst="rect">
            <a:avLst/>
          </a:prstGeom>
        </p:spPr>
      </p:pic>
      <p:grpSp>
        <p:nvGrpSpPr>
          <p:cNvPr id="43" name="组合 42"/>
          <p:cNvGrpSpPr/>
          <p:nvPr/>
        </p:nvGrpSpPr>
        <p:grpSpPr>
          <a:xfrm>
            <a:off x="6675120" y="1957705"/>
            <a:ext cx="4797425" cy="2942402"/>
            <a:chOff x="4232102" y="2468117"/>
            <a:chExt cx="1770538" cy="2559588"/>
          </a:xfrm>
        </p:grpSpPr>
        <p:sp>
          <p:nvSpPr>
            <p:cNvPr id="44" name="矩形 43"/>
            <p:cNvSpPr/>
            <p:nvPr/>
          </p:nvSpPr>
          <p:spPr>
            <a:xfrm>
              <a:off x="4232102" y="2468117"/>
              <a:ext cx="1770406" cy="2559588"/>
            </a:xfrm>
            <a:prstGeom prst="rect">
              <a:avLst/>
            </a:prstGeom>
            <a:solidFill>
              <a:srgbClr val="F2B81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4232409" y="2611622"/>
              <a:ext cx="1770231" cy="266802"/>
            </a:xfrm>
            <a:prstGeom prst="rect">
              <a:avLst/>
            </a:prstGeom>
            <a:noFill/>
          </p:spPr>
          <p:txBody>
            <a:bodyPr wrap="square" rtlCol="0">
              <a:spAutoFit/>
            </a:bodyPr>
            <a:lstStyle/>
            <a:p>
              <a:endParaRPr lang="zh-CN" altLang="en-US" sz="1400" dirty="0">
                <a:solidFill>
                  <a:schemeClr val="bg1"/>
                </a:solidFill>
                <a:cs typeface="+mn-ea"/>
                <a:sym typeface="+mn-lt"/>
              </a:endParaRPr>
            </a:p>
          </p:txBody>
        </p:sp>
      </p:grpSp>
      <p:sp>
        <p:nvSpPr>
          <p:cNvPr id="6" name="文本框 5"/>
          <p:cNvSpPr txBox="1"/>
          <p:nvPr/>
        </p:nvSpPr>
        <p:spPr>
          <a:xfrm>
            <a:off x="6202045" y="706755"/>
            <a:ext cx="4479925" cy="521970"/>
          </a:xfrm>
          <a:prstGeom prst="rect">
            <a:avLst/>
          </a:prstGeom>
          <a:noFill/>
        </p:spPr>
        <p:txBody>
          <a:bodyPr wrap="square" rtlCol="0">
            <a:spAutoFit/>
          </a:bodyPr>
          <a:lstStyle/>
          <a:p>
            <a:r>
              <a:rPr lang="zh-CN" altLang="en-US" sz="2800">
                <a:solidFill>
                  <a:srgbClr val="F2B81F"/>
                </a:solidFill>
                <a:latin typeface="微软雅黑" panose="020B0503020204020204" pitchFamily="34" charset="-122"/>
                <a:ea typeface="微软雅黑" panose="020B0503020204020204" pitchFamily="34" charset="-122"/>
              </a:rPr>
              <a:t>传统文化与现代文化的融合</a:t>
            </a:r>
            <a:endParaRPr lang="zh-CN" altLang="en-US" sz="2800">
              <a:solidFill>
                <a:srgbClr val="F2B81F"/>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0681970" y="447040"/>
            <a:ext cx="789940" cy="462915"/>
          </a:xfrm>
          <a:prstGeom prst="rect">
            <a:avLst/>
          </a:prstGeom>
        </p:spPr>
      </p:pic>
      <p:sp>
        <p:nvSpPr>
          <p:cNvPr id="5" name="文本框 4"/>
          <p:cNvSpPr txBox="1"/>
          <p:nvPr/>
        </p:nvSpPr>
        <p:spPr>
          <a:xfrm>
            <a:off x="6713220" y="2122805"/>
            <a:ext cx="4759325" cy="2522855"/>
          </a:xfrm>
          <a:prstGeom prst="rect">
            <a:avLst/>
          </a:prstGeom>
          <a:noFill/>
        </p:spPr>
        <p:txBody>
          <a:bodyPr wrap="square" rtlCol="0">
            <a:spAutoFit/>
          </a:bodyPr>
          <a:p>
            <a:r>
              <a:rPr lang="zh-CN" altLang="en-US" dirty="0">
                <a:solidFill>
                  <a:schemeClr val="bg1"/>
                </a:solidFill>
                <a:latin typeface="微软雅黑" panose="020B0503020204020204" pitchFamily="34" charset="-122"/>
                <a:ea typeface="微软雅黑" panose="020B0503020204020204" pitchFamily="34" charset="-122"/>
                <a:cs typeface="+mn-ea"/>
                <a:sym typeface="+mn-lt"/>
              </a:rPr>
              <a:t>传统文化与现代文化融合的形式</a:t>
            </a:r>
            <a:endParaRPr lang="zh-CN" altLang="en-US" sz="1600" dirty="0">
              <a:solidFill>
                <a:schemeClr val="bg1"/>
              </a:solidFill>
              <a:cs typeface="+mn-ea"/>
              <a:sym typeface="+mn-lt"/>
            </a:endParaRPr>
          </a:p>
          <a:p>
            <a:endParaRPr lang="zh-CN" altLang="en-US" sz="1400" dirty="0">
              <a:solidFill>
                <a:schemeClr val="bg1"/>
              </a:solidFill>
              <a:cs typeface="+mn-ea"/>
              <a:sym typeface="+mn-lt"/>
            </a:endParaRPr>
          </a:p>
          <a:p>
            <a:r>
              <a:rPr lang="zh-CN" altLang="en-US" sz="1400" dirty="0">
                <a:solidFill>
                  <a:schemeClr val="bg1"/>
                </a:solidFill>
                <a:cs typeface="+mn-ea"/>
                <a:sym typeface="+mn-lt"/>
              </a:rPr>
              <a:t>实现传统文化与现代文化相融合的形式有很多，如：</a:t>
            </a:r>
            <a:endParaRPr lang="zh-CN" altLang="en-US" sz="1400" dirty="0">
              <a:solidFill>
                <a:schemeClr val="bg1"/>
              </a:solidFill>
              <a:cs typeface="+mn-ea"/>
              <a:sym typeface="+mn-lt"/>
            </a:endParaRPr>
          </a:p>
          <a:p>
            <a:r>
              <a:rPr lang="en-US" sz="1400" dirty="0">
                <a:solidFill>
                  <a:schemeClr val="bg1"/>
                </a:solidFill>
                <a:cs typeface="+mn-ea"/>
                <a:sym typeface="+mn-lt"/>
              </a:rPr>
              <a:t>1.</a:t>
            </a:r>
            <a:r>
              <a:rPr lang="zh-CN" altLang="en-US" sz="1400" dirty="0">
                <a:solidFill>
                  <a:schemeClr val="bg1"/>
                </a:solidFill>
                <a:cs typeface="+mn-ea"/>
                <a:sym typeface="+mn-lt"/>
              </a:rPr>
              <a:t>传统文化在保留精神内核的前提下</a:t>
            </a:r>
            <a:r>
              <a:rPr lang="zh-CN" altLang="en-US" sz="1400" dirty="0">
                <a:solidFill>
                  <a:schemeClr val="bg1"/>
                </a:solidFill>
                <a:cs typeface="+mn-ea"/>
                <a:sym typeface="+mn-lt"/>
              </a:rPr>
              <a:t>经过现代性诠释与演绎，便于当代人理解与认同；</a:t>
            </a:r>
            <a:endParaRPr lang="zh-CN" altLang="en-US" sz="1400" dirty="0">
              <a:solidFill>
                <a:schemeClr val="bg1"/>
              </a:solidFill>
              <a:cs typeface="+mn-ea"/>
              <a:sym typeface="+mn-lt"/>
            </a:endParaRPr>
          </a:p>
          <a:p>
            <a:r>
              <a:rPr lang="en-US" altLang="zh-CN" sz="1400" dirty="0">
                <a:solidFill>
                  <a:schemeClr val="bg1"/>
                </a:solidFill>
                <a:cs typeface="+mn-ea"/>
                <a:sym typeface="+mn-lt"/>
              </a:rPr>
              <a:t>2.</a:t>
            </a:r>
            <a:r>
              <a:rPr lang="zh-CN" altLang="en-US" sz="1400" dirty="0">
                <a:solidFill>
                  <a:schemeClr val="bg1"/>
                </a:solidFill>
                <a:cs typeface="+mn-ea"/>
                <a:sym typeface="+mn-lt"/>
              </a:rPr>
              <a:t>传统文化保留形式进行改编或移植，为其注入现代精神，让更多人认识到传统文化的美；</a:t>
            </a:r>
            <a:endParaRPr lang="zh-CN" altLang="en-US" sz="1400" dirty="0">
              <a:solidFill>
                <a:schemeClr val="bg1"/>
              </a:solidFill>
              <a:cs typeface="+mn-ea"/>
              <a:sym typeface="+mn-lt"/>
            </a:endParaRPr>
          </a:p>
          <a:p>
            <a:r>
              <a:rPr lang="en-US" altLang="zh-CN" sz="1400" dirty="0">
                <a:solidFill>
                  <a:schemeClr val="bg1"/>
                </a:solidFill>
                <a:cs typeface="+mn-ea"/>
                <a:sym typeface="+mn-lt"/>
              </a:rPr>
              <a:t>3.</a:t>
            </a:r>
            <a:r>
              <a:rPr lang="zh-CN" altLang="en-US" sz="1400" dirty="0">
                <a:solidFill>
                  <a:schemeClr val="bg1"/>
                </a:solidFill>
                <a:cs typeface="+mn-ea"/>
                <a:sym typeface="+mn-lt"/>
              </a:rPr>
              <a:t>吸取传统文化的审美要素，与新时代的审美相结合，创造出传统与现代相结合的艺术品；</a:t>
            </a:r>
            <a:endParaRPr lang="zh-CN" altLang="en-US" sz="1400" dirty="0">
              <a:solidFill>
                <a:schemeClr val="bg1"/>
              </a:solidFill>
              <a:cs typeface="+mn-ea"/>
              <a:sym typeface="+mn-lt"/>
            </a:endParaRPr>
          </a:p>
          <a:p>
            <a:r>
              <a:rPr lang="en-US" altLang="zh-CN" sz="1400" dirty="0">
                <a:solidFill>
                  <a:schemeClr val="bg1"/>
                </a:solidFill>
                <a:cs typeface="+mn-ea"/>
                <a:sym typeface="+mn-lt"/>
              </a:rPr>
              <a:t>4.</a:t>
            </a:r>
            <a:r>
              <a:rPr lang="zh-CN" altLang="en-US" sz="1400" dirty="0">
                <a:solidFill>
                  <a:schemeClr val="bg1"/>
                </a:solidFill>
                <a:cs typeface="+mn-ea"/>
                <a:sym typeface="+mn-lt"/>
              </a:rPr>
              <a:t>将传统文化优秀的精神内核赋以现代诠释，让现代人与过去传统时代产生共情。</a:t>
            </a:r>
            <a:endParaRPr lang="zh-CN" altLang="en-US" sz="1400" dirty="0">
              <a:solidFill>
                <a:schemeClr val="bg1"/>
              </a:solidFill>
              <a:cs typeface="+mn-ea"/>
              <a:sym typeface="+mn-lt"/>
            </a:endParaRPr>
          </a:p>
        </p:txBody>
      </p:sp>
      <p:grpSp>
        <p:nvGrpSpPr>
          <p:cNvPr id="3" name="组合 2"/>
          <p:cNvGrpSpPr/>
          <p:nvPr/>
        </p:nvGrpSpPr>
        <p:grpSpPr>
          <a:xfrm>
            <a:off x="586740" y="1957705"/>
            <a:ext cx="4797425" cy="2942402"/>
            <a:chOff x="4232102" y="2468117"/>
            <a:chExt cx="1770538" cy="2559588"/>
          </a:xfrm>
        </p:grpSpPr>
        <p:sp>
          <p:nvSpPr>
            <p:cNvPr id="8" name="矩形 7"/>
            <p:cNvSpPr/>
            <p:nvPr/>
          </p:nvSpPr>
          <p:spPr>
            <a:xfrm>
              <a:off x="4232102" y="2468117"/>
              <a:ext cx="1770406" cy="2559588"/>
            </a:xfrm>
            <a:prstGeom prst="rect">
              <a:avLst/>
            </a:prstGeom>
            <a:solidFill>
              <a:srgbClr val="F2B81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9" name="文本框 8"/>
            <p:cNvSpPr txBox="1"/>
            <p:nvPr/>
          </p:nvSpPr>
          <p:spPr>
            <a:xfrm>
              <a:off x="4232409" y="2611622"/>
              <a:ext cx="1770231" cy="2221140"/>
            </a:xfrm>
            <a:prstGeom prst="rect">
              <a:avLst/>
            </a:prstGeom>
            <a:noFill/>
          </p:spPr>
          <p:txBody>
            <a:bodyPr wrap="square" rtlCol="0">
              <a:spAutoFit/>
            </a:bodyPr>
            <a:p>
              <a:r>
                <a:rPr lang="zh-CN" altLang="en-US" dirty="0">
                  <a:solidFill>
                    <a:schemeClr val="bg1"/>
                  </a:solidFill>
                  <a:latin typeface="微软雅黑" panose="020B0503020204020204" pitchFamily="34" charset="-122"/>
                  <a:ea typeface="微软雅黑" panose="020B0503020204020204" pitchFamily="34" charset="-122"/>
                  <a:cs typeface="+mn-ea"/>
                  <a:sym typeface="+mn-lt"/>
                </a:rPr>
                <a:t>影响传统文化与现代文化融合的因素</a:t>
              </a:r>
              <a:endParaRPr lang="zh-CN" altLang="en-US" sz="1600" dirty="0">
                <a:solidFill>
                  <a:schemeClr val="bg1"/>
                </a:solidFill>
                <a:cs typeface="+mn-ea"/>
                <a:sym typeface="+mn-lt"/>
              </a:endParaRPr>
            </a:p>
            <a:p>
              <a:endParaRPr lang="zh-CN" altLang="en-US" sz="1600" dirty="0">
                <a:solidFill>
                  <a:schemeClr val="bg1"/>
                </a:solidFill>
                <a:cs typeface="+mn-ea"/>
                <a:sym typeface="+mn-lt"/>
              </a:endParaRPr>
            </a:p>
            <a:p>
              <a:r>
                <a:rPr lang="zh-CN" altLang="en-US" sz="1400" dirty="0">
                  <a:solidFill>
                    <a:schemeClr val="bg1"/>
                  </a:solidFill>
                  <a:cs typeface="+mn-ea"/>
                  <a:sym typeface="+mn-lt"/>
                </a:rPr>
                <a:t>影响旧文化与新文化融合的因素有很多。如：</a:t>
              </a:r>
              <a:endParaRPr lang="zh-CN" altLang="en-US" sz="1400" dirty="0">
                <a:solidFill>
                  <a:schemeClr val="bg1"/>
                </a:solidFill>
                <a:cs typeface="+mn-ea"/>
                <a:sym typeface="+mn-lt"/>
              </a:endParaRPr>
            </a:p>
            <a:p>
              <a:r>
                <a:rPr lang="en-US" altLang="zh-CN" sz="1400" dirty="0">
                  <a:solidFill>
                    <a:schemeClr val="bg1"/>
                  </a:solidFill>
                  <a:cs typeface="+mn-ea"/>
                  <a:sym typeface="+mn-lt"/>
                </a:rPr>
                <a:t>1.</a:t>
              </a:r>
              <a:r>
                <a:rPr lang="zh-CN" altLang="en-US" sz="1400" dirty="0">
                  <a:solidFill>
                    <a:schemeClr val="bg1"/>
                  </a:solidFill>
                  <a:cs typeface="+mn-ea"/>
                  <a:sym typeface="+mn-lt"/>
                </a:rPr>
                <a:t>属于自己的文化基因是否保存完好，是否还有自己的文化自豪感；</a:t>
              </a:r>
              <a:endParaRPr lang="zh-CN" altLang="en-US" sz="1400" dirty="0">
                <a:solidFill>
                  <a:schemeClr val="bg1"/>
                </a:solidFill>
                <a:cs typeface="+mn-ea"/>
                <a:sym typeface="+mn-lt"/>
              </a:endParaRPr>
            </a:p>
            <a:p>
              <a:r>
                <a:rPr lang="en-US" altLang="zh-CN" sz="1400" dirty="0">
                  <a:solidFill>
                    <a:schemeClr val="bg1"/>
                  </a:solidFill>
                  <a:cs typeface="+mn-ea"/>
                  <a:sym typeface="+mn-lt"/>
                </a:rPr>
                <a:t>2.</a:t>
              </a:r>
              <a:r>
                <a:rPr lang="zh-CN" altLang="en-US" sz="1400" dirty="0">
                  <a:solidFill>
                    <a:schemeClr val="bg1"/>
                  </a:solidFill>
                  <a:cs typeface="+mn-ea"/>
                  <a:sym typeface="+mn-lt"/>
                </a:rPr>
                <a:t>是否尚有文化遗迹与文物留存，是否有传统文化存在</a:t>
              </a:r>
              <a:r>
                <a:rPr lang="zh-CN" altLang="en-US" sz="1400" dirty="0">
                  <a:solidFill>
                    <a:schemeClr val="bg1"/>
                  </a:solidFill>
                  <a:cs typeface="+mn-ea"/>
                  <a:sym typeface="+mn-lt"/>
                </a:rPr>
                <a:t>的证明；</a:t>
              </a:r>
              <a:endParaRPr lang="zh-CN" altLang="en-US" sz="1400" dirty="0">
                <a:solidFill>
                  <a:schemeClr val="bg1"/>
                </a:solidFill>
                <a:cs typeface="+mn-ea"/>
                <a:sym typeface="+mn-lt"/>
              </a:endParaRPr>
            </a:p>
            <a:p>
              <a:r>
                <a:rPr lang="en-US" altLang="zh-CN" sz="1400" dirty="0">
                  <a:solidFill>
                    <a:schemeClr val="bg1"/>
                  </a:solidFill>
                  <a:cs typeface="+mn-ea"/>
                  <a:sym typeface="+mn-lt"/>
                </a:rPr>
                <a:t>3.</a:t>
              </a:r>
              <a:r>
                <a:rPr lang="zh-CN" altLang="en-US" sz="1400" dirty="0">
                  <a:solidFill>
                    <a:schemeClr val="bg1"/>
                  </a:solidFill>
                  <a:cs typeface="+mn-ea"/>
                  <a:sym typeface="+mn-lt"/>
                </a:rPr>
                <a:t>审美的传承性，两种文化交融是产生的碰撞是否过大，当代人是否愿意接收传统文化；</a:t>
              </a:r>
              <a:endParaRPr lang="zh-CN" altLang="en-US" sz="1400" dirty="0">
                <a:solidFill>
                  <a:schemeClr val="bg1"/>
                </a:solidFill>
                <a:cs typeface="+mn-ea"/>
                <a:sym typeface="+mn-lt"/>
              </a:endParaRPr>
            </a:p>
            <a:p>
              <a:r>
                <a:rPr lang="en-US" altLang="zh-CN" sz="1400" dirty="0">
                  <a:solidFill>
                    <a:schemeClr val="bg1"/>
                  </a:solidFill>
                  <a:cs typeface="+mn-ea"/>
                  <a:sym typeface="+mn-lt"/>
                </a:rPr>
                <a:t>4.</a:t>
              </a:r>
              <a:r>
                <a:rPr lang="zh-CN" altLang="en-US" sz="1400" dirty="0">
                  <a:solidFill>
                    <a:schemeClr val="bg1"/>
                  </a:solidFill>
                  <a:cs typeface="+mn-ea"/>
                  <a:sym typeface="+mn-lt"/>
                </a:rPr>
                <a:t>传统文化的意义与价值，传承人是否有意愿传承文化，或者传承人的数量是否能够构成形成文化所必需的社会。</a:t>
              </a:r>
              <a:endParaRPr lang="zh-CN" altLang="en-US" sz="1400" dirty="0">
                <a:solidFill>
                  <a:schemeClr val="bg1"/>
                </a:solidFill>
                <a:cs typeface="+mn-ea"/>
                <a:sym typeface="+mn-lt"/>
              </a:endParaRPr>
            </a:p>
          </p:txBody>
        </p:sp>
      </p:gr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700905" y="4058285"/>
            <a:ext cx="6993255" cy="2486660"/>
          </a:xfrm>
          <a:prstGeom prst="rect">
            <a:avLst/>
          </a:prstGeom>
        </p:spPr>
      </p:pic>
      <p:pic>
        <p:nvPicPr>
          <p:cNvPr id="30" name="图片 29" descr="C:\Users\Administrator\Desktop\zhulou.jpgzhulou"/>
          <p:cNvPicPr>
            <a:picLocks noChangeAspect="1"/>
          </p:cNvPicPr>
          <p:nvPr/>
        </p:nvPicPr>
        <p:blipFill>
          <a:blip r:embed="rId2">
            <a:alphaModFix amt="10000"/>
          </a:blip>
          <a:srcRect/>
          <a:stretch>
            <a:fillRect/>
          </a:stretch>
        </p:blipFill>
        <p:spPr>
          <a:xfrm>
            <a:off x="318" y="0"/>
            <a:ext cx="12191365" cy="6858000"/>
          </a:xfrm>
          <a:prstGeom prst="rect">
            <a:avLst/>
          </a:prstGeom>
          <a:scene3d>
            <a:camera prst="orthographicFront">
              <a:rot lat="0" lon="0" rev="0"/>
            </a:camera>
            <a:lightRig rig="threePt" dir="t"/>
          </a:scene3d>
        </p:spPr>
      </p:pic>
      <p:sp>
        <p:nvSpPr>
          <p:cNvPr id="22" name="文本框 21"/>
          <p:cNvSpPr txBox="1"/>
          <p:nvPr/>
        </p:nvSpPr>
        <p:spPr>
          <a:xfrm>
            <a:off x="1113155" y="2479675"/>
            <a:ext cx="9956800" cy="11988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lnSpc>
                <a:spcPct val="150000"/>
              </a:lnSpc>
              <a:spcBef>
                <a:spcPts val="0"/>
              </a:spcBef>
              <a:spcAft>
                <a:spcPts val="0"/>
              </a:spcAft>
            </a:pPr>
            <a:r>
              <a:rPr lang="zh-CN" altLang="en-US" sz="4800">
                <a:solidFill>
                  <a:srgbClr val="263F5C"/>
                </a:solidFill>
                <a:effectLst/>
                <a:latin typeface="微软雅黑" panose="020B0503020204020204" pitchFamily="34" charset="-122"/>
                <a:ea typeface="微软雅黑" panose="020B0503020204020204" pitchFamily="34" charset="-122"/>
                <a:cs typeface="微软雅黑" panose="020B0503020204020204" pitchFamily="34" charset="-122"/>
              </a:rPr>
              <a:t>感谢！</a:t>
            </a:r>
            <a:endParaRPr lang="zh-CN" altLang="en-US" sz="4800">
              <a:solidFill>
                <a:srgbClr val="263F5C"/>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nvGrpSpPr>
        <p:grpSpPr>
          <a:xfrm>
            <a:off x="528320" y="2016760"/>
            <a:ext cx="3515360" cy="4368800"/>
            <a:chOff x="832" y="3176"/>
            <a:chExt cx="5536" cy="6880"/>
          </a:xfrm>
        </p:grpSpPr>
        <p:cxnSp>
          <p:nvCxnSpPr>
            <p:cNvPr id="3" name="直接连接符 2"/>
            <p:cNvCxnSpPr/>
            <p:nvPr/>
          </p:nvCxnSpPr>
          <p:spPr>
            <a:xfrm>
              <a:off x="832" y="10040"/>
              <a:ext cx="2928" cy="0"/>
            </a:xfrm>
            <a:prstGeom prst="line">
              <a:avLst/>
            </a:prstGeom>
            <a:ln w="76200">
              <a:solidFill>
                <a:srgbClr val="193453">
                  <a:alpha val="94000"/>
                </a:srgb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899" y="3176"/>
              <a:ext cx="0" cy="6880"/>
            </a:xfrm>
            <a:prstGeom prst="line">
              <a:avLst/>
            </a:prstGeom>
            <a:ln w="76200" cmpd="sng">
              <a:solidFill>
                <a:srgbClr val="193453">
                  <a:alpha val="94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946" y="10040"/>
              <a:ext cx="2422" cy="0"/>
            </a:xfrm>
            <a:prstGeom prst="line">
              <a:avLst/>
            </a:prstGeom>
            <a:ln w="76200" cmpd="sng">
              <a:solidFill>
                <a:srgbClr val="F2B81F"/>
              </a:solidFill>
              <a:prstDash val="sysDot"/>
            </a:ln>
          </p:spPr>
          <p:style>
            <a:lnRef idx="1">
              <a:schemeClr val="accent1"/>
            </a:lnRef>
            <a:fillRef idx="0">
              <a:schemeClr val="accent1"/>
            </a:fillRef>
            <a:effectRef idx="0">
              <a:schemeClr val="accent1"/>
            </a:effectRef>
            <a:fontRef idx="minor">
              <a:schemeClr val="tx1"/>
            </a:fontRef>
          </p:style>
        </p:cxnSp>
      </p:grpSp>
      <p:pic>
        <p:nvPicPr>
          <p:cNvPr id="7" name="图片 6" descr="HIT-大蓝"/>
          <p:cNvPicPr>
            <a:picLocks noChangeAspect="1"/>
          </p:cNvPicPr>
          <p:nvPr/>
        </p:nvPicPr>
        <p:blipFill>
          <a:blip r:embed="rId3"/>
          <a:stretch>
            <a:fillRect/>
          </a:stretch>
        </p:blipFill>
        <p:spPr>
          <a:xfrm>
            <a:off x="417195" y="218440"/>
            <a:ext cx="2807335" cy="921385"/>
          </a:xfrm>
          <a:prstGeom prst="rect">
            <a:avLst/>
          </a:prstGeom>
        </p:spPr>
      </p:pic>
      <p:grpSp>
        <p:nvGrpSpPr>
          <p:cNvPr id="9" name="组合 8"/>
          <p:cNvGrpSpPr/>
          <p:nvPr/>
        </p:nvGrpSpPr>
        <p:grpSpPr>
          <a:xfrm>
            <a:off x="8017510" y="679450"/>
            <a:ext cx="3676650" cy="4212590"/>
            <a:chOff x="12626" y="1070"/>
            <a:chExt cx="5790" cy="6634"/>
          </a:xfrm>
        </p:grpSpPr>
        <p:cxnSp>
          <p:nvCxnSpPr>
            <p:cNvPr id="11" name="直接连接符 10"/>
            <p:cNvCxnSpPr/>
            <p:nvPr/>
          </p:nvCxnSpPr>
          <p:spPr>
            <a:xfrm>
              <a:off x="12626" y="1070"/>
              <a:ext cx="2710" cy="0"/>
            </a:xfrm>
            <a:prstGeom prst="line">
              <a:avLst/>
            </a:prstGeom>
            <a:ln w="76200" cmpd="sng">
              <a:solidFill>
                <a:srgbClr val="F2B81F"/>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472" y="1070"/>
              <a:ext cx="2944" cy="0"/>
            </a:xfrm>
            <a:prstGeom prst="line">
              <a:avLst/>
            </a:prstGeom>
            <a:ln w="76200">
              <a:solidFill>
                <a:srgbClr val="193453">
                  <a:alpha val="94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8347" y="1070"/>
              <a:ext cx="0" cy="6634"/>
            </a:xfrm>
            <a:prstGeom prst="line">
              <a:avLst/>
            </a:prstGeom>
            <a:ln w="76200" cmpd="sng">
              <a:solidFill>
                <a:srgbClr val="193453">
                  <a:alpha val="94000"/>
                </a:srgbClr>
              </a:solidFill>
              <a:prstDash val="solid"/>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1189989" y="4499610"/>
            <a:ext cx="4081459" cy="368300"/>
          </a:xfrm>
          <a:prstGeom prst="rect">
            <a:avLst/>
          </a:prstGeom>
          <a:noFill/>
        </p:spPr>
        <p:txBody>
          <a:bodyPr wrap="square" rtlCol="0">
            <a:spAutoFit/>
          </a:bodyPr>
          <a:lstStyle/>
          <a:p>
            <a:r>
              <a:rPr lang="zh-CN" altLang="en-US" dirty="0">
                <a:solidFill>
                  <a:srgbClr val="163151"/>
                </a:solidFill>
              </a:rPr>
              <a:t>日期：</a:t>
            </a:r>
            <a:r>
              <a:rPr lang="en-US" altLang="zh-CN" dirty="0">
                <a:solidFill>
                  <a:srgbClr val="163151"/>
                </a:solidFill>
              </a:rPr>
              <a:t>2022</a:t>
            </a:r>
            <a:r>
              <a:rPr lang="zh-CN" altLang="en-US" dirty="0">
                <a:solidFill>
                  <a:srgbClr val="163151"/>
                </a:solidFill>
              </a:rPr>
              <a:t>年</a:t>
            </a:r>
            <a:r>
              <a:rPr lang="en-US" altLang="zh-CN" dirty="0">
                <a:solidFill>
                  <a:srgbClr val="163151"/>
                </a:solidFill>
              </a:rPr>
              <a:t>5</a:t>
            </a:r>
            <a:r>
              <a:rPr lang="zh-CN" altLang="en-US" dirty="0">
                <a:solidFill>
                  <a:srgbClr val="163151"/>
                </a:solidFill>
              </a:rPr>
              <a:t>月</a:t>
            </a:r>
            <a:r>
              <a:rPr lang="en-US" altLang="zh-CN" dirty="0">
                <a:solidFill>
                  <a:srgbClr val="163151"/>
                </a:solidFill>
              </a:rPr>
              <a:t>14</a:t>
            </a:r>
            <a:r>
              <a:rPr lang="zh-CN" altLang="en-US" dirty="0">
                <a:solidFill>
                  <a:srgbClr val="163151"/>
                </a:solidFill>
              </a:rPr>
              <a:t>日</a:t>
            </a:r>
            <a:endParaRPr lang="zh-CN" altLang="en-US" dirty="0">
              <a:solidFill>
                <a:srgbClr val="163151"/>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1743</Words>
  <Application>WPS 演示</Application>
  <PresentationFormat>宽屏</PresentationFormat>
  <Paragraphs>70</Paragraphs>
  <Slides>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Arial</vt:lpstr>
      <vt:lpstr>宋体</vt:lpstr>
      <vt:lpstr>Wingdings</vt:lpstr>
      <vt:lpstr>微软雅黑</vt:lpstr>
      <vt:lpstr>Wingdings</vt:lpstr>
      <vt:lpstr>Arial</vt:lpstr>
      <vt:lpstr>Open Sans Light</vt:lpstr>
      <vt:lpstr>Open Sans</vt:lpstr>
      <vt:lpstr>Open Sans</vt:lpstr>
      <vt:lpstr>Gill Sans</vt:lpstr>
      <vt:lpstr>造字工房尚黑 G0v1 细体</vt:lpstr>
      <vt:lpstr>黑体</vt:lpstr>
      <vt:lpstr>Arial Unicode MS</vt:lpstr>
      <vt:lpstr>Calibri</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顶楼</cp:lastModifiedBy>
  <cp:revision>366</cp:revision>
  <dcterms:created xsi:type="dcterms:W3CDTF">2019-06-19T02:08:00Z</dcterms:created>
  <dcterms:modified xsi:type="dcterms:W3CDTF">2022-05-12T16:18:29Z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2052-11.8.2.9067</vt:lpwstr>
  </property>
  <property fmtid="{D5CDD505-2E9C-101B-9397-08002B2CF9AE}" pid="3" name="ICV">
    <vt:lpwstr>336A827148FE4ECAB380F144FD712C11</vt:lpwstr>
  </property>
</Properties>
</file>