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58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5/13/2022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5/13/2022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5/13/2022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32"/>
            <a:ext cx="2356674" cy="6853285"/>
            <a:chOff x="6627813" y="195454"/>
            <a:chExt cx="1952625" cy="5678297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454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5/13/2022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1C49452-1EF0-43D5-8758-1A89449A37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89213" y="2956264"/>
            <a:ext cx="8915399" cy="1821117"/>
          </a:xfrm>
        </p:spPr>
        <p:txBody>
          <a:bodyPr/>
          <a:lstStyle/>
          <a:p>
            <a:r>
              <a:rPr lang="zh-CN" altLang="en-US" dirty="0"/>
              <a:t>传统文化现代化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4825F6C-9653-493F-807A-3529F50F1C2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										------8200880120</a:t>
            </a:r>
            <a:r>
              <a:rPr lang="zh-CN" altLang="en-US" dirty="0"/>
              <a:t>张凯昭</a:t>
            </a:r>
          </a:p>
        </p:txBody>
      </p:sp>
    </p:spTree>
    <p:extLst>
      <p:ext uri="{BB962C8B-B14F-4D97-AF65-F5344CB8AC3E}">
        <p14:creationId xmlns:p14="http://schemas.microsoft.com/office/powerpoint/2010/main" val="35157057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993B9A7-0C30-4CC6-9B56-98D7382F91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现代化？  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8F1D86F-86BE-4577-809E-AD960B0972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868017"/>
          </a:xfrm>
        </p:spPr>
        <p:txBody>
          <a:bodyPr/>
          <a:lstStyle/>
          <a:p>
            <a:r>
              <a:rPr lang="zh-CN" altLang="en-US" dirty="0"/>
              <a:t>中国传统的回归，对中国传统精神的强调，在现代的情况下实现想现代精神的转移，向现代科技文明的融合。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C1C5A50-CFD4-4285-8038-D0705BBF4F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1009" y="2910621"/>
            <a:ext cx="2489633" cy="362778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C4F0BD4C-522A-4CD1-B6E8-169EA2102C33}"/>
              </a:ext>
            </a:extLst>
          </p:cNvPr>
          <p:cNvSpPr txBox="1"/>
          <p:nvPr/>
        </p:nvSpPr>
        <p:spPr>
          <a:xfrm>
            <a:off x="5634335" y="3001617"/>
            <a:ext cx="461665" cy="34258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/>
              <a:t>功夫熊猫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C2FBDE3D-6595-4998-A8DB-1835968A87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0691" y="2910621"/>
            <a:ext cx="2561922" cy="3716887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1CFAF891-12A9-4CB7-BAE7-F3D88515D53A}"/>
              </a:ext>
            </a:extLst>
          </p:cNvPr>
          <p:cNvSpPr txBox="1"/>
          <p:nvPr/>
        </p:nvSpPr>
        <p:spPr>
          <a:xfrm>
            <a:off x="10802618" y="2998306"/>
            <a:ext cx="461665" cy="34258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/>
              <a:t>影</a:t>
            </a:r>
          </a:p>
        </p:txBody>
      </p:sp>
    </p:spTree>
    <p:extLst>
      <p:ext uri="{BB962C8B-B14F-4D97-AF65-F5344CB8AC3E}">
        <p14:creationId xmlns:p14="http://schemas.microsoft.com/office/powerpoint/2010/main" val="30919644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4C59AC05-4925-4CEF-A943-F5D8AE7CF1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2008" y="1878155"/>
            <a:ext cx="3574090" cy="3299746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FE740C15-D708-4751-815F-76C4ABE29209}"/>
              </a:ext>
            </a:extLst>
          </p:cNvPr>
          <p:cNvSpPr txBox="1"/>
          <p:nvPr/>
        </p:nvSpPr>
        <p:spPr>
          <a:xfrm>
            <a:off x="2068498" y="852256"/>
            <a:ext cx="3657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案例</a:t>
            </a:r>
            <a:r>
              <a:rPr lang="en-US" altLang="zh-CN" sz="3600" dirty="0"/>
              <a:t>1</a:t>
            </a:r>
            <a:r>
              <a:rPr lang="zh-CN" altLang="en-US" sz="3600" dirty="0"/>
              <a:t>：中医学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CB48220-B9A1-4F5C-AD3D-196F8CD3D575}"/>
              </a:ext>
            </a:extLst>
          </p:cNvPr>
          <p:cNvSpPr/>
          <p:nvPr/>
        </p:nvSpPr>
        <p:spPr>
          <a:xfrm>
            <a:off x="5862221" y="1878155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/>
              <a:t>中医药在抗击新冠肺炎疫情中发挥了独特优势和重要作用，</a:t>
            </a:r>
            <a:r>
              <a:rPr lang="zh-CN" altLang="en-US" i="1" dirty="0"/>
              <a:t>主要表现在缩短病程、减少重症发生率、降低死亡率、减少并发症及降低康复后再度住院率等方面</a:t>
            </a:r>
            <a:endParaRPr lang="zh-CN" altLang="en-US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8730E93-D787-4736-833E-7891680AC90A}"/>
              </a:ext>
            </a:extLst>
          </p:cNvPr>
          <p:cNvSpPr/>
          <p:nvPr/>
        </p:nvSpPr>
        <p:spPr>
          <a:xfrm>
            <a:off x="5862221" y="3304687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/>
              <a:t>中医养生 ，疑难杂症。不同的时辰对应不同的卦象 ，身体的部位也对应着不同的卦象。</a:t>
            </a:r>
            <a:endParaRPr lang="en-US" altLang="zh-CN" dirty="0"/>
          </a:p>
          <a:p>
            <a:r>
              <a:rPr lang="zh-CN" altLang="en-US" dirty="0">
                <a:solidFill>
                  <a:srgbClr val="FF0000"/>
                </a:solidFill>
              </a:rPr>
              <a:t>离 </a:t>
            </a:r>
            <a:r>
              <a:rPr lang="en-US" altLang="zh-CN" dirty="0">
                <a:solidFill>
                  <a:srgbClr val="FF0000"/>
                </a:solidFill>
              </a:rPr>
              <a:t>–</a:t>
            </a:r>
            <a:r>
              <a:rPr lang="zh-CN" altLang="en-US" dirty="0">
                <a:solidFill>
                  <a:srgbClr val="FF0000"/>
                </a:solidFill>
              </a:rPr>
              <a:t>心 脑   </a:t>
            </a:r>
            <a:r>
              <a:rPr lang="en-US" altLang="zh-CN" dirty="0">
                <a:solidFill>
                  <a:srgbClr val="FF0000"/>
                </a:solidFill>
              </a:rPr>
              <a:t>	</a:t>
            </a:r>
            <a:r>
              <a:rPr lang="zh-CN" altLang="en-US" dirty="0">
                <a:solidFill>
                  <a:srgbClr val="FF0000"/>
                </a:solidFill>
              </a:rPr>
              <a:t> </a:t>
            </a:r>
            <a:r>
              <a:rPr lang="zh-CN" altLang="en-US" dirty="0">
                <a:solidFill>
                  <a:srgbClr val="0070C0"/>
                </a:solidFill>
              </a:rPr>
              <a:t>坎 </a:t>
            </a:r>
            <a:r>
              <a:rPr lang="en-US" altLang="zh-CN" dirty="0">
                <a:solidFill>
                  <a:srgbClr val="0070C0"/>
                </a:solidFill>
              </a:rPr>
              <a:t>–</a:t>
            </a:r>
            <a:r>
              <a:rPr lang="zh-CN" altLang="en-US" dirty="0">
                <a:solidFill>
                  <a:srgbClr val="0070C0"/>
                </a:solidFill>
              </a:rPr>
              <a:t>肾   </a:t>
            </a:r>
            <a:r>
              <a:rPr lang="en-US" altLang="zh-CN" dirty="0">
                <a:solidFill>
                  <a:srgbClr val="0070C0"/>
                </a:solidFill>
              </a:rPr>
              <a:t>	</a:t>
            </a:r>
            <a:r>
              <a:rPr lang="zh-CN" altLang="en-US" dirty="0">
                <a:solidFill>
                  <a:schemeClr val="accent5"/>
                </a:solidFill>
              </a:rPr>
              <a:t>乾</a:t>
            </a:r>
            <a:r>
              <a:rPr lang="en-US" altLang="zh-CN" dirty="0">
                <a:solidFill>
                  <a:schemeClr val="accent5"/>
                </a:solidFill>
              </a:rPr>
              <a:t> –</a:t>
            </a:r>
            <a:r>
              <a:rPr lang="zh-CN" altLang="en-US" dirty="0">
                <a:solidFill>
                  <a:schemeClr val="accent5"/>
                </a:solidFill>
              </a:rPr>
              <a:t>大肠  </a:t>
            </a:r>
            <a:r>
              <a:rPr lang="en-US" altLang="zh-CN" dirty="0">
                <a:solidFill>
                  <a:schemeClr val="accent5"/>
                </a:solidFill>
              </a:rPr>
              <a:t>	</a:t>
            </a:r>
            <a:r>
              <a:rPr lang="zh-CN" altLang="en-US" dirty="0">
                <a:solidFill>
                  <a:schemeClr val="accent3"/>
                </a:solidFill>
              </a:rPr>
              <a:t>兑 </a:t>
            </a:r>
            <a:r>
              <a:rPr lang="en-US" altLang="zh-CN" dirty="0">
                <a:solidFill>
                  <a:schemeClr val="accent3"/>
                </a:solidFill>
              </a:rPr>
              <a:t>–</a:t>
            </a:r>
            <a:r>
              <a:rPr lang="zh-CN" altLang="en-US" dirty="0">
                <a:solidFill>
                  <a:schemeClr val="accent3"/>
                </a:solidFill>
              </a:rPr>
              <a:t>肺 喉</a:t>
            </a:r>
            <a:endParaRPr lang="en-US" altLang="zh-CN" dirty="0">
              <a:solidFill>
                <a:schemeClr val="accent3"/>
              </a:solidFill>
            </a:endParaRPr>
          </a:p>
          <a:p>
            <a:r>
              <a:rPr lang="zh-CN" altLang="en-US" dirty="0">
                <a:solidFill>
                  <a:schemeClr val="accent6"/>
                </a:solidFill>
              </a:rPr>
              <a:t>艮 </a:t>
            </a:r>
            <a:r>
              <a:rPr lang="en-US" altLang="zh-CN" dirty="0">
                <a:solidFill>
                  <a:schemeClr val="accent6"/>
                </a:solidFill>
              </a:rPr>
              <a:t>–</a:t>
            </a:r>
            <a:r>
              <a:rPr lang="zh-CN" altLang="en-US" dirty="0">
                <a:solidFill>
                  <a:schemeClr val="accent6"/>
                </a:solidFill>
              </a:rPr>
              <a:t>脾胃  足    </a:t>
            </a:r>
            <a:r>
              <a:rPr lang="zh-CN" altLang="en-US" dirty="0">
                <a:solidFill>
                  <a:srgbClr val="9966FF"/>
                </a:solidFill>
              </a:rPr>
              <a:t>巽 </a:t>
            </a:r>
            <a:r>
              <a:rPr lang="en-US" altLang="zh-CN" dirty="0">
                <a:solidFill>
                  <a:srgbClr val="9966FF"/>
                </a:solidFill>
              </a:rPr>
              <a:t>–</a:t>
            </a:r>
            <a:r>
              <a:rPr lang="zh-CN" altLang="en-US" dirty="0">
                <a:solidFill>
                  <a:srgbClr val="9966FF"/>
                </a:solidFill>
              </a:rPr>
              <a:t>胆   </a:t>
            </a:r>
            <a:r>
              <a:rPr lang="zh-CN" altLang="en-US" dirty="0">
                <a:solidFill>
                  <a:schemeClr val="accent6">
                    <a:lumMod val="50000"/>
                  </a:schemeClr>
                </a:solidFill>
              </a:rPr>
              <a:t>坤 </a:t>
            </a:r>
            <a:r>
              <a:rPr lang="en-US" altLang="zh-CN" dirty="0">
                <a:solidFill>
                  <a:schemeClr val="accent6">
                    <a:lumMod val="50000"/>
                  </a:schemeClr>
                </a:solidFill>
              </a:rPr>
              <a:t>-</a:t>
            </a:r>
            <a:r>
              <a:rPr lang="zh-CN" altLang="en-US" dirty="0">
                <a:solidFill>
                  <a:schemeClr val="accent6">
                    <a:lumMod val="50000"/>
                  </a:schemeClr>
                </a:solidFill>
              </a:rPr>
              <a:t>脾胃</a:t>
            </a:r>
            <a:r>
              <a:rPr lang="en-US" altLang="zh-CN" dirty="0">
                <a:solidFill>
                  <a:schemeClr val="accent6">
                    <a:lumMod val="50000"/>
                  </a:schemeClr>
                </a:solidFill>
              </a:rPr>
              <a:t>	      </a:t>
            </a:r>
            <a:r>
              <a:rPr lang="zh-CN" altLang="en-US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zh-CN" altLang="en-US" dirty="0">
                <a:solidFill>
                  <a:srgbClr val="00B0F0"/>
                </a:solidFill>
              </a:rPr>
              <a:t>震</a:t>
            </a:r>
            <a:r>
              <a:rPr lang="en-US" altLang="zh-CN" dirty="0">
                <a:solidFill>
                  <a:srgbClr val="00B0F0"/>
                </a:solidFill>
              </a:rPr>
              <a:t> -</a:t>
            </a:r>
            <a:r>
              <a:rPr lang="zh-CN" altLang="en-US" dirty="0">
                <a:solidFill>
                  <a:srgbClr val="00B0F0"/>
                </a:solidFill>
              </a:rPr>
              <a:t>肝脏 神经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B9692A80-2F03-49B3-A7D8-2AC65E3E77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5637" y="4714551"/>
            <a:ext cx="1940703" cy="194792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2C459A45-DA2C-4E75-A65B-0D3B0CF6E7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3022" y="4714551"/>
            <a:ext cx="1976870" cy="1947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7807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8EEAFA39-12EB-41A8-B26E-F824935EFF5B}"/>
              </a:ext>
            </a:extLst>
          </p:cNvPr>
          <p:cNvSpPr txBox="1"/>
          <p:nvPr/>
        </p:nvSpPr>
        <p:spPr>
          <a:xfrm>
            <a:off x="2152007" y="852256"/>
            <a:ext cx="49678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案例</a:t>
            </a:r>
            <a:r>
              <a:rPr lang="en-US" altLang="zh-CN" sz="3600" dirty="0"/>
              <a:t>2</a:t>
            </a:r>
            <a:r>
              <a:rPr lang="zh-CN" altLang="en-US" sz="3600" dirty="0"/>
              <a:t>：中国风音乐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50A64D0-35A4-42D8-9DC1-F5BA8C1D1828}"/>
              </a:ext>
            </a:extLst>
          </p:cNvPr>
          <p:cNvSpPr/>
          <p:nvPr/>
        </p:nvSpPr>
        <p:spPr>
          <a:xfrm>
            <a:off x="5862221" y="187815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/>
              <a:t>“古风”音乐发展肩负着传承创新民族传统优秀文化、让古典文化迸发时代新生命的使命。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F83E0665-9C29-4C8B-B149-CCBF309D6E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2007" y="1758752"/>
            <a:ext cx="3773041" cy="3340496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69C9927A-34D8-4B62-95F3-99F5145A9277}"/>
              </a:ext>
            </a:extLst>
          </p:cNvPr>
          <p:cNvSpPr/>
          <p:nvPr/>
        </p:nvSpPr>
        <p:spPr>
          <a:xfrm>
            <a:off x="7327037" y="3340159"/>
            <a:ext cx="316636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素胚勾勒出青花笔锋浓转淡</a:t>
            </a:r>
          </a:p>
          <a:p>
            <a:r>
              <a:rPr lang="zh-CN" altLang="en-US" dirty="0"/>
              <a:t>瓶身描绘的牡丹一如你初妆</a:t>
            </a:r>
          </a:p>
          <a:p>
            <a:r>
              <a:rPr lang="zh-CN" altLang="en-US" dirty="0"/>
              <a:t>冉冉檀香透过窗心事我了然</a:t>
            </a:r>
          </a:p>
          <a:p>
            <a:r>
              <a:rPr lang="zh-CN" altLang="en-US" dirty="0"/>
              <a:t>宣纸上走笔至此搁一半</a:t>
            </a:r>
          </a:p>
          <a:p>
            <a:r>
              <a:rPr lang="zh-CN" altLang="en-US" dirty="0"/>
              <a:t>釉色渲染仕女图韵味被私藏</a:t>
            </a:r>
          </a:p>
          <a:p>
            <a:r>
              <a:rPr lang="zh-CN" altLang="en-US" dirty="0"/>
              <a:t>而你嫣然的一笑如含苞待放</a:t>
            </a:r>
          </a:p>
          <a:p>
            <a:r>
              <a:rPr lang="zh-CN" altLang="en-US" dirty="0"/>
              <a:t>你的美一缕飘散</a:t>
            </a:r>
          </a:p>
          <a:p>
            <a:r>
              <a:rPr lang="zh-CN" altLang="en-US" dirty="0"/>
              <a:t>去到我去不了的地方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D281167-6E6D-4790-9BA9-DE869F1BC86B}"/>
              </a:ext>
            </a:extLst>
          </p:cNvPr>
          <p:cNvSpPr/>
          <p:nvPr/>
        </p:nvSpPr>
        <p:spPr>
          <a:xfrm>
            <a:off x="6333701" y="222759"/>
            <a:ext cx="57839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这首</a:t>
            </a:r>
            <a:r>
              <a:rPr lang="en-US" altLang="zh-CN" b="1" dirty="0"/>
              <a:t>《</a:t>
            </a:r>
            <a:r>
              <a:rPr lang="zh-CN" altLang="en-US" b="1" dirty="0"/>
              <a:t>青花瓷</a:t>
            </a:r>
            <a:r>
              <a:rPr lang="en-US" altLang="zh-CN" b="1" dirty="0"/>
              <a:t>》</a:t>
            </a:r>
            <a:r>
              <a:rPr lang="zh-CN" altLang="en-US" b="1" dirty="0"/>
              <a:t>只有宫商角（</a:t>
            </a:r>
            <a:r>
              <a:rPr lang="en-US" altLang="zh-CN" dirty="0"/>
              <a:t> </a:t>
            </a:r>
            <a:r>
              <a:rPr lang="en-US" altLang="zh-CN" dirty="0" err="1"/>
              <a:t>jué</a:t>
            </a:r>
            <a:r>
              <a:rPr lang="en-US" altLang="zh-CN" dirty="0"/>
              <a:t> </a:t>
            </a:r>
            <a:r>
              <a:rPr lang="zh-CN" altLang="en-US" b="1" dirty="0"/>
              <a:t>）</a:t>
            </a:r>
            <a:r>
              <a:rPr lang="en-US" altLang="zh-CN" dirty="0"/>
              <a:t> </a:t>
            </a:r>
            <a:r>
              <a:rPr lang="zh-CN" altLang="en-US" b="1" dirty="0"/>
              <a:t>徵（</a:t>
            </a:r>
            <a:r>
              <a:rPr lang="en-US" altLang="zh-CN" dirty="0"/>
              <a:t> </a:t>
            </a:r>
            <a:r>
              <a:rPr lang="en-US" altLang="zh-CN" dirty="0" err="1"/>
              <a:t>zhǐ</a:t>
            </a:r>
            <a:r>
              <a:rPr lang="en-US" altLang="zh-CN" dirty="0"/>
              <a:t> </a:t>
            </a:r>
            <a:r>
              <a:rPr lang="zh-CN" altLang="en-US" b="1" dirty="0"/>
              <a:t>）羽五音</a:t>
            </a:r>
          </a:p>
        </p:txBody>
      </p:sp>
    </p:spTree>
    <p:extLst>
      <p:ext uri="{BB962C8B-B14F-4D97-AF65-F5344CB8AC3E}">
        <p14:creationId xmlns:p14="http://schemas.microsoft.com/office/powerpoint/2010/main" val="13808527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4927F1B9-2C5B-4B88-B9BD-3335BD652781}"/>
              </a:ext>
            </a:extLst>
          </p:cNvPr>
          <p:cNvSpPr txBox="1"/>
          <p:nvPr/>
        </p:nvSpPr>
        <p:spPr>
          <a:xfrm>
            <a:off x="2152007" y="887767"/>
            <a:ext cx="49678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案例</a:t>
            </a:r>
            <a:r>
              <a:rPr lang="en-US" altLang="zh-CN" sz="3600" dirty="0"/>
              <a:t>3</a:t>
            </a:r>
            <a:r>
              <a:rPr lang="zh-CN" altLang="en-US" sz="3600" dirty="0"/>
              <a:t>：古风赛博朋克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70C28DEA-0233-40D0-8049-B24B47FB89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2007" y="1713684"/>
            <a:ext cx="3109229" cy="2613887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B0E804EB-EF60-433D-8DE4-EC2A4FB97959}"/>
              </a:ext>
            </a:extLst>
          </p:cNvPr>
          <p:cNvSpPr txBox="1"/>
          <p:nvPr/>
        </p:nvSpPr>
        <p:spPr>
          <a:xfrm>
            <a:off x="2152007" y="4616388"/>
            <a:ext cx="30503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2"/>
                </a:solidFill>
              </a:rPr>
              <a:t>哪吒重生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FD5F5DAF-A913-4A01-8612-B77A480851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0538" y="1713684"/>
            <a:ext cx="3370298" cy="2613887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4E6A1E22-E93A-4A84-866C-53C42D269B4E}"/>
              </a:ext>
            </a:extLst>
          </p:cNvPr>
          <p:cNvSpPr txBox="1"/>
          <p:nvPr/>
        </p:nvSpPr>
        <p:spPr>
          <a:xfrm>
            <a:off x="6080809" y="4667889"/>
            <a:ext cx="30503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070C0"/>
                </a:solidFill>
              </a:rPr>
              <a:t>山海经赛博朋克饭店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F573359-3E6B-4706-A218-2BAF9F101064}"/>
              </a:ext>
            </a:extLst>
          </p:cNvPr>
          <p:cNvSpPr/>
          <p:nvPr/>
        </p:nvSpPr>
        <p:spPr>
          <a:xfrm>
            <a:off x="5640538" y="6124243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/>
              <a:t>国潮和赛博朋克戏剧空间，碰撞出新式国潮风。中式墙檐下是赛博朋克十足的装饰，绿光中的山海极乐被特别强调</a:t>
            </a:r>
            <a:r>
              <a:rPr lang="en-US" altLang="zh-CN" dirty="0"/>
              <a:t>.</a:t>
            </a:r>
            <a:endParaRPr lang="zh-CN" altLang="en-US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42C6D0A-3BE3-4A55-BF0D-BD71758BEFB8}"/>
              </a:ext>
            </a:extLst>
          </p:cNvPr>
          <p:cNvSpPr/>
          <p:nvPr/>
        </p:nvSpPr>
        <p:spPr>
          <a:xfrm>
            <a:off x="2110835" y="5274537"/>
            <a:ext cx="62430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将我们耳熟能详的神话故事，与人们喜爱赛博朋克风格融合在了一起，而且还没有丝毫违和感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93D7D612-44B1-4A69-892D-1A1922C517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1776" y="1598477"/>
            <a:ext cx="6104149" cy="3040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407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2A42349-1E95-4665-8EB6-D2428D9F6A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意义？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B48B24E-DB64-4C56-9A41-508E60EFD2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文化自信是一个国家、一个民族发展中最基本、最深沉、最持久的力量。保护好、传承好、利用好中华优秀传统文化，挖掘其丰富内涵，对于更好坚定文化自信、凝聚民族精神具有重大意义。</a:t>
            </a:r>
            <a:endParaRPr lang="en-US" altLang="zh-CN" dirty="0"/>
          </a:p>
          <a:p>
            <a:r>
              <a:rPr lang="zh-CN" altLang="en-US" dirty="0"/>
              <a:t>传统文化是取之不尽的精神资源，有着无穷的价值和对现代的指导意义。</a:t>
            </a:r>
          </a:p>
        </p:txBody>
      </p:sp>
    </p:spTree>
    <p:extLst>
      <p:ext uri="{BB962C8B-B14F-4D97-AF65-F5344CB8AC3E}">
        <p14:creationId xmlns:p14="http://schemas.microsoft.com/office/powerpoint/2010/main" val="1537607707"/>
      </p:ext>
    </p:extLst>
  </p:cSld>
  <p:clrMapOvr>
    <a:masterClrMapping/>
  </p:clrMapOvr>
</p:sld>
</file>

<file path=ppt/theme/theme1.xml><?xml version="1.0" encoding="utf-8"?>
<a:theme xmlns:a="http://schemas.openxmlformats.org/drawingml/2006/main" name="丝状">
  <a:themeElements>
    <a:clrScheme name="Wisp">
      <a:dk1>
        <a:sysClr val="windowText" lastClr="000000"/>
      </a:dk1>
      <a:lt1>
        <a:sysClr val="window" lastClr="FFFFFF"/>
      </a:lt1>
      <a:dk2>
        <a:srgbClr val="647252"/>
      </a:dk2>
      <a:lt2>
        <a:srgbClr val="EAE8CF"/>
      </a:lt2>
      <a:accent1>
        <a:srgbClr val="E78712"/>
      </a:accent1>
      <a:accent2>
        <a:srgbClr val="B73C26"/>
      </a:accent2>
      <a:accent3>
        <a:srgbClr val="865331"/>
      </a:accent3>
      <a:accent4>
        <a:srgbClr val="B38648"/>
      </a:accent4>
      <a:accent5>
        <a:srgbClr val="BBB473"/>
      </a:accent5>
      <a:accent6>
        <a:srgbClr val="849276"/>
      </a:accent6>
      <a:hlink>
        <a:srgbClr val="FDAB2A"/>
      </a:hlink>
      <a:folHlink>
        <a:srgbClr val="CCB182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54F6613E-5ED7-40ED-90A8-F639BE712C0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48</TotalTime>
  <Words>361</Words>
  <Application>Microsoft Office PowerPoint</Application>
  <PresentationFormat>宽屏</PresentationFormat>
  <Paragraphs>30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幼圆</vt:lpstr>
      <vt:lpstr>Arial</vt:lpstr>
      <vt:lpstr>Century Gothic</vt:lpstr>
      <vt:lpstr>Wingdings 3</vt:lpstr>
      <vt:lpstr>丝状</vt:lpstr>
      <vt:lpstr>传统文化现代化</vt:lpstr>
      <vt:lpstr>现代化？  </vt:lpstr>
      <vt:lpstr>PowerPoint 演示文稿</vt:lpstr>
      <vt:lpstr>PowerPoint 演示文稿</vt:lpstr>
      <vt:lpstr>PowerPoint 演示文稿</vt:lpstr>
      <vt:lpstr>意义？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传统文化现代化</dc:title>
  <dc:creator>Administrator</dc:creator>
  <cp:lastModifiedBy>Administrator</cp:lastModifiedBy>
  <cp:revision>6</cp:revision>
  <dcterms:created xsi:type="dcterms:W3CDTF">2022-05-12T16:44:37Z</dcterms:created>
  <dcterms:modified xsi:type="dcterms:W3CDTF">2022-05-12T17:33:22Z</dcterms:modified>
</cp:coreProperties>
</file>