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4" r:id="rId4"/>
    <p:sldId id="265" r:id="rId5"/>
    <p:sldId id="259" r:id="rId6"/>
    <p:sldId id="266" r:id="rId7"/>
    <p:sldId id="267" r:id="rId8"/>
    <p:sldId id="260" r:id="rId9"/>
    <p:sldId id="268" r:id="rId10"/>
    <p:sldId id="269" r:id="rId11"/>
    <p:sldId id="262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8" userDrawn="1">
          <p15:clr>
            <a:srgbClr val="A4A3A4"/>
          </p15:clr>
        </p15:guide>
        <p15:guide id="2" orient="horz" pos="2682" userDrawn="1">
          <p15:clr>
            <a:srgbClr val="A4A3A4"/>
          </p15:clr>
        </p15:guide>
        <p15:guide id="3" orient="horz" pos="3294" userDrawn="1">
          <p15:clr>
            <a:srgbClr val="A4A3A4"/>
          </p15:clr>
        </p15:guide>
        <p15:guide id="4" pos="4747" userDrawn="1">
          <p15:clr>
            <a:srgbClr val="A4A3A4"/>
          </p15:clr>
        </p15:guide>
        <p15:guide id="5" pos="3840" userDrawn="1">
          <p15:clr>
            <a:srgbClr val="A4A3A4"/>
          </p15:clr>
        </p15:guide>
        <p15:guide id="6" pos="778" userDrawn="1">
          <p15:clr>
            <a:srgbClr val="A4A3A4"/>
          </p15:clr>
        </p15:guide>
        <p15:guide id="7" orient="horz" pos="618" userDrawn="1">
          <p15:clr>
            <a:srgbClr val="A4A3A4"/>
          </p15:clr>
        </p15:guide>
        <p15:guide id="9" pos="2933" userDrawn="1">
          <p15:clr>
            <a:srgbClr val="A4A3A4"/>
          </p15:clr>
        </p15:guide>
        <p15:guide id="10" orient="horz" pos="3680" userDrawn="1">
          <p15:clr>
            <a:srgbClr val="A4A3A4"/>
          </p15:clr>
        </p15:guide>
        <p15:guide id="11" pos="69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D2D9"/>
    <a:srgbClr val="D08AC6"/>
    <a:srgbClr val="FF66CC"/>
    <a:srgbClr val="397A2E"/>
    <a:srgbClr val="000000"/>
    <a:srgbClr val="089BEC"/>
    <a:srgbClr val="14D1E0"/>
    <a:srgbClr val="35BAE9"/>
    <a:srgbClr val="9A79F7"/>
    <a:srgbClr val="034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244" autoAdjust="0"/>
  </p:normalViewPr>
  <p:slideViewPr>
    <p:cSldViewPr snapToGrid="0">
      <p:cViewPr varScale="1">
        <p:scale>
          <a:sx n="86" d="100"/>
          <a:sy n="86" d="100"/>
        </p:scale>
        <p:origin x="562" y="62"/>
      </p:cViewPr>
      <p:guideLst>
        <p:guide orient="horz" pos="1638"/>
        <p:guide orient="horz" pos="2682"/>
        <p:guide orient="horz" pos="3294"/>
        <p:guide pos="4747"/>
        <p:guide pos="3840"/>
        <p:guide pos="778"/>
        <p:guide orient="horz" pos="618"/>
        <p:guide pos="2933"/>
        <p:guide orient="horz" pos="3680"/>
        <p:guide pos="69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A21018-DFCA-4F79-850B-B0AFDF9FFE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83265E9-E808-4E23-9861-5C3E73A848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78DBFA3-5D35-4514-8AAD-A3ADFE2F7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EB8E8-A38F-4D78-818E-5A773CA457C1}" type="datetimeFigureOut">
              <a:rPr lang="zh-CN" altLang="en-US" smtClean="0"/>
              <a:t>2022/5/12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E06BDF1-8C05-4BC3-A161-DC586EB27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52846F8-CD3D-4C10-8B0F-9903F55137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BEF5-698D-4EA4-9C4F-E0CF8E700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883261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1C1CF4-5C13-4D3B-B0E4-A70B99F64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1099B97-0AF5-413D-AD0D-5B44FCDAB0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31380D4-BD45-4BAB-BE70-704CB58C44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EB8E8-A38F-4D78-818E-5A773CA457C1}" type="datetimeFigureOut">
              <a:rPr lang="zh-CN" altLang="en-US" smtClean="0"/>
              <a:t>2022/5/12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92C1BE-FBE1-4030-AF76-92A3F033D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DB4E683-6B25-4A81-8DCF-DE683CBD3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BEF5-698D-4EA4-9C4F-E0CF8E700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511410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ACD16E9-739C-4A91-BB97-D3BCAD8218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827A9D8-607E-461B-8A6E-6CD3C9759D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3277B80-F4E5-47E1-ABE9-18BE530702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EB8E8-A38F-4D78-818E-5A773CA457C1}" type="datetimeFigureOut">
              <a:rPr lang="zh-CN" altLang="en-US" smtClean="0"/>
              <a:t>2022/5/12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CD309CD-DD18-46E8-A8A0-B70D4CA63A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40AABE8-7D80-44B9-B013-7931A3FEA0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BEF5-698D-4EA4-9C4F-E0CF8E700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147333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9278E80-EB58-4ACB-B107-8EDB48525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C0500F8-1DA8-43FD-A479-1103696F9D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B7131E-C323-464C-8617-B776EC290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EB8E8-A38F-4D78-818E-5A773CA457C1}" type="datetimeFigureOut">
              <a:rPr lang="zh-CN" altLang="en-US" smtClean="0"/>
              <a:t>2022/5/12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FCDC31-E680-4F6B-A6FF-88836D9014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B207D0-64B1-4207-A818-1151FCF30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BEF5-698D-4EA4-9C4F-E0CF8E700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503591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0FDB08B-773A-4AF8-8203-1D5C054D35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CB79F72-BD33-4D83-82AA-6F7F999040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B21716D-3CD1-478C-8A58-2EFA01F801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EB8E8-A38F-4D78-818E-5A773CA457C1}" type="datetimeFigureOut">
              <a:rPr lang="zh-CN" altLang="en-US" smtClean="0"/>
              <a:t>2022/5/12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A6E628F-FF38-497D-836A-8F3D8C1323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1A2A25-9F77-4ACC-BF35-8C6F592C9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BEF5-698D-4EA4-9C4F-E0CF8E700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39470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ED7E0A-FD15-4887-84B0-601AF9BE12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2BEC1C3-42A4-4C60-AE33-A9CE472D06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C8E24A7-B695-4BA0-82D3-71DA453888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348296E-39F1-4C8C-958F-54D8FE765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EB8E8-A38F-4D78-818E-5A773CA457C1}" type="datetimeFigureOut">
              <a:rPr lang="zh-CN" altLang="en-US" smtClean="0"/>
              <a:t>2022/5/12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D89D242-F1B9-4299-B4AD-82871A7FF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C7C6C0F-09BD-4E28-8C83-B7E0D5085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BEF5-698D-4EA4-9C4F-E0CF8E700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51711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04C271-CE06-4E1B-96EC-943694DC1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11B4F16-EE48-462D-8BC7-5389B5C7CA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955EE2E-0BE0-4F00-BF74-649D802B4C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C66CD61-BA5E-43BF-8FC7-0746F4EBE3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9EC75EC-3119-494E-BE32-91B9F73D01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579EADB-EA82-44A6-8C80-125DD2E3AB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EB8E8-A38F-4D78-818E-5A773CA457C1}" type="datetimeFigureOut">
              <a:rPr lang="zh-CN" altLang="en-US" smtClean="0"/>
              <a:t>2022/5/12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A47C097-C1AF-48B4-B1B4-F35429BE14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B225BC8-2B46-4E6E-97EC-A16899F1D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BEF5-698D-4EA4-9C4F-E0CF8E700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446826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85E214-3D14-45D4-A38A-B2A30CD89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8FCE270-3BEA-4F86-A2AB-A0DE75F757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EB8E8-A38F-4D78-818E-5A773CA457C1}" type="datetimeFigureOut">
              <a:rPr lang="zh-CN" altLang="en-US" smtClean="0"/>
              <a:t>2022/5/12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5C77F92-1D82-4253-A3C8-03AC7DC58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52E8623-4C85-409D-B8C3-5E2380315C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BEF5-698D-4EA4-9C4F-E0CF8E700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717406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EC77FE8-9528-4433-9602-10476FE0D4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EB8E8-A38F-4D78-818E-5A773CA457C1}" type="datetimeFigureOut">
              <a:rPr lang="zh-CN" altLang="en-US" smtClean="0"/>
              <a:t>2022/5/12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FBE9006-7942-4FF4-8860-142893DF1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EB99CA1-6E46-4C2B-BD3D-A4D8F85FD8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BEF5-698D-4EA4-9C4F-E0CF8E700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640870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8EEE36-057D-40C0-9C0D-A3FE029C9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5B89373-C2B4-45C9-B9E8-37BE12201D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7737264-C8D7-4173-9668-D4FE563091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9C1429C-7B0A-446A-A626-8209B03E31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EB8E8-A38F-4D78-818E-5A773CA457C1}" type="datetimeFigureOut">
              <a:rPr lang="zh-CN" altLang="en-US" smtClean="0"/>
              <a:t>2022/5/12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2D4970E-4C25-4F99-AF7E-53D69F028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1C87B7-DE35-4C91-B33B-E74A8CF1D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BEF5-698D-4EA4-9C4F-E0CF8E700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346984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2381B9-495B-4031-AD1E-B56DC0D936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8A3F56A-39DC-4C2E-B3CA-8E8F4B2D5E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3FC6DC2-0E8A-43DC-918D-A8138DA85F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FFD8D0A-2A1D-4D47-BDB9-BD717B17E0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EB8E8-A38F-4D78-818E-5A773CA457C1}" type="datetimeFigureOut">
              <a:rPr lang="zh-CN" altLang="en-US" smtClean="0"/>
              <a:t>2022/5/12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FC8F9C2-BA0B-4F0D-8630-C4130E70A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7389F34-4470-4DD0-A567-43CCD2963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9BEF5-698D-4EA4-9C4F-E0CF8E700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493609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9C2AA3E-E120-474D-A2A8-3120CE746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DAEA579-2F30-4FB3-B736-3E9A948834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3E1D2D-C6A0-46E4-9507-17C87CD1DC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EB8E8-A38F-4D78-818E-5A773CA457C1}" type="datetimeFigureOut">
              <a:rPr lang="zh-CN" altLang="en-US" smtClean="0"/>
              <a:t>2022/5/12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7161370-5A9A-4ED3-9DA3-B35711C0D4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D0BC929-FF36-4B54-9C52-C3BA1C7FA1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79BEF5-698D-4EA4-9C4F-E0CF8E700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316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microsoft.com/office/2007/relationships/hdphoto" Target="../media/hdphoto10.wdp"/><Relationship Id="rId7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hdphoto" Target="../media/hdphoto11.wdp"/><Relationship Id="rId7" Type="http://schemas.openxmlformats.org/officeDocument/2006/relationships/image" Target="../media/image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microsoft.com/office/2007/relationships/hdphoto" Target="../media/hdphoto12.wdp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microsoft.com/office/2007/relationships/hdphoto" Target="../media/hdphoto1.wdp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3.wdp"/><Relationship Id="rId7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4.wdp"/><Relationship Id="rId7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5.wdp"/><Relationship Id="rId7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7.png"/><Relationship Id="rId5" Type="http://schemas.microsoft.com/office/2007/relationships/hdphoto" Target="../media/hdphoto6.wdp"/><Relationship Id="rId4" Type="http://schemas.openxmlformats.org/officeDocument/2006/relationships/image" Target="../media/image16.png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7.wdp"/><Relationship Id="rId7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microsoft.com/office/2007/relationships/hdphoto" Target="../media/hdphoto8.wdp"/><Relationship Id="rId4" Type="http://schemas.openxmlformats.org/officeDocument/2006/relationships/image" Target="../media/image21.png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7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2D0937-7673-4210-AFDC-A8EA6F3DF30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E985930-4BE0-45CE-B2D0-FFC11853B68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F93ECD34-2374-4E58-A20E-59F1D59BA6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D6F67AC-0520-433A-B063-36DA9AC664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8150" y="542762"/>
            <a:ext cx="3255700" cy="1655213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4EC80AA0-142E-45BA-B0F1-443A2191CAF1}"/>
              </a:ext>
            </a:extLst>
          </p:cNvPr>
          <p:cNvSpPr txBox="1"/>
          <p:nvPr/>
        </p:nvSpPr>
        <p:spPr>
          <a:xfrm>
            <a:off x="1962912" y="2458582"/>
            <a:ext cx="82661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kern="100">
                <a:effectLst/>
                <a:latin typeface="等线" panose="02010600030101010101" pitchFamily="2" charset="-122"/>
                <a:ea typeface="思源黑体 CN Heavy" panose="020B0A00000000000000" pitchFamily="34" charset="-122"/>
                <a:cs typeface="Times New Roman" panose="02020603050405020304" pitchFamily="18" charset="0"/>
              </a:rPr>
              <a:t>马原讨论</a:t>
            </a:r>
            <a:r>
              <a:rPr lang="en-US" altLang="zh-CN" sz="6000" kern="100">
                <a:effectLst/>
                <a:latin typeface="等线" panose="02010600030101010101" pitchFamily="2" charset="-122"/>
                <a:ea typeface="思源黑体 CN Heavy" panose="020B0A00000000000000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6000" kern="100">
                <a:effectLst/>
                <a:latin typeface="等线" panose="02010600030101010101" pitchFamily="2" charset="-122"/>
                <a:ea typeface="思源黑体 CN Heavy" panose="020B0A00000000000000" pitchFamily="34" charset="-122"/>
                <a:cs typeface="Times New Roman" panose="02020603050405020304" pitchFamily="18" charset="0"/>
              </a:rPr>
              <a:t>传统文化与现代社会的融合</a:t>
            </a:r>
            <a:endParaRPr lang="zh-CN" altLang="zh-CN" sz="60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FC7BC88-B968-422B-8105-70F81A77849F}"/>
              </a:ext>
            </a:extLst>
          </p:cNvPr>
          <p:cNvSpPr txBox="1"/>
          <p:nvPr/>
        </p:nvSpPr>
        <p:spPr>
          <a:xfrm>
            <a:off x="1807809" y="4643021"/>
            <a:ext cx="18004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汇报人：李明谦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张凯昭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向许天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王冠杰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FEDA64C-6350-418F-ACA5-6B8503C3BB05}"/>
              </a:ext>
            </a:extLst>
          </p:cNvPr>
          <p:cNvSpPr txBox="1"/>
          <p:nvPr/>
        </p:nvSpPr>
        <p:spPr>
          <a:xfrm>
            <a:off x="8025414" y="4601666"/>
            <a:ext cx="18197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49886429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5AF4B82-07F0-4D5F-BA8D-36F9B3628E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075" y="78797"/>
            <a:ext cx="10515600" cy="13255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717AB6C3-3D3A-45A3-BA54-35A4FBAFE7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colorTemperature colorTemp="7200"/>
                    </a14:imgEffect>
                    <a14:imgEffect>
                      <a14:brightnessContrast bright="13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3382"/>
          </a:xfr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0A41BF7F-5CC2-40E6-94E7-59024599A7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450" y="293422"/>
            <a:ext cx="1363237" cy="1245994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E019D344-5998-4133-B751-AD9219BB912C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112" y="347349"/>
            <a:ext cx="2311660" cy="1123073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B8212C45-343D-4E95-8958-1C3837AF176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376" y="-34626"/>
            <a:ext cx="3177815" cy="434378"/>
          </a:xfrm>
          <a:prstGeom prst="rect">
            <a:avLst/>
          </a:prstGeom>
        </p:spPr>
      </p:pic>
      <p:sp>
        <p:nvSpPr>
          <p:cNvPr id="33" name="矩形 32">
            <a:extLst>
              <a:ext uri="{FF2B5EF4-FFF2-40B4-BE49-F238E27FC236}">
                <a16:creationId xmlns:a16="http://schemas.microsoft.com/office/drawing/2014/main" id="{BF807F53-641E-4E66-8C07-91CA28AC48EA}"/>
              </a:ext>
            </a:extLst>
          </p:cNvPr>
          <p:cNvSpPr/>
          <p:nvPr/>
        </p:nvSpPr>
        <p:spPr>
          <a:xfrm>
            <a:off x="9472711" y="0"/>
            <a:ext cx="2719290" cy="303579"/>
          </a:xfrm>
          <a:prstGeom prst="rect">
            <a:avLst/>
          </a:pr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直角三角形 33">
            <a:extLst>
              <a:ext uri="{FF2B5EF4-FFF2-40B4-BE49-F238E27FC236}">
                <a16:creationId xmlns:a16="http://schemas.microsoft.com/office/drawing/2014/main" id="{82512B19-28D7-4C89-9F1A-02BC88C8974B}"/>
              </a:ext>
            </a:extLst>
          </p:cNvPr>
          <p:cNvSpPr/>
          <p:nvPr/>
        </p:nvSpPr>
        <p:spPr>
          <a:xfrm flipH="1">
            <a:off x="8942190" y="2063"/>
            <a:ext cx="530518" cy="301516"/>
          </a:xfrm>
          <a:prstGeom prst="rtTriangle">
            <a:avLst/>
          </a:pr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A51C5823-B5DE-CC10-F5BB-BF33F6A26FCC}"/>
              </a:ext>
            </a:extLst>
          </p:cNvPr>
          <p:cNvSpPr txBox="1"/>
          <p:nvPr/>
        </p:nvSpPr>
        <p:spPr>
          <a:xfrm>
            <a:off x="398355" y="1807968"/>
            <a:ext cx="6094520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2000" b="0" i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从“甄姬”的昆曲“游园惊梦”皮肤，到“杨玉环”的敦煌“飞天”皮肤，再到“上官婉儿”的越剧“女小生”皮肤；从与</a:t>
            </a:r>
            <a:r>
              <a:rPr lang="en-US" altLang="zh-CN" sz="2000" b="0" i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0" i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国家宝藏</a:t>
            </a:r>
            <a:r>
              <a:rPr lang="en-US" altLang="zh-CN" sz="2000" b="0" i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b="0" i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联袂推出的李白</a:t>
            </a:r>
            <a:r>
              <a:rPr lang="en-US" altLang="zh-CN" sz="2000" b="0" i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0" i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上阳台帖</a:t>
            </a:r>
            <a:r>
              <a:rPr lang="en-US" altLang="zh-CN" sz="2000" b="0" i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b="0" i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星元皮肤，到推出鲁班“狮舞东方”皮肤，并推动其担任南海醒狮非遗推广大使；去年年初推出荣耀中国节，以中国传统节日为主题展开一系列运营活动；</a:t>
            </a:r>
            <a:b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2000" b="0" i="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0" i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从与中国交响乐团合作的</a:t>
            </a:r>
            <a:r>
              <a:rPr lang="en-US" altLang="zh-CN" sz="2000" b="0" i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0" i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王者荣耀</a:t>
            </a:r>
            <a:r>
              <a:rPr lang="en-US" altLang="zh-CN" sz="2000" b="0" i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b="0" i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交响音乐会，到陆续推出的网综与电竞综艺：</a:t>
            </a:r>
            <a:r>
              <a:rPr lang="en-US" altLang="zh-CN" sz="2000" b="0" i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0" i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王者出击</a:t>
            </a:r>
            <a:r>
              <a:rPr lang="en-US" altLang="zh-CN" sz="2000" b="0" i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000" b="0" i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王者历史课</a:t>
            </a:r>
            <a:r>
              <a:rPr lang="en-US" altLang="zh-CN" sz="2000" b="0" i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000" b="0" i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集结吧王者</a:t>
            </a:r>
            <a:r>
              <a:rPr lang="en-US" altLang="zh-CN" sz="2000" b="0" i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000" b="0" i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荣耀美少女</a:t>
            </a:r>
            <a:r>
              <a:rPr lang="en-US" altLang="zh-CN" sz="2000" b="0" i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000" b="0" i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超级高手</a:t>
            </a:r>
            <a:r>
              <a:rPr lang="en-US" altLang="zh-CN" sz="2000" b="0" i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b="0" i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；以及在多个城市落地的线下主题展，如“</a:t>
            </a:r>
            <a:r>
              <a:rPr lang="en-US" altLang="zh-CN" sz="2000" b="0" i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TGC</a:t>
            </a:r>
            <a:r>
              <a:rPr lang="zh-CN" altLang="en-US" sz="2000" b="0" i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峡谷开放日”、冰雪大世界、长隆水上乐园、上海沉浸展</a:t>
            </a:r>
            <a:r>
              <a:rPr lang="en-US" altLang="zh-CN" sz="2000" b="0" i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C6647343-9902-5500-6652-B3B228E829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1926" y="982377"/>
            <a:ext cx="5501023" cy="2555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1E4A56AE-21BB-F935-1CEB-400AC65E5F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1926" y="3710912"/>
            <a:ext cx="5201719" cy="2925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884105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4127E74E-2F2A-4BAC-B851-3301CC10DB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504"/>
          </a:xfr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0A49929E-F947-4222-A267-D5661F07E449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010"/>
            <a:ext cx="9818256" cy="6888121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51A30C6B-B90F-4F94-AE93-371E3F7D6315}"/>
              </a:ext>
            </a:extLst>
          </p:cNvPr>
          <p:cNvSpPr txBox="1"/>
          <p:nvPr/>
        </p:nvSpPr>
        <p:spPr>
          <a:xfrm>
            <a:off x="10307616" y="2180658"/>
            <a:ext cx="1884384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8800" kern="100">
                <a:effectLst/>
                <a:latin typeface="等线" panose="02010600030101010101" pitchFamily="2" charset="-122"/>
                <a:ea typeface="思源黑体 CN Heavy" panose="020B0A00000000000000" pitchFamily="34" charset="-122"/>
                <a:cs typeface="Times New Roman" panose="02020603050405020304" pitchFamily="18" charset="0"/>
              </a:rPr>
              <a:t>谢</a:t>
            </a:r>
            <a:r>
              <a:rPr lang="en-US" altLang="zh-CN" sz="8800" kern="100">
                <a:effectLst/>
                <a:latin typeface="等线" panose="02010600030101010101" pitchFamily="2" charset="-122"/>
                <a:ea typeface="思源黑体 CN Heavy" panose="020B0A00000000000000" pitchFamily="34" charset="-122"/>
                <a:cs typeface="Times New Roman" panose="02020603050405020304" pitchFamily="18" charset="0"/>
              </a:rPr>
              <a:t> </a:t>
            </a:r>
            <a:r>
              <a:rPr lang="zh-CN" altLang="zh-CN" sz="8800" kern="100">
                <a:effectLst/>
                <a:latin typeface="等线" panose="02010600030101010101" pitchFamily="2" charset="-122"/>
                <a:ea typeface="思源黑体 CN Heavy" panose="020B0A00000000000000" pitchFamily="34" charset="-122"/>
                <a:cs typeface="Times New Roman" panose="02020603050405020304" pitchFamily="18" charset="0"/>
              </a:rPr>
              <a:t>谢</a:t>
            </a:r>
            <a:endParaRPr lang="zh-CN" altLang="zh-CN" sz="8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1689819-5169-4188-B2DB-0FAD53B90B1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376" y="-34626"/>
            <a:ext cx="3177815" cy="434378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57FC2267-0DD0-4BA1-905F-D998D886AD00}"/>
              </a:ext>
            </a:extLst>
          </p:cNvPr>
          <p:cNvSpPr/>
          <p:nvPr/>
        </p:nvSpPr>
        <p:spPr>
          <a:xfrm>
            <a:off x="9472711" y="0"/>
            <a:ext cx="2719290" cy="303579"/>
          </a:xfrm>
          <a:prstGeom prst="rect">
            <a:avLst/>
          </a:pr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直角三角形 12">
            <a:extLst>
              <a:ext uri="{FF2B5EF4-FFF2-40B4-BE49-F238E27FC236}">
                <a16:creationId xmlns:a16="http://schemas.microsoft.com/office/drawing/2014/main" id="{E20D03BF-FC6F-4D73-8EC7-C590F3FD102F}"/>
              </a:ext>
            </a:extLst>
          </p:cNvPr>
          <p:cNvSpPr/>
          <p:nvPr/>
        </p:nvSpPr>
        <p:spPr>
          <a:xfrm flipH="1">
            <a:off x="8942190" y="2063"/>
            <a:ext cx="530518" cy="301516"/>
          </a:xfrm>
          <a:prstGeom prst="rtTriangle">
            <a:avLst/>
          </a:pr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0BAF2795-61D7-4CAB-80D7-72C92AF8FFA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450" y="293422"/>
            <a:ext cx="1363237" cy="124599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8D58ECA-7D50-4551-81CF-01E25DC99508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112" y="347349"/>
            <a:ext cx="2311660" cy="1123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377120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5B0F4B3-0C72-4B04-BBA7-9EFC9E1073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26" name="Picture 2" descr="查看源图像">
            <a:extLst>
              <a:ext uri="{FF2B5EF4-FFF2-40B4-BE49-F238E27FC236}">
                <a16:creationId xmlns:a16="http://schemas.microsoft.com/office/drawing/2014/main" id="{8531E985-4962-446A-8C98-FBA49A334F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78208" y1="30000" x2="72769" y2="27077"/>
                        <a14:foregroundMark x1="80212" y1="31077" x2="78208" y2="30000"/>
                        <a14:foregroundMark x1="82048" y1="32064" x2="81507" y2="31773"/>
                        <a14:foregroundMark x1="14805" y1="26495" x2="14237" y2="26489"/>
                        <a14:foregroundMark x1="18180" y1="26529" x2="17388" y2="26521"/>
                        <a14:foregroundMark x1="72769" y1="27077" x2="71874" y2="27068"/>
                        <a14:foregroundMark x1="72769" y1="33692" x2="72210" y2="33674"/>
                        <a14:foregroundMark x1="23529" y1="34857" x2="23485" y2="35231"/>
                        <a14:foregroundMark x1="73062" y1="35671" x2="73077" y2="33692"/>
                        <a14:foregroundMark x1="72903" y1="55846" x2="72914" y2="54396"/>
                        <a14:foregroundMark x1="72798" y1="69050" x2="72806" y2="67986"/>
                        <a14:foregroundMark x1="72786" y1="70652" x2="72789" y2="70219"/>
                        <a14:backgroundMark x1="20154" y1="32615" x2="20154" y2="67077"/>
                        <a14:backgroundMark x1="20154" y1="67077" x2="23385" y2="74923"/>
                        <a14:backgroundMark x1="23385" y1="74923" x2="31846" y2="75538"/>
                        <a14:backgroundMark x1="31846" y1="75538" x2="40769" y2="74769"/>
                        <a14:backgroundMark x1="40769" y1="74769" x2="52769" y2="75385"/>
                        <a14:backgroundMark x1="52769" y1="75385" x2="70923" y2="74462"/>
                        <a14:backgroundMark x1="70923" y1="74462" x2="74462" y2="65385"/>
                        <a14:backgroundMark x1="74462" y1="65385" x2="72615" y2="34923"/>
                        <a14:backgroundMark x1="72615" y1="34923" x2="36615" y2="31231"/>
                        <a14:backgroundMark x1="36615" y1="31231" x2="18769" y2="32308"/>
                        <a14:backgroundMark x1="45231" y1="40769" x2="34923" y2="52000"/>
                        <a14:backgroundMark x1="34923" y1="52000" x2="39846" y2="63077"/>
                        <a14:backgroundMark x1="39846" y1="63077" x2="71538" y2="71846"/>
                        <a14:backgroundMark x1="71538" y1="71846" x2="74000" y2="62308"/>
                        <a14:backgroundMark x1="74000" y1="62308" x2="72769" y2="52154"/>
                        <a14:backgroundMark x1="72769" y1="52154" x2="58000" y2="44000"/>
                        <a14:backgroundMark x1="58000" y1="44000" x2="43846" y2="40769"/>
                        <a14:backgroundMark x1="64154" y1="43538" x2="56462" y2="41846"/>
                        <a14:backgroundMark x1="56462" y1="41846" x2="38154" y2="49692"/>
                        <a14:backgroundMark x1="38154" y1="49692" x2="37385" y2="59692"/>
                        <a14:backgroundMark x1="37385" y1="59692" x2="51231" y2="64615"/>
                        <a14:backgroundMark x1="51231" y1="64615" x2="59538" y2="58154"/>
                        <a14:backgroundMark x1="59538" y1="58154" x2="62462" y2="44308"/>
                        <a14:backgroundMark x1="57846" y1="47846" x2="50308" y2="51077"/>
                        <a14:backgroundMark x1="50308" y1="51077" x2="47538" y2="61846"/>
                        <a14:backgroundMark x1="47538" y1="61846" x2="47538" y2="61846"/>
                        <a14:backgroundMark x1="61077" y1="45231" x2="51538" y2="49231"/>
                        <a14:backgroundMark x1="51538" y1="49231" x2="53846" y2="50615"/>
                        <a14:backgroundMark x1="44769" y1="54154" x2="47538" y2="60923"/>
                        <a14:backgroundMark x1="49231" y1="52615" x2="49385" y2="64000"/>
                        <a14:backgroundMark x1="49385" y1="64000" x2="49846" y2="63846"/>
                        <a14:backgroundMark x1="58000" y1="50308" x2="47231" y2="60923"/>
                        <a14:backgroundMark x1="47231" y1="60923" x2="56769" y2="55846"/>
                        <a14:backgroundMark x1="56769" y1="55846" x2="58308" y2="49846"/>
                        <a14:backgroundMark x1="50615" y1="48615" x2="41538" y2="49846"/>
                        <a14:backgroundMark x1="41538" y1="49846" x2="38000" y2="60308"/>
                        <a14:backgroundMark x1="38000" y1="60308" x2="56308" y2="56615"/>
                        <a14:backgroundMark x1="56308" y1="56615" x2="57231" y2="50615"/>
                        <a14:backgroundMark x1="53385" y1="53692" x2="44000" y2="52000"/>
                        <a14:backgroundMark x1="44000" y1="52000" x2="40923" y2="59846"/>
                        <a14:backgroundMark x1="40923" y1="59846" x2="49231" y2="55231"/>
                        <a14:backgroundMark x1="49231" y1="55231" x2="49385" y2="51538"/>
                        <a14:backgroundMark x1="57385" y1="61385" x2="56000" y2="60462"/>
                        <a14:backgroundMark x1="53231" y1="62154" x2="52154" y2="61692"/>
                        <a14:backgroundMark x1="52923" y1="62000" x2="52923" y2="62000"/>
                        <a14:backgroundMark x1="52923" y1="62000" x2="52923" y2="62000"/>
                        <a14:backgroundMark x1="52923" y1="62000" x2="52923" y2="62000"/>
                        <a14:backgroundMark x1="52615" y1="61846" x2="52769" y2="61385"/>
                        <a14:backgroundMark x1="52769" y1="61385" x2="52769" y2="61385"/>
                        <a14:backgroundMark x1="52769" y1="61385" x2="52769" y2="61385"/>
                        <a14:backgroundMark x1="52769" y1="61385" x2="53231" y2="61692"/>
                        <a14:backgroundMark x1="53846" y1="62000" x2="53846" y2="62000"/>
                        <a14:backgroundMark x1="23692" y1="35231" x2="23692" y2="35231"/>
                        <a14:backgroundMark x1="23692" y1="35231" x2="23692" y2="36308"/>
                        <a14:backgroundMark x1="23692" y1="36308" x2="23692" y2="36308"/>
                        <a14:backgroundMark x1="23692" y1="35538" x2="23692" y2="35538"/>
                        <a14:backgroundMark x1="23538" y1="35538" x2="23538" y2="35538"/>
                        <a14:backgroundMark x1="23385" y1="35385" x2="23385" y2="35385"/>
                        <a14:backgroundMark x1="23385" y1="35385" x2="23385" y2="35385"/>
                        <a14:backgroundMark x1="23231" y1="35231" x2="23231" y2="35231"/>
                        <a14:backgroundMark x1="16308" y1="27077" x2="16308" y2="27077"/>
                        <a14:backgroundMark x1="14154" y1="27385" x2="14154" y2="27385"/>
                        <a14:backgroundMark x1="13385" y1="27846" x2="13385" y2="27846"/>
                        <a14:backgroundMark x1="13231" y1="27846" x2="13231" y2="27846"/>
                        <a14:backgroundMark x1="13385" y1="28462" x2="13385" y2="28462"/>
                        <a14:backgroundMark x1="15385" y1="27077" x2="15385" y2="27077"/>
                        <a14:backgroundMark x1="15385" y1="26923" x2="15385" y2="26923"/>
                        <a14:backgroundMark x1="14462" y1="27231" x2="12923" y2="28154"/>
                        <a14:backgroundMark x1="12923" y1="28769" x2="12923" y2="29385"/>
                        <a14:backgroundMark x1="13385" y1="29385" x2="13385" y2="29385"/>
                        <a14:backgroundMark x1="15846" y1="26462" x2="15846" y2="26462"/>
                        <a14:backgroundMark x1="15231" y1="26308" x2="15231" y2="26308"/>
                        <a14:backgroundMark x1="14923" y1="26308" x2="15538" y2="26308"/>
                        <a14:backgroundMark x1="17231" y1="26000" x2="17231" y2="26000"/>
                        <a14:backgroundMark x1="17385" y1="26000" x2="17385" y2="26000"/>
                        <a14:backgroundMark x1="18462" y1="26308" x2="19231" y2="27077"/>
                        <a14:backgroundMark x1="19385" y1="27231" x2="19385" y2="27231"/>
                        <a14:backgroundMark x1="19385" y1="27385" x2="19385" y2="27385"/>
                        <a14:backgroundMark x1="24308" y1="27231" x2="24308" y2="27231"/>
                        <a14:backgroundMark x1="24769" y1="27231" x2="24769" y2="27231"/>
                        <a14:backgroundMark x1="23385" y1="27385" x2="23385" y2="27385"/>
                        <a14:backgroundMark x1="20308" y1="28154" x2="39538" y2="28615"/>
                        <a14:backgroundMark x1="39538" y1="28615" x2="49231" y2="28154"/>
                        <a14:backgroundMark x1="49231" y1="28154" x2="62769" y2="28923"/>
                        <a14:backgroundMark x1="62769" y1="28923" x2="71692" y2="27385"/>
                        <a14:backgroundMark x1="71692" y1="27385" x2="19231" y2="27077"/>
                        <a14:backgroundMark x1="17231" y1="27692" x2="16462" y2="27385"/>
                        <a14:backgroundMark x1="15692" y1="26769" x2="15692" y2="26769"/>
                        <a14:backgroundMark x1="14923" y1="26769" x2="17231" y2="26769"/>
                        <a14:backgroundMark x1="18615" y1="26615" x2="18615" y2="26615"/>
                        <a14:backgroundMark x1="17231" y1="26615" x2="15385" y2="26615"/>
                        <a14:backgroundMark x1="14462" y1="26769" x2="13538" y2="27077"/>
                        <a14:backgroundMark x1="16462" y1="27077" x2="16462" y2="27077"/>
                        <a14:backgroundMark x1="14462" y1="28154" x2="13385" y2="70615"/>
                        <a14:backgroundMark x1="13385" y1="70615" x2="11538" y2="40000"/>
                        <a14:backgroundMark x1="11538" y1="40000" x2="14000" y2="30615"/>
                        <a14:backgroundMark x1="13231" y1="69538" x2="14769" y2="77385"/>
                        <a14:backgroundMark x1="14769" y1="77385" x2="12462" y2="70615"/>
                        <a14:backgroundMark x1="13538" y1="73538" x2="16769" y2="81385"/>
                        <a14:backgroundMark x1="16769" y1="81385" x2="63846" y2="82769"/>
                        <a14:backgroundMark x1="63846" y1="82769" x2="77231" y2="82615"/>
                        <a14:backgroundMark x1="77231" y1="82615" x2="68154" y2="78462"/>
                        <a14:backgroundMark x1="68154" y1="78462" x2="17231" y2="78923"/>
                        <a14:backgroundMark x1="17231" y1="78923" x2="14769" y2="77846"/>
                        <a14:backgroundMark x1="76000" y1="79846" x2="79846" y2="68154"/>
                        <a14:backgroundMark x1="79846" y1="68154" x2="77692" y2="38615"/>
                        <a14:backgroundMark x1="77692" y1="38615" x2="85077" y2="32615"/>
                        <a14:backgroundMark x1="85077" y1="32615" x2="86769" y2="44000"/>
                        <a14:backgroundMark x1="86769" y1="44000" x2="82308" y2="75385"/>
                        <a14:backgroundMark x1="82308" y1="75385" x2="76462" y2="81077"/>
                        <a14:backgroundMark x1="76462" y1="81077" x2="76462" y2="80923"/>
                        <a14:backgroundMark x1="80308" y1="35231" x2="83846" y2="33077"/>
                        <a14:backgroundMark x1="78923" y1="31077" x2="78923" y2="31077"/>
                        <a14:backgroundMark x1="79846" y1="31231" x2="79846" y2="31231"/>
                        <a14:backgroundMark x1="81538" y1="31846" x2="80154" y2="30615"/>
                        <a14:backgroundMark x1="79385" y1="30000" x2="79385" y2="30000"/>
                        <a14:backgroundMark x1="81538" y1="31692" x2="81538" y2="31692"/>
                        <a14:backgroundMark x1="81538" y1="31692" x2="81538" y2="31692"/>
                        <a14:backgroundMark x1="73077" y1="70615" x2="73538" y2="74308"/>
                        <a14:backgroundMark x1="72000" y1="66308" x2="72000" y2="65846"/>
                        <a14:backgroundMark x1="73385" y1="59846" x2="73385" y2="59846"/>
                        <a14:backgroundMark x1="72769" y1="59077" x2="72769" y2="59846"/>
                        <a14:backgroundMark x1="73231" y1="62308" x2="73385" y2="63692"/>
                        <a14:backgroundMark x1="73385" y1="64154" x2="73385" y2="64769"/>
                        <a14:backgroundMark x1="73231" y1="58000" x2="73231" y2="58000"/>
                        <a14:backgroundMark x1="72923" y1="56308" x2="72769" y2="67077"/>
                        <a14:backgroundMark x1="72615" y1="54462" x2="72615" y2="54462"/>
                        <a14:backgroundMark x1="72615" y1="55846" x2="72615" y2="56462"/>
                        <a14:backgroundMark x1="72615" y1="56462" x2="72615" y2="56462"/>
                        <a14:backgroundMark x1="16769" y1="59846" x2="15231" y2="61231"/>
                        <a14:backgroundMark x1="14000" y1="60769" x2="17077" y2="60615"/>
                        <a14:backgroundMark x1="17385" y1="60462" x2="16769" y2="60769"/>
                        <a14:backgroundMark x1="16000" y1="61538" x2="18000" y2="73692"/>
                        <a14:backgroundMark x1="18000" y1="73692" x2="16615" y2="68154"/>
                        <a14:backgroundMark x1="16615" y1="68154" x2="16154" y2="70308"/>
                        <a14:backgroundMark x1="18000" y1="67077" x2="18000" y2="66615"/>
                        <a14:backgroundMark x1="14923" y1="62769" x2="18462" y2="61846"/>
                        <a14:backgroundMark x1="16615" y1="61538" x2="17231" y2="64308"/>
                        <a14:backgroundMark x1="16615" y1="66154" x2="15692" y2="69846"/>
                        <a14:backgroundMark x1="15692" y1="70000" x2="15538" y2="73692"/>
                        <a14:backgroundMark x1="15692" y1="74769" x2="15692" y2="75538"/>
                        <a14:backgroundMark x1="16615" y1="75077" x2="17231" y2="74923"/>
                        <a14:backgroundMark x1="17846" y1="74615" x2="17692" y2="76462"/>
                        <a14:backgroundMark x1="17692" y1="76462" x2="17538" y2="73846"/>
                        <a14:backgroundMark x1="17538" y1="70615" x2="17538" y2="70000"/>
                        <a14:backgroundMark x1="17538" y1="67231" x2="17538" y2="67231"/>
                        <a14:backgroundMark x1="15538" y1="59231" x2="18000" y2="59231"/>
                        <a14:backgroundMark x1="16000" y1="59538" x2="17692" y2="60462"/>
                        <a14:backgroundMark x1="15077" y1="56000" x2="14154" y2="57692"/>
                        <a14:backgroundMark x1="16923" y1="57538" x2="15231" y2="57538"/>
                        <a14:backgroundMark x1="15538" y1="57538" x2="18462" y2="58000"/>
                        <a14:backgroundMark x1="16308" y1="57231" x2="16308" y2="57231"/>
                        <a14:backgroundMark x1="16462" y1="57231" x2="17231" y2="57385"/>
                        <a14:backgroundMark x1="15538" y1="56923" x2="16154" y2="56769"/>
                        <a14:backgroundMark x1="17538" y1="56462" x2="17538" y2="56462"/>
                        <a14:backgroundMark x1="15692" y1="56308" x2="16769" y2="56308"/>
                        <a14:backgroundMark x1="18000" y1="56308" x2="18000" y2="56308"/>
                        <a14:backgroundMark x1="16154" y1="56308" x2="16154" y2="56308"/>
                        <a14:backgroundMark x1="17077" y1="56000" x2="17077" y2="56000"/>
                        <a14:backgroundMark x1="17231" y1="56000" x2="18000" y2="561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2317" y="-2577046"/>
            <a:ext cx="11540072" cy="11540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814B2557-09D4-4614-95AB-1F8D23CE0C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8704" l="2188" r="90000">
                        <a14:foregroundMark x1="9792" y1="35000" x2="9792" y2="35000"/>
                        <a14:foregroundMark x1="13021" y1="42130" x2="13021" y2="42130"/>
                        <a14:foregroundMark x1="3958" y1="52407" x2="3958" y2="52407"/>
                        <a14:foregroundMark x1="3958" y1="52407" x2="3958" y2="52407"/>
                        <a14:foregroundMark x1="2188" y1="94167" x2="2188" y2="94167"/>
                        <a14:foregroundMark x1="8698" y1="90370" x2="8698" y2="90370"/>
                        <a14:foregroundMark x1="15208" y1="87778" x2="15208" y2="87778"/>
                        <a14:foregroundMark x1="22083" y1="91019" x2="22083" y2="91019"/>
                        <a14:foregroundMark x1="24583" y1="91667" x2="24583" y2="91667"/>
                        <a14:foregroundMark x1="22083" y1="90370" x2="22083" y2="90370"/>
                        <a14:foregroundMark x1="26771" y1="96759" x2="26771" y2="96759"/>
                        <a14:foregroundMark x1="29688" y1="94815" x2="29688" y2="94815"/>
                        <a14:foregroundMark x1="35833" y1="98704" x2="35833" y2="98704"/>
                        <a14:foregroundMark x1="12656" y1="33148" x2="12656" y2="33148"/>
                        <a14:foregroundMark x1="17344" y1="21574" x2="17344" y2="21574"/>
                        <a14:foregroundMark x1="19531" y1="18333" x2="19531" y2="18333"/>
                        <a14:foregroundMark x1="31823" y1="57593" x2="31823" y2="57593"/>
                        <a14:foregroundMark x1="31823" y1="55648" x2="31823" y2="55648"/>
                        <a14:foregroundMark x1="31094" y1="53056" x2="31094" y2="53056"/>
                        <a14:foregroundMark x1="30417" y1="57593" x2="30417" y2="57593"/>
                        <a14:foregroundMark x1="30052" y1="57593" x2="30052" y2="57593"/>
                        <a14:foregroundMark x1="30729" y1="56944" x2="30729" y2="56944"/>
                        <a14:foregroundMark x1="30729" y1="55648" x2="30729" y2="55648"/>
                        <a14:foregroundMark x1="30729" y1="55648" x2="30729" y2="55648"/>
                        <a14:foregroundMark x1="30729" y1="55648" x2="30729" y2="55648"/>
                        <a14:foregroundMark x1="31458" y1="53704" x2="31458" y2="53704"/>
                        <a14:foregroundMark x1="31458" y1="53704" x2="31458" y2="53704"/>
                        <a14:foregroundMark x1="28594" y1="61389" x2="28594" y2="61389"/>
                        <a14:foregroundMark x1="31823" y1="57593" x2="31823" y2="57593"/>
                        <a14:foregroundMark x1="32552" y1="56296" x2="32552" y2="56296"/>
                        <a14:backgroundMark x1="16302" y1="10556" x2="47813" y2="17315"/>
                        <a14:backgroundMark x1="47813" y1="17315" x2="69688" y2="15185"/>
                        <a14:backgroundMark x1="69688" y1="15185" x2="92188" y2="40093"/>
                        <a14:backgroundMark x1="92188" y1="40093" x2="89167" y2="75278"/>
                        <a14:backgroundMark x1="89167" y1="75278" x2="63698" y2="69815"/>
                        <a14:backgroundMark x1="63698" y1="69815" x2="59323" y2="37963"/>
                        <a14:backgroundMark x1="59323" y1="37963" x2="69115" y2="26019"/>
                        <a14:backgroundMark x1="80313" y1="42130" x2="62240" y2="65926"/>
                        <a14:backgroundMark x1="58958" y1="42778" x2="56823" y2="556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82160"/>
            <a:ext cx="4045938" cy="2275840"/>
          </a:xfrm>
          <a:prstGeom prst="rect">
            <a:avLst/>
          </a:prstGeom>
        </p:spPr>
      </p:pic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326FA041-F92E-4F79-A617-BD47B6241F1D}"/>
              </a:ext>
            </a:extLst>
          </p:cNvPr>
          <p:cNvSpPr/>
          <p:nvPr/>
        </p:nvSpPr>
        <p:spPr>
          <a:xfrm>
            <a:off x="1446666" y="5044079"/>
            <a:ext cx="3251200" cy="1168529"/>
          </a:xfrm>
          <a:custGeom>
            <a:avLst/>
            <a:gdLst>
              <a:gd name="connsiteX0" fmla="*/ 0 w 3251200"/>
              <a:gd name="connsiteY0" fmla="*/ 944880 h 1168529"/>
              <a:gd name="connsiteX1" fmla="*/ 1300480 w 3251200"/>
              <a:gd name="connsiteY1" fmla="*/ 690880 h 1168529"/>
              <a:gd name="connsiteX2" fmla="*/ 782320 w 3251200"/>
              <a:gd name="connsiteY2" fmla="*/ 152400 h 1168529"/>
              <a:gd name="connsiteX3" fmla="*/ 1046480 w 3251200"/>
              <a:gd name="connsiteY3" fmla="*/ 1168400 h 1168529"/>
              <a:gd name="connsiteX4" fmla="*/ 2509520 w 3251200"/>
              <a:gd name="connsiteY4" fmla="*/ 223520 h 1168529"/>
              <a:gd name="connsiteX5" fmla="*/ 2976880 w 3251200"/>
              <a:gd name="connsiteY5" fmla="*/ 264160 h 1168529"/>
              <a:gd name="connsiteX6" fmla="*/ 3251200 w 3251200"/>
              <a:gd name="connsiteY6" fmla="*/ 0 h 1168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51200" h="1168529">
                <a:moveTo>
                  <a:pt x="0" y="944880"/>
                </a:moveTo>
                <a:cubicBezTo>
                  <a:pt x="585046" y="883920"/>
                  <a:pt x="1170093" y="822960"/>
                  <a:pt x="1300480" y="690880"/>
                </a:cubicBezTo>
                <a:cubicBezTo>
                  <a:pt x="1430867" y="558800"/>
                  <a:pt x="824653" y="72813"/>
                  <a:pt x="782320" y="152400"/>
                </a:cubicBezTo>
                <a:cubicBezTo>
                  <a:pt x="739987" y="231987"/>
                  <a:pt x="758613" y="1156547"/>
                  <a:pt x="1046480" y="1168400"/>
                </a:cubicBezTo>
                <a:cubicBezTo>
                  <a:pt x="1334347" y="1180253"/>
                  <a:pt x="2187787" y="374227"/>
                  <a:pt x="2509520" y="223520"/>
                </a:cubicBezTo>
                <a:cubicBezTo>
                  <a:pt x="2831253" y="72813"/>
                  <a:pt x="2853267" y="301413"/>
                  <a:pt x="2976880" y="264160"/>
                </a:cubicBezTo>
                <a:cubicBezTo>
                  <a:pt x="3100493" y="226907"/>
                  <a:pt x="3164840" y="79587"/>
                  <a:pt x="3251200" y="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BC71549D-938D-4CB0-AE81-B25E7BECBFE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376" y="-34626"/>
            <a:ext cx="3177815" cy="434378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4D9D0D62-89D1-4CBF-9C2A-EFAEE2F7E2FE}"/>
              </a:ext>
            </a:extLst>
          </p:cNvPr>
          <p:cNvSpPr/>
          <p:nvPr/>
        </p:nvSpPr>
        <p:spPr>
          <a:xfrm>
            <a:off x="9472711" y="0"/>
            <a:ext cx="2719290" cy="303579"/>
          </a:xfrm>
          <a:prstGeom prst="rect">
            <a:avLst/>
          </a:pr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直角三角形 24">
            <a:extLst>
              <a:ext uri="{FF2B5EF4-FFF2-40B4-BE49-F238E27FC236}">
                <a16:creationId xmlns:a16="http://schemas.microsoft.com/office/drawing/2014/main" id="{2BEAB8CA-2040-4A9F-BA63-DCD63052DC0F}"/>
              </a:ext>
            </a:extLst>
          </p:cNvPr>
          <p:cNvSpPr/>
          <p:nvPr/>
        </p:nvSpPr>
        <p:spPr>
          <a:xfrm flipH="1">
            <a:off x="8942190" y="2063"/>
            <a:ext cx="530518" cy="301516"/>
          </a:xfrm>
          <a:prstGeom prst="rtTriangle">
            <a:avLst/>
          </a:pr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A6D00694-A93A-4B90-A90C-34D8E8940E6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450" y="293422"/>
            <a:ext cx="1363237" cy="124599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75604056-3B3D-47F2-8F0C-E8DF2FD541DA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112" y="347349"/>
            <a:ext cx="2311660" cy="1123073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C526F89B-5B8F-13BA-87E9-519FEF0F5686}"/>
              </a:ext>
            </a:extLst>
          </p:cNvPr>
          <p:cNvSpPr txBox="1"/>
          <p:nvPr/>
        </p:nvSpPr>
        <p:spPr>
          <a:xfrm>
            <a:off x="4822769" y="1153342"/>
            <a:ext cx="70591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0" i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400" b="0" i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王者荣耀</a:t>
            </a:r>
            <a:r>
              <a:rPr lang="en-US" altLang="zh-CN" sz="2400" b="0" i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400" b="0" i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与敦煌研究院合作推出飞天皮肤</a:t>
            </a:r>
            <a:endParaRPr lang="zh-CN" altLang="en-US" sz="24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CE7796-166C-31A7-24D0-A7B85B8E58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2488" y="1649633"/>
            <a:ext cx="5710045" cy="4253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C0BD6E5F-CA84-C9A4-D61A-BAF880144483}"/>
              </a:ext>
            </a:extLst>
          </p:cNvPr>
          <p:cNvSpPr txBox="1"/>
          <p:nvPr/>
        </p:nvSpPr>
        <p:spPr>
          <a:xfrm>
            <a:off x="870011" y="1648807"/>
            <a:ext cx="2574525" cy="954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传统文化与游戏的结合</a:t>
            </a:r>
          </a:p>
        </p:txBody>
      </p:sp>
    </p:spTree>
    <p:extLst>
      <p:ext uri="{BB962C8B-B14F-4D97-AF65-F5344CB8AC3E}">
        <p14:creationId xmlns:p14="http://schemas.microsoft.com/office/powerpoint/2010/main" val="115516995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57D9BD5-4B3A-4AB4-B27D-4A2F74084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DCF17127-B426-45F1-A582-96AE6A7DFE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colorTemperature colorTemp="53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969FC9E8-D123-4E9E-BF74-2CBED851F0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450" y="293422"/>
            <a:ext cx="1363237" cy="1245994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A6E394A4-A331-427D-B79E-BB13355B4869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112" y="347349"/>
            <a:ext cx="2311660" cy="1123073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BC6F722C-760E-48E3-B820-4CD875A643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376" y="-34626"/>
            <a:ext cx="3177815" cy="434378"/>
          </a:xfrm>
          <a:prstGeom prst="rect">
            <a:avLst/>
          </a:prstGeom>
        </p:spPr>
      </p:pic>
      <p:sp>
        <p:nvSpPr>
          <p:cNvPr id="31" name="矩形 30">
            <a:extLst>
              <a:ext uri="{FF2B5EF4-FFF2-40B4-BE49-F238E27FC236}">
                <a16:creationId xmlns:a16="http://schemas.microsoft.com/office/drawing/2014/main" id="{4B3973A1-BBC0-430F-92DA-37ACC2002DA6}"/>
              </a:ext>
            </a:extLst>
          </p:cNvPr>
          <p:cNvSpPr/>
          <p:nvPr/>
        </p:nvSpPr>
        <p:spPr>
          <a:xfrm>
            <a:off x="9472711" y="0"/>
            <a:ext cx="2719290" cy="303579"/>
          </a:xfrm>
          <a:prstGeom prst="rect">
            <a:avLst/>
          </a:pr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直角三角形 31">
            <a:extLst>
              <a:ext uri="{FF2B5EF4-FFF2-40B4-BE49-F238E27FC236}">
                <a16:creationId xmlns:a16="http://schemas.microsoft.com/office/drawing/2014/main" id="{10BF8C1B-E23D-42CD-835A-0249892C7F1F}"/>
              </a:ext>
            </a:extLst>
          </p:cNvPr>
          <p:cNvSpPr/>
          <p:nvPr/>
        </p:nvSpPr>
        <p:spPr>
          <a:xfrm flipH="1">
            <a:off x="8942190" y="2063"/>
            <a:ext cx="530518" cy="301516"/>
          </a:xfrm>
          <a:prstGeom prst="rtTriangle">
            <a:avLst/>
          </a:pr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2C70FC4B-FD74-3DCB-4D75-B728880F8FC6}"/>
              </a:ext>
            </a:extLst>
          </p:cNvPr>
          <p:cNvSpPr txBox="1"/>
          <p:nvPr/>
        </p:nvSpPr>
        <p:spPr>
          <a:xfrm>
            <a:off x="172354" y="1762391"/>
            <a:ext cx="609447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0" i="0">
                <a:solidFill>
                  <a:srgbClr val="12121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0" i="0">
                <a:solidFill>
                  <a:srgbClr val="12121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、新版皮肤中的琵琶虽然好看，却并无琴弦。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2CDE1FF9-6C0B-375D-0045-C1D5638590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126" y="3011344"/>
            <a:ext cx="6486112" cy="360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BE0850B9-E1EB-253C-A1B6-72C11AE6637F}"/>
              </a:ext>
            </a:extLst>
          </p:cNvPr>
          <p:cNvSpPr txBox="1"/>
          <p:nvPr/>
        </p:nvSpPr>
        <p:spPr>
          <a:xfrm>
            <a:off x="6096000" y="664711"/>
            <a:ext cx="6107143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00" b="0" i="0">
                <a:solidFill>
                  <a:srgbClr val="12121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无弦琵琶的设定正是源自莫高窟中极乐世界的设定。在莫高窟的壁画中，飞天所处的极乐世界里，所有乐器都是“不鼓自鸣”的，即不用弹奏也能发出声响。因此，美术组的成员基于“天上乐器不鼓自鸣”的特点，用祥云的图案，设计出了兼具时尚与传统的无弦琵琶。</a:t>
            </a: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5" name="Picture 2">
            <a:extLst>
              <a:ext uri="{FF2B5EF4-FFF2-40B4-BE49-F238E27FC236}">
                <a16:creationId xmlns:a16="http://schemas.microsoft.com/office/drawing/2014/main" id="{F6626207-2916-4FB5-BA22-DDEDFD812F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354" y="2827338"/>
            <a:ext cx="5096558" cy="379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443206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706695-EB02-4CF9-9F2E-013B9D5F4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3" name="内容占位符 62">
            <a:extLst>
              <a:ext uri="{FF2B5EF4-FFF2-40B4-BE49-F238E27FC236}">
                <a16:creationId xmlns:a16="http://schemas.microsoft.com/office/drawing/2014/main" id="{FEC3861B-7153-465F-BBE4-468CC21B9F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  <a14:imgEffect>
                      <a14:sharpenSoften amount="-25000"/>
                    </a14:imgEffect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118" name="图片 117">
            <a:extLst>
              <a:ext uri="{FF2B5EF4-FFF2-40B4-BE49-F238E27FC236}">
                <a16:creationId xmlns:a16="http://schemas.microsoft.com/office/drawing/2014/main" id="{999BEBA8-642A-4C79-AA1E-8ECD6C91A1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450" y="293422"/>
            <a:ext cx="1363237" cy="1245994"/>
          </a:xfrm>
          <a:prstGeom prst="rect">
            <a:avLst/>
          </a:prstGeom>
        </p:spPr>
      </p:pic>
      <p:pic>
        <p:nvPicPr>
          <p:cNvPr id="119" name="图片 118">
            <a:extLst>
              <a:ext uri="{FF2B5EF4-FFF2-40B4-BE49-F238E27FC236}">
                <a16:creationId xmlns:a16="http://schemas.microsoft.com/office/drawing/2014/main" id="{2934648F-F3CA-45BB-8DB8-9BFE44335891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112" y="347349"/>
            <a:ext cx="2311660" cy="1123073"/>
          </a:xfrm>
          <a:prstGeom prst="rect">
            <a:avLst/>
          </a:prstGeom>
        </p:spPr>
      </p:pic>
      <p:pic>
        <p:nvPicPr>
          <p:cNvPr id="120" name="图片 119">
            <a:extLst>
              <a:ext uri="{FF2B5EF4-FFF2-40B4-BE49-F238E27FC236}">
                <a16:creationId xmlns:a16="http://schemas.microsoft.com/office/drawing/2014/main" id="{3441D034-E84D-48A3-B534-2379C0C192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376" y="-34626"/>
            <a:ext cx="3177815" cy="434378"/>
          </a:xfrm>
          <a:prstGeom prst="rect">
            <a:avLst/>
          </a:prstGeom>
        </p:spPr>
      </p:pic>
      <p:sp>
        <p:nvSpPr>
          <p:cNvPr id="121" name="矩形 120">
            <a:extLst>
              <a:ext uri="{FF2B5EF4-FFF2-40B4-BE49-F238E27FC236}">
                <a16:creationId xmlns:a16="http://schemas.microsoft.com/office/drawing/2014/main" id="{0215AAF6-B423-4445-9755-A6D376B0C8C8}"/>
              </a:ext>
            </a:extLst>
          </p:cNvPr>
          <p:cNvSpPr/>
          <p:nvPr/>
        </p:nvSpPr>
        <p:spPr>
          <a:xfrm>
            <a:off x="9472711" y="0"/>
            <a:ext cx="2719290" cy="303579"/>
          </a:xfrm>
          <a:prstGeom prst="rect">
            <a:avLst/>
          </a:pr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直角三角形 121">
            <a:extLst>
              <a:ext uri="{FF2B5EF4-FFF2-40B4-BE49-F238E27FC236}">
                <a16:creationId xmlns:a16="http://schemas.microsoft.com/office/drawing/2014/main" id="{37603A29-A162-4638-BBB6-3019497545D3}"/>
              </a:ext>
            </a:extLst>
          </p:cNvPr>
          <p:cNvSpPr/>
          <p:nvPr/>
        </p:nvSpPr>
        <p:spPr>
          <a:xfrm flipH="1">
            <a:off x="8942190" y="2063"/>
            <a:ext cx="530518" cy="301516"/>
          </a:xfrm>
          <a:prstGeom prst="rtTriangle">
            <a:avLst/>
          </a:pr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785578A-F818-3ABF-2885-4E9780ABEABD}"/>
              </a:ext>
            </a:extLst>
          </p:cNvPr>
          <p:cNvSpPr txBox="1"/>
          <p:nvPr/>
        </p:nvSpPr>
        <p:spPr>
          <a:xfrm>
            <a:off x="983580" y="1773623"/>
            <a:ext cx="1655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、火焰纹</a:t>
            </a:r>
          </a:p>
        </p:txBody>
      </p:sp>
      <p:pic>
        <p:nvPicPr>
          <p:cNvPr id="3074" name="Picture 2" descr="preview">
            <a:extLst>
              <a:ext uri="{FF2B5EF4-FFF2-40B4-BE49-F238E27FC236}">
                <a16:creationId xmlns:a16="http://schemas.microsoft.com/office/drawing/2014/main" id="{66F1659B-E50F-8794-A25D-9B63068684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4707" y="3738655"/>
            <a:ext cx="5654965" cy="2934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>
            <a:extLst>
              <a:ext uri="{FF2B5EF4-FFF2-40B4-BE49-F238E27FC236}">
                <a16:creationId xmlns:a16="http://schemas.microsoft.com/office/drawing/2014/main" id="{2E56D9AC-BEA3-6343-EF33-9450B6A886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331" y="2419777"/>
            <a:ext cx="5710045" cy="4253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文本框 63">
            <a:extLst>
              <a:ext uri="{FF2B5EF4-FFF2-40B4-BE49-F238E27FC236}">
                <a16:creationId xmlns:a16="http://schemas.microsoft.com/office/drawing/2014/main" id="{97831E98-7AD3-0FDB-338C-CD2FFA683A5A}"/>
              </a:ext>
            </a:extLst>
          </p:cNvPr>
          <p:cNvSpPr txBox="1"/>
          <p:nvPr/>
        </p:nvSpPr>
        <p:spPr>
          <a:xfrm>
            <a:off x="6198690" y="1973872"/>
            <a:ext cx="609447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0" i="0">
                <a:solidFill>
                  <a:srgbClr val="12121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在一些北魏的石窟中，佛像的背光都用了火焰纹来装饰，火焰纹也具有神圣、威严的含义。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465734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D0A88F4-8F35-4CB9-8536-A280179760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03"/>
            <a:ext cx="12192000" cy="6858000"/>
          </a:xfrm>
          <a:prstGeom prst="rect">
            <a:avLst/>
          </a:prstGeom>
        </p:spPr>
      </p:pic>
      <p:pic>
        <p:nvPicPr>
          <p:cNvPr id="104" name="图片 103">
            <a:extLst>
              <a:ext uri="{FF2B5EF4-FFF2-40B4-BE49-F238E27FC236}">
                <a16:creationId xmlns:a16="http://schemas.microsoft.com/office/drawing/2014/main" id="{FA19413B-C696-4AAA-BE3E-097FB0F042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376" y="-34626"/>
            <a:ext cx="3177815" cy="434378"/>
          </a:xfrm>
          <a:prstGeom prst="rect">
            <a:avLst/>
          </a:prstGeom>
        </p:spPr>
      </p:pic>
      <p:sp>
        <p:nvSpPr>
          <p:cNvPr id="105" name="矩形 104">
            <a:extLst>
              <a:ext uri="{FF2B5EF4-FFF2-40B4-BE49-F238E27FC236}">
                <a16:creationId xmlns:a16="http://schemas.microsoft.com/office/drawing/2014/main" id="{3181AE9E-9F26-4C97-B9EF-EB1A68660219}"/>
              </a:ext>
            </a:extLst>
          </p:cNvPr>
          <p:cNvSpPr/>
          <p:nvPr/>
        </p:nvSpPr>
        <p:spPr>
          <a:xfrm>
            <a:off x="9472711" y="0"/>
            <a:ext cx="2719290" cy="303579"/>
          </a:xfrm>
          <a:prstGeom prst="rect">
            <a:avLst/>
          </a:pr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直角三角形 105">
            <a:extLst>
              <a:ext uri="{FF2B5EF4-FFF2-40B4-BE49-F238E27FC236}">
                <a16:creationId xmlns:a16="http://schemas.microsoft.com/office/drawing/2014/main" id="{F2FB724A-A912-4723-A8B5-FAE08FF23B9B}"/>
              </a:ext>
            </a:extLst>
          </p:cNvPr>
          <p:cNvSpPr/>
          <p:nvPr/>
        </p:nvSpPr>
        <p:spPr>
          <a:xfrm flipH="1">
            <a:off x="8942190" y="2063"/>
            <a:ext cx="530518" cy="301516"/>
          </a:xfrm>
          <a:prstGeom prst="rtTriangle">
            <a:avLst/>
          </a:pr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5" name="图片 54">
            <a:extLst>
              <a:ext uri="{FF2B5EF4-FFF2-40B4-BE49-F238E27FC236}">
                <a16:creationId xmlns:a16="http://schemas.microsoft.com/office/drawing/2014/main" id="{F0B8A983-7391-4B17-A9CB-AB7195526A0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450" y="293422"/>
            <a:ext cx="1363237" cy="1245994"/>
          </a:xfrm>
          <a:prstGeom prst="rect">
            <a:avLst/>
          </a:prstGeom>
        </p:spPr>
      </p:pic>
      <p:pic>
        <p:nvPicPr>
          <p:cNvPr id="101" name="图片 100">
            <a:extLst>
              <a:ext uri="{FF2B5EF4-FFF2-40B4-BE49-F238E27FC236}">
                <a16:creationId xmlns:a16="http://schemas.microsoft.com/office/drawing/2014/main" id="{BBDD45E0-00C7-4406-B930-0937F3B28200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112" y="347349"/>
            <a:ext cx="2311660" cy="112307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7AA25D1-CD89-4793-EF6B-DF15A80DA97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95184" y="2490476"/>
            <a:ext cx="4555047" cy="4150882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2D47A5F8-4902-7D64-215E-34F744B68AFF}"/>
              </a:ext>
            </a:extLst>
          </p:cNvPr>
          <p:cNvSpPr txBox="1"/>
          <p:nvPr/>
        </p:nvSpPr>
        <p:spPr>
          <a:xfrm>
            <a:off x="1140655" y="1612352"/>
            <a:ext cx="19154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、璎珞</a:t>
            </a:r>
          </a:p>
        </p:txBody>
      </p:sp>
      <p:pic>
        <p:nvPicPr>
          <p:cNvPr id="102" name="Picture 2">
            <a:extLst>
              <a:ext uri="{FF2B5EF4-FFF2-40B4-BE49-F238E27FC236}">
                <a16:creationId xmlns:a16="http://schemas.microsoft.com/office/drawing/2014/main" id="{47EFEC40-A833-0090-8A53-969A43FCDD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53" y="2490476"/>
            <a:ext cx="5710045" cy="4253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" name="文本框 102">
            <a:extLst>
              <a:ext uri="{FF2B5EF4-FFF2-40B4-BE49-F238E27FC236}">
                <a16:creationId xmlns:a16="http://schemas.microsoft.com/office/drawing/2014/main" id="{17CE1870-C795-4F7F-BEB1-BC2DAA8D4065}"/>
              </a:ext>
            </a:extLst>
          </p:cNvPr>
          <p:cNvSpPr txBox="1"/>
          <p:nvPr/>
        </p:nvSpPr>
        <p:spPr>
          <a:xfrm>
            <a:off x="4305737" y="754586"/>
            <a:ext cx="691023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0" i="0">
                <a:solidFill>
                  <a:srgbClr val="12121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皮肤颈上的饰品名为璎珞。</a:t>
            </a:r>
            <a:r>
              <a:rPr lang="en-US" altLang="zh-CN" sz="2400" b="0" i="0">
                <a:solidFill>
                  <a:srgbClr val="12121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0" i="0">
                <a:solidFill>
                  <a:srgbClr val="12121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法华经</a:t>
            </a:r>
            <a:r>
              <a:rPr lang="en-US" altLang="zh-CN" sz="2400" b="0" i="0">
                <a:solidFill>
                  <a:srgbClr val="12121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400" b="0" i="0">
                <a:solidFill>
                  <a:srgbClr val="12121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观音普门品</a:t>
            </a:r>
            <a:r>
              <a:rPr lang="en-US" altLang="zh-CN" sz="2400" b="0" i="0">
                <a:solidFill>
                  <a:srgbClr val="12121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b="0" i="0">
                <a:solidFill>
                  <a:srgbClr val="12121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中曾写过：“解颈众宝璎珞，价值百万金而与之”，说明璎珞在古时候是十分珍贵的首饰。而在壁画中，菩萨与贵妇人也常佩戴璎珞，以显祥运。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44979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673810-BED1-429F-BF7D-FC63711E2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A2607E84-A69F-4C65-8F7F-76CD0DC281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stelsSmooth/>
                    </a14:imgEffect>
                    <a14:imgEffect>
                      <a14:colorTemperature colorTemp="5900"/>
                    </a14:imgEffect>
                    <a14:imgEffect>
                      <a14:brightnessContrast bright="6000" contras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525"/>
            <a:ext cx="12192000" cy="6867525"/>
          </a:xfrm>
        </p:spPr>
      </p:pic>
      <p:pic>
        <p:nvPicPr>
          <p:cNvPr id="79" name="图片 78">
            <a:extLst>
              <a:ext uri="{FF2B5EF4-FFF2-40B4-BE49-F238E27FC236}">
                <a16:creationId xmlns:a16="http://schemas.microsoft.com/office/drawing/2014/main" id="{57E67D22-0F16-4EB7-9E2A-8FC496F543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450" y="293422"/>
            <a:ext cx="1363237" cy="1245994"/>
          </a:xfrm>
          <a:prstGeom prst="rect">
            <a:avLst/>
          </a:prstGeom>
        </p:spPr>
      </p:pic>
      <p:pic>
        <p:nvPicPr>
          <p:cNvPr id="80" name="图片 79">
            <a:extLst>
              <a:ext uri="{FF2B5EF4-FFF2-40B4-BE49-F238E27FC236}">
                <a16:creationId xmlns:a16="http://schemas.microsoft.com/office/drawing/2014/main" id="{F87404CA-D5A2-49CC-A480-C390B8A72A70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112" y="347349"/>
            <a:ext cx="2311660" cy="1123073"/>
          </a:xfrm>
          <a:prstGeom prst="rect">
            <a:avLst/>
          </a:pr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id="{8E53CD7E-111D-4B2A-8DAB-DEB88E9BDC8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376" y="-34626"/>
            <a:ext cx="3177815" cy="434378"/>
          </a:xfrm>
          <a:prstGeom prst="rect">
            <a:avLst/>
          </a:prstGeom>
        </p:spPr>
      </p:pic>
      <p:sp>
        <p:nvSpPr>
          <p:cNvPr id="82" name="矩形 81">
            <a:extLst>
              <a:ext uri="{FF2B5EF4-FFF2-40B4-BE49-F238E27FC236}">
                <a16:creationId xmlns:a16="http://schemas.microsoft.com/office/drawing/2014/main" id="{D968B343-6A2C-40A0-A201-6FF06DFDA268}"/>
              </a:ext>
            </a:extLst>
          </p:cNvPr>
          <p:cNvSpPr/>
          <p:nvPr/>
        </p:nvSpPr>
        <p:spPr>
          <a:xfrm>
            <a:off x="9472711" y="0"/>
            <a:ext cx="2719290" cy="303579"/>
          </a:xfrm>
          <a:prstGeom prst="rect">
            <a:avLst/>
          </a:pr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直角三角形 82">
            <a:extLst>
              <a:ext uri="{FF2B5EF4-FFF2-40B4-BE49-F238E27FC236}">
                <a16:creationId xmlns:a16="http://schemas.microsoft.com/office/drawing/2014/main" id="{50F78CF7-9424-480A-9653-9B2B9767AE16}"/>
              </a:ext>
            </a:extLst>
          </p:cNvPr>
          <p:cNvSpPr/>
          <p:nvPr/>
        </p:nvSpPr>
        <p:spPr>
          <a:xfrm flipH="1">
            <a:off x="8942190" y="2063"/>
            <a:ext cx="530518" cy="301516"/>
          </a:xfrm>
          <a:prstGeom prst="rtTriangle">
            <a:avLst/>
          </a:pr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CCTV网络春晚——公孙离一舞惊鸿">
            <a:hlinkClick r:id="" action="ppaction://media"/>
            <a:extLst>
              <a:ext uri="{FF2B5EF4-FFF2-40B4-BE49-F238E27FC236}">
                <a16:creationId xmlns:a16="http://schemas.microsoft.com/office/drawing/2014/main" id="{31FB664C-9793-F3EE-A717-A23938FB4C0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02041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53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7A76A23-65E1-4A57-AA6C-6501857648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128" y="753052"/>
            <a:ext cx="10515600" cy="13255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28EEE471-9023-45A1-9D86-5C4EE62E19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4618"/>
            <a:ext cx="12192001" cy="6862618"/>
          </a:xfr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1B694BA5-0175-4543-A7C5-C463233D44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376" y="-34626"/>
            <a:ext cx="3177815" cy="434378"/>
          </a:xfrm>
          <a:prstGeom prst="rect">
            <a:avLst/>
          </a:prstGeom>
        </p:spPr>
      </p:pic>
      <p:sp>
        <p:nvSpPr>
          <p:cNvPr id="43" name="矩形 42">
            <a:extLst>
              <a:ext uri="{FF2B5EF4-FFF2-40B4-BE49-F238E27FC236}">
                <a16:creationId xmlns:a16="http://schemas.microsoft.com/office/drawing/2014/main" id="{C1C8552F-C4A2-468C-ACA5-C46920C33A09}"/>
              </a:ext>
            </a:extLst>
          </p:cNvPr>
          <p:cNvSpPr/>
          <p:nvPr/>
        </p:nvSpPr>
        <p:spPr>
          <a:xfrm>
            <a:off x="9472711" y="0"/>
            <a:ext cx="2719290" cy="303579"/>
          </a:xfrm>
          <a:prstGeom prst="rect">
            <a:avLst/>
          </a:pr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直角三角形 43">
            <a:extLst>
              <a:ext uri="{FF2B5EF4-FFF2-40B4-BE49-F238E27FC236}">
                <a16:creationId xmlns:a16="http://schemas.microsoft.com/office/drawing/2014/main" id="{FB50CBE2-C04D-4DF1-AE5B-25A057B500B0}"/>
              </a:ext>
            </a:extLst>
          </p:cNvPr>
          <p:cNvSpPr/>
          <p:nvPr/>
        </p:nvSpPr>
        <p:spPr>
          <a:xfrm flipH="1">
            <a:off x="8942190" y="2063"/>
            <a:ext cx="530518" cy="301516"/>
          </a:xfrm>
          <a:prstGeom prst="rtTriangle">
            <a:avLst/>
          </a:pr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" name="图片 44">
            <a:extLst>
              <a:ext uri="{FF2B5EF4-FFF2-40B4-BE49-F238E27FC236}">
                <a16:creationId xmlns:a16="http://schemas.microsoft.com/office/drawing/2014/main" id="{97AF40E3-C792-4BE7-8CC1-62DECE075A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450" y="293422"/>
            <a:ext cx="1363237" cy="1245994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64DF92EA-3797-4889-8C6B-7747FB3782BF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112" y="347349"/>
            <a:ext cx="2311660" cy="112307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0A3BAB0-3748-ADE0-4313-A4B5D632AA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65417" y="1415833"/>
            <a:ext cx="7221021" cy="5370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991338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A2DF11C-560B-447E-9E1A-EE34CE2AD6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BE9B7B73-52BE-409F-A1BC-BC59EDA46D50}"/>
              </a:ext>
            </a:extLst>
          </p:cNvPr>
          <p:cNvCxnSpPr/>
          <p:nvPr/>
        </p:nvCxnSpPr>
        <p:spPr>
          <a:xfrm>
            <a:off x="3609519" y="761114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2" name="图片 61">
            <a:extLst>
              <a:ext uri="{FF2B5EF4-FFF2-40B4-BE49-F238E27FC236}">
                <a16:creationId xmlns:a16="http://schemas.microsoft.com/office/drawing/2014/main" id="{616B43E7-B100-4C2A-953A-07988053B6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04" b="90000" l="10000" r="98646">
                        <a14:foregroundMark x1="90625" y1="13611" x2="90625" y2="13611"/>
                        <a14:foregroundMark x1="90625" y1="13611" x2="90625" y2="13611"/>
                        <a14:foregroundMark x1="90625" y1="13611" x2="90625" y2="13611"/>
                        <a14:foregroundMark x1="95156" y1="8333" x2="95156" y2="8333"/>
                        <a14:foregroundMark x1="95156" y1="8333" x2="95156" y2="8333"/>
                        <a14:foregroundMark x1="96771" y1="6944" x2="96771" y2="6944"/>
                        <a14:foregroundMark x1="97031" y1="6481" x2="98646" y2="4537"/>
                        <a14:foregroundMark x1="79635" y1="23611" x2="79635" y2="23611"/>
                        <a14:foregroundMark x1="83125" y1="23611" x2="83125" y2="23611"/>
                        <a14:foregroundMark x1="81510" y1="23611" x2="81510" y2="23611"/>
                        <a14:foregroundMark x1="77448" y1="26481" x2="77448" y2="26481"/>
                        <a14:foregroundMark x1="84427" y1="5926" x2="84427" y2="5926"/>
                        <a14:foregroundMark x1="85260" y1="5463" x2="86875" y2="4537"/>
                        <a14:foregroundMark x1="86875" y1="4537" x2="86875" y2="4537"/>
                        <a14:foregroundMark x1="68906" y1="24537" x2="68906" y2="24537"/>
                        <a14:foregroundMark x1="66719" y1="13148" x2="66719" y2="13148"/>
                        <a14:foregroundMark x1="70469" y1="9259" x2="72083" y2="7870"/>
                        <a14:foregroundMark x1="72917" y1="6944" x2="75313" y2="5463"/>
                        <a14:foregroundMark x1="76667" y1="4074" x2="78802" y2="2593"/>
                        <a14:foregroundMark x1="79896" y1="1204" x2="79896" y2="1204"/>
                        <a14:foregroundMark x1="76146" y1="28889" x2="76146" y2="28889"/>
                        <a14:foregroundMark x1="71563" y1="22685" x2="71563" y2="22685"/>
                        <a14:foregroundMark x1="68073" y1="25556" x2="68073" y2="25556"/>
                        <a14:foregroundMark x1="60052" y1="21667" x2="60052" y2="21667"/>
                        <a14:foregroundMark x1="75052" y1="17870" x2="75052" y2="17870"/>
                        <a14:backgroundMark x1="12812" y1="87963" x2="37240" y2="74907"/>
                        <a14:backgroundMark x1="37240" y1="74907" x2="25000" y2="58981"/>
                        <a14:backgroundMark x1="25000" y1="58981" x2="9115" y2="61574"/>
                        <a14:backgroundMark x1="9115" y1="61574" x2="2344" y2="67963"/>
                        <a14:backgroundMark x1="81198" y1="80833" x2="82083" y2="28519"/>
                        <a14:backgroundMark x1="64896" y1="29259" x2="22604" y2="15556"/>
                        <a14:backgroundMark x1="22604" y1="15556" x2="28177" y2="62963"/>
                        <a14:backgroundMark x1="28177" y1="62963" x2="50521" y2="85556"/>
                        <a14:backgroundMark x1="50521" y1="85556" x2="82292" y2="75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3" y="3999345"/>
            <a:ext cx="5101899" cy="2869818"/>
          </a:xfrm>
          <a:prstGeom prst="rect">
            <a:avLst/>
          </a:prstGeom>
        </p:spPr>
      </p:pic>
      <p:pic>
        <p:nvPicPr>
          <p:cNvPr id="68" name="图片 67">
            <a:extLst>
              <a:ext uri="{FF2B5EF4-FFF2-40B4-BE49-F238E27FC236}">
                <a16:creationId xmlns:a16="http://schemas.microsoft.com/office/drawing/2014/main" id="{DC78084C-E3F4-4120-94D4-04E46EEDAA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05793">
            <a:off x="1105474" y="2635505"/>
            <a:ext cx="3393827" cy="4656567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id="{60FB0FAF-C96C-4293-8B9A-84F7E7F46D4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376" y="-34626"/>
            <a:ext cx="3177815" cy="434378"/>
          </a:xfrm>
          <a:prstGeom prst="rect">
            <a:avLst/>
          </a:prstGeom>
        </p:spPr>
      </p:pic>
      <p:sp>
        <p:nvSpPr>
          <p:cNvPr id="70" name="矩形 69">
            <a:extLst>
              <a:ext uri="{FF2B5EF4-FFF2-40B4-BE49-F238E27FC236}">
                <a16:creationId xmlns:a16="http://schemas.microsoft.com/office/drawing/2014/main" id="{C10F8433-6D27-4708-8CC3-B05C2ABDED2D}"/>
              </a:ext>
            </a:extLst>
          </p:cNvPr>
          <p:cNvSpPr/>
          <p:nvPr/>
        </p:nvSpPr>
        <p:spPr>
          <a:xfrm>
            <a:off x="9472711" y="0"/>
            <a:ext cx="2719290" cy="303579"/>
          </a:xfrm>
          <a:prstGeom prst="rect">
            <a:avLst/>
          </a:pr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直角三角形 70">
            <a:extLst>
              <a:ext uri="{FF2B5EF4-FFF2-40B4-BE49-F238E27FC236}">
                <a16:creationId xmlns:a16="http://schemas.microsoft.com/office/drawing/2014/main" id="{DD71E12D-F14F-4476-8235-830016FB1500}"/>
              </a:ext>
            </a:extLst>
          </p:cNvPr>
          <p:cNvSpPr/>
          <p:nvPr/>
        </p:nvSpPr>
        <p:spPr>
          <a:xfrm flipH="1">
            <a:off x="8942190" y="2063"/>
            <a:ext cx="530518" cy="301516"/>
          </a:xfrm>
          <a:prstGeom prst="rtTriangle">
            <a:avLst/>
          </a:pr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F4BE198A-BC4F-4859-AE95-01B9F73DDE6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450" y="293422"/>
            <a:ext cx="1363237" cy="124599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6725773B-99C3-43C4-9275-CD47BEC50FE3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112" y="347349"/>
            <a:ext cx="2311660" cy="1123073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10A6C01A-98F3-3236-9EDF-A6B52F99530A}"/>
              </a:ext>
            </a:extLst>
          </p:cNvPr>
          <p:cNvSpPr txBox="1"/>
          <p:nvPr/>
        </p:nvSpPr>
        <p:spPr>
          <a:xfrm>
            <a:off x="306280" y="1710140"/>
            <a:ext cx="5373592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0" i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中国舞：</a:t>
            </a:r>
            <a:endParaRPr lang="en-US" altLang="zh-CN" sz="2400" b="0" i="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0" i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“中国舞”是与中国民间舞的一个“泛称”，多数时候被业余爱好者用来特指中国古典舞。中国古典舞是经过历代专业舞者、学者的创造、整理、提炼、加工、田野调查，并经过较长期艺术实践的检验流传下来的、具有一定典范意义的的特色舞蹈。从其源来说，是古代舞蹈的一次复苏，是戏曲舞蹈的复苏，是几千年传统的复兴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632FABE-69EC-FC0E-4E6B-5CA7B4E816A4}"/>
              </a:ext>
            </a:extLst>
          </p:cNvPr>
          <p:cNvSpPr txBox="1"/>
          <p:nvPr/>
        </p:nvSpPr>
        <p:spPr>
          <a:xfrm>
            <a:off x="5868701" y="1572068"/>
            <a:ext cx="6134470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0" i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汉唐古典舞：</a:t>
            </a:r>
            <a:endParaRPr lang="en-US" altLang="zh-CN" sz="2400" b="0" i="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0" i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作为中国古典舞四大流派之一，汉唐古典舞并非特指汉代舞蹈及唐代舞蹈，汉唐古典舞里的“汉唐”是以概括代表中国各时代的冠名统称。这是以汉、唐为代表的乐舞文化传统及明、清戏曲舞蹈作为支点的中国古典舞学派，吸取了譬如汉文化的厚重豪放、唐文化的富丽浪漫作为古典舞的精神内涵和艺术气质。动作参考了大量唐诗宋词里的舞姿记载，汲取文献、古籍、岩石壁画、出土文物中的舞蹈姿态而成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049498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DA85438-987E-439F-8D01-B33C3F4C53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318293"/>
            <a:ext cx="10515600" cy="13255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9EA206F7-5792-4B7B-8232-A6BF63836A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6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18"/>
            <a:ext cx="12192000" cy="6862618"/>
          </a:xfrm>
        </p:spPr>
      </p:pic>
      <p:pic>
        <p:nvPicPr>
          <p:cNvPr id="101" name="图片 100">
            <a:extLst>
              <a:ext uri="{FF2B5EF4-FFF2-40B4-BE49-F238E27FC236}">
                <a16:creationId xmlns:a16="http://schemas.microsoft.com/office/drawing/2014/main" id="{25C06BA6-4306-4F8B-B5A1-8343D1CEA3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450" y="293422"/>
            <a:ext cx="1363237" cy="1245994"/>
          </a:xfrm>
          <a:prstGeom prst="rect">
            <a:avLst/>
          </a:prstGeom>
        </p:spPr>
      </p:pic>
      <p:pic>
        <p:nvPicPr>
          <p:cNvPr id="102" name="图片 101">
            <a:extLst>
              <a:ext uri="{FF2B5EF4-FFF2-40B4-BE49-F238E27FC236}">
                <a16:creationId xmlns:a16="http://schemas.microsoft.com/office/drawing/2014/main" id="{F90D3340-6291-4616-8C87-F901DA71CDC5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112" y="347349"/>
            <a:ext cx="2311660" cy="1123073"/>
          </a:xfrm>
          <a:prstGeom prst="rect">
            <a:avLst/>
          </a:prstGeom>
        </p:spPr>
      </p:pic>
      <p:pic>
        <p:nvPicPr>
          <p:cNvPr id="103" name="图片 102">
            <a:extLst>
              <a:ext uri="{FF2B5EF4-FFF2-40B4-BE49-F238E27FC236}">
                <a16:creationId xmlns:a16="http://schemas.microsoft.com/office/drawing/2014/main" id="{DBD6B158-B697-4DE9-A0C8-DB0CAA50B7D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376" y="-34626"/>
            <a:ext cx="3177815" cy="434378"/>
          </a:xfrm>
          <a:prstGeom prst="rect">
            <a:avLst/>
          </a:prstGeom>
        </p:spPr>
      </p:pic>
      <p:sp>
        <p:nvSpPr>
          <p:cNvPr id="104" name="矩形 103">
            <a:extLst>
              <a:ext uri="{FF2B5EF4-FFF2-40B4-BE49-F238E27FC236}">
                <a16:creationId xmlns:a16="http://schemas.microsoft.com/office/drawing/2014/main" id="{59BB3D04-2C29-4C1D-B20E-30E9A2C7B394}"/>
              </a:ext>
            </a:extLst>
          </p:cNvPr>
          <p:cNvSpPr/>
          <p:nvPr/>
        </p:nvSpPr>
        <p:spPr>
          <a:xfrm>
            <a:off x="9472711" y="0"/>
            <a:ext cx="2719290" cy="303579"/>
          </a:xfrm>
          <a:prstGeom prst="rect">
            <a:avLst/>
          </a:pr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直角三角形 104">
            <a:extLst>
              <a:ext uri="{FF2B5EF4-FFF2-40B4-BE49-F238E27FC236}">
                <a16:creationId xmlns:a16="http://schemas.microsoft.com/office/drawing/2014/main" id="{F1EA26A7-CA06-4951-A74E-3251D97A0D35}"/>
              </a:ext>
            </a:extLst>
          </p:cNvPr>
          <p:cNvSpPr/>
          <p:nvPr/>
        </p:nvSpPr>
        <p:spPr>
          <a:xfrm flipH="1">
            <a:off x="8942190" y="2063"/>
            <a:ext cx="530518" cy="301516"/>
          </a:xfrm>
          <a:prstGeom prst="rtTriangle">
            <a:avLst/>
          </a:pr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A478358D-DA72-E725-A4B0-A4570C9955B0}"/>
              </a:ext>
            </a:extLst>
          </p:cNvPr>
          <p:cNvSpPr txBox="1"/>
          <p:nvPr/>
        </p:nvSpPr>
        <p:spPr>
          <a:xfrm>
            <a:off x="6229694" y="1689052"/>
            <a:ext cx="5727011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0" i="0">
                <a:solidFill>
                  <a:srgbClr val="333333"/>
                </a:solidFill>
                <a:effectLst/>
                <a:latin typeface="Hiragino Sans GB"/>
              </a:rPr>
              <a:t>节目中阿离所跳的“惊鸿舞”共分“羽翼束缚”、“蜕变展翅”、“鸿雁起舞扶摇九天”三大段落。起始舞姿动作较为矜持，以羞涩的情绪表现出怀揣梦想的少女情怀。随着舞台逐渐展开，阿离在群舞的簇拥下越舞越动情，身姿舒开来。最后由漫天枫叶舞动伴随阿离身姿轻盈的转动，将整支舞蹈带入高潮，动作大开大合，此时阿离的身姿充满自信与力量，似鸿雁振翅扶摇飞抵九天之上，以她幽兰一指作为整支舞蹈的结束回味甚悠。</a:t>
            </a:r>
            <a:endParaRPr lang="zh-CN" altLang="en-US" sz="240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FCD01760-FF3E-E120-2B27-49CEDFB8FE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45" y="2553380"/>
            <a:ext cx="5850055" cy="3290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034968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740</Words>
  <Application>Microsoft Office PowerPoint</Application>
  <PresentationFormat>宽屏</PresentationFormat>
  <Paragraphs>22</Paragraphs>
  <Slides>11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Hiragino Sans GB</vt:lpstr>
      <vt:lpstr>等线</vt:lpstr>
      <vt:lpstr>等线 Light</vt:lpstr>
      <vt:lpstr>Microsoft Yahei</vt:lpstr>
      <vt:lpstr>Microsoft Yahei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墨雨 云烟</dc:creator>
  <cp:lastModifiedBy>墨雨 云烟</cp:lastModifiedBy>
  <cp:revision>6</cp:revision>
  <dcterms:created xsi:type="dcterms:W3CDTF">2021-11-02T14:35:31Z</dcterms:created>
  <dcterms:modified xsi:type="dcterms:W3CDTF">2022-05-12T12:58:10Z</dcterms:modified>
</cp:coreProperties>
</file>