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6" r:id="rId7"/>
    <p:sldId id="260" r:id="rId8"/>
    <p:sldId id="268" r:id="rId9"/>
    <p:sldId id="26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orient="horz" pos="2682" userDrawn="1">
          <p15:clr>
            <a:srgbClr val="A4A3A4"/>
          </p15:clr>
        </p15:guide>
        <p15:guide id="3" orient="horz" pos="3294" userDrawn="1">
          <p15:clr>
            <a:srgbClr val="A4A3A4"/>
          </p15:clr>
        </p15:guide>
        <p15:guide id="4" pos="4747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778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9" pos="2933" userDrawn="1">
          <p15:clr>
            <a:srgbClr val="A4A3A4"/>
          </p15:clr>
        </p15:guide>
        <p15:guide id="10" orient="horz" pos="3680" userDrawn="1">
          <p15:clr>
            <a:srgbClr val="A4A3A4"/>
          </p15:clr>
        </p15:guide>
        <p15:guide id="11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D2D9"/>
    <a:srgbClr val="D08AC6"/>
    <a:srgbClr val="FF66CC"/>
    <a:srgbClr val="397A2E"/>
    <a:srgbClr val="000000"/>
    <a:srgbClr val="089BEC"/>
    <a:srgbClr val="14D1E0"/>
    <a:srgbClr val="35BAE9"/>
    <a:srgbClr val="9A79F7"/>
    <a:srgbClr val="034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5244" autoAdjust="0"/>
  </p:normalViewPr>
  <p:slideViewPr>
    <p:cSldViewPr snapToGrid="0">
      <p:cViewPr varScale="1">
        <p:scale>
          <a:sx n="86" d="100"/>
          <a:sy n="86" d="100"/>
        </p:scale>
        <p:origin x="547" y="62"/>
      </p:cViewPr>
      <p:guideLst>
        <p:guide orient="horz" pos="1638"/>
        <p:guide orient="horz" pos="2682"/>
        <p:guide orient="horz" pos="3294"/>
        <p:guide pos="4747"/>
        <p:guide pos="3840"/>
        <p:guide pos="778"/>
        <p:guide orient="horz" pos="618"/>
        <p:guide pos="2933"/>
        <p:guide orient="horz" pos="3680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A21018-DFCA-4F79-850B-B0AFDF9FF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3265E9-E808-4E23-9861-5C3E73A84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8DBFA3-5D35-4514-8AAD-A3ADFE2F7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06BDF1-8C05-4BC3-A161-DC586EB2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2846F8-CD3D-4C10-8B0F-9903F5513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8326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1C1CF4-5C13-4D3B-B0E4-A70B99F64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099B97-0AF5-413D-AD0D-5B44FCDAB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1380D4-BD45-4BAB-BE70-704CB58C4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92C1BE-FBE1-4030-AF76-92A3F033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B4E683-6B25-4A81-8DCF-DE683CBD3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1141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CD16E9-739C-4A91-BB97-D3BCAD8218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27A9D8-607E-461B-8A6E-6CD3C9759D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277B80-F4E5-47E1-ABE9-18BE53070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D309CD-DD18-46E8-A8A0-B70D4CA63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0AABE8-7D80-44B9-B013-7931A3FEA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14733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78E80-EB58-4ACB-B107-8EDB48525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0500F8-1DA8-43FD-A479-1103696F9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B7131E-C323-464C-8617-B776EC290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FCDC31-E680-4F6B-A6FF-88836D901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B207D0-64B1-4207-A818-1151FCF30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50359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FDB08B-773A-4AF8-8203-1D5C054D3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B79F72-BD33-4D83-82AA-6F7F99904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21716D-3CD1-478C-8A58-2EFA01F80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6E628F-FF38-497D-836A-8F3D8C132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1A2A25-9F77-4ACC-BF35-8C6F592C9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9470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ED7E0A-FD15-4887-84B0-601AF9BE1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BEC1C3-42A4-4C60-AE33-A9CE472D06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8E24A7-B695-4BA0-82D3-71DA45388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48296E-39F1-4C8C-958F-54D8FE765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89D242-F1B9-4299-B4AD-82871A7FF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7C6C0F-09BD-4E28-8C83-B7E0D508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5171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4C271-CE06-4E1B-96EC-943694DC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1B4F16-EE48-462D-8BC7-5389B5C7C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55EE2E-0BE0-4F00-BF74-649D802B4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C66CD61-BA5E-43BF-8FC7-0746F4EBE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9EC75EC-3119-494E-BE32-91B9F73D01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579EADB-EA82-44A6-8C80-125DD2E3A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A47C097-C1AF-48B4-B1B4-F35429BE1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B225BC8-2B46-4E6E-97EC-A16899F1D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468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85E214-3D14-45D4-A38A-B2A30CD89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8FCE270-3BEA-4F86-A2AB-A0DE75F75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C77F92-1D82-4253-A3C8-03AC7DC5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52E8623-4C85-409D-B8C3-5E2380315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1740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EC77FE8-9528-4433-9602-10476FE0D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BE9006-7942-4FF4-8860-142893DF1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B99CA1-6E46-4C2B-BD3D-A4D8F85FD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408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8EEE36-057D-40C0-9C0D-A3FE029C9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B89373-C2B4-45C9-B9E8-37BE12201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737264-C8D7-4173-9668-D4FE563091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C1429C-7B0A-446A-A626-8209B03E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D4970E-4C25-4F99-AF7E-53D69F02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1C87B7-DE35-4C91-B33B-E74A8CF1D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4698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2381B9-495B-4031-AD1E-B56DC0D93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A3F56A-39DC-4C2E-B3CA-8E8F4B2D5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FC6DC2-0E8A-43DC-918D-A8138DA85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FD8D0A-2A1D-4D47-BDB9-BD717B17E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C8F9C2-BA0B-4F0D-8630-C4130E70A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389F34-4470-4DD0-A567-43CCD296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9360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C2AA3E-E120-474D-A2A8-3120CE746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AEA579-2F30-4FB3-B736-3E9A9488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3E1D2D-C6A0-46E4-9507-17C87CD1DC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EB8E8-A38F-4D78-818E-5A773CA457C1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161370-5A9A-4ED3-9DA3-B35711C0D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0BC929-FF36-4B54-9C52-C3BA1C7FA1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1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hdphoto" Target="../media/hdphoto2.wdp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microsoft.com/office/2007/relationships/hdphoto" Target="../media/hdphoto1.wdp"/><Relationship Id="rId5" Type="http://schemas.openxmlformats.org/officeDocument/2006/relationships/tags" Target="../tags/tag5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3.jp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8.wdp"/><Relationship Id="rId7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9.wdp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1.wdp"/><Relationship Id="rId7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2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2D0937-7673-4210-AFDC-A8EA6F3DF3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985930-4BE0-45CE-B2D0-FFC11853B6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93ECD34-2374-4E58-A20E-59F1D59B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D6F67AC-0520-433A-B063-36DA9AC66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150" y="542762"/>
            <a:ext cx="3255700" cy="165521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4EC80AA0-142E-45BA-B0F1-443A2191CAF1}"/>
              </a:ext>
            </a:extLst>
          </p:cNvPr>
          <p:cNvSpPr txBox="1"/>
          <p:nvPr/>
        </p:nvSpPr>
        <p:spPr>
          <a:xfrm>
            <a:off x="4464785" y="29211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kern="100"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英语展示</a:t>
            </a:r>
            <a:endParaRPr lang="zh-CN" altLang="zh-CN" sz="6000" kern="100">
              <a:effectLst/>
              <a:latin typeface="思源黑体 CN Heavy" panose="020B0A00000000000000" pitchFamily="34" charset="-122"/>
              <a:ea typeface="思源黑体 CN Heavy" panose="020B0A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C7BC88-B968-422B-8105-70F81A77849F}"/>
              </a:ext>
            </a:extLst>
          </p:cNvPr>
          <p:cNvSpPr txBox="1"/>
          <p:nvPr/>
        </p:nvSpPr>
        <p:spPr>
          <a:xfrm>
            <a:off x="2842184" y="446316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李明谦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EDA64C-6350-418F-ACA5-6B8503C3BB05}"/>
              </a:ext>
            </a:extLst>
          </p:cNvPr>
          <p:cNvSpPr txBox="1"/>
          <p:nvPr/>
        </p:nvSpPr>
        <p:spPr>
          <a:xfrm>
            <a:off x="7354298" y="4444543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2022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988642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B94621E-6EB6-4291-9460-7C7CAB1177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92" y="0"/>
            <a:ext cx="12192000" cy="6858000"/>
          </a:xfrm>
          <a:prstGeom prst="rect">
            <a:avLst/>
          </a:prstGeom>
        </p:spPr>
      </p:pic>
      <p:pic>
        <p:nvPicPr>
          <p:cNvPr id="11" name="图片 7">
            <a:extLst>
              <a:ext uri="{FF2B5EF4-FFF2-40B4-BE49-F238E27FC236}">
                <a16:creationId xmlns:a16="http://schemas.microsoft.com/office/drawing/2014/main" id="{CF4E99D9-D3D8-438C-B571-513ADE5EFBF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8302" r="5345"/>
          <a:stretch>
            <a:fillRect/>
          </a:stretch>
        </p:blipFill>
        <p:spPr>
          <a:xfrm>
            <a:off x="0" y="0"/>
            <a:ext cx="5646786" cy="6858000"/>
          </a:xfrm>
          <a:custGeom>
            <a:avLst/>
            <a:gdLst>
              <a:gd name="connsiteX0" fmla="*/ 0 w 5646786"/>
              <a:gd name="connsiteY0" fmla="*/ 0 h 6858000"/>
              <a:gd name="connsiteX1" fmla="*/ 5646786 w 5646786"/>
              <a:gd name="connsiteY1" fmla="*/ 0 h 6858000"/>
              <a:gd name="connsiteX2" fmla="*/ 5514582 w 5646786"/>
              <a:gd name="connsiteY2" fmla="*/ 111949 h 6858000"/>
              <a:gd name="connsiteX3" fmla="*/ 4995559 w 5646786"/>
              <a:gd name="connsiteY3" fmla="*/ 593018 h 6858000"/>
              <a:gd name="connsiteX4" fmla="*/ 2144215 w 5646786"/>
              <a:gd name="connsiteY4" fmla="*/ 6333397 h 6858000"/>
              <a:gd name="connsiteX5" fmla="*/ 2180173 w 5646786"/>
              <a:gd name="connsiteY5" fmla="*/ 6601937 h 6858000"/>
              <a:gd name="connsiteX6" fmla="*/ 2234258 w 5646786"/>
              <a:gd name="connsiteY6" fmla="*/ 6858000 h 6858000"/>
              <a:gd name="connsiteX7" fmla="*/ 0 w 564678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6786" h="6858000">
                <a:moveTo>
                  <a:pt x="0" y="0"/>
                </a:moveTo>
                <a:lnTo>
                  <a:pt x="5646786" y="0"/>
                </a:lnTo>
                <a:lnTo>
                  <a:pt x="5514582" y="111949"/>
                </a:lnTo>
                <a:cubicBezTo>
                  <a:pt x="5336557" y="269579"/>
                  <a:pt x="5163411" y="430008"/>
                  <a:pt x="4995559" y="593018"/>
                </a:cubicBezTo>
                <a:cubicBezTo>
                  <a:pt x="3012817" y="2518565"/>
                  <a:pt x="1976683" y="4604529"/>
                  <a:pt x="2144215" y="6333397"/>
                </a:cubicBezTo>
                <a:cubicBezTo>
                  <a:pt x="2153057" y="6424639"/>
                  <a:pt x="2165068" y="6514156"/>
                  <a:pt x="2180173" y="6601937"/>
                </a:cubicBezTo>
                <a:lnTo>
                  <a:pt x="22342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8517321-7D65-4A06-A2E4-4975DDB62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9EA9CDFB-2D49-4ACE-9579-8885D23018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39316" y1="23940" x2="39316" y2="23940"/>
                        <a14:foregroundMark x1="38622" y1="51247" x2="38622" y2="51247"/>
                        <a14:foregroundMark x1="52404" y1="56234" x2="52404" y2="56234"/>
                        <a14:foregroundMark x1="48184" y1="55985" x2="48184" y2="55985"/>
                        <a14:foregroundMark x1="52190" y1="55985" x2="52190" y2="55985"/>
                        <a14:foregroundMark x1="44979" y1="55985" x2="44979" y2="55985"/>
                        <a14:foregroundMark x1="40278" y1="60349" x2="40278" y2="60349"/>
                        <a14:foregroundMark x1="42308" y1="59726" x2="42308" y2="59726"/>
                        <a14:foregroundMark x1="38088" y1="49127" x2="38088" y2="49127"/>
                        <a14:foregroundMark x1="45780" y1="40773" x2="45780" y2="40773"/>
                        <a14:foregroundMark x1="50107" y1="39401" x2="52404" y2="39401"/>
                        <a14:foregroundMark x1="54006" y1="39152" x2="54701" y2="39152"/>
                        <a14:foregroundMark x1="56624" y1="39152" x2="57105" y2="39900"/>
                        <a14:foregroundMark x1="57692" y1="40524" x2="57692" y2="40524"/>
                        <a14:foregroundMark x1="59295" y1="41272" x2="59722" y2="41521"/>
                        <a14:foregroundMark x1="59989" y1="41771" x2="60417" y2="42145"/>
                        <a14:foregroundMark x1="60897" y1="42145" x2="60897" y2="42145"/>
                        <a14:foregroundMark x1="61218" y1="42394" x2="61218" y2="42394"/>
                        <a14:foregroundMark x1="61325" y1="42643" x2="61325" y2="42643"/>
                        <a14:foregroundMark x1="60524" y1="45387" x2="59615" y2="45636"/>
                        <a14:foregroundMark x1="43803" y1="20948" x2="43803" y2="209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38" y="365125"/>
            <a:ext cx="4521061" cy="1936908"/>
          </a:xfr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C6C9CD7-346E-4332-964F-72A0A9FB4A96}"/>
              </a:ext>
            </a:extLst>
          </p:cNvPr>
          <p:cNvSpPr txBox="1"/>
          <p:nvPr/>
        </p:nvSpPr>
        <p:spPr>
          <a:xfrm>
            <a:off x="8266341" y="473908"/>
            <a:ext cx="3342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目录</a:t>
            </a:r>
          </a:p>
        </p:txBody>
      </p:sp>
      <p:cxnSp>
        <p:nvCxnSpPr>
          <p:cNvPr id="16" name="MH_Other_1">
            <a:extLst>
              <a:ext uri="{FF2B5EF4-FFF2-40B4-BE49-F238E27FC236}">
                <a16:creationId xmlns:a16="http://schemas.microsoft.com/office/drawing/2014/main" id="{F5C136CD-EA57-4E76-BDC1-E6058D956A87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3576730" y="3224128"/>
            <a:ext cx="770645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Other_2">
            <a:extLst>
              <a:ext uri="{FF2B5EF4-FFF2-40B4-BE49-F238E27FC236}">
                <a16:creationId xmlns:a16="http://schemas.microsoft.com/office/drawing/2014/main" id="{D27F7D12-D74E-4720-BB96-EA3E76E2C0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871886">
            <a:off x="4138367" y="2530507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rgbClr val="FEFFFF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18" name="MH_Other_3">
            <a:extLst>
              <a:ext uri="{FF2B5EF4-FFF2-40B4-BE49-F238E27FC236}">
                <a16:creationId xmlns:a16="http://schemas.microsoft.com/office/drawing/2014/main" id="{EEC765B9-055F-4274-95E7-3E9FB6389BC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46136" y="3285675"/>
            <a:ext cx="36000" cy="19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MH_Other_4">
            <a:extLst>
              <a:ext uri="{FF2B5EF4-FFF2-40B4-BE49-F238E27FC236}">
                <a16:creationId xmlns:a16="http://schemas.microsoft.com/office/drawing/2014/main" id="{CEAEB358-56A4-4147-A96E-6BBD18FBE7C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2871886">
            <a:off x="7538617" y="2542926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rgbClr val="FEFFFF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1" name="MH_Other_5">
            <a:extLst>
              <a:ext uri="{FF2B5EF4-FFF2-40B4-BE49-F238E27FC236}">
                <a16:creationId xmlns:a16="http://schemas.microsoft.com/office/drawing/2014/main" id="{BD5993BB-46E9-435F-8E8A-8592ED83454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264633" y="3285675"/>
            <a:ext cx="36000" cy="19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MH_Other_6">
            <a:extLst>
              <a:ext uri="{FF2B5EF4-FFF2-40B4-BE49-F238E27FC236}">
                <a16:creationId xmlns:a16="http://schemas.microsoft.com/office/drawing/2014/main" id="{CE027CF2-7C2D-48E5-91D4-1C1DADF3F8D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871886">
            <a:off x="10355119" y="2542925"/>
            <a:ext cx="558944" cy="1036216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rgbClr val="FEFFFF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4" name="MH_Other_7">
            <a:extLst>
              <a:ext uri="{FF2B5EF4-FFF2-40B4-BE49-F238E27FC236}">
                <a16:creationId xmlns:a16="http://schemas.microsoft.com/office/drawing/2014/main" id="{B53E601C-50AE-449B-B8AB-375BD872E3A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062888" y="3303790"/>
            <a:ext cx="36000" cy="19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F26E5773-DF02-43F2-B716-46E133F60C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8888903D-E05C-4717-992D-F4AE83636245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>
            <a:extLst>
              <a:ext uri="{FF2B5EF4-FFF2-40B4-BE49-F238E27FC236}">
                <a16:creationId xmlns:a16="http://schemas.microsoft.com/office/drawing/2014/main" id="{36DCBA61-2492-4DC3-81C2-1ED1EC332529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708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B0F4B3-0C72-4B04-BBA7-9EFC9E107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17B87DE-DBE4-41F3-BC11-4093E77363F1}"/>
              </a:ext>
            </a:extLst>
          </p:cNvPr>
          <p:cNvSpPr txBox="1"/>
          <p:nvPr/>
        </p:nvSpPr>
        <p:spPr>
          <a:xfrm>
            <a:off x="457396" y="1470422"/>
            <a:ext cx="3310978" cy="727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4000" kern="100">
                <a:effectLst/>
                <a:latin typeface="思源黑体 CN Heavy" panose="020B0A00000000000000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Paragraph1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查看源图像">
            <a:extLst>
              <a:ext uri="{FF2B5EF4-FFF2-40B4-BE49-F238E27FC236}">
                <a16:creationId xmlns:a16="http://schemas.microsoft.com/office/drawing/2014/main" id="{8531E985-4962-446A-8C98-FBA49A334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8208" y1="30000" x2="72769" y2="27077"/>
                        <a14:foregroundMark x1="80212" y1="31077" x2="78208" y2="30000"/>
                        <a14:foregroundMark x1="82048" y1="32064" x2="81507" y2="31773"/>
                        <a14:foregroundMark x1="14805" y1="26495" x2="14237" y2="26489"/>
                        <a14:foregroundMark x1="18180" y1="26529" x2="17388" y2="26521"/>
                        <a14:foregroundMark x1="72769" y1="27077" x2="71874" y2="27068"/>
                        <a14:foregroundMark x1="72769" y1="33692" x2="72210" y2="33674"/>
                        <a14:foregroundMark x1="23529" y1="34857" x2="23485" y2="35231"/>
                        <a14:foregroundMark x1="73062" y1="35671" x2="73077" y2="33692"/>
                        <a14:foregroundMark x1="72903" y1="55846" x2="72914" y2="54396"/>
                        <a14:foregroundMark x1="72798" y1="69050" x2="72806" y2="67986"/>
                        <a14:foregroundMark x1="72786" y1="70652" x2="72789" y2="70219"/>
                        <a14:backgroundMark x1="20154" y1="32615" x2="20154" y2="67077"/>
                        <a14:backgroundMark x1="20154" y1="67077" x2="23385" y2="74923"/>
                        <a14:backgroundMark x1="23385" y1="74923" x2="31846" y2="75538"/>
                        <a14:backgroundMark x1="31846" y1="75538" x2="40769" y2="74769"/>
                        <a14:backgroundMark x1="40769" y1="74769" x2="52769" y2="75385"/>
                        <a14:backgroundMark x1="52769" y1="75385" x2="70923" y2="74462"/>
                        <a14:backgroundMark x1="70923" y1="74462" x2="74462" y2="65385"/>
                        <a14:backgroundMark x1="74462" y1="65385" x2="72615" y2="34923"/>
                        <a14:backgroundMark x1="72615" y1="34923" x2="36615" y2="31231"/>
                        <a14:backgroundMark x1="36615" y1="31231" x2="18769" y2="32308"/>
                        <a14:backgroundMark x1="45231" y1="40769" x2="34923" y2="52000"/>
                        <a14:backgroundMark x1="34923" y1="52000" x2="39846" y2="63077"/>
                        <a14:backgroundMark x1="39846" y1="63077" x2="71538" y2="71846"/>
                        <a14:backgroundMark x1="71538" y1="71846" x2="74000" y2="62308"/>
                        <a14:backgroundMark x1="74000" y1="62308" x2="72769" y2="52154"/>
                        <a14:backgroundMark x1="72769" y1="52154" x2="58000" y2="44000"/>
                        <a14:backgroundMark x1="58000" y1="44000" x2="43846" y2="40769"/>
                        <a14:backgroundMark x1="64154" y1="43538" x2="56462" y2="41846"/>
                        <a14:backgroundMark x1="56462" y1="41846" x2="38154" y2="49692"/>
                        <a14:backgroundMark x1="38154" y1="49692" x2="37385" y2="59692"/>
                        <a14:backgroundMark x1="37385" y1="59692" x2="51231" y2="64615"/>
                        <a14:backgroundMark x1="51231" y1="64615" x2="59538" y2="58154"/>
                        <a14:backgroundMark x1="59538" y1="58154" x2="62462" y2="44308"/>
                        <a14:backgroundMark x1="57846" y1="47846" x2="50308" y2="51077"/>
                        <a14:backgroundMark x1="50308" y1="51077" x2="47538" y2="61846"/>
                        <a14:backgroundMark x1="47538" y1="61846" x2="47538" y2="61846"/>
                        <a14:backgroundMark x1="61077" y1="45231" x2="51538" y2="49231"/>
                        <a14:backgroundMark x1="51538" y1="49231" x2="53846" y2="50615"/>
                        <a14:backgroundMark x1="44769" y1="54154" x2="47538" y2="60923"/>
                        <a14:backgroundMark x1="49231" y1="52615" x2="49385" y2="64000"/>
                        <a14:backgroundMark x1="49385" y1="64000" x2="49846" y2="63846"/>
                        <a14:backgroundMark x1="58000" y1="50308" x2="47231" y2="60923"/>
                        <a14:backgroundMark x1="47231" y1="60923" x2="56769" y2="55846"/>
                        <a14:backgroundMark x1="56769" y1="55846" x2="58308" y2="49846"/>
                        <a14:backgroundMark x1="50615" y1="48615" x2="41538" y2="49846"/>
                        <a14:backgroundMark x1="41538" y1="49846" x2="38000" y2="60308"/>
                        <a14:backgroundMark x1="38000" y1="60308" x2="56308" y2="56615"/>
                        <a14:backgroundMark x1="56308" y1="56615" x2="57231" y2="50615"/>
                        <a14:backgroundMark x1="53385" y1="53692" x2="44000" y2="52000"/>
                        <a14:backgroundMark x1="44000" y1="52000" x2="40923" y2="59846"/>
                        <a14:backgroundMark x1="40923" y1="59846" x2="49231" y2="55231"/>
                        <a14:backgroundMark x1="49231" y1="55231" x2="49385" y2="51538"/>
                        <a14:backgroundMark x1="57385" y1="61385" x2="56000" y2="60462"/>
                        <a14:backgroundMark x1="53231" y1="62154" x2="52154" y2="61692"/>
                        <a14:backgroundMark x1="52923" y1="62000" x2="52923" y2="62000"/>
                        <a14:backgroundMark x1="52923" y1="62000" x2="52923" y2="62000"/>
                        <a14:backgroundMark x1="52923" y1="62000" x2="52923" y2="62000"/>
                        <a14:backgroundMark x1="52615" y1="61846" x2="52769" y2="61385"/>
                        <a14:backgroundMark x1="52769" y1="61385" x2="52769" y2="61385"/>
                        <a14:backgroundMark x1="52769" y1="61385" x2="52769" y2="61385"/>
                        <a14:backgroundMark x1="52769" y1="61385" x2="53231" y2="61692"/>
                        <a14:backgroundMark x1="53846" y1="62000" x2="53846" y2="62000"/>
                        <a14:backgroundMark x1="23692" y1="35231" x2="23692" y2="35231"/>
                        <a14:backgroundMark x1="23692" y1="35231" x2="23692" y2="36308"/>
                        <a14:backgroundMark x1="23692" y1="36308" x2="23692" y2="36308"/>
                        <a14:backgroundMark x1="23692" y1="35538" x2="23692" y2="35538"/>
                        <a14:backgroundMark x1="23538" y1="35538" x2="23538" y2="35538"/>
                        <a14:backgroundMark x1="23385" y1="35385" x2="23385" y2="35385"/>
                        <a14:backgroundMark x1="23385" y1="35385" x2="23385" y2="35385"/>
                        <a14:backgroundMark x1="23231" y1="35231" x2="23231" y2="35231"/>
                        <a14:backgroundMark x1="16308" y1="27077" x2="16308" y2="27077"/>
                        <a14:backgroundMark x1="14154" y1="27385" x2="14154" y2="27385"/>
                        <a14:backgroundMark x1="13385" y1="27846" x2="13385" y2="27846"/>
                        <a14:backgroundMark x1="13231" y1="27846" x2="13231" y2="27846"/>
                        <a14:backgroundMark x1="13385" y1="28462" x2="13385" y2="28462"/>
                        <a14:backgroundMark x1="15385" y1="27077" x2="15385" y2="27077"/>
                        <a14:backgroundMark x1="15385" y1="26923" x2="15385" y2="26923"/>
                        <a14:backgroundMark x1="14462" y1="27231" x2="12923" y2="28154"/>
                        <a14:backgroundMark x1="12923" y1="28769" x2="12923" y2="29385"/>
                        <a14:backgroundMark x1="13385" y1="29385" x2="13385" y2="29385"/>
                        <a14:backgroundMark x1="15846" y1="26462" x2="15846" y2="26462"/>
                        <a14:backgroundMark x1="15231" y1="26308" x2="15231" y2="26308"/>
                        <a14:backgroundMark x1="14923" y1="26308" x2="15538" y2="26308"/>
                        <a14:backgroundMark x1="17231" y1="26000" x2="17231" y2="26000"/>
                        <a14:backgroundMark x1="17385" y1="26000" x2="17385" y2="26000"/>
                        <a14:backgroundMark x1="18462" y1="26308" x2="19231" y2="27077"/>
                        <a14:backgroundMark x1="19385" y1="27231" x2="19385" y2="27231"/>
                        <a14:backgroundMark x1="19385" y1="27385" x2="19385" y2="27385"/>
                        <a14:backgroundMark x1="24308" y1="27231" x2="24308" y2="27231"/>
                        <a14:backgroundMark x1="24769" y1="27231" x2="24769" y2="27231"/>
                        <a14:backgroundMark x1="23385" y1="27385" x2="23385" y2="27385"/>
                        <a14:backgroundMark x1="20308" y1="28154" x2="39538" y2="28615"/>
                        <a14:backgroundMark x1="39538" y1="28615" x2="49231" y2="28154"/>
                        <a14:backgroundMark x1="49231" y1="28154" x2="62769" y2="28923"/>
                        <a14:backgroundMark x1="62769" y1="28923" x2="71692" y2="27385"/>
                        <a14:backgroundMark x1="71692" y1="27385" x2="19231" y2="27077"/>
                        <a14:backgroundMark x1="17231" y1="27692" x2="16462" y2="27385"/>
                        <a14:backgroundMark x1="15692" y1="26769" x2="15692" y2="26769"/>
                        <a14:backgroundMark x1="14923" y1="26769" x2="17231" y2="26769"/>
                        <a14:backgroundMark x1="18615" y1="26615" x2="18615" y2="26615"/>
                        <a14:backgroundMark x1="17231" y1="26615" x2="15385" y2="26615"/>
                        <a14:backgroundMark x1="14462" y1="26769" x2="13538" y2="27077"/>
                        <a14:backgroundMark x1="16462" y1="27077" x2="16462" y2="27077"/>
                        <a14:backgroundMark x1="14462" y1="28154" x2="13385" y2="70615"/>
                        <a14:backgroundMark x1="13385" y1="70615" x2="11538" y2="40000"/>
                        <a14:backgroundMark x1="11538" y1="40000" x2="14000" y2="30615"/>
                        <a14:backgroundMark x1="13231" y1="69538" x2="14769" y2="77385"/>
                        <a14:backgroundMark x1="14769" y1="77385" x2="12462" y2="70615"/>
                        <a14:backgroundMark x1="13538" y1="73538" x2="16769" y2="81385"/>
                        <a14:backgroundMark x1="16769" y1="81385" x2="63846" y2="82769"/>
                        <a14:backgroundMark x1="63846" y1="82769" x2="77231" y2="82615"/>
                        <a14:backgroundMark x1="77231" y1="82615" x2="68154" y2="78462"/>
                        <a14:backgroundMark x1="68154" y1="78462" x2="17231" y2="78923"/>
                        <a14:backgroundMark x1="17231" y1="78923" x2="14769" y2="77846"/>
                        <a14:backgroundMark x1="76000" y1="79846" x2="79846" y2="68154"/>
                        <a14:backgroundMark x1="79846" y1="68154" x2="77692" y2="38615"/>
                        <a14:backgroundMark x1="77692" y1="38615" x2="85077" y2="32615"/>
                        <a14:backgroundMark x1="85077" y1="32615" x2="86769" y2="44000"/>
                        <a14:backgroundMark x1="86769" y1="44000" x2="82308" y2="75385"/>
                        <a14:backgroundMark x1="82308" y1="75385" x2="76462" y2="81077"/>
                        <a14:backgroundMark x1="76462" y1="81077" x2="76462" y2="80923"/>
                        <a14:backgroundMark x1="80308" y1="35231" x2="83846" y2="33077"/>
                        <a14:backgroundMark x1="78923" y1="31077" x2="78923" y2="31077"/>
                        <a14:backgroundMark x1="79846" y1="31231" x2="79846" y2="31231"/>
                        <a14:backgroundMark x1="81538" y1="31846" x2="80154" y2="30615"/>
                        <a14:backgroundMark x1="79385" y1="30000" x2="79385" y2="30000"/>
                        <a14:backgroundMark x1="81538" y1="31692" x2="81538" y2="31692"/>
                        <a14:backgroundMark x1="81538" y1="31692" x2="81538" y2="31692"/>
                        <a14:backgroundMark x1="73077" y1="70615" x2="73538" y2="74308"/>
                        <a14:backgroundMark x1="72000" y1="66308" x2="72000" y2="65846"/>
                        <a14:backgroundMark x1="73385" y1="59846" x2="73385" y2="59846"/>
                        <a14:backgroundMark x1="72769" y1="59077" x2="72769" y2="59846"/>
                        <a14:backgroundMark x1="73231" y1="62308" x2="73385" y2="63692"/>
                        <a14:backgroundMark x1="73385" y1="64154" x2="73385" y2="64769"/>
                        <a14:backgroundMark x1="73231" y1="58000" x2="73231" y2="58000"/>
                        <a14:backgroundMark x1="72923" y1="56308" x2="72769" y2="67077"/>
                        <a14:backgroundMark x1="72615" y1="54462" x2="72615" y2="54462"/>
                        <a14:backgroundMark x1="72615" y1="55846" x2="72615" y2="56462"/>
                        <a14:backgroundMark x1="72615" y1="56462" x2="72615" y2="56462"/>
                        <a14:backgroundMark x1="16769" y1="59846" x2="15231" y2="61231"/>
                        <a14:backgroundMark x1="14000" y1="60769" x2="17077" y2="60615"/>
                        <a14:backgroundMark x1="17385" y1="60462" x2="16769" y2="60769"/>
                        <a14:backgroundMark x1="16000" y1="61538" x2="18000" y2="73692"/>
                        <a14:backgroundMark x1="18000" y1="73692" x2="16615" y2="68154"/>
                        <a14:backgroundMark x1="16615" y1="68154" x2="16154" y2="70308"/>
                        <a14:backgroundMark x1="18000" y1="67077" x2="18000" y2="66615"/>
                        <a14:backgroundMark x1="14923" y1="62769" x2="18462" y2="61846"/>
                        <a14:backgroundMark x1="16615" y1="61538" x2="17231" y2="64308"/>
                        <a14:backgroundMark x1="16615" y1="66154" x2="15692" y2="69846"/>
                        <a14:backgroundMark x1="15692" y1="70000" x2="15538" y2="73692"/>
                        <a14:backgroundMark x1="15692" y1="74769" x2="15692" y2="75538"/>
                        <a14:backgroundMark x1="16615" y1="75077" x2="17231" y2="74923"/>
                        <a14:backgroundMark x1="17846" y1="74615" x2="17692" y2="76462"/>
                        <a14:backgroundMark x1="17692" y1="76462" x2="17538" y2="73846"/>
                        <a14:backgroundMark x1="17538" y1="70615" x2="17538" y2="70000"/>
                        <a14:backgroundMark x1="17538" y1="67231" x2="17538" y2="67231"/>
                        <a14:backgroundMark x1="15538" y1="59231" x2="18000" y2="59231"/>
                        <a14:backgroundMark x1="16000" y1="59538" x2="17692" y2="60462"/>
                        <a14:backgroundMark x1="15077" y1="56000" x2="14154" y2="57692"/>
                        <a14:backgroundMark x1="16923" y1="57538" x2="15231" y2="57538"/>
                        <a14:backgroundMark x1="15538" y1="57538" x2="18462" y2="58000"/>
                        <a14:backgroundMark x1="16308" y1="57231" x2="16308" y2="57231"/>
                        <a14:backgroundMark x1="16462" y1="57231" x2="17231" y2="57385"/>
                        <a14:backgroundMark x1="15538" y1="56923" x2="16154" y2="56769"/>
                        <a14:backgroundMark x1="17538" y1="56462" x2="17538" y2="56462"/>
                        <a14:backgroundMark x1="15692" y1="56308" x2="16769" y2="56308"/>
                        <a14:backgroundMark x1="18000" y1="56308" x2="18000" y2="56308"/>
                        <a14:backgroundMark x1="16154" y1="56308" x2="16154" y2="56308"/>
                        <a14:backgroundMark x1="17077" y1="56000" x2="17077" y2="56000"/>
                        <a14:backgroundMark x1="17231" y1="56000" x2="18000" y2="56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317" y="-2577046"/>
            <a:ext cx="11540072" cy="1154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14B2557-09D4-4614-95AB-1F8D23CE0C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8704" l="2188" r="90000">
                        <a14:foregroundMark x1="9792" y1="35000" x2="9792" y2="35000"/>
                        <a14:foregroundMark x1="13021" y1="42130" x2="13021" y2="42130"/>
                        <a14:foregroundMark x1="3958" y1="52407" x2="3958" y2="52407"/>
                        <a14:foregroundMark x1="3958" y1="52407" x2="3958" y2="52407"/>
                        <a14:foregroundMark x1="2188" y1="94167" x2="2188" y2="94167"/>
                        <a14:foregroundMark x1="8698" y1="90370" x2="8698" y2="90370"/>
                        <a14:foregroundMark x1="15208" y1="87778" x2="15208" y2="87778"/>
                        <a14:foregroundMark x1="22083" y1="91019" x2="22083" y2="91019"/>
                        <a14:foregroundMark x1="24583" y1="91667" x2="24583" y2="91667"/>
                        <a14:foregroundMark x1="22083" y1="90370" x2="22083" y2="90370"/>
                        <a14:foregroundMark x1="26771" y1="96759" x2="26771" y2="96759"/>
                        <a14:foregroundMark x1="29688" y1="94815" x2="29688" y2="94815"/>
                        <a14:foregroundMark x1="35833" y1="98704" x2="35833" y2="98704"/>
                        <a14:foregroundMark x1="12656" y1="33148" x2="12656" y2="33148"/>
                        <a14:foregroundMark x1="17344" y1="21574" x2="17344" y2="21574"/>
                        <a14:foregroundMark x1="19531" y1="18333" x2="19531" y2="18333"/>
                        <a14:foregroundMark x1="31823" y1="57593" x2="31823" y2="57593"/>
                        <a14:foregroundMark x1="31823" y1="55648" x2="31823" y2="55648"/>
                        <a14:foregroundMark x1="31094" y1="53056" x2="31094" y2="53056"/>
                        <a14:foregroundMark x1="30417" y1="57593" x2="30417" y2="57593"/>
                        <a14:foregroundMark x1="30052" y1="57593" x2="30052" y2="57593"/>
                        <a14:foregroundMark x1="30729" y1="56944" x2="30729" y2="56944"/>
                        <a14:foregroundMark x1="30729" y1="55648" x2="30729" y2="55648"/>
                        <a14:foregroundMark x1="30729" y1="55648" x2="30729" y2="55648"/>
                        <a14:foregroundMark x1="30729" y1="55648" x2="30729" y2="55648"/>
                        <a14:foregroundMark x1="31458" y1="53704" x2="31458" y2="53704"/>
                        <a14:foregroundMark x1="31458" y1="53704" x2="31458" y2="53704"/>
                        <a14:foregroundMark x1="28594" y1="61389" x2="28594" y2="61389"/>
                        <a14:foregroundMark x1="31823" y1="57593" x2="31823" y2="57593"/>
                        <a14:foregroundMark x1="32552" y1="56296" x2="32552" y2="56296"/>
                        <a14:backgroundMark x1="16302" y1="10556" x2="47813" y2="17315"/>
                        <a14:backgroundMark x1="47813" y1="17315" x2="69688" y2="15185"/>
                        <a14:backgroundMark x1="69688" y1="15185" x2="92188" y2="40093"/>
                        <a14:backgroundMark x1="92188" y1="40093" x2="89167" y2="75278"/>
                        <a14:backgroundMark x1="89167" y1="75278" x2="63698" y2="69815"/>
                        <a14:backgroundMark x1="63698" y1="69815" x2="59323" y2="37963"/>
                        <a14:backgroundMark x1="59323" y1="37963" x2="69115" y2="26019"/>
                        <a14:backgroundMark x1="80313" y1="42130" x2="62240" y2="65926"/>
                        <a14:backgroundMark x1="58958" y1="42778" x2="56823" y2="556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2160"/>
            <a:ext cx="4045938" cy="227584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26FA041-F92E-4F79-A617-BD47B6241F1D}"/>
              </a:ext>
            </a:extLst>
          </p:cNvPr>
          <p:cNvSpPr/>
          <p:nvPr/>
        </p:nvSpPr>
        <p:spPr>
          <a:xfrm>
            <a:off x="1446666" y="5044079"/>
            <a:ext cx="3251200" cy="1168529"/>
          </a:xfrm>
          <a:custGeom>
            <a:avLst/>
            <a:gdLst>
              <a:gd name="connsiteX0" fmla="*/ 0 w 3251200"/>
              <a:gd name="connsiteY0" fmla="*/ 944880 h 1168529"/>
              <a:gd name="connsiteX1" fmla="*/ 1300480 w 3251200"/>
              <a:gd name="connsiteY1" fmla="*/ 690880 h 1168529"/>
              <a:gd name="connsiteX2" fmla="*/ 782320 w 3251200"/>
              <a:gd name="connsiteY2" fmla="*/ 152400 h 1168529"/>
              <a:gd name="connsiteX3" fmla="*/ 1046480 w 3251200"/>
              <a:gd name="connsiteY3" fmla="*/ 1168400 h 1168529"/>
              <a:gd name="connsiteX4" fmla="*/ 2509520 w 3251200"/>
              <a:gd name="connsiteY4" fmla="*/ 223520 h 1168529"/>
              <a:gd name="connsiteX5" fmla="*/ 2976880 w 3251200"/>
              <a:gd name="connsiteY5" fmla="*/ 264160 h 1168529"/>
              <a:gd name="connsiteX6" fmla="*/ 3251200 w 3251200"/>
              <a:gd name="connsiteY6" fmla="*/ 0 h 11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1200" h="1168529">
                <a:moveTo>
                  <a:pt x="0" y="944880"/>
                </a:moveTo>
                <a:cubicBezTo>
                  <a:pt x="585046" y="883920"/>
                  <a:pt x="1170093" y="822960"/>
                  <a:pt x="1300480" y="690880"/>
                </a:cubicBezTo>
                <a:cubicBezTo>
                  <a:pt x="1430867" y="558800"/>
                  <a:pt x="824653" y="72813"/>
                  <a:pt x="782320" y="152400"/>
                </a:cubicBezTo>
                <a:cubicBezTo>
                  <a:pt x="739987" y="231987"/>
                  <a:pt x="758613" y="1156547"/>
                  <a:pt x="1046480" y="1168400"/>
                </a:cubicBezTo>
                <a:cubicBezTo>
                  <a:pt x="1334347" y="1180253"/>
                  <a:pt x="2187787" y="374227"/>
                  <a:pt x="2509520" y="223520"/>
                </a:cubicBezTo>
                <a:cubicBezTo>
                  <a:pt x="2831253" y="72813"/>
                  <a:pt x="2853267" y="301413"/>
                  <a:pt x="2976880" y="264160"/>
                </a:cubicBezTo>
                <a:cubicBezTo>
                  <a:pt x="3100493" y="226907"/>
                  <a:pt x="3164840" y="79587"/>
                  <a:pt x="325120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C71549D-938D-4CB0-AE81-B25E7BECBF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4D9D0D62-89D1-4CBF-9C2A-EFAEE2F7E2FE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2BEAB8CA-2040-4A9F-BA63-DCD63052DC0F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D00694-A93A-4B90-A90C-34D8E8940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5604056-3B3D-47F2-8F0C-E8DF2FD541D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699B000-820C-EFB0-8242-D460F0A45238}"/>
              </a:ext>
            </a:extLst>
          </p:cNvPr>
          <p:cNvSpPr txBox="1"/>
          <p:nvPr/>
        </p:nvSpPr>
        <p:spPr>
          <a:xfrm>
            <a:off x="5162791" y="1470422"/>
            <a:ext cx="581287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>
                <a:solidFill>
                  <a:srgbClr val="4D4D4D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科学家们史无前例地汇聚在一起，致力于研究一个世界，这个世界太小了，我们甚至用光学显微镜都看不见。它是什么？对，那个世界是纳米技术的领域，原子和纳米结构的领域。什么是纳米技术？纳米技术是如何工作的？我们人类可以从纳米技术中获得什么好处？在今天的演讲中，我将回答三个问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699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D9BD5-4B3A-4AB4-B27D-4A2F74084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CF17127-B426-45F1-A582-96AE6A7DFE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69FC9E8-D123-4E9E-BF74-2CBED851F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6E394A4-A331-427D-B79E-BB13355B486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F722C-760E-48E3-B820-4CD875A643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4B3973A1-BBC0-430F-92DA-37ACC2002DA6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10BF8C1B-E23D-42CD-835A-0249892C7F1F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E03395-D6D5-904D-C53C-709B82761971}"/>
              </a:ext>
            </a:extLst>
          </p:cNvPr>
          <p:cNvSpPr txBox="1"/>
          <p:nvPr/>
        </p:nvSpPr>
        <p:spPr>
          <a:xfrm>
            <a:off x="490728" y="2144218"/>
            <a:ext cx="112105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Vocabulary:</a:t>
            </a:r>
          </a:p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unprecedented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adj.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前所未有的</a:t>
            </a:r>
            <a:endParaRPr lang="en-US" altLang="zh-CN" sz="2400" b="1" i="0">
              <a:solidFill>
                <a:srgbClr val="4E4E4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multidisciplinary   adj.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多种学科的</a:t>
            </a:r>
            <a:endParaRPr lang="en-US" altLang="zh-CN" sz="2400" b="1" i="0">
              <a:solidFill>
                <a:srgbClr val="4E4E4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convergence       n.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</a:t>
            </a:r>
            <a:endParaRPr lang="en-US" altLang="zh-CN" sz="2400" b="1">
              <a:solidFill>
                <a:srgbClr val="4E4E4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 dedicated to doing sth.    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致力于做某事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altLang="zh-CN" b="1" i="0">
              <a:solidFill>
                <a:srgbClr val="4E4E4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43206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0A88F4-8F35-4CB9-8536-A28017976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3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3A48977-4286-4187-AB52-E17CDFFB5E13}"/>
              </a:ext>
            </a:extLst>
          </p:cNvPr>
          <p:cNvSpPr txBox="1"/>
          <p:nvPr/>
        </p:nvSpPr>
        <p:spPr>
          <a:xfrm>
            <a:off x="393810" y="1720979"/>
            <a:ext cx="54531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4000" kern="100">
                <a:latin typeface="思源黑体 CN Heavy" panose="020B0A00000000000000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Paragraph2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4" name="图片 103">
            <a:extLst>
              <a:ext uri="{FF2B5EF4-FFF2-40B4-BE49-F238E27FC236}">
                <a16:creationId xmlns:a16="http://schemas.microsoft.com/office/drawing/2014/main" id="{FA19413B-C696-4AAA-BE3E-097FB0F042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id="{3181AE9E-9F26-4C97-B9EF-EB1A68660219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直角三角形 105">
            <a:extLst>
              <a:ext uri="{FF2B5EF4-FFF2-40B4-BE49-F238E27FC236}">
                <a16:creationId xmlns:a16="http://schemas.microsoft.com/office/drawing/2014/main" id="{F2FB724A-A912-4723-A8B5-FAE08FF23B9B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F0B8A983-7391-4B17-A9CB-AB7195526A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BBDD45E0-00C7-4406-B930-0937F3B2820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00F19F54-BFBB-65B1-86DF-739925B7CA50}"/>
              </a:ext>
            </a:extLst>
          </p:cNvPr>
          <p:cNvSpPr txBox="1"/>
          <p:nvPr/>
        </p:nvSpPr>
        <p:spPr>
          <a:xfrm>
            <a:off x="4270512" y="976544"/>
            <a:ext cx="783862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好，现在让我们从纳米技术的定义开始。纳米技术是如此的新，没有人真正确定它会带来什么。即便如此，预测的范围也很广，从能够复制钻石和食物等东西到世界被自我复制的纳米机器人吞噬。为了了解纳米技术的不寻常世界，我们需要了解所涉及的测量单位。你知道，一厘米是百分之一米，一毫米是千分之一米，一微米是百万分之一米，但所有这些与纳米2相比仍然是巨大的。一纳米，或者我们称之为纳米，是十亿分之一米。这是什么意思？让我给你一个比较。你的一根头发有多宽？一纳米甚至比人类头发宽度的十万分之一还要小。</a:t>
            </a:r>
          </a:p>
        </p:txBody>
      </p:sp>
    </p:spTree>
    <p:extLst>
      <p:ext uri="{BB962C8B-B14F-4D97-AF65-F5344CB8AC3E}">
        <p14:creationId xmlns:p14="http://schemas.microsoft.com/office/powerpoint/2010/main" val="24944979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673810-BED1-429F-BF7D-FC63711E2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2607E84-A69F-4C65-8F7F-76CD0DC281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colorTemperature colorTemp="5900"/>
                    </a14:imgEffect>
                    <a14:imgEffect>
                      <a14:brightnessContrast bright="6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"/>
            <a:ext cx="12192000" cy="6867525"/>
          </a:xfr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57E67D22-0F16-4EB7-9E2A-8FC496F54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F87404CA-D5A2-49CC-A480-C390B8A72A7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8E53CD7E-111D-4B2A-8DAB-DEB88E9BDC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D968B343-6A2C-40A0-A201-6FF06DFDA268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直角三角形 82">
            <a:extLst>
              <a:ext uri="{FF2B5EF4-FFF2-40B4-BE49-F238E27FC236}">
                <a16:creationId xmlns:a16="http://schemas.microsoft.com/office/drawing/2014/main" id="{50F78CF7-9424-480A-9653-9B2B9767AE16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FB5D63A-47DC-7D29-D671-EF1422F462A5}"/>
              </a:ext>
            </a:extLst>
          </p:cNvPr>
          <p:cNvSpPr txBox="1"/>
          <p:nvPr/>
        </p:nvSpPr>
        <p:spPr>
          <a:xfrm>
            <a:off x="357563" y="1752234"/>
            <a:ext cx="11210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Vocabulary:</a:t>
            </a:r>
          </a:p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devour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吞噬；摧毁</a:t>
            </a:r>
            <a:endParaRPr lang="en-US" altLang="zh-CN" sz="2400" b="1">
              <a:solidFill>
                <a:srgbClr val="4E4E4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0204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A2DF11C-560B-447E-9E1A-EE34CE2AD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E5DF0BF-8063-47AF-9045-7397452B4016}"/>
              </a:ext>
            </a:extLst>
          </p:cNvPr>
          <p:cNvSpPr txBox="1"/>
          <p:nvPr/>
        </p:nvSpPr>
        <p:spPr>
          <a:xfrm>
            <a:off x="654398" y="1524349"/>
            <a:ext cx="346837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4000" kern="100">
                <a:latin typeface="思源黑体 CN Heavy" panose="020B0A00000000000000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Paragraph3</a:t>
            </a:r>
            <a:endParaRPr lang="zh-CN" altLang="zh-CN" sz="4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E9B7B73-52BE-409F-A1BC-BC59EDA46D50}"/>
              </a:ext>
            </a:extLst>
          </p:cNvPr>
          <p:cNvCxnSpPr/>
          <p:nvPr/>
        </p:nvCxnSpPr>
        <p:spPr>
          <a:xfrm>
            <a:off x="3609519" y="76111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>
            <a:extLst>
              <a:ext uri="{FF2B5EF4-FFF2-40B4-BE49-F238E27FC236}">
                <a16:creationId xmlns:a16="http://schemas.microsoft.com/office/drawing/2014/main" id="{616B43E7-B100-4C2A-953A-07988053B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4" b="90000" l="10000" r="98646">
                        <a14:foregroundMark x1="90625" y1="13611" x2="90625" y2="13611"/>
                        <a14:foregroundMark x1="90625" y1="13611" x2="90625" y2="13611"/>
                        <a14:foregroundMark x1="90625" y1="13611" x2="90625" y2="13611"/>
                        <a14:foregroundMark x1="95156" y1="8333" x2="95156" y2="8333"/>
                        <a14:foregroundMark x1="95156" y1="8333" x2="95156" y2="8333"/>
                        <a14:foregroundMark x1="96771" y1="6944" x2="96771" y2="6944"/>
                        <a14:foregroundMark x1="97031" y1="6481" x2="98646" y2="4537"/>
                        <a14:foregroundMark x1="79635" y1="23611" x2="79635" y2="23611"/>
                        <a14:foregroundMark x1="83125" y1="23611" x2="83125" y2="23611"/>
                        <a14:foregroundMark x1="81510" y1="23611" x2="81510" y2="23611"/>
                        <a14:foregroundMark x1="77448" y1="26481" x2="77448" y2="26481"/>
                        <a14:foregroundMark x1="84427" y1="5926" x2="84427" y2="5926"/>
                        <a14:foregroundMark x1="85260" y1="5463" x2="86875" y2="4537"/>
                        <a14:foregroundMark x1="86875" y1="4537" x2="86875" y2="4537"/>
                        <a14:foregroundMark x1="68906" y1="24537" x2="68906" y2="24537"/>
                        <a14:foregroundMark x1="66719" y1="13148" x2="66719" y2="13148"/>
                        <a14:foregroundMark x1="70469" y1="9259" x2="72083" y2="7870"/>
                        <a14:foregroundMark x1="72917" y1="6944" x2="75313" y2="5463"/>
                        <a14:foregroundMark x1="76667" y1="4074" x2="78802" y2="2593"/>
                        <a14:foregroundMark x1="79896" y1="1204" x2="79896" y2="1204"/>
                        <a14:foregroundMark x1="76146" y1="28889" x2="76146" y2="28889"/>
                        <a14:foregroundMark x1="71563" y1="22685" x2="71563" y2="22685"/>
                        <a14:foregroundMark x1="68073" y1="25556" x2="68073" y2="25556"/>
                        <a14:foregroundMark x1="60052" y1="21667" x2="60052" y2="21667"/>
                        <a14:foregroundMark x1="75052" y1="17870" x2="75052" y2="17870"/>
                        <a14:backgroundMark x1="12812" y1="87963" x2="37240" y2="74907"/>
                        <a14:backgroundMark x1="37240" y1="74907" x2="25000" y2="58981"/>
                        <a14:backgroundMark x1="25000" y1="58981" x2="9115" y2="61574"/>
                        <a14:backgroundMark x1="9115" y1="61574" x2="2344" y2="67963"/>
                        <a14:backgroundMark x1="81198" y1="80833" x2="82083" y2="28519"/>
                        <a14:backgroundMark x1="64896" y1="29259" x2="22604" y2="15556"/>
                        <a14:backgroundMark x1="22604" y1="15556" x2="28177" y2="62963"/>
                        <a14:backgroundMark x1="28177" y1="62963" x2="50521" y2="85556"/>
                        <a14:backgroundMark x1="50521" y1="85556" x2="82292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" y="3999345"/>
            <a:ext cx="5101899" cy="2869818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DC78084C-E3F4-4120-94D4-04E46EEDAA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5793">
            <a:off x="1105474" y="2635505"/>
            <a:ext cx="3393827" cy="465656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0FB0FAF-C96C-4293-8B9A-84F7E7F46D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C10F8433-6D27-4708-8CC3-B05C2ABDED2D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>
            <a:extLst>
              <a:ext uri="{FF2B5EF4-FFF2-40B4-BE49-F238E27FC236}">
                <a16:creationId xmlns:a16="http://schemas.microsoft.com/office/drawing/2014/main" id="{DD71E12D-F14F-4476-8235-830016FB1500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4BE198A-BC4F-4859-AE95-01B9F73DDE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725773B-99C3-43C4-9275-CD47BEC50FE3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0C64C3D-1C9F-DF93-3328-ABE2BB1311A2}"/>
              </a:ext>
            </a:extLst>
          </p:cNvPr>
          <p:cNvSpPr txBox="1"/>
          <p:nvPr/>
        </p:nvSpPr>
        <p:spPr>
          <a:xfrm>
            <a:off x="4645193" y="954089"/>
            <a:ext cx="742553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小到一纳米，与原子尺度相比仍然很大。一个原子的直径约为0。1牛米。一个原子的原子核要小得多，大约为0。0.01纳米。原子是我们宇宙中所有物质的基石。你和你周围的一切都是由原子构成的。大自然完善了分子制造物质的科学。例如，我们的身体是由数百万个活细胞以特定的方式组装而成的。细胞是自然界的纳米机器。在原子尺度上，元素处于最基本的水平。在纳米尺度上，我们可以把这些原子组合在一起，制造几乎任何东西。</a:t>
            </a:r>
          </a:p>
        </p:txBody>
      </p:sp>
    </p:spTree>
    <p:extLst>
      <p:ext uri="{BB962C8B-B14F-4D97-AF65-F5344CB8AC3E}">
        <p14:creationId xmlns:p14="http://schemas.microsoft.com/office/powerpoint/2010/main" val="209049498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A85438-987E-439F-8D01-B33C3F4C5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318293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EA206F7-5792-4B7B-8232-A6BF63836A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18"/>
            <a:ext cx="12192000" cy="6862618"/>
          </a:xfr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25C06BA6-4306-4F8B-B5A1-8343D1CEA3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F90D3340-6291-4616-8C87-F901DA71CDC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DBD6B158-B697-4DE9-A0C8-DB0CAA50B7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59BB3D04-2C29-4C1D-B20E-30E9A2C7B394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直角三角形 104">
            <a:extLst>
              <a:ext uri="{FF2B5EF4-FFF2-40B4-BE49-F238E27FC236}">
                <a16:creationId xmlns:a16="http://schemas.microsoft.com/office/drawing/2014/main" id="{F1EA26A7-CA06-4951-A74E-3251D97A0D35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4995C72-7800-6F2A-26D1-5C40201F5AE0}"/>
              </a:ext>
            </a:extLst>
          </p:cNvPr>
          <p:cNvSpPr txBox="1"/>
          <p:nvPr/>
        </p:nvSpPr>
        <p:spPr>
          <a:xfrm>
            <a:off x="490728" y="1812548"/>
            <a:ext cx="11210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Vocabulary:</a:t>
            </a:r>
          </a:p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0">
                <a:effectLst/>
                <a:latin typeface="Segoe UI" panose="020B0502040204020203" pitchFamily="34" charset="0"/>
              </a:rPr>
              <a:t>diameter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直径</a:t>
            </a:r>
            <a:endParaRPr lang="en-US" altLang="zh-CN" sz="2400" b="1">
              <a:solidFill>
                <a:srgbClr val="4E4E4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4E4E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Segoe UI" panose="020B0502040204020203" pitchFamily="34" charset="0"/>
              </a:rPr>
              <a:t> nucleus</a:t>
            </a:r>
            <a:r>
              <a:rPr lang="en-US" altLang="zh-CN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n.</a:t>
            </a:r>
            <a:r>
              <a:rPr lang="zh-CN" altLang="en-US" sz="2400" b="1" i="0">
                <a:solidFill>
                  <a:srgbClr val="4E4E4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核心</a:t>
            </a:r>
            <a:endParaRPr lang="en-US" altLang="zh-CN" sz="2400" b="1" i="0">
              <a:solidFill>
                <a:srgbClr val="4E4E4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3496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127E74E-2F2A-4BAC-B851-3301CC10DB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504"/>
          </a:xfr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A49929E-F947-4222-A267-D5661F07E44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010"/>
            <a:ext cx="9818256" cy="688812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1A30C6B-B90F-4F94-AE93-371E3F7D6315}"/>
              </a:ext>
            </a:extLst>
          </p:cNvPr>
          <p:cNvSpPr txBox="1"/>
          <p:nvPr/>
        </p:nvSpPr>
        <p:spPr>
          <a:xfrm>
            <a:off x="10307616" y="2180658"/>
            <a:ext cx="188438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88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谢</a:t>
            </a:r>
            <a:r>
              <a:rPr lang="en-US" altLang="zh-CN" sz="88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88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谢</a:t>
            </a:r>
            <a:endParaRPr lang="zh-CN" altLang="zh-CN" sz="8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1689819-5169-4188-B2DB-0FAD53B90B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7FC2267-0DD0-4BA1-905F-D998D886AD00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E20D03BF-FC6F-4D73-8EC7-C590F3FD102F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BAF2795-61D7-4CAB-80D7-72C92AF8FF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8D58ECA-7D50-4551-81CF-01E25DC99508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77120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30075334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445</Words>
  <Application>Microsoft Office PowerPoint</Application>
  <PresentationFormat>宽屏</PresentationFormat>
  <Paragraphs>24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华文彩云</vt:lpstr>
      <vt:lpstr>思源黑体 CN Heavy</vt:lpstr>
      <vt:lpstr>宋体</vt:lpstr>
      <vt:lpstr>Arial</vt:lpstr>
      <vt:lpstr>Segoe UI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墨雨 云烟</dc:creator>
  <cp:lastModifiedBy>墨雨 云烟</cp:lastModifiedBy>
  <cp:revision>7</cp:revision>
  <dcterms:created xsi:type="dcterms:W3CDTF">2021-11-02T14:35:31Z</dcterms:created>
  <dcterms:modified xsi:type="dcterms:W3CDTF">2022-05-23T10:43:51Z</dcterms:modified>
</cp:coreProperties>
</file>