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60"/>
  </p:notesMasterIdLst>
  <p:handoutMasterIdLst>
    <p:handoutMasterId r:id="rId61"/>
  </p:handoutMasterIdLst>
  <p:sldIdLst>
    <p:sldId id="905" r:id="rId3"/>
    <p:sldId id="916" r:id="rId4"/>
    <p:sldId id="876" r:id="rId5"/>
    <p:sldId id="901" r:id="rId6"/>
    <p:sldId id="917" r:id="rId7"/>
    <p:sldId id="918" r:id="rId8"/>
    <p:sldId id="919" r:id="rId9"/>
    <p:sldId id="920" r:id="rId10"/>
    <p:sldId id="921" r:id="rId11"/>
    <p:sldId id="922" r:id="rId12"/>
    <p:sldId id="923" r:id="rId13"/>
    <p:sldId id="924" r:id="rId14"/>
    <p:sldId id="925" r:id="rId15"/>
    <p:sldId id="926" r:id="rId16"/>
    <p:sldId id="927" r:id="rId17"/>
    <p:sldId id="928" r:id="rId18"/>
    <p:sldId id="929" r:id="rId19"/>
    <p:sldId id="930" r:id="rId20"/>
    <p:sldId id="931" r:id="rId21"/>
    <p:sldId id="932" r:id="rId22"/>
    <p:sldId id="933" r:id="rId23"/>
    <p:sldId id="934" r:id="rId24"/>
    <p:sldId id="935" r:id="rId25"/>
    <p:sldId id="936" r:id="rId26"/>
    <p:sldId id="937" r:id="rId27"/>
    <p:sldId id="938" r:id="rId28"/>
    <p:sldId id="915" r:id="rId29"/>
    <p:sldId id="939" r:id="rId30"/>
    <p:sldId id="940" r:id="rId31"/>
    <p:sldId id="941" r:id="rId32"/>
    <p:sldId id="942" r:id="rId33"/>
    <p:sldId id="945" r:id="rId34"/>
    <p:sldId id="943" r:id="rId35"/>
    <p:sldId id="944" r:id="rId36"/>
    <p:sldId id="948" r:id="rId37"/>
    <p:sldId id="949" r:id="rId38"/>
    <p:sldId id="946" r:id="rId39"/>
    <p:sldId id="950" r:id="rId40"/>
    <p:sldId id="947" r:id="rId41"/>
    <p:sldId id="951" r:id="rId42"/>
    <p:sldId id="952" r:id="rId43"/>
    <p:sldId id="953" r:id="rId44"/>
    <p:sldId id="954" r:id="rId45"/>
    <p:sldId id="957" r:id="rId46"/>
    <p:sldId id="958" r:id="rId47"/>
    <p:sldId id="959" r:id="rId48"/>
    <p:sldId id="960" r:id="rId49"/>
    <p:sldId id="961" r:id="rId50"/>
    <p:sldId id="962" r:id="rId51"/>
    <p:sldId id="963" r:id="rId52"/>
    <p:sldId id="964" r:id="rId53"/>
    <p:sldId id="965" r:id="rId54"/>
    <p:sldId id="966" r:id="rId55"/>
    <p:sldId id="967" r:id="rId56"/>
    <p:sldId id="968" r:id="rId57"/>
    <p:sldId id="955" r:id="rId58"/>
    <p:sldId id="956" r:id="rId59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0">
          <p15:clr>
            <a:srgbClr val="A4A3A4"/>
          </p15:clr>
        </p15:guide>
        <p15:guide id="2" pos="292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c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7A"/>
    <a:srgbClr val="3333CC"/>
    <a:srgbClr val="9900CC"/>
    <a:srgbClr val="3366FF"/>
    <a:srgbClr val="0066FF"/>
    <a:srgbClr val="CC0066"/>
    <a:srgbClr val="004376"/>
    <a:srgbClr val="005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3"/>
    <p:restoredTop sz="99849"/>
  </p:normalViewPr>
  <p:slideViewPr>
    <p:cSldViewPr snapToGrid="0">
      <p:cViewPr>
        <p:scale>
          <a:sx n="91" d="100"/>
          <a:sy n="91" d="100"/>
        </p:scale>
        <p:origin x="1205" y="384"/>
      </p:cViewPr>
      <p:guideLst>
        <p:guide orient="horz" pos="1610"/>
        <p:guide pos="29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0" cy="450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BB93E718-A199-4993-83D2-297661ACC1BE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noProof="1"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E8095D77-167F-4758-903C-B3CC8686ECC6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67006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  <a:ea typeface="+mn-ea"/>
              </a:defRPr>
            </a:lvl1pPr>
          </a:lstStyle>
          <a:p>
            <a:pPr>
              <a:defRPr/>
            </a:pPr>
            <a:fld id="{4B35601D-6E30-4EF3-A024-754165F2CB08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34820" name="幻灯片图像占位符 3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</a:ln>
        </p:spPr>
      </p:sp>
      <p:sp>
        <p:nvSpPr>
          <p:cNvPr id="1229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  <a:ea typeface="+mn-ea"/>
              </a:defRPr>
            </a:lvl1pPr>
          </a:lstStyle>
          <a:p>
            <a:pPr>
              <a:defRPr/>
            </a:pPr>
            <a:fld id="{9A0043DD-A53A-4E62-BFE5-288C5360496D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64499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7890" name="备注占位符 2"/>
          <p:cNvSpPr>
            <a:spLocks noGrp="1"/>
          </p:cNvSpPr>
          <p:nvPr>
            <p:ph type="body"/>
          </p:nvPr>
        </p:nvSpPr>
        <p:spPr bwMode="auto">
          <a:noFill/>
        </p:spPr>
        <p:txBody>
          <a:bodyPr vert="horz" wrap="square" numCol="1" anchorCtr="0" compatLnSpc="1"/>
          <a:lstStyle/>
          <a:p>
            <a:endParaRPr lang="zh-CN" altLang="en-US"/>
          </a:p>
        </p:txBody>
      </p:sp>
      <p:sp>
        <p:nvSpPr>
          <p:cNvPr id="14339" name="灯片编号占位符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C80C083-D5DD-45C1-B35D-A2331B9795AF}" type="slidenum">
              <a:rPr lang="zh-CN" altLang="en-US" sz="1200">
                <a:latin typeface="+mn-lt"/>
                <a:ea typeface="+mn-ea"/>
              </a:rPr>
              <a:t>1</a:t>
            </a:fld>
            <a:endParaRPr lang="zh-CN" altLang="en-US" sz="1200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9938" name="备注占位符 2"/>
          <p:cNvSpPr>
            <a:spLocks noGrp="1"/>
          </p:cNvSpPr>
          <p:nvPr>
            <p:ph type="body"/>
          </p:nvPr>
        </p:nvSpPr>
        <p:spPr bwMode="auto">
          <a:noFill/>
        </p:spPr>
        <p:txBody>
          <a:bodyPr vert="horz" wrap="square" numCol="1" anchorCtr="0" compatLnSpc="1"/>
          <a:lstStyle/>
          <a:p>
            <a:endParaRPr lang="zh-CN" altLang="en-US"/>
          </a:p>
        </p:txBody>
      </p:sp>
      <p:sp>
        <p:nvSpPr>
          <p:cNvPr id="14339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C2158D-22C8-46AA-9AEF-DF653C570FC7}" type="slidenum">
              <a:rPr lang="zh-CN" altLang="en-US" noProof="0"/>
              <a:t>26</a:t>
            </a:fld>
            <a:endParaRPr lang="zh-CN" altLang="en-US" noProof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9938" name="备注占位符 2"/>
          <p:cNvSpPr>
            <a:spLocks noGrp="1"/>
          </p:cNvSpPr>
          <p:nvPr>
            <p:ph type="body"/>
          </p:nvPr>
        </p:nvSpPr>
        <p:spPr bwMode="auto">
          <a:noFill/>
        </p:spPr>
        <p:txBody>
          <a:bodyPr vert="horz" wrap="square" numCol="1" anchorCtr="0" compatLnSpc="1"/>
          <a:lstStyle/>
          <a:p>
            <a:endParaRPr lang="zh-CN" altLang="en-US"/>
          </a:p>
        </p:txBody>
      </p:sp>
      <p:sp>
        <p:nvSpPr>
          <p:cNvPr id="14339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C2158D-22C8-46AA-9AEF-DF653C570FC7}" type="slidenum">
              <a:rPr lang="zh-CN" altLang="en-US" noProof="0"/>
              <a:t>3</a:t>
            </a:fld>
            <a:endParaRPr lang="zh-CN" altLang="en-US" noProof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27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28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29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30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31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32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33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34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35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36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37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9938" name="备注占位符 2"/>
          <p:cNvSpPr>
            <a:spLocks noGrp="1"/>
          </p:cNvSpPr>
          <p:nvPr>
            <p:ph type="body"/>
          </p:nvPr>
        </p:nvSpPr>
        <p:spPr bwMode="auto">
          <a:noFill/>
        </p:spPr>
        <p:txBody>
          <a:bodyPr vert="horz" wrap="square" numCol="1" anchorCtr="0" compatLnSpc="1"/>
          <a:lstStyle/>
          <a:p>
            <a:endParaRPr lang="zh-CN" altLang="en-US"/>
          </a:p>
        </p:txBody>
      </p:sp>
      <p:sp>
        <p:nvSpPr>
          <p:cNvPr id="14339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C2158D-22C8-46AA-9AEF-DF653C570FC7}" type="slidenum">
              <a:rPr lang="zh-CN" altLang="en-US" noProof="0"/>
              <a:t>38</a:t>
            </a:fld>
            <a:endParaRPr lang="zh-CN" altLang="en-US" noProof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39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40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41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42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43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44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45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46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47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024551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48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2000106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49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520481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50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6421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51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4942425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52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3176511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53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153156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54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698426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55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8772186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56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57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22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FCBCA-7D46-4922-9E6E-569E592246CF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01E5E-5160-4FAF-B43D-206BF3F3F806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BC8E5-4A44-485B-8AA4-CF5C2B5C05DD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32457-DDC5-462D-A555-2BF62348D0F6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标题和图示或组织结构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SmartArt 占位符 2"/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5D728-E233-496A-AEF5-BF243068197A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F35FF-C3A1-42EA-AF30-7E552A317ADD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9217B-9EB9-4EEA-BA31-B3C1D797608A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9E393-2D0D-4F1A-B4F4-98895E38DB48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0EE82-2961-47E8-8BB5-8413FF104349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D5690-57F7-4C61-A2B2-AE2ADC6C92B6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65026-78D2-4197-A52C-C41D10448623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0C734-4123-46AA-8208-7B3BDBB56D96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EE30D-CEEB-4EAE-BEED-D0F0EB3EEECC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4C681-72F2-44ED-B88E-43F8B6EC4BBE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CE58D-354A-4586-9889-E631DD8F53B9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33B31-9B43-4169-BA8E-76B9F7F18D4B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DE604-9C1C-4743-9DCB-CE101EED2F9E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3D532-1726-4C51-82DB-85A104E70FD1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D2C61-268A-4C29-B143-D3201D0FD445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400E2-B3E4-49F0-8017-B1D21DF30AC5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35AD8-42C5-4A9F-B1FA-5229F2E816F9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5DF79-B956-42EC-8680-61C0BF891AF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12"/>
          <p:cNvCxnSpPr/>
          <p:nvPr userDrawn="1"/>
        </p:nvCxnSpPr>
        <p:spPr>
          <a:xfrm>
            <a:off x="0" y="700088"/>
            <a:ext cx="665956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6" descr="1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583363" y="195263"/>
            <a:ext cx="2560637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>
          <a:xfrm>
            <a:off x="6553200" y="4767263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9283E-1763-4F50-A8D5-B258690F4720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010A0-59AC-42CA-9D5B-82C53BEC6341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BBD17-EE71-4B64-923E-3BBF55451C5D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C357B-399A-4CDC-B581-9C2F361B5803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FCA17-333B-47F6-B221-51949A75A3C3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5471D-0423-487E-ACD2-882FE3DFAE3E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1E131-F32A-4368-9FDF-A09BDD6097C1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F3B14-2D13-4326-8DC5-4B78F8D70577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FA732-E5DF-458C-8E72-5A7FE3093B0F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AE84A-3BEF-4B04-88C1-DC12054553F9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01654-C8C5-4F6C-8E4B-0D2CFCBC2DC8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0A270-CD97-485C-A34D-4DD63C206886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4F53B-A662-4947-9523-2517FA052D02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4AE4E-B96C-4C96-B6B5-839982CA59BE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4EB2D-608F-4CD0-AA51-00DCBE69AF42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38542-4EA7-45C1-A09C-3BE91BB77B75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1D6A4-A2CE-4A19-BF9C-8245A4D50B17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3D665-7B44-44CD-92E7-B2E2FA6EE5D7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018F1-0B4E-4A3D-8D15-05D1ACB95029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8213-FF17-48EB-97BB-41CA994C1B75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4CCF2-1B0E-4344-B2F9-4A6C58B9E464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B127A-F719-4A6F-9069-691B961ACE8A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B3403-D3B1-4D8E-92F8-4B6B197FAF09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E30AC-340A-4C4A-8A7D-800A06324919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705463C-C5D8-4931-BA52-E85540CB2305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F6AED93-5AD4-47DD-B7EC-1A39AA5DA2B2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SimHei" panose="0201060906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SimHei" panose="0201060906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SimHei" panose="0201060906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SimHei" panose="0201060906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2531" name="文本占位符 2"/>
          <p:cNvSpPr>
            <a:spLocks noGrp="1"/>
          </p:cNvSpPr>
          <p:nvPr>
            <p:ph type="body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noProof="1">
                <a:solidFill>
                  <a:schemeClr val="tx1">
                    <a:tint val="75000"/>
                  </a:schemeClr>
                </a:solidFill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B81C1AB7-5368-4A3D-A7E7-ED66F6958395}" type="datetimeFigureOut">
              <a:rPr lang="zh-CN" altLang="en-US"/>
              <a:t>2022/10/8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noProof="1">
                <a:solidFill>
                  <a:schemeClr val="tx1">
                    <a:tint val="75000"/>
                  </a:schemeClr>
                </a:solidFill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C96FB394-0BA8-427A-A3BF-B29226ED790E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image" Target="../media/image5.png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27.emf"/><Relationship Id="rId5" Type="http://schemas.openxmlformats.org/officeDocument/2006/relationships/image" Target="../media/image24.emf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image" Target="../media/image5.png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27.emf"/><Relationship Id="rId5" Type="http://schemas.openxmlformats.org/officeDocument/2006/relationships/image" Target="../media/image24.emf"/><Relationship Id="rId10" Type="http://schemas.openxmlformats.org/officeDocument/2006/relationships/oleObject" Target="../embeddings/oleObject31.bin"/><Relationship Id="rId4" Type="http://schemas.openxmlformats.org/officeDocument/2006/relationships/oleObject" Target="../embeddings/oleObject28.bin"/><Relationship Id="rId9" Type="http://schemas.openxmlformats.org/officeDocument/2006/relationships/image" Target="../media/image2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32.emf"/><Relationship Id="rId3" Type="http://schemas.openxmlformats.org/officeDocument/2006/relationships/image" Target="../media/image5.png"/><Relationship Id="rId7" Type="http://schemas.openxmlformats.org/officeDocument/2006/relationships/image" Target="../media/image29.emf"/><Relationship Id="rId12" Type="http://schemas.openxmlformats.org/officeDocument/2006/relationships/oleObject" Target="../embeddings/oleObject36.bin"/><Relationship Id="rId17" Type="http://schemas.openxmlformats.org/officeDocument/2006/relationships/image" Target="../media/image34.emf"/><Relationship Id="rId2" Type="http://schemas.openxmlformats.org/officeDocument/2006/relationships/notesSlide" Target="../notesSlides/notesSlide9.xml"/><Relationship Id="rId16" Type="http://schemas.openxmlformats.org/officeDocument/2006/relationships/oleObject" Target="../embeddings/oleObject3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31.emf"/><Relationship Id="rId5" Type="http://schemas.openxmlformats.org/officeDocument/2006/relationships/image" Target="../media/image28.emf"/><Relationship Id="rId15" Type="http://schemas.openxmlformats.org/officeDocument/2006/relationships/image" Target="../media/image33.emf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32.bin"/><Relationship Id="rId9" Type="http://schemas.openxmlformats.org/officeDocument/2006/relationships/image" Target="../media/image30.emf"/><Relationship Id="rId14" Type="http://schemas.openxmlformats.org/officeDocument/2006/relationships/oleObject" Target="../embeddings/oleObject3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38.emf"/><Relationship Id="rId4" Type="http://schemas.openxmlformats.org/officeDocument/2006/relationships/oleObject" Target="../embeddings/oleObject3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2.bin"/><Relationship Id="rId5" Type="http://schemas.openxmlformats.org/officeDocument/2006/relationships/image" Target="../media/image38.emf"/><Relationship Id="rId4" Type="http://schemas.openxmlformats.org/officeDocument/2006/relationships/oleObject" Target="../embeddings/oleObject4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38.emf"/><Relationship Id="rId4" Type="http://schemas.openxmlformats.org/officeDocument/2006/relationships/oleObject" Target="../embeddings/oleObject4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6.bin"/><Relationship Id="rId5" Type="http://schemas.openxmlformats.org/officeDocument/2006/relationships/image" Target="../media/image38.emf"/><Relationship Id="rId4" Type="http://schemas.openxmlformats.org/officeDocument/2006/relationships/oleObject" Target="../embeddings/oleObject45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38.emf"/><Relationship Id="rId4" Type="http://schemas.openxmlformats.org/officeDocument/2006/relationships/oleObject" Target="../embeddings/oleObject47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13" Type="http://schemas.openxmlformats.org/officeDocument/2006/relationships/image" Target="../media/image44.emf"/><Relationship Id="rId3" Type="http://schemas.openxmlformats.org/officeDocument/2006/relationships/image" Target="../media/image5.png"/><Relationship Id="rId7" Type="http://schemas.openxmlformats.org/officeDocument/2006/relationships/image" Target="../media/image41.emf"/><Relationship Id="rId12" Type="http://schemas.openxmlformats.org/officeDocument/2006/relationships/oleObject" Target="../embeddings/oleObject53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0.bin"/><Relationship Id="rId11" Type="http://schemas.openxmlformats.org/officeDocument/2006/relationships/image" Target="../media/image43.emf"/><Relationship Id="rId5" Type="http://schemas.openxmlformats.org/officeDocument/2006/relationships/image" Target="../media/image40.emf"/><Relationship Id="rId15" Type="http://schemas.openxmlformats.org/officeDocument/2006/relationships/image" Target="../media/image45.emf"/><Relationship Id="rId10" Type="http://schemas.openxmlformats.org/officeDocument/2006/relationships/oleObject" Target="../embeddings/oleObject52.bin"/><Relationship Id="rId4" Type="http://schemas.openxmlformats.org/officeDocument/2006/relationships/oleObject" Target="../embeddings/oleObject49.bin"/><Relationship Id="rId9" Type="http://schemas.openxmlformats.org/officeDocument/2006/relationships/image" Target="../media/image42.emf"/><Relationship Id="rId14" Type="http://schemas.openxmlformats.org/officeDocument/2006/relationships/oleObject" Target="../embeddings/oleObject54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.bin"/><Relationship Id="rId3" Type="http://schemas.openxmlformats.org/officeDocument/2006/relationships/image" Target="../media/image46.emf"/><Relationship Id="rId7" Type="http://schemas.openxmlformats.org/officeDocument/2006/relationships/image" Target="../media/image48.emf"/><Relationship Id="rId2" Type="http://schemas.openxmlformats.org/officeDocument/2006/relationships/oleObject" Target="../embeddings/oleObject5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7.bin"/><Relationship Id="rId5" Type="http://schemas.openxmlformats.org/officeDocument/2006/relationships/image" Target="../media/image47.emf"/><Relationship Id="rId4" Type="http://schemas.openxmlformats.org/officeDocument/2006/relationships/oleObject" Target="../embeddings/oleObject56.bin"/><Relationship Id="rId9" Type="http://schemas.openxmlformats.org/officeDocument/2006/relationships/image" Target="../media/image4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7" Type="http://schemas.openxmlformats.org/officeDocument/2006/relationships/image" Target="../media/image52.emf"/><Relationship Id="rId2" Type="http://schemas.openxmlformats.org/officeDocument/2006/relationships/oleObject" Target="../embeddings/oleObject5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1.bin"/><Relationship Id="rId5" Type="http://schemas.openxmlformats.org/officeDocument/2006/relationships/image" Target="../media/image51.emf"/><Relationship Id="rId4" Type="http://schemas.openxmlformats.org/officeDocument/2006/relationships/oleObject" Target="../embeddings/oleObject60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oleObject" Target="../embeddings/oleObject62.bin"/><Relationship Id="rId7" Type="http://schemas.openxmlformats.org/officeDocument/2006/relationships/oleObject" Target="../embeddings/oleObject64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e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5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emf"/><Relationship Id="rId5" Type="http://schemas.openxmlformats.org/officeDocument/2006/relationships/oleObject" Target="../embeddings/oleObject66.bin"/><Relationship Id="rId4" Type="http://schemas.openxmlformats.org/officeDocument/2006/relationships/image" Target="../media/image5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oleObject" Target="../embeddings/oleObject68.bin"/><Relationship Id="rId7" Type="http://schemas.openxmlformats.org/officeDocument/2006/relationships/oleObject" Target="../embeddings/oleObject70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emf"/><Relationship Id="rId5" Type="http://schemas.openxmlformats.org/officeDocument/2006/relationships/oleObject" Target="../embeddings/oleObject69.bin"/><Relationship Id="rId4" Type="http://schemas.openxmlformats.org/officeDocument/2006/relationships/image" Target="../media/image5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e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62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13" Type="http://schemas.openxmlformats.org/officeDocument/2006/relationships/oleObject" Target="../embeddings/oleObject80.bin"/><Relationship Id="rId18" Type="http://schemas.openxmlformats.org/officeDocument/2006/relationships/image" Target="../media/image69.wmf"/><Relationship Id="rId3" Type="http://schemas.openxmlformats.org/officeDocument/2006/relationships/oleObject" Target="../embeddings/oleObject74.bin"/><Relationship Id="rId21" Type="http://schemas.openxmlformats.org/officeDocument/2006/relationships/oleObject" Target="../embeddings/oleObject85.bin"/><Relationship Id="rId7" Type="http://schemas.openxmlformats.org/officeDocument/2006/relationships/oleObject" Target="../embeddings/oleObject76.bin"/><Relationship Id="rId12" Type="http://schemas.openxmlformats.org/officeDocument/2006/relationships/oleObject" Target="../embeddings/oleObject79.bin"/><Relationship Id="rId17" Type="http://schemas.openxmlformats.org/officeDocument/2006/relationships/oleObject" Target="../embeddings/oleObject83.bin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68.wmf"/><Relationship Id="rId20" Type="http://schemas.openxmlformats.org/officeDocument/2006/relationships/image" Target="../media/image7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wmf"/><Relationship Id="rId11" Type="http://schemas.openxmlformats.org/officeDocument/2006/relationships/oleObject" Target="../embeddings/oleObject78.bin"/><Relationship Id="rId5" Type="http://schemas.openxmlformats.org/officeDocument/2006/relationships/oleObject" Target="../embeddings/oleObject75.bin"/><Relationship Id="rId15" Type="http://schemas.openxmlformats.org/officeDocument/2006/relationships/oleObject" Target="../embeddings/oleObject82.bin"/><Relationship Id="rId10" Type="http://schemas.openxmlformats.org/officeDocument/2006/relationships/image" Target="../media/image67.wmf"/><Relationship Id="rId19" Type="http://schemas.openxmlformats.org/officeDocument/2006/relationships/oleObject" Target="../embeddings/oleObject84.bin"/><Relationship Id="rId4" Type="http://schemas.openxmlformats.org/officeDocument/2006/relationships/image" Target="../media/image64.png"/><Relationship Id="rId9" Type="http://schemas.openxmlformats.org/officeDocument/2006/relationships/oleObject" Target="../embeddings/oleObject77.bin"/><Relationship Id="rId14" Type="http://schemas.openxmlformats.org/officeDocument/2006/relationships/oleObject" Target="../embeddings/oleObject81.bin"/><Relationship Id="rId22" Type="http://schemas.openxmlformats.org/officeDocument/2006/relationships/oleObject" Target="../embeddings/oleObject86.bin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3" Type="http://schemas.openxmlformats.org/officeDocument/2006/relationships/oleObject" Target="../embeddings/oleObject87.bin"/><Relationship Id="rId7" Type="http://schemas.openxmlformats.org/officeDocument/2006/relationships/oleObject" Target="../embeddings/oleObject89.bin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emf"/><Relationship Id="rId5" Type="http://schemas.openxmlformats.org/officeDocument/2006/relationships/oleObject" Target="../embeddings/oleObject88.bin"/><Relationship Id="rId10" Type="http://schemas.openxmlformats.org/officeDocument/2006/relationships/image" Target="../media/image75.emf"/><Relationship Id="rId4" Type="http://schemas.openxmlformats.org/officeDocument/2006/relationships/image" Target="../media/image72.emf"/><Relationship Id="rId9" Type="http://schemas.openxmlformats.org/officeDocument/2006/relationships/oleObject" Target="../embeddings/oleObject90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wmf"/><Relationship Id="rId5" Type="http://schemas.openxmlformats.org/officeDocument/2006/relationships/oleObject" Target="../embeddings/oleObject92.bin"/><Relationship Id="rId4" Type="http://schemas.openxmlformats.org/officeDocument/2006/relationships/image" Target="../media/image76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oleObject" Target="../embeddings/oleObject93.bin"/><Relationship Id="rId7" Type="http://schemas.openxmlformats.org/officeDocument/2006/relationships/oleObject" Target="../embeddings/oleObject95.bin"/><Relationship Id="rId12" Type="http://schemas.openxmlformats.org/officeDocument/2006/relationships/image" Target="../media/image80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wmf"/><Relationship Id="rId11" Type="http://schemas.openxmlformats.org/officeDocument/2006/relationships/oleObject" Target="../embeddings/oleObject97.bin"/><Relationship Id="rId5" Type="http://schemas.openxmlformats.org/officeDocument/2006/relationships/oleObject" Target="../embeddings/oleObject94.bin"/><Relationship Id="rId10" Type="http://schemas.openxmlformats.org/officeDocument/2006/relationships/image" Target="../media/image79.wmf"/><Relationship Id="rId4" Type="http://schemas.openxmlformats.org/officeDocument/2006/relationships/image" Target="../media/image76.wmf"/><Relationship Id="rId9" Type="http://schemas.openxmlformats.org/officeDocument/2006/relationships/oleObject" Target="../embeddings/oleObject96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oleObject" Target="../embeddings/oleObject98.bin"/><Relationship Id="rId7" Type="http://schemas.openxmlformats.org/officeDocument/2006/relationships/oleObject" Target="../embeddings/oleObject100.bin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wmf"/><Relationship Id="rId5" Type="http://schemas.openxmlformats.org/officeDocument/2006/relationships/oleObject" Target="../embeddings/oleObject99.bin"/><Relationship Id="rId10" Type="http://schemas.openxmlformats.org/officeDocument/2006/relationships/image" Target="../media/image77.wmf"/><Relationship Id="rId4" Type="http://schemas.openxmlformats.org/officeDocument/2006/relationships/image" Target="../media/image81.wmf"/><Relationship Id="rId9" Type="http://schemas.openxmlformats.org/officeDocument/2006/relationships/oleObject" Target="../embeddings/oleObject101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2.bin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emf"/><Relationship Id="rId5" Type="http://schemas.openxmlformats.org/officeDocument/2006/relationships/oleObject" Target="../embeddings/oleObject103.bin"/><Relationship Id="rId4" Type="http://schemas.openxmlformats.org/officeDocument/2006/relationships/image" Target="../media/image8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4.bin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emf"/><Relationship Id="rId4" Type="http://schemas.openxmlformats.org/officeDocument/2006/relationships/oleObject" Target="../embeddings/oleObject105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3" Type="http://schemas.openxmlformats.org/officeDocument/2006/relationships/oleObject" Target="../embeddings/oleObject106.bin"/><Relationship Id="rId7" Type="http://schemas.openxmlformats.org/officeDocument/2006/relationships/oleObject" Target="../embeddings/oleObject108.bin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emf"/><Relationship Id="rId5" Type="http://schemas.openxmlformats.org/officeDocument/2006/relationships/oleObject" Target="../embeddings/oleObject107.bin"/><Relationship Id="rId10" Type="http://schemas.openxmlformats.org/officeDocument/2006/relationships/image" Target="../media/image75.emf"/><Relationship Id="rId4" Type="http://schemas.openxmlformats.org/officeDocument/2006/relationships/image" Target="../media/image72.emf"/><Relationship Id="rId9" Type="http://schemas.openxmlformats.org/officeDocument/2006/relationships/oleObject" Target="../embeddings/oleObject10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5.emf"/><Relationship Id="rId3" Type="http://schemas.openxmlformats.org/officeDocument/2006/relationships/image" Target="../media/image5.png"/><Relationship Id="rId7" Type="http://schemas.openxmlformats.org/officeDocument/2006/relationships/image" Target="../media/image12.emf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17.emf"/><Relationship Id="rId2" Type="http://schemas.openxmlformats.org/officeDocument/2006/relationships/notesSlide" Target="../notesSlides/notesSlide3.xml"/><Relationship Id="rId16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4.emf"/><Relationship Id="rId5" Type="http://schemas.openxmlformats.org/officeDocument/2006/relationships/image" Target="../media/image11.emf"/><Relationship Id="rId15" Type="http://schemas.openxmlformats.org/officeDocument/2006/relationships/image" Target="../media/image16.e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3.emf"/><Relationship Id="rId14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18.wmf"/><Relationship Id="rId3" Type="http://schemas.openxmlformats.org/officeDocument/2006/relationships/image" Target="../media/image5.png"/><Relationship Id="rId7" Type="http://schemas.openxmlformats.org/officeDocument/2006/relationships/image" Target="../media/image7.emf"/><Relationship Id="rId12" Type="http://schemas.openxmlformats.org/officeDocument/2006/relationships/oleObject" Target="../embeddings/oleObject17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23.wmf"/><Relationship Id="rId3" Type="http://schemas.openxmlformats.org/officeDocument/2006/relationships/image" Target="../media/image5.png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22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5" Type="http://schemas.openxmlformats.org/officeDocument/2006/relationships/image" Target="../media/image17.emf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2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标题 3"/>
          <p:cNvSpPr>
            <a:spLocks noGrp="1"/>
          </p:cNvSpPr>
          <p:nvPr>
            <p:ph type="ctrTitle" idx="4294967295"/>
          </p:nvPr>
        </p:nvSpPr>
        <p:spPr bwMode="auto">
          <a:xfrm>
            <a:off x="685800" y="1598613"/>
            <a:ext cx="7772400" cy="1101725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eaLnBrk="1" hangingPunct="1"/>
            <a:endParaRPr lang="zh-CN" altLang="en-US" sz="2400"/>
          </a:p>
        </p:txBody>
      </p:sp>
      <p:sp>
        <p:nvSpPr>
          <p:cNvPr id="5" name="副标题 4"/>
          <p:cNvSpPr>
            <a:spLocks noGrp="1"/>
          </p:cNvSpPr>
          <p:nvPr>
            <p:ph type="subTitle" idx="4294967295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endParaRPr lang="zh-CN" altLang="en-US" noProof="1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36867" name="Picture 2" descr="C:\Users\Administrator\Desktop\beijin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矩形 2"/>
          <p:cNvSpPr>
            <a:spLocks noChangeArrowheads="1"/>
          </p:cNvSpPr>
          <p:nvPr/>
        </p:nvSpPr>
        <p:spPr bwMode="auto">
          <a:xfrm>
            <a:off x="323850" y="1422400"/>
            <a:ext cx="7993063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solidFill>
                  <a:srgbClr val="10253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第</a:t>
            </a:r>
            <a:r>
              <a:rPr lang="en-US" altLang="zh-CN" sz="4000" b="1" dirty="0">
                <a:solidFill>
                  <a:srgbClr val="10253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18</a:t>
            </a:r>
            <a:r>
              <a:rPr lang="zh-CN" altLang="en-US" sz="4000" b="1" dirty="0">
                <a:solidFill>
                  <a:srgbClr val="10253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章   直流稳压电源</a:t>
            </a:r>
            <a:endParaRPr lang="zh-CN" altLang="en-US" sz="2400" b="1" dirty="0">
              <a:solidFill>
                <a:srgbClr val="10253F"/>
              </a:solidFill>
              <a:latin typeface="SimSun" panose="02010600030101010101" pitchFamily="2" charset="-122"/>
              <a:sym typeface="SimSun" panose="02010600030101010101" pitchFamily="2" charset="-122"/>
            </a:endParaRPr>
          </a:p>
        </p:txBody>
      </p:sp>
    </p:spTree>
  </p:cSld>
  <p:clrMapOvr>
    <a:masterClrMapping/>
  </p:clrMapOvr>
  <p:transition spd="med" advTm="4147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3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单相桥式整流电路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586113" y="3429518"/>
            <a:ext cx="2667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zh-CN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2.  </a:t>
            </a:r>
            <a:r>
              <a:rPr lang="zh-CN" altLang="en-US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工作原理</a:t>
            </a: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586112" y="3886718"/>
            <a:ext cx="4345483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i="1" dirty="0">
                <a:latin typeface="+mn-lt"/>
                <a:ea typeface="Microsoft YaHei" panose="020B0503020204020204" pitchFamily="34" charset="-122"/>
              </a:rPr>
              <a:t>    u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zh-CN" b="1" dirty="0">
                <a:latin typeface="+mn-lt"/>
                <a:ea typeface="Microsoft YaHei" panose="020B0503020204020204" pitchFamily="34" charset="-122"/>
              </a:rPr>
              <a:t>正半周，</a:t>
            </a:r>
            <a:r>
              <a:rPr lang="en-US" altLang="zh-CN" b="1" dirty="0" err="1">
                <a:latin typeface="+mn-lt"/>
                <a:ea typeface="Microsoft YaHei" panose="020B0503020204020204" pitchFamily="34" charset="-122"/>
              </a:rPr>
              <a:t>V</a:t>
            </a:r>
            <a:r>
              <a:rPr lang="en-US" altLang="zh-CN" b="1" baseline="-25000" dirty="0" err="1">
                <a:latin typeface="+mn-lt"/>
                <a:ea typeface="Microsoft YaHei" panose="020B0503020204020204" pitchFamily="34" charset="-122"/>
              </a:rPr>
              <a:t>a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&gt;</a:t>
            </a:r>
            <a:r>
              <a:rPr lang="en-US" altLang="zh-CN" b="1" dirty="0" err="1">
                <a:latin typeface="+mn-lt"/>
                <a:ea typeface="Microsoft YaHei" panose="020B0503020204020204" pitchFamily="34" charset="-122"/>
              </a:rPr>
              <a:t>V</a:t>
            </a:r>
            <a:r>
              <a:rPr lang="en-US" altLang="zh-CN" b="1" baseline="-25000" dirty="0" err="1">
                <a:latin typeface="+mn-lt"/>
                <a:ea typeface="Microsoft YaHei" panose="020B0503020204020204" pitchFamily="34" charset="-122"/>
              </a:rPr>
              <a:t>b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，</a:t>
            </a:r>
            <a:r>
              <a:rPr lang="zh-CN" altLang="zh-CN" b="1" dirty="0">
                <a:latin typeface="+mn-lt"/>
                <a:ea typeface="Microsoft YaHei" panose="020B0503020204020204" pitchFamily="34" charset="-122"/>
              </a:rPr>
              <a:t>二极管 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1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、 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3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zh-CN" b="1" dirty="0">
                <a:latin typeface="+mn-lt"/>
                <a:ea typeface="Microsoft YaHei" panose="020B0503020204020204" pitchFamily="34" charset="-122"/>
              </a:rPr>
              <a:t>导通， 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2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、 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4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zh-CN" b="1" dirty="0">
                <a:latin typeface="+mn-lt"/>
                <a:ea typeface="Microsoft YaHei" panose="020B0503020204020204" pitchFamily="34" charset="-122"/>
              </a:rPr>
              <a:t>截止 。</a:t>
            </a:r>
            <a:endParaRPr lang="zh-CN" altLang="en-US" b="1" dirty="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522613" y="891530"/>
            <a:ext cx="22733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1. </a:t>
            </a:r>
            <a:r>
              <a:rPr lang="zh-CN" altLang="en-US" sz="2400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电路结构</a:t>
            </a:r>
          </a:p>
        </p:txBody>
      </p:sp>
      <p:sp>
        <p:nvSpPr>
          <p:cNvPr id="22" name="Rectangle 56"/>
          <p:cNvSpPr>
            <a:spLocks noChangeArrowheads="1"/>
          </p:cNvSpPr>
          <p:nvPr/>
        </p:nvSpPr>
        <p:spPr bwMode="auto">
          <a:xfrm>
            <a:off x="3746826" y="1616325"/>
            <a:ext cx="36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</a:t>
            </a:r>
          </a:p>
        </p:txBody>
      </p:sp>
      <p:sp>
        <p:nvSpPr>
          <p:cNvPr id="23" name="Oval 57"/>
          <p:cNvSpPr>
            <a:spLocks noChangeArrowheads="1"/>
          </p:cNvSpPr>
          <p:nvPr/>
        </p:nvSpPr>
        <p:spPr bwMode="auto">
          <a:xfrm flipV="1">
            <a:off x="3862713" y="2803775"/>
            <a:ext cx="223838" cy="230187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rPr>
              <a:t>－</a:t>
            </a:r>
          </a:p>
        </p:txBody>
      </p:sp>
      <p:grpSp>
        <p:nvGrpSpPr>
          <p:cNvPr id="24" name="Group 97"/>
          <p:cNvGrpSpPr>
            <a:grpSpLocks/>
          </p:cNvGrpSpPr>
          <p:nvPr/>
        </p:nvGrpSpPr>
        <p:grpSpPr bwMode="auto">
          <a:xfrm>
            <a:off x="474988" y="1051175"/>
            <a:ext cx="3752850" cy="2287587"/>
            <a:chOff x="266" y="863"/>
            <a:chExt cx="2364" cy="1441"/>
          </a:xfrm>
        </p:grpSpPr>
        <p:grpSp>
          <p:nvGrpSpPr>
            <p:cNvPr id="25" name="Group 98"/>
            <p:cNvGrpSpPr>
              <a:grpSpLocks/>
            </p:cNvGrpSpPr>
            <p:nvPr/>
          </p:nvGrpSpPr>
          <p:grpSpPr bwMode="auto">
            <a:xfrm>
              <a:off x="1504" y="1105"/>
              <a:ext cx="238" cy="589"/>
              <a:chOff x="1382" y="1249"/>
              <a:chExt cx="238" cy="589"/>
            </a:xfrm>
          </p:grpSpPr>
          <p:sp>
            <p:nvSpPr>
              <p:cNvPr id="64" name="Line 99"/>
              <p:cNvSpPr>
                <a:spLocks noChangeShapeType="1"/>
              </p:cNvSpPr>
              <p:nvPr/>
            </p:nvSpPr>
            <p:spPr bwMode="auto">
              <a:xfrm rot="2910388">
                <a:off x="1524" y="1490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65" name="AutoShape 100"/>
              <p:cNvSpPr>
                <a:spLocks noChangeArrowheads="1"/>
              </p:cNvSpPr>
              <p:nvPr/>
            </p:nvSpPr>
            <p:spPr bwMode="auto">
              <a:xfrm rot="8310388">
                <a:off x="1382" y="1464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66" name="Line 101"/>
              <p:cNvSpPr>
                <a:spLocks noChangeShapeType="1"/>
              </p:cNvSpPr>
              <p:nvPr/>
            </p:nvSpPr>
            <p:spPr bwMode="auto">
              <a:xfrm rot="2910388" flipV="1">
                <a:off x="1201" y="1527"/>
                <a:ext cx="589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26" name="Group 102"/>
            <p:cNvGrpSpPr>
              <a:grpSpLocks/>
            </p:cNvGrpSpPr>
            <p:nvPr/>
          </p:nvGrpSpPr>
          <p:grpSpPr bwMode="auto">
            <a:xfrm>
              <a:off x="891" y="1272"/>
              <a:ext cx="589" cy="239"/>
              <a:chOff x="769" y="1416"/>
              <a:chExt cx="589" cy="239"/>
            </a:xfrm>
          </p:grpSpPr>
          <p:sp>
            <p:nvSpPr>
              <p:cNvPr id="61" name="Line 103"/>
              <p:cNvSpPr>
                <a:spLocks noChangeShapeType="1"/>
              </p:cNvSpPr>
              <p:nvPr/>
            </p:nvSpPr>
            <p:spPr bwMode="auto">
              <a:xfrm rot="-2534116">
                <a:off x="1106" y="1416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62" name="AutoShape 104"/>
              <p:cNvSpPr>
                <a:spLocks noChangeArrowheads="1"/>
              </p:cNvSpPr>
              <p:nvPr/>
            </p:nvSpPr>
            <p:spPr bwMode="auto">
              <a:xfrm rot="2865884">
                <a:off x="958" y="1489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63" name="Line 105"/>
              <p:cNvSpPr>
                <a:spLocks noChangeShapeType="1"/>
              </p:cNvSpPr>
              <p:nvPr/>
            </p:nvSpPr>
            <p:spPr bwMode="auto">
              <a:xfrm rot="19065884" flipV="1">
                <a:off x="769" y="1524"/>
                <a:ext cx="589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27" name="Group 106"/>
            <p:cNvGrpSpPr>
              <a:grpSpLocks/>
            </p:cNvGrpSpPr>
            <p:nvPr/>
          </p:nvGrpSpPr>
          <p:grpSpPr bwMode="auto">
            <a:xfrm>
              <a:off x="1323" y="1705"/>
              <a:ext cx="589" cy="237"/>
              <a:chOff x="1201" y="1849"/>
              <a:chExt cx="589" cy="237"/>
            </a:xfrm>
          </p:grpSpPr>
          <p:sp>
            <p:nvSpPr>
              <p:cNvPr id="58" name="Line 107"/>
              <p:cNvSpPr>
                <a:spLocks noChangeShapeType="1"/>
              </p:cNvSpPr>
              <p:nvPr/>
            </p:nvSpPr>
            <p:spPr bwMode="auto">
              <a:xfrm rot="-2454496">
                <a:off x="1538" y="1849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9" name="AutoShape 108"/>
              <p:cNvSpPr>
                <a:spLocks noChangeArrowheads="1"/>
              </p:cNvSpPr>
              <p:nvPr/>
            </p:nvSpPr>
            <p:spPr bwMode="auto">
              <a:xfrm rot="2945504">
                <a:off x="1390" y="1920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60" name="Line 109"/>
              <p:cNvSpPr>
                <a:spLocks noChangeShapeType="1"/>
              </p:cNvSpPr>
              <p:nvPr/>
            </p:nvSpPr>
            <p:spPr bwMode="auto">
              <a:xfrm rot="19145504" flipV="1">
                <a:off x="1201" y="1956"/>
                <a:ext cx="589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8" name="Line 110"/>
            <p:cNvSpPr>
              <a:spLocks noChangeShapeType="1"/>
            </p:cNvSpPr>
            <p:nvPr/>
          </p:nvSpPr>
          <p:spPr bwMode="auto">
            <a:xfrm rot="2912205">
              <a:off x="1249" y="1778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9" name="AutoShape 111"/>
            <p:cNvSpPr>
              <a:spLocks noChangeArrowheads="1"/>
            </p:cNvSpPr>
            <p:nvPr/>
          </p:nvSpPr>
          <p:spPr bwMode="auto">
            <a:xfrm rot="8312204">
              <a:off x="1107" y="1752"/>
              <a:ext cx="192" cy="139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0" name="Line 112"/>
            <p:cNvSpPr>
              <a:spLocks noChangeShapeType="1"/>
            </p:cNvSpPr>
            <p:nvPr/>
          </p:nvSpPr>
          <p:spPr bwMode="auto">
            <a:xfrm rot="2912205" flipV="1">
              <a:off x="900" y="1814"/>
              <a:ext cx="589" cy="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1" name="Line 113"/>
            <p:cNvSpPr>
              <a:spLocks noChangeShapeType="1"/>
            </p:cNvSpPr>
            <p:nvPr/>
          </p:nvSpPr>
          <p:spPr bwMode="auto">
            <a:xfrm>
              <a:off x="1358" y="1200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2" name="Line 114"/>
            <p:cNvSpPr>
              <a:spLocks noChangeShapeType="1"/>
            </p:cNvSpPr>
            <p:nvPr/>
          </p:nvSpPr>
          <p:spPr bwMode="auto">
            <a:xfrm flipH="1">
              <a:off x="554" y="1200"/>
              <a:ext cx="8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3" name="Line 115"/>
            <p:cNvSpPr>
              <a:spLocks noChangeShapeType="1"/>
            </p:cNvSpPr>
            <p:nvPr/>
          </p:nvSpPr>
          <p:spPr bwMode="auto">
            <a:xfrm>
              <a:off x="554" y="2016"/>
              <a:ext cx="8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4" name="Line 116"/>
            <p:cNvSpPr>
              <a:spLocks noChangeShapeType="1"/>
            </p:cNvSpPr>
            <p:nvPr/>
          </p:nvSpPr>
          <p:spPr bwMode="auto">
            <a:xfrm flipV="1">
              <a:off x="1838" y="1200"/>
              <a:ext cx="0" cy="4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5" name="Line 117"/>
            <p:cNvSpPr>
              <a:spLocks noChangeShapeType="1"/>
            </p:cNvSpPr>
            <p:nvPr/>
          </p:nvSpPr>
          <p:spPr bwMode="auto">
            <a:xfrm>
              <a:off x="986" y="1584"/>
              <a:ext cx="0" cy="7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6" name="Line 118"/>
            <p:cNvSpPr>
              <a:spLocks noChangeShapeType="1"/>
            </p:cNvSpPr>
            <p:nvPr/>
          </p:nvSpPr>
          <p:spPr bwMode="auto">
            <a:xfrm>
              <a:off x="986" y="2304"/>
              <a:ext cx="134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7" name="Line 119"/>
            <p:cNvSpPr>
              <a:spLocks noChangeShapeType="1"/>
            </p:cNvSpPr>
            <p:nvPr/>
          </p:nvSpPr>
          <p:spPr bwMode="auto">
            <a:xfrm>
              <a:off x="1838" y="1200"/>
              <a:ext cx="49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8" name="Rectangle 120"/>
            <p:cNvSpPr>
              <a:spLocks noChangeArrowheads="1"/>
            </p:cNvSpPr>
            <p:nvPr/>
          </p:nvSpPr>
          <p:spPr bwMode="auto">
            <a:xfrm rot="16200000" flipV="1">
              <a:off x="2183" y="1680"/>
              <a:ext cx="288" cy="9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9" name="Line 121"/>
            <p:cNvSpPr>
              <a:spLocks noChangeShapeType="1"/>
            </p:cNvSpPr>
            <p:nvPr/>
          </p:nvSpPr>
          <p:spPr bwMode="auto">
            <a:xfrm>
              <a:off x="2327" y="187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0" name="Line 122"/>
            <p:cNvSpPr>
              <a:spLocks noChangeShapeType="1"/>
            </p:cNvSpPr>
            <p:nvPr/>
          </p:nvSpPr>
          <p:spPr bwMode="auto">
            <a:xfrm>
              <a:off x="2327" y="1200"/>
              <a:ext cx="0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1" name="Text Box 123"/>
            <p:cNvSpPr txBox="1">
              <a:spLocks noChangeArrowheads="1"/>
            </p:cNvSpPr>
            <p:nvPr/>
          </p:nvSpPr>
          <p:spPr bwMode="auto">
            <a:xfrm>
              <a:off x="2352" y="1545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2" name="Text Box 124"/>
            <p:cNvSpPr txBox="1">
              <a:spLocks noChangeArrowheads="1"/>
            </p:cNvSpPr>
            <p:nvPr/>
          </p:nvSpPr>
          <p:spPr bwMode="auto">
            <a:xfrm>
              <a:off x="410" y="1449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sz="18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3" name="Text Box 125"/>
            <p:cNvSpPr txBox="1">
              <a:spLocks noChangeArrowheads="1"/>
            </p:cNvSpPr>
            <p:nvPr/>
          </p:nvSpPr>
          <p:spPr bwMode="auto">
            <a:xfrm>
              <a:off x="1993" y="863"/>
              <a:ext cx="29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18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4" name="Line 126"/>
            <p:cNvSpPr>
              <a:spLocks noChangeShapeType="1"/>
            </p:cNvSpPr>
            <p:nvPr/>
          </p:nvSpPr>
          <p:spPr bwMode="auto">
            <a:xfrm rot="-5400000">
              <a:off x="2120" y="1001"/>
              <a:ext cx="0" cy="25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5" name="Rectangle 127"/>
            <p:cNvSpPr>
              <a:spLocks noChangeArrowheads="1"/>
            </p:cNvSpPr>
            <p:nvPr/>
          </p:nvSpPr>
          <p:spPr bwMode="auto">
            <a:xfrm>
              <a:off x="1991" y="1537"/>
              <a:ext cx="2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sp>
          <p:nvSpPr>
            <p:cNvPr id="46" name="Text Box 128"/>
            <p:cNvSpPr txBox="1">
              <a:spLocks noChangeArrowheads="1"/>
            </p:cNvSpPr>
            <p:nvPr/>
          </p:nvSpPr>
          <p:spPr bwMode="auto">
            <a:xfrm>
              <a:off x="1610" y="1152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1</a:t>
              </a:r>
            </a:p>
          </p:txBody>
        </p:sp>
        <p:sp>
          <p:nvSpPr>
            <p:cNvPr id="47" name="Rectangle 129"/>
            <p:cNvSpPr>
              <a:spLocks noChangeArrowheads="1"/>
            </p:cNvSpPr>
            <p:nvPr/>
          </p:nvSpPr>
          <p:spPr bwMode="auto">
            <a:xfrm>
              <a:off x="1621" y="1865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+mn-lt"/>
                  <a:ea typeface="Microsoft YaHei" panose="020B0503020204020204" pitchFamily="34" charset="-122"/>
                </a:rPr>
                <a:t>2</a:t>
              </a:r>
            </a:p>
          </p:txBody>
        </p:sp>
        <p:sp>
          <p:nvSpPr>
            <p:cNvPr id="48" name="Rectangle 130"/>
            <p:cNvSpPr>
              <a:spLocks noChangeArrowheads="1"/>
            </p:cNvSpPr>
            <p:nvPr/>
          </p:nvSpPr>
          <p:spPr bwMode="auto">
            <a:xfrm>
              <a:off x="966" y="1787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+mn-lt"/>
                  <a:ea typeface="Microsoft YaHei" panose="020B0503020204020204" pitchFamily="34" charset="-122"/>
                </a:rPr>
                <a:t>3</a:t>
              </a:r>
            </a:p>
          </p:txBody>
        </p:sp>
        <p:sp>
          <p:nvSpPr>
            <p:cNvPr id="49" name="Rectangle 131"/>
            <p:cNvSpPr>
              <a:spLocks noChangeArrowheads="1"/>
            </p:cNvSpPr>
            <p:nvPr/>
          </p:nvSpPr>
          <p:spPr bwMode="auto">
            <a:xfrm>
              <a:off x="900" y="1211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+mn-lt"/>
                  <a:ea typeface="Microsoft YaHei" panose="020B0503020204020204" pitchFamily="34" charset="-122"/>
                </a:rPr>
                <a:t>4</a:t>
              </a:r>
            </a:p>
          </p:txBody>
        </p:sp>
        <p:sp>
          <p:nvSpPr>
            <p:cNvPr id="50" name="Text Box 132"/>
            <p:cNvSpPr txBox="1">
              <a:spLocks noChangeArrowheads="1"/>
            </p:cNvSpPr>
            <p:nvPr/>
          </p:nvSpPr>
          <p:spPr bwMode="auto">
            <a:xfrm>
              <a:off x="266" y="960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a</a:t>
              </a:r>
            </a:p>
          </p:txBody>
        </p:sp>
        <p:sp>
          <p:nvSpPr>
            <p:cNvPr id="51" name="Text Box 133"/>
            <p:cNvSpPr txBox="1">
              <a:spLocks noChangeArrowheads="1"/>
            </p:cNvSpPr>
            <p:nvPr/>
          </p:nvSpPr>
          <p:spPr bwMode="auto">
            <a:xfrm>
              <a:off x="266" y="1824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b</a:t>
              </a:r>
            </a:p>
          </p:txBody>
        </p:sp>
        <p:sp>
          <p:nvSpPr>
            <p:cNvPr id="52" name="Text Box 134"/>
            <p:cNvSpPr txBox="1">
              <a:spLocks noChangeArrowheads="1"/>
            </p:cNvSpPr>
            <p:nvPr/>
          </p:nvSpPr>
          <p:spPr bwMode="auto">
            <a:xfrm>
              <a:off x="436" y="1152"/>
              <a:ext cx="19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53" name="Rectangle 135"/>
            <p:cNvSpPr>
              <a:spLocks noChangeArrowheads="1"/>
            </p:cNvSpPr>
            <p:nvPr/>
          </p:nvSpPr>
          <p:spPr bwMode="auto">
            <a:xfrm>
              <a:off x="362" y="1710"/>
              <a:ext cx="22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 –</a:t>
              </a:r>
            </a:p>
          </p:txBody>
        </p:sp>
        <p:sp>
          <p:nvSpPr>
            <p:cNvPr id="54" name="Text Box 136"/>
            <p:cNvSpPr txBox="1">
              <a:spLocks noChangeArrowheads="1"/>
            </p:cNvSpPr>
            <p:nvPr/>
          </p:nvSpPr>
          <p:spPr bwMode="auto">
            <a:xfrm>
              <a:off x="2016" y="1296"/>
              <a:ext cx="19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55" name="Rectangle 137"/>
            <p:cNvSpPr>
              <a:spLocks noChangeArrowheads="1"/>
            </p:cNvSpPr>
            <p:nvPr/>
          </p:nvSpPr>
          <p:spPr bwMode="auto">
            <a:xfrm>
              <a:off x="1968" y="1835"/>
              <a:ext cx="22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 –</a:t>
              </a:r>
            </a:p>
          </p:txBody>
        </p:sp>
        <p:sp>
          <p:nvSpPr>
            <p:cNvPr id="56" name="Oval 138"/>
            <p:cNvSpPr>
              <a:spLocks noChangeArrowheads="1"/>
            </p:cNvSpPr>
            <p:nvPr/>
          </p:nvSpPr>
          <p:spPr bwMode="auto">
            <a:xfrm>
              <a:off x="506" y="1991"/>
              <a:ext cx="54" cy="5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7" name="Oval 139"/>
            <p:cNvSpPr>
              <a:spLocks noChangeArrowheads="1"/>
            </p:cNvSpPr>
            <p:nvPr/>
          </p:nvSpPr>
          <p:spPr bwMode="auto">
            <a:xfrm>
              <a:off x="506" y="1182"/>
              <a:ext cx="54" cy="5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67" name="Line 140"/>
          <p:cNvSpPr>
            <a:spLocks noChangeShapeType="1"/>
          </p:cNvSpPr>
          <p:nvPr/>
        </p:nvSpPr>
        <p:spPr bwMode="auto">
          <a:xfrm>
            <a:off x="1617988" y="2232275"/>
            <a:ext cx="685800" cy="6858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68" name="Line 141"/>
          <p:cNvSpPr>
            <a:spLocks noChangeShapeType="1"/>
          </p:cNvSpPr>
          <p:nvPr/>
        </p:nvSpPr>
        <p:spPr bwMode="auto">
          <a:xfrm>
            <a:off x="967113" y="2881562"/>
            <a:ext cx="13716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69" name="Line 142"/>
          <p:cNvSpPr>
            <a:spLocks noChangeShapeType="1"/>
          </p:cNvSpPr>
          <p:nvPr/>
        </p:nvSpPr>
        <p:spPr bwMode="auto">
          <a:xfrm>
            <a:off x="967113" y="1586162"/>
            <a:ext cx="13716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70" name="Line 143"/>
          <p:cNvSpPr>
            <a:spLocks noChangeShapeType="1"/>
          </p:cNvSpPr>
          <p:nvPr/>
        </p:nvSpPr>
        <p:spPr bwMode="auto">
          <a:xfrm>
            <a:off x="2300613" y="1605212"/>
            <a:ext cx="685800" cy="6858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71" name="Line 144"/>
          <p:cNvSpPr>
            <a:spLocks noChangeShapeType="1"/>
          </p:cNvSpPr>
          <p:nvPr/>
        </p:nvSpPr>
        <p:spPr bwMode="auto">
          <a:xfrm flipV="1">
            <a:off x="2967363" y="1586162"/>
            <a:ext cx="0" cy="6858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72" name="Group 145"/>
          <p:cNvGrpSpPr>
            <a:grpSpLocks/>
          </p:cNvGrpSpPr>
          <p:nvPr/>
        </p:nvGrpSpPr>
        <p:grpSpPr bwMode="auto">
          <a:xfrm>
            <a:off x="2967363" y="1586162"/>
            <a:ext cx="795338" cy="0"/>
            <a:chOff x="1728" y="1344"/>
            <a:chExt cx="864" cy="0"/>
          </a:xfrm>
        </p:grpSpPr>
        <p:sp>
          <p:nvSpPr>
            <p:cNvPr id="73" name="Line 146"/>
            <p:cNvSpPr>
              <a:spLocks noChangeShapeType="1"/>
            </p:cNvSpPr>
            <p:nvPr/>
          </p:nvSpPr>
          <p:spPr bwMode="auto">
            <a:xfrm flipV="1">
              <a:off x="2160" y="1344"/>
              <a:ext cx="432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4" name="Line 147"/>
            <p:cNvSpPr>
              <a:spLocks noChangeShapeType="1"/>
            </p:cNvSpPr>
            <p:nvPr/>
          </p:nvSpPr>
          <p:spPr bwMode="auto">
            <a:xfrm>
              <a:off x="1728" y="1344"/>
              <a:ext cx="432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75" name="Group 148"/>
          <p:cNvGrpSpPr>
            <a:grpSpLocks/>
          </p:cNvGrpSpPr>
          <p:nvPr/>
        </p:nvGrpSpPr>
        <p:grpSpPr bwMode="auto">
          <a:xfrm>
            <a:off x="3748413" y="1586162"/>
            <a:ext cx="0" cy="1752600"/>
            <a:chOff x="2592" y="1344"/>
            <a:chExt cx="0" cy="1104"/>
          </a:xfrm>
        </p:grpSpPr>
        <p:sp>
          <p:nvSpPr>
            <p:cNvPr id="76" name="Line 149"/>
            <p:cNvSpPr>
              <a:spLocks noChangeShapeType="1"/>
            </p:cNvSpPr>
            <p:nvPr/>
          </p:nvSpPr>
          <p:spPr bwMode="auto">
            <a:xfrm>
              <a:off x="2592" y="1968"/>
              <a:ext cx="0" cy="48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7" name="Line 150"/>
            <p:cNvSpPr>
              <a:spLocks noChangeShapeType="1"/>
            </p:cNvSpPr>
            <p:nvPr/>
          </p:nvSpPr>
          <p:spPr bwMode="auto">
            <a:xfrm>
              <a:off x="2592" y="1344"/>
              <a:ext cx="0" cy="67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78" name="Line 151"/>
          <p:cNvSpPr>
            <a:spLocks noChangeShapeType="1"/>
          </p:cNvSpPr>
          <p:nvPr/>
        </p:nvSpPr>
        <p:spPr bwMode="auto">
          <a:xfrm>
            <a:off x="1617988" y="2195762"/>
            <a:ext cx="0" cy="1143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79" name="Group 152"/>
          <p:cNvGrpSpPr>
            <a:grpSpLocks/>
          </p:cNvGrpSpPr>
          <p:nvPr/>
        </p:nvGrpSpPr>
        <p:grpSpPr bwMode="auto">
          <a:xfrm>
            <a:off x="1617988" y="3338762"/>
            <a:ext cx="2130425" cy="0"/>
            <a:chOff x="864" y="2448"/>
            <a:chExt cx="1728" cy="0"/>
          </a:xfrm>
        </p:grpSpPr>
        <p:sp>
          <p:nvSpPr>
            <p:cNvPr id="80" name="Line 153"/>
            <p:cNvSpPr>
              <a:spLocks noChangeShapeType="1"/>
            </p:cNvSpPr>
            <p:nvPr/>
          </p:nvSpPr>
          <p:spPr bwMode="auto">
            <a:xfrm flipH="1">
              <a:off x="864" y="2448"/>
              <a:ext cx="864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1" name="Line 154"/>
            <p:cNvSpPr>
              <a:spLocks noChangeShapeType="1"/>
            </p:cNvSpPr>
            <p:nvPr/>
          </p:nvSpPr>
          <p:spPr bwMode="auto">
            <a:xfrm flipH="1">
              <a:off x="1728" y="2448"/>
              <a:ext cx="864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82" name="Rectangle 155"/>
          <p:cNvSpPr>
            <a:spLocks noChangeArrowheads="1"/>
          </p:cNvSpPr>
          <p:nvPr/>
        </p:nvSpPr>
        <p:spPr bwMode="auto">
          <a:xfrm>
            <a:off x="394026" y="1463925"/>
            <a:ext cx="36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</a:t>
            </a:r>
          </a:p>
        </p:txBody>
      </p:sp>
      <p:sp>
        <p:nvSpPr>
          <p:cNvPr id="83" name="Oval 156"/>
          <p:cNvSpPr>
            <a:spLocks noChangeArrowheads="1"/>
          </p:cNvSpPr>
          <p:nvPr/>
        </p:nvSpPr>
        <p:spPr bwMode="auto">
          <a:xfrm flipV="1">
            <a:off x="509913" y="2451350"/>
            <a:ext cx="193675" cy="201612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rPr>
              <a:t>－</a:t>
            </a:r>
          </a:p>
        </p:txBody>
      </p:sp>
      <p:sp>
        <p:nvSpPr>
          <p:cNvPr id="84" name="Rectangle 5"/>
          <p:cNvSpPr>
            <a:spLocks noChangeArrowheads="1"/>
          </p:cNvSpPr>
          <p:nvPr/>
        </p:nvSpPr>
        <p:spPr bwMode="auto">
          <a:xfrm>
            <a:off x="5334000" y="953442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altLang="zh-CN" sz="2400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3.  </a:t>
            </a:r>
            <a:r>
              <a:rPr lang="zh-CN" altLang="en-US" sz="2400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工作波形</a:t>
            </a:r>
          </a:p>
        </p:txBody>
      </p:sp>
      <p:sp>
        <p:nvSpPr>
          <p:cNvPr id="85" name="Rectangle 6"/>
          <p:cNvSpPr>
            <a:spLocks noChangeArrowheads="1"/>
          </p:cNvSpPr>
          <p:nvPr/>
        </p:nvSpPr>
        <p:spPr bwMode="auto">
          <a:xfrm>
            <a:off x="5958524" y="4654644"/>
            <a:ext cx="993775" cy="319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b="1" i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D2</a:t>
            </a:r>
            <a:r>
              <a:rPr lang="en-US" altLang="zh-CN" b="1" i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D4</a:t>
            </a:r>
            <a:endParaRPr lang="en-US" altLang="zh-CN" b="1" i="1" baseline="-25000">
              <a:solidFill>
                <a:srgbClr val="CC0000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86" name="Freeform 58"/>
          <p:cNvSpPr>
            <a:spLocks/>
          </p:cNvSpPr>
          <p:nvPr/>
        </p:nvSpPr>
        <p:spPr bwMode="auto">
          <a:xfrm flipV="1">
            <a:off x="5964874" y="3111806"/>
            <a:ext cx="485775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87" name="Freeform 59"/>
          <p:cNvSpPr>
            <a:spLocks/>
          </p:cNvSpPr>
          <p:nvPr/>
        </p:nvSpPr>
        <p:spPr bwMode="auto">
          <a:xfrm flipV="1">
            <a:off x="6939599" y="3111806"/>
            <a:ext cx="485775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88" name="Freeform 60"/>
          <p:cNvSpPr>
            <a:spLocks/>
          </p:cNvSpPr>
          <p:nvPr/>
        </p:nvSpPr>
        <p:spPr bwMode="auto">
          <a:xfrm flipV="1">
            <a:off x="7914324" y="3111806"/>
            <a:ext cx="485775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89" name="Freeform 61"/>
          <p:cNvSpPr>
            <a:spLocks/>
          </p:cNvSpPr>
          <p:nvPr/>
        </p:nvSpPr>
        <p:spPr bwMode="auto">
          <a:xfrm>
            <a:off x="5964874" y="4197444"/>
            <a:ext cx="487362" cy="533400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90" name="Freeform 62"/>
          <p:cNvSpPr>
            <a:spLocks/>
          </p:cNvSpPr>
          <p:nvPr/>
        </p:nvSpPr>
        <p:spPr bwMode="auto">
          <a:xfrm>
            <a:off x="6938011" y="4197444"/>
            <a:ext cx="487363" cy="533400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91" name="Freeform 63"/>
          <p:cNvSpPr>
            <a:spLocks/>
          </p:cNvSpPr>
          <p:nvPr/>
        </p:nvSpPr>
        <p:spPr bwMode="auto">
          <a:xfrm>
            <a:off x="7911149" y="4197444"/>
            <a:ext cx="488950" cy="533400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92" name="Group 64"/>
          <p:cNvGrpSpPr>
            <a:grpSpLocks/>
          </p:cNvGrpSpPr>
          <p:nvPr/>
        </p:nvGrpSpPr>
        <p:grpSpPr bwMode="auto">
          <a:xfrm>
            <a:off x="6455411" y="2322404"/>
            <a:ext cx="1951038" cy="2286000"/>
            <a:chOff x="3744" y="1920"/>
            <a:chExt cx="1536" cy="1440"/>
          </a:xfrm>
        </p:grpSpPr>
        <p:sp>
          <p:nvSpPr>
            <p:cNvPr id="93" name="Line 65"/>
            <p:cNvSpPr>
              <a:spLocks noChangeShapeType="1"/>
            </p:cNvSpPr>
            <p:nvPr/>
          </p:nvSpPr>
          <p:spPr bwMode="auto">
            <a:xfrm>
              <a:off x="3744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4" name="Line 66"/>
            <p:cNvSpPr>
              <a:spLocks noChangeShapeType="1"/>
            </p:cNvSpPr>
            <p:nvPr/>
          </p:nvSpPr>
          <p:spPr bwMode="auto">
            <a:xfrm>
              <a:off x="4128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5" name="Line 67"/>
            <p:cNvSpPr>
              <a:spLocks noChangeShapeType="1"/>
            </p:cNvSpPr>
            <p:nvPr/>
          </p:nvSpPr>
          <p:spPr bwMode="auto">
            <a:xfrm>
              <a:off x="4512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6" name="Line 68"/>
            <p:cNvSpPr>
              <a:spLocks noChangeShapeType="1"/>
            </p:cNvSpPr>
            <p:nvPr/>
          </p:nvSpPr>
          <p:spPr bwMode="auto">
            <a:xfrm>
              <a:off x="4896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7" name="Line 69"/>
            <p:cNvSpPr>
              <a:spLocks noChangeShapeType="1"/>
            </p:cNvSpPr>
            <p:nvPr/>
          </p:nvSpPr>
          <p:spPr bwMode="auto">
            <a:xfrm>
              <a:off x="5280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98" name="Group 87"/>
          <p:cNvGrpSpPr>
            <a:grpSpLocks/>
          </p:cNvGrpSpPr>
          <p:nvPr/>
        </p:nvGrpSpPr>
        <p:grpSpPr bwMode="auto">
          <a:xfrm>
            <a:off x="5531158" y="2643494"/>
            <a:ext cx="3415049" cy="2230437"/>
            <a:chOff x="3015" y="2297"/>
            <a:chExt cx="2691" cy="1405"/>
          </a:xfrm>
        </p:grpSpPr>
        <p:sp>
          <p:nvSpPr>
            <p:cNvPr id="99" name="Line 88"/>
            <p:cNvSpPr>
              <a:spLocks noChangeShapeType="1"/>
            </p:cNvSpPr>
            <p:nvPr/>
          </p:nvSpPr>
          <p:spPr bwMode="auto">
            <a:xfrm flipV="1">
              <a:off x="3357" y="3078"/>
              <a:ext cx="0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0" name="Line 89"/>
            <p:cNvSpPr>
              <a:spLocks noChangeShapeType="1"/>
            </p:cNvSpPr>
            <p:nvPr/>
          </p:nvSpPr>
          <p:spPr bwMode="auto">
            <a:xfrm>
              <a:off x="3357" y="3270"/>
              <a:ext cx="22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101" name="Group 90"/>
            <p:cNvGrpSpPr>
              <a:grpSpLocks/>
            </p:cNvGrpSpPr>
            <p:nvPr/>
          </p:nvGrpSpPr>
          <p:grpSpPr bwMode="auto">
            <a:xfrm>
              <a:off x="3357" y="2400"/>
              <a:ext cx="2160" cy="665"/>
              <a:chOff x="3357" y="2400"/>
              <a:chExt cx="2160" cy="665"/>
            </a:xfrm>
          </p:grpSpPr>
          <p:sp>
            <p:nvSpPr>
              <p:cNvPr id="106" name="Line 91"/>
              <p:cNvSpPr>
                <a:spLocks noChangeShapeType="1"/>
              </p:cNvSpPr>
              <p:nvPr/>
            </p:nvSpPr>
            <p:spPr bwMode="auto">
              <a:xfrm flipV="1">
                <a:off x="3357" y="2400"/>
                <a:ext cx="0" cy="66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arrow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07" name="Line 92"/>
              <p:cNvSpPr>
                <a:spLocks noChangeShapeType="1"/>
              </p:cNvSpPr>
              <p:nvPr/>
            </p:nvSpPr>
            <p:spPr bwMode="auto">
              <a:xfrm>
                <a:off x="3357" y="2914"/>
                <a:ext cx="2160" cy="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arrow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02" name="Text Box 93"/>
            <p:cNvSpPr txBox="1">
              <a:spLocks noChangeArrowheads="1"/>
            </p:cNvSpPr>
            <p:nvPr/>
          </p:nvSpPr>
          <p:spPr bwMode="auto">
            <a:xfrm>
              <a:off x="3046" y="2297"/>
              <a:ext cx="30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3" name="Rectangle 94"/>
            <p:cNvSpPr>
              <a:spLocks noChangeArrowheads="1"/>
            </p:cNvSpPr>
            <p:nvPr/>
          </p:nvSpPr>
          <p:spPr bwMode="auto">
            <a:xfrm>
              <a:off x="3015" y="2994"/>
              <a:ext cx="33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i="1" dirty="0" err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b="1" baseline="-25000" dirty="0" err="1">
                  <a:latin typeface="+mn-lt"/>
                  <a:ea typeface="Microsoft YaHei" panose="020B0503020204020204" pitchFamily="34" charset="-122"/>
                </a:rPr>
                <a:t>D</a:t>
              </a:r>
              <a:endParaRPr lang="en-US" altLang="zh-CN" b="1" baseline="-25000" dirty="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4" name="Rectangle 95"/>
            <p:cNvSpPr>
              <a:spLocks noChangeArrowheads="1"/>
            </p:cNvSpPr>
            <p:nvPr/>
          </p:nvSpPr>
          <p:spPr bwMode="auto">
            <a:xfrm>
              <a:off x="5381" y="2832"/>
              <a:ext cx="32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i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t</a:t>
              </a:r>
            </a:p>
          </p:txBody>
        </p:sp>
        <p:sp>
          <p:nvSpPr>
            <p:cNvPr id="105" name="Rectangle 96"/>
            <p:cNvSpPr>
              <a:spLocks noChangeArrowheads="1"/>
            </p:cNvSpPr>
            <p:nvPr/>
          </p:nvSpPr>
          <p:spPr bwMode="auto">
            <a:xfrm>
              <a:off x="5385" y="3222"/>
              <a:ext cx="32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i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t</a:t>
              </a:r>
            </a:p>
          </p:txBody>
        </p:sp>
      </p:grpSp>
      <p:grpSp>
        <p:nvGrpSpPr>
          <p:cNvPr id="108" name="Group 158"/>
          <p:cNvGrpSpPr>
            <a:grpSpLocks/>
          </p:cNvGrpSpPr>
          <p:nvPr/>
        </p:nvGrpSpPr>
        <p:grpSpPr bwMode="auto">
          <a:xfrm>
            <a:off x="5506086" y="1352442"/>
            <a:ext cx="3505200" cy="1503363"/>
            <a:chOff x="3216" y="1027"/>
            <a:chExt cx="2208" cy="947"/>
          </a:xfrm>
        </p:grpSpPr>
        <p:sp>
          <p:nvSpPr>
            <p:cNvPr id="109" name="Line 159"/>
            <p:cNvSpPr>
              <a:spLocks noChangeShapeType="1"/>
            </p:cNvSpPr>
            <p:nvPr/>
          </p:nvSpPr>
          <p:spPr bwMode="auto">
            <a:xfrm>
              <a:off x="3505" y="1302"/>
              <a:ext cx="15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0" name="Freeform 160"/>
            <p:cNvSpPr>
              <a:spLocks/>
            </p:cNvSpPr>
            <p:nvPr/>
          </p:nvSpPr>
          <p:spPr bwMode="auto">
            <a:xfrm>
              <a:off x="3504" y="1302"/>
              <a:ext cx="1536" cy="672"/>
            </a:xfrm>
            <a:custGeom>
              <a:avLst/>
              <a:gdLst>
                <a:gd name="T0" fmla="*/ 0 w 4320"/>
                <a:gd name="T1" fmla="*/ 165 h 960"/>
                <a:gd name="T2" fmla="*/ 20 w 4320"/>
                <a:gd name="T3" fmla="*/ 0 h 960"/>
                <a:gd name="T4" fmla="*/ 39 w 4320"/>
                <a:gd name="T5" fmla="*/ 165 h 960"/>
                <a:gd name="T6" fmla="*/ 58 w 4320"/>
                <a:gd name="T7" fmla="*/ 329 h 960"/>
                <a:gd name="T8" fmla="*/ 78 w 4320"/>
                <a:gd name="T9" fmla="*/ 165 h 960"/>
                <a:gd name="T10" fmla="*/ 97 w 4320"/>
                <a:gd name="T11" fmla="*/ 0 h 960"/>
                <a:gd name="T12" fmla="*/ 117 w 4320"/>
                <a:gd name="T13" fmla="*/ 165 h 960"/>
                <a:gd name="T14" fmla="*/ 136 w 4320"/>
                <a:gd name="T15" fmla="*/ 329 h 960"/>
                <a:gd name="T16" fmla="*/ 155 w 4320"/>
                <a:gd name="T17" fmla="*/ 165 h 960"/>
                <a:gd name="T18" fmla="*/ 175 w 4320"/>
                <a:gd name="T19" fmla="*/ 0 h 960"/>
                <a:gd name="T20" fmla="*/ 194 w 4320"/>
                <a:gd name="T21" fmla="*/ 165 h 9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320" h="960">
                  <a:moveTo>
                    <a:pt x="0" y="480"/>
                  </a:moveTo>
                  <a:cubicBezTo>
                    <a:pt x="144" y="240"/>
                    <a:pt x="288" y="0"/>
                    <a:pt x="432" y="0"/>
                  </a:cubicBezTo>
                  <a:cubicBezTo>
                    <a:pt x="576" y="0"/>
                    <a:pt x="720" y="320"/>
                    <a:pt x="864" y="480"/>
                  </a:cubicBezTo>
                  <a:cubicBezTo>
                    <a:pt x="1008" y="640"/>
                    <a:pt x="1152" y="960"/>
                    <a:pt x="1296" y="960"/>
                  </a:cubicBezTo>
                  <a:cubicBezTo>
                    <a:pt x="1440" y="960"/>
                    <a:pt x="1584" y="640"/>
                    <a:pt x="1728" y="480"/>
                  </a:cubicBezTo>
                  <a:cubicBezTo>
                    <a:pt x="1872" y="320"/>
                    <a:pt x="2016" y="0"/>
                    <a:pt x="2160" y="0"/>
                  </a:cubicBezTo>
                  <a:cubicBezTo>
                    <a:pt x="2304" y="0"/>
                    <a:pt x="2448" y="320"/>
                    <a:pt x="2592" y="480"/>
                  </a:cubicBezTo>
                  <a:cubicBezTo>
                    <a:pt x="2736" y="640"/>
                    <a:pt x="2880" y="960"/>
                    <a:pt x="3024" y="960"/>
                  </a:cubicBezTo>
                  <a:cubicBezTo>
                    <a:pt x="3168" y="960"/>
                    <a:pt x="3312" y="640"/>
                    <a:pt x="3456" y="480"/>
                  </a:cubicBezTo>
                  <a:cubicBezTo>
                    <a:pt x="3600" y="320"/>
                    <a:pt x="3744" y="0"/>
                    <a:pt x="3888" y="0"/>
                  </a:cubicBezTo>
                  <a:cubicBezTo>
                    <a:pt x="4032" y="0"/>
                    <a:pt x="4176" y="240"/>
                    <a:pt x="4320" y="48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1" name="Line 161"/>
            <p:cNvSpPr>
              <a:spLocks noChangeShapeType="1"/>
            </p:cNvSpPr>
            <p:nvPr/>
          </p:nvSpPr>
          <p:spPr bwMode="auto">
            <a:xfrm flipV="1">
              <a:off x="3501" y="1110"/>
              <a:ext cx="3" cy="8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2" name="Line 162"/>
            <p:cNvSpPr>
              <a:spLocks noChangeShapeType="1"/>
            </p:cNvSpPr>
            <p:nvPr/>
          </p:nvSpPr>
          <p:spPr bwMode="auto">
            <a:xfrm>
              <a:off x="3504" y="1638"/>
              <a:ext cx="17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3" name="Text Box 163"/>
            <p:cNvSpPr txBox="1">
              <a:spLocks noChangeArrowheads="1"/>
            </p:cNvSpPr>
            <p:nvPr/>
          </p:nvSpPr>
          <p:spPr bwMode="auto">
            <a:xfrm>
              <a:off x="3520" y="1027"/>
              <a:ext cx="23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 i="1" dirty="0"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sz="1800" b="1" dirty="0">
                <a:latin typeface="+mn-lt"/>
                <a:ea typeface="Microsoft YaHei" panose="020B0503020204020204" pitchFamily="34" charset="-122"/>
              </a:endParaRPr>
            </a:p>
          </p:txBody>
        </p:sp>
        <p:graphicFrame>
          <p:nvGraphicFramePr>
            <p:cNvPr id="114" name="Object 164"/>
            <p:cNvGraphicFramePr>
              <a:graphicFrameLocks noChangeAspect="1"/>
            </p:cNvGraphicFramePr>
            <p:nvPr/>
          </p:nvGraphicFramePr>
          <p:xfrm>
            <a:off x="5200" y="1638"/>
            <a:ext cx="224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4" imgW="209672" imgH="133260" progId="Equation.3">
                    <p:embed/>
                  </p:oleObj>
                </mc:Choice>
                <mc:Fallback>
                  <p:oleObj name="公式" r:id="rId4" imgW="209672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0" y="1638"/>
                          <a:ext cx="224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5" name="Object 165"/>
            <p:cNvGraphicFramePr>
              <a:graphicFrameLocks noChangeAspect="1"/>
            </p:cNvGraphicFramePr>
            <p:nvPr/>
          </p:nvGraphicFramePr>
          <p:xfrm>
            <a:off x="3216" y="1217"/>
            <a:ext cx="254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314373" imgH="190564" progId="Equation.3">
                    <p:embed/>
                  </p:oleObj>
                </mc:Choice>
                <mc:Fallback>
                  <p:oleObj name="Equation" r:id="rId6" imgW="314373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1217"/>
                          <a:ext cx="254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6" name="Group 166"/>
          <p:cNvGrpSpPr>
            <a:grpSpLocks/>
          </p:cNvGrpSpPr>
          <p:nvPr/>
        </p:nvGrpSpPr>
        <p:grpSpPr bwMode="auto">
          <a:xfrm>
            <a:off x="5429886" y="3008619"/>
            <a:ext cx="782638" cy="325437"/>
            <a:chOff x="3120" y="2435"/>
            <a:chExt cx="493" cy="205"/>
          </a:xfrm>
        </p:grpSpPr>
        <p:graphicFrame>
          <p:nvGraphicFramePr>
            <p:cNvPr id="117" name="Object 167"/>
            <p:cNvGraphicFramePr>
              <a:graphicFrameLocks noChangeAspect="1"/>
            </p:cNvGraphicFramePr>
            <p:nvPr/>
          </p:nvGraphicFramePr>
          <p:xfrm>
            <a:off x="3120" y="2435"/>
            <a:ext cx="249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314373" imgH="190564" progId="Equation.3">
                    <p:embed/>
                  </p:oleObj>
                </mc:Choice>
                <mc:Fallback>
                  <p:oleObj name="Equation" r:id="rId8" imgW="314373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2435"/>
                          <a:ext cx="249" cy="2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8" name="Line 168"/>
            <p:cNvSpPr>
              <a:spLocks noChangeShapeType="1"/>
            </p:cNvSpPr>
            <p:nvPr/>
          </p:nvSpPr>
          <p:spPr bwMode="auto">
            <a:xfrm flipH="1">
              <a:off x="3435" y="2494"/>
              <a:ext cx="178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19" name="Group 172"/>
          <p:cNvGrpSpPr>
            <a:grpSpLocks/>
          </p:cNvGrpSpPr>
          <p:nvPr/>
        </p:nvGrpSpPr>
        <p:grpSpPr bwMode="auto">
          <a:xfrm>
            <a:off x="5329874" y="4521294"/>
            <a:ext cx="817562" cy="338138"/>
            <a:chOff x="3105" y="3282"/>
            <a:chExt cx="515" cy="213"/>
          </a:xfrm>
        </p:grpSpPr>
        <p:graphicFrame>
          <p:nvGraphicFramePr>
            <p:cNvPr id="120" name="Object 173"/>
            <p:cNvGraphicFramePr>
              <a:graphicFrameLocks noChangeAspect="1"/>
            </p:cNvGraphicFramePr>
            <p:nvPr/>
          </p:nvGraphicFramePr>
          <p:xfrm>
            <a:off x="3105" y="3282"/>
            <a:ext cx="345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428519" imgH="190564" progId="Equation.3">
                    <p:embed/>
                  </p:oleObj>
                </mc:Choice>
                <mc:Fallback>
                  <p:oleObj name="Equation" r:id="rId10" imgW="428519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5" y="3282"/>
                          <a:ext cx="345" cy="2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1" name="Line 174"/>
            <p:cNvSpPr>
              <a:spLocks noChangeShapeType="1"/>
            </p:cNvSpPr>
            <p:nvPr/>
          </p:nvSpPr>
          <p:spPr bwMode="auto">
            <a:xfrm flipH="1">
              <a:off x="3498" y="3414"/>
              <a:ext cx="122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828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2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utoUpdateAnimBg="0"/>
      <p:bldP spid="20" grpId="0" autoUpdateAnimBg="0"/>
      <p:bldP spid="21" grpId="0" autoUpdateAnimBg="0"/>
      <p:bldP spid="22" grpId="0" autoUpdateAnimBg="0"/>
      <p:bldP spid="23" grpId="0" animBg="1" autoUpdateAnimBg="0"/>
      <p:bldP spid="67" grpId="0" animBg="1"/>
      <p:bldP spid="68" grpId="0" animBg="1"/>
      <p:bldP spid="69" grpId="0" animBg="1"/>
      <p:bldP spid="70" grpId="0" animBg="1"/>
      <p:bldP spid="71" grpId="0" animBg="1"/>
      <p:bldP spid="78" grpId="0" animBg="1"/>
      <p:bldP spid="82" grpId="0" autoUpdateAnimBg="0"/>
      <p:bldP spid="83" grpId="0" animBg="1" autoUpdateAnimBg="0"/>
      <p:bldP spid="84" grpId="0" build="p" autoUpdateAnimBg="0"/>
      <p:bldP spid="85" grpId="0" autoUpdateAnimBg="0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3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单相桥式整流电路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586113" y="3429518"/>
            <a:ext cx="2667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zh-CN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2.  </a:t>
            </a:r>
            <a:r>
              <a:rPr lang="zh-CN" altLang="en-US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工作原理</a:t>
            </a: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522613" y="891530"/>
            <a:ext cx="22733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1. </a:t>
            </a:r>
            <a:r>
              <a:rPr lang="zh-CN" altLang="en-US" sz="2400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电路结构</a:t>
            </a:r>
          </a:p>
        </p:txBody>
      </p:sp>
      <p:sp>
        <p:nvSpPr>
          <p:cNvPr id="22" name="Rectangle 56"/>
          <p:cNvSpPr>
            <a:spLocks noChangeArrowheads="1"/>
          </p:cNvSpPr>
          <p:nvPr/>
        </p:nvSpPr>
        <p:spPr bwMode="auto">
          <a:xfrm>
            <a:off x="3746826" y="1616325"/>
            <a:ext cx="36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</a:t>
            </a:r>
          </a:p>
        </p:txBody>
      </p:sp>
      <p:sp>
        <p:nvSpPr>
          <p:cNvPr id="23" name="Oval 57"/>
          <p:cNvSpPr>
            <a:spLocks noChangeArrowheads="1"/>
          </p:cNvSpPr>
          <p:nvPr/>
        </p:nvSpPr>
        <p:spPr bwMode="auto">
          <a:xfrm flipV="1">
            <a:off x="3862713" y="2803775"/>
            <a:ext cx="223838" cy="230187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rPr>
              <a:t>－</a:t>
            </a:r>
          </a:p>
        </p:txBody>
      </p:sp>
      <p:grpSp>
        <p:nvGrpSpPr>
          <p:cNvPr id="24" name="Group 97"/>
          <p:cNvGrpSpPr>
            <a:grpSpLocks/>
          </p:cNvGrpSpPr>
          <p:nvPr/>
        </p:nvGrpSpPr>
        <p:grpSpPr bwMode="auto">
          <a:xfrm>
            <a:off x="474988" y="1051175"/>
            <a:ext cx="3752850" cy="2287587"/>
            <a:chOff x="266" y="863"/>
            <a:chExt cx="2364" cy="1441"/>
          </a:xfrm>
        </p:grpSpPr>
        <p:grpSp>
          <p:nvGrpSpPr>
            <p:cNvPr id="25" name="Group 98"/>
            <p:cNvGrpSpPr>
              <a:grpSpLocks/>
            </p:cNvGrpSpPr>
            <p:nvPr/>
          </p:nvGrpSpPr>
          <p:grpSpPr bwMode="auto">
            <a:xfrm>
              <a:off x="1504" y="1105"/>
              <a:ext cx="238" cy="589"/>
              <a:chOff x="1382" y="1249"/>
              <a:chExt cx="238" cy="589"/>
            </a:xfrm>
          </p:grpSpPr>
          <p:sp>
            <p:nvSpPr>
              <p:cNvPr id="64" name="Line 99"/>
              <p:cNvSpPr>
                <a:spLocks noChangeShapeType="1"/>
              </p:cNvSpPr>
              <p:nvPr/>
            </p:nvSpPr>
            <p:spPr bwMode="auto">
              <a:xfrm rot="2910388">
                <a:off x="1524" y="1490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65" name="AutoShape 100"/>
              <p:cNvSpPr>
                <a:spLocks noChangeArrowheads="1"/>
              </p:cNvSpPr>
              <p:nvPr/>
            </p:nvSpPr>
            <p:spPr bwMode="auto">
              <a:xfrm rot="8310388">
                <a:off x="1382" y="1464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66" name="Line 101"/>
              <p:cNvSpPr>
                <a:spLocks noChangeShapeType="1"/>
              </p:cNvSpPr>
              <p:nvPr/>
            </p:nvSpPr>
            <p:spPr bwMode="auto">
              <a:xfrm rot="2910388" flipV="1">
                <a:off x="1201" y="1527"/>
                <a:ext cx="589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26" name="Group 102"/>
            <p:cNvGrpSpPr>
              <a:grpSpLocks/>
            </p:cNvGrpSpPr>
            <p:nvPr/>
          </p:nvGrpSpPr>
          <p:grpSpPr bwMode="auto">
            <a:xfrm>
              <a:off x="891" y="1272"/>
              <a:ext cx="589" cy="239"/>
              <a:chOff x="769" y="1416"/>
              <a:chExt cx="589" cy="239"/>
            </a:xfrm>
          </p:grpSpPr>
          <p:sp>
            <p:nvSpPr>
              <p:cNvPr id="61" name="Line 103"/>
              <p:cNvSpPr>
                <a:spLocks noChangeShapeType="1"/>
              </p:cNvSpPr>
              <p:nvPr/>
            </p:nvSpPr>
            <p:spPr bwMode="auto">
              <a:xfrm rot="-2534116">
                <a:off x="1106" y="1416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62" name="AutoShape 104"/>
              <p:cNvSpPr>
                <a:spLocks noChangeArrowheads="1"/>
              </p:cNvSpPr>
              <p:nvPr/>
            </p:nvSpPr>
            <p:spPr bwMode="auto">
              <a:xfrm rot="2865884">
                <a:off x="958" y="1489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63" name="Line 105"/>
              <p:cNvSpPr>
                <a:spLocks noChangeShapeType="1"/>
              </p:cNvSpPr>
              <p:nvPr/>
            </p:nvSpPr>
            <p:spPr bwMode="auto">
              <a:xfrm rot="19065884" flipV="1">
                <a:off x="769" y="1524"/>
                <a:ext cx="589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27" name="Group 106"/>
            <p:cNvGrpSpPr>
              <a:grpSpLocks/>
            </p:cNvGrpSpPr>
            <p:nvPr/>
          </p:nvGrpSpPr>
          <p:grpSpPr bwMode="auto">
            <a:xfrm>
              <a:off x="1323" y="1705"/>
              <a:ext cx="589" cy="237"/>
              <a:chOff x="1201" y="1849"/>
              <a:chExt cx="589" cy="237"/>
            </a:xfrm>
          </p:grpSpPr>
          <p:sp>
            <p:nvSpPr>
              <p:cNvPr id="58" name="Line 107"/>
              <p:cNvSpPr>
                <a:spLocks noChangeShapeType="1"/>
              </p:cNvSpPr>
              <p:nvPr/>
            </p:nvSpPr>
            <p:spPr bwMode="auto">
              <a:xfrm rot="-2454496">
                <a:off x="1538" y="1849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9" name="AutoShape 108"/>
              <p:cNvSpPr>
                <a:spLocks noChangeArrowheads="1"/>
              </p:cNvSpPr>
              <p:nvPr/>
            </p:nvSpPr>
            <p:spPr bwMode="auto">
              <a:xfrm rot="2945504">
                <a:off x="1390" y="1920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60" name="Line 109"/>
              <p:cNvSpPr>
                <a:spLocks noChangeShapeType="1"/>
              </p:cNvSpPr>
              <p:nvPr/>
            </p:nvSpPr>
            <p:spPr bwMode="auto">
              <a:xfrm rot="19145504" flipV="1">
                <a:off x="1201" y="1956"/>
                <a:ext cx="589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8" name="Line 110"/>
            <p:cNvSpPr>
              <a:spLocks noChangeShapeType="1"/>
            </p:cNvSpPr>
            <p:nvPr/>
          </p:nvSpPr>
          <p:spPr bwMode="auto">
            <a:xfrm rot="2912205">
              <a:off x="1249" y="1778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9" name="AutoShape 111"/>
            <p:cNvSpPr>
              <a:spLocks noChangeArrowheads="1"/>
            </p:cNvSpPr>
            <p:nvPr/>
          </p:nvSpPr>
          <p:spPr bwMode="auto">
            <a:xfrm rot="8312204">
              <a:off x="1107" y="1752"/>
              <a:ext cx="192" cy="139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0" name="Line 112"/>
            <p:cNvSpPr>
              <a:spLocks noChangeShapeType="1"/>
            </p:cNvSpPr>
            <p:nvPr/>
          </p:nvSpPr>
          <p:spPr bwMode="auto">
            <a:xfrm rot="2912205" flipV="1">
              <a:off x="900" y="1814"/>
              <a:ext cx="589" cy="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1" name="Line 113"/>
            <p:cNvSpPr>
              <a:spLocks noChangeShapeType="1"/>
            </p:cNvSpPr>
            <p:nvPr/>
          </p:nvSpPr>
          <p:spPr bwMode="auto">
            <a:xfrm>
              <a:off x="1358" y="1200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2" name="Line 114"/>
            <p:cNvSpPr>
              <a:spLocks noChangeShapeType="1"/>
            </p:cNvSpPr>
            <p:nvPr/>
          </p:nvSpPr>
          <p:spPr bwMode="auto">
            <a:xfrm flipH="1">
              <a:off x="554" y="1200"/>
              <a:ext cx="8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3" name="Line 115"/>
            <p:cNvSpPr>
              <a:spLocks noChangeShapeType="1"/>
            </p:cNvSpPr>
            <p:nvPr/>
          </p:nvSpPr>
          <p:spPr bwMode="auto">
            <a:xfrm>
              <a:off x="554" y="2016"/>
              <a:ext cx="8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4" name="Line 116"/>
            <p:cNvSpPr>
              <a:spLocks noChangeShapeType="1"/>
            </p:cNvSpPr>
            <p:nvPr/>
          </p:nvSpPr>
          <p:spPr bwMode="auto">
            <a:xfrm flipV="1">
              <a:off x="1838" y="1200"/>
              <a:ext cx="0" cy="4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5" name="Line 117"/>
            <p:cNvSpPr>
              <a:spLocks noChangeShapeType="1"/>
            </p:cNvSpPr>
            <p:nvPr/>
          </p:nvSpPr>
          <p:spPr bwMode="auto">
            <a:xfrm>
              <a:off x="986" y="1584"/>
              <a:ext cx="0" cy="7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6" name="Line 118"/>
            <p:cNvSpPr>
              <a:spLocks noChangeShapeType="1"/>
            </p:cNvSpPr>
            <p:nvPr/>
          </p:nvSpPr>
          <p:spPr bwMode="auto">
            <a:xfrm>
              <a:off x="986" y="2304"/>
              <a:ext cx="134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7" name="Line 119"/>
            <p:cNvSpPr>
              <a:spLocks noChangeShapeType="1"/>
            </p:cNvSpPr>
            <p:nvPr/>
          </p:nvSpPr>
          <p:spPr bwMode="auto">
            <a:xfrm>
              <a:off x="1838" y="1200"/>
              <a:ext cx="49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8" name="Rectangle 120"/>
            <p:cNvSpPr>
              <a:spLocks noChangeArrowheads="1"/>
            </p:cNvSpPr>
            <p:nvPr/>
          </p:nvSpPr>
          <p:spPr bwMode="auto">
            <a:xfrm rot="16200000" flipV="1">
              <a:off x="2183" y="1680"/>
              <a:ext cx="288" cy="9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9" name="Line 121"/>
            <p:cNvSpPr>
              <a:spLocks noChangeShapeType="1"/>
            </p:cNvSpPr>
            <p:nvPr/>
          </p:nvSpPr>
          <p:spPr bwMode="auto">
            <a:xfrm>
              <a:off x="2327" y="187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0" name="Line 122"/>
            <p:cNvSpPr>
              <a:spLocks noChangeShapeType="1"/>
            </p:cNvSpPr>
            <p:nvPr/>
          </p:nvSpPr>
          <p:spPr bwMode="auto">
            <a:xfrm>
              <a:off x="2327" y="1200"/>
              <a:ext cx="0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1" name="Text Box 123"/>
            <p:cNvSpPr txBox="1">
              <a:spLocks noChangeArrowheads="1"/>
            </p:cNvSpPr>
            <p:nvPr/>
          </p:nvSpPr>
          <p:spPr bwMode="auto">
            <a:xfrm>
              <a:off x="2352" y="1545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2" name="Text Box 124"/>
            <p:cNvSpPr txBox="1">
              <a:spLocks noChangeArrowheads="1"/>
            </p:cNvSpPr>
            <p:nvPr/>
          </p:nvSpPr>
          <p:spPr bwMode="auto">
            <a:xfrm>
              <a:off x="410" y="1449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sz="18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3" name="Text Box 125"/>
            <p:cNvSpPr txBox="1">
              <a:spLocks noChangeArrowheads="1"/>
            </p:cNvSpPr>
            <p:nvPr/>
          </p:nvSpPr>
          <p:spPr bwMode="auto">
            <a:xfrm>
              <a:off x="1993" y="863"/>
              <a:ext cx="29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18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4" name="Line 126"/>
            <p:cNvSpPr>
              <a:spLocks noChangeShapeType="1"/>
            </p:cNvSpPr>
            <p:nvPr/>
          </p:nvSpPr>
          <p:spPr bwMode="auto">
            <a:xfrm rot="-5400000">
              <a:off x="2120" y="1001"/>
              <a:ext cx="0" cy="25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5" name="Rectangle 127"/>
            <p:cNvSpPr>
              <a:spLocks noChangeArrowheads="1"/>
            </p:cNvSpPr>
            <p:nvPr/>
          </p:nvSpPr>
          <p:spPr bwMode="auto">
            <a:xfrm>
              <a:off x="1991" y="1537"/>
              <a:ext cx="2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sp>
          <p:nvSpPr>
            <p:cNvPr id="46" name="Text Box 128"/>
            <p:cNvSpPr txBox="1">
              <a:spLocks noChangeArrowheads="1"/>
            </p:cNvSpPr>
            <p:nvPr/>
          </p:nvSpPr>
          <p:spPr bwMode="auto">
            <a:xfrm>
              <a:off x="1610" y="1152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1</a:t>
              </a:r>
            </a:p>
          </p:txBody>
        </p:sp>
        <p:sp>
          <p:nvSpPr>
            <p:cNvPr id="47" name="Rectangle 129"/>
            <p:cNvSpPr>
              <a:spLocks noChangeArrowheads="1"/>
            </p:cNvSpPr>
            <p:nvPr/>
          </p:nvSpPr>
          <p:spPr bwMode="auto">
            <a:xfrm>
              <a:off x="1621" y="1865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+mn-lt"/>
                  <a:ea typeface="Microsoft YaHei" panose="020B0503020204020204" pitchFamily="34" charset="-122"/>
                </a:rPr>
                <a:t>2</a:t>
              </a:r>
            </a:p>
          </p:txBody>
        </p:sp>
        <p:sp>
          <p:nvSpPr>
            <p:cNvPr id="48" name="Rectangle 130"/>
            <p:cNvSpPr>
              <a:spLocks noChangeArrowheads="1"/>
            </p:cNvSpPr>
            <p:nvPr/>
          </p:nvSpPr>
          <p:spPr bwMode="auto">
            <a:xfrm>
              <a:off x="966" y="1787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+mn-lt"/>
                  <a:ea typeface="Microsoft YaHei" panose="020B0503020204020204" pitchFamily="34" charset="-122"/>
                </a:rPr>
                <a:t>3</a:t>
              </a:r>
            </a:p>
          </p:txBody>
        </p:sp>
        <p:sp>
          <p:nvSpPr>
            <p:cNvPr id="49" name="Rectangle 131"/>
            <p:cNvSpPr>
              <a:spLocks noChangeArrowheads="1"/>
            </p:cNvSpPr>
            <p:nvPr/>
          </p:nvSpPr>
          <p:spPr bwMode="auto">
            <a:xfrm>
              <a:off x="900" y="1211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+mn-lt"/>
                  <a:ea typeface="Microsoft YaHei" panose="020B0503020204020204" pitchFamily="34" charset="-122"/>
                </a:rPr>
                <a:t>4</a:t>
              </a:r>
            </a:p>
          </p:txBody>
        </p:sp>
        <p:sp>
          <p:nvSpPr>
            <p:cNvPr id="50" name="Text Box 132"/>
            <p:cNvSpPr txBox="1">
              <a:spLocks noChangeArrowheads="1"/>
            </p:cNvSpPr>
            <p:nvPr/>
          </p:nvSpPr>
          <p:spPr bwMode="auto">
            <a:xfrm>
              <a:off x="266" y="960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a</a:t>
              </a:r>
            </a:p>
          </p:txBody>
        </p:sp>
        <p:sp>
          <p:nvSpPr>
            <p:cNvPr id="51" name="Text Box 133"/>
            <p:cNvSpPr txBox="1">
              <a:spLocks noChangeArrowheads="1"/>
            </p:cNvSpPr>
            <p:nvPr/>
          </p:nvSpPr>
          <p:spPr bwMode="auto">
            <a:xfrm>
              <a:off x="266" y="1824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b</a:t>
              </a:r>
            </a:p>
          </p:txBody>
        </p:sp>
        <p:sp>
          <p:nvSpPr>
            <p:cNvPr id="52" name="Text Box 134"/>
            <p:cNvSpPr txBox="1">
              <a:spLocks noChangeArrowheads="1"/>
            </p:cNvSpPr>
            <p:nvPr/>
          </p:nvSpPr>
          <p:spPr bwMode="auto">
            <a:xfrm>
              <a:off x="436" y="1152"/>
              <a:ext cx="19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53" name="Rectangle 135"/>
            <p:cNvSpPr>
              <a:spLocks noChangeArrowheads="1"/>
            </p:cNvSpPr>
            <p:nvPr/>
          </p:nvSpPr>
          <p:spPr bwMode="auto">
            <a:xfrm>
              <a:off x="362" y="1710"/>
              <a:ext cx="22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 –</a:t>
              </a:r>
            </a:p>
          </p:txBody>
        </p:sp>
        <p:sp>
          <p:nvSpPr>
            <p:cNvPr id="54" name="Text Box 136"/>
            <p:cNvSpPr txBox="1">
              <a:spLocks noChangeArrowheads="1"/>
            </p:cNvSpPr>
            <p:nvPr/>
          </p:nvSpPr>
          <p:spPr bwMode="auto">
            <a:xfrm>
              <a:off x="2016" y="1296"/>
              <a:ext cx="19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55" name="Rectangle 137"/>
            <p:cNvSpPr>
              <a:spLocks noChangeArrowheads="1"/>
            </p:cNvSpPr>
            <p:nvPr/>
          </p:nvSpPr>
          <p:spPr bwMode="auto">
            <a:xfrm>
              <a:off x="1968" y="1835"/>
              <a:ext cx="22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 –</a:t>
              </a:r>
            </a:p>
          </p:txBody>
        </p:sp>
        <p:sp>
          <p:nvSpPr>
            <p:cNvPr id="56" name="Oval 138"/>
            <p:cNvSpPr>
              <a:spLocks noChangeArrowheads="1"/>
            </p:cNvSpPr>
            <p:nvPr/>
          </p:nvSpPr>
          <p:spPr bwMode="auto">
            <a:xfrm>
              <a:off x="506" y="1991"/>
              <a:ext cx="54" cy="5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7" name="Oval 139"/>
            <p:cNvSpPr>
              <a:spLocks noChangeArrowheads="1"/>
            </p:cNvSpPr>
            <p:nvPr/>
          </p:nvSpPr>
          <p:spPr bwMode="auto">
            <a:xfrm>
              <a:off x="506" y="1182"/>
              <a:ext cx="54" cy="5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67" name="Line 140"/>
          <p:cNvSpPr>
            <a:spLocks noChangeShapeType="1"/>
          </p:cNvSpPr>
          <p:nvPr/>
        </p:nvSpPr>
        <p:spPr bwMode="auto">
          <a:xfrm>
            <a:off x="1617988" y="2232275"/>
            <a:ext cx="685800" cy="6858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68" name="Line 141"/>
          <p:cNvSpPr>
            <a:spLocks noChangeShapeType="1"/>
          </p:cNvSpPr>
          <p:nvPr/>
        </p:nvSpPr>
        <p:spPr bwMode="auto">
          <a:xfrm>
            <a:off x="967113" y="2881562"/>
            <a:ext cx="13716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69" name="Line 142"/>
          <p:cNvSpPr>
            <a:spLocks noChangeShapeType="1"/>
          </p:cNvSpPr>
          <p:nvPr/>
        </p:nvSpPr>
        <p:spPr bwMode="auto">
          <a:xfrm>
            <a:off x="967113" y="1586162"/>
            <a:ext cx="13716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70" name="Line 143"/>
          <p:cNvSpPr>
            <a:spLocks noChangeShapeType="1"/>
          </p:cNvSpPr>
          <p:nvPr/>
        </p:nvSpPr>
        <p:spPr bwMode="auto">
          <a:xfrm>
            <a:off x="2300613" y="1605212"/>
            <a:ext cx="685800" cy="6858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71" name="Line 144"/>
          <p:cNvSpPr>
            <a:spLocks noChangeShapeType="1"/>
          </p:cNvSpPr>
          <p:nvPr/>
        </p:nvSpPr>
        <p:spPr bwMode="auto">
          <a:xfrm flipV="1">
            <a:off x="2967363" y="1586162"/>
            <a:ext cx="0" cy="6858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72" name="Group 145"/>
          <p:cNvGrpSpPr>
            <a:grpSpLocks/>
          </p:cNvGrpSpPr>
          <p:nvPr/>
        </p:nvGrpSpPr>
        <p:grpSpPr bwMode="auto">
          <a:xfrm>
            <a:off x="2967363" y="1586162"/>
            <a:ext cx="795338" cy="0"/>
            <a:chOff x="1728" y="1344"/>
            <a:chExt cx="864" cy="0"/>
          </a:xfrm>
        </p:grpSpPr>
        <p:sp>
          <p:nvSpPr>
            <p:cNvPr id="73" name="Line 146"/>
            <p:cNvSpPr>
              <a:spLocks noChangeShapeType="1"/>
            </p:cNvSpPr>
            <p:nvPr/>
          </p:nvSpPr>
          <p:spPr bwMode="auto">
            <a:xfrm flipV="1">
              <a:off x="2160" y="1344"/>
              <a:ext cx="432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4" name="Line 147"/>
            <p:cNvSpPr>
              <a:spLocks noChangeShapeType="1"/>
            </p:cNvSpPr>
            <p:nvPr/>
          </p:nvSpPr>
          <p:spPr bwMode="auto">
            <a:xfrm>
              <a:off x="1728" y="1344"/>
              <a:ext cx="432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75" name="Group 148"/>
          <p:cNvGrpSpPr>
            <a:grpSpLocks/>
          </p:cNvGrpSpPr>
          <p:nvPr/>
        </p:nvGrpSpPr>
        <p:grpSpPr bwMode="auto">
          <a:xfrm>
            <a:off x="3748413" y="1586162"/>
            <a:ext cx="0" cy="1752600"/>
            <a:chOff x="2592" y="1344"/>
            <a:chExt cx="0" cy="1104"/>
          </a:xfrm>
        </p:grpSpPr>
        <p:sp>
          <p:nvSpPr>
            <p:cNvPr id="76" name="Line 149"/>
            <p:cNvSpPr>
              <a:spLocks noChangeShapeType="1"/>
            </p:cNvSpPr>
            <p:nvPr/>
          </p:nvSpPr>
          <p:spPr bwMode="auto">
            <a:xfrm>
              <a:off x="2592" y="1968"/>
              <a:ext cx="0" cy="48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7" name="Line 150"/>
            <p:cNvSpPr>
              <a:spLocks noChangeShapeType="1"/>
            </p:cNvSpPr>
            <p:nvPr/>
          </p:nvSpPr>
          <p:spPr bwMode="auto">
            <a:xfrm>
              <a:off x="2592" y="1344"/>
              <a:ext cx="0" cy="67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78" name="Line 151"/>
          <p:cNvSpPr>
            <a:spLocks noChangeShapeType="1"/>
          </p:cNvSpPr>
          <p:nvPr/>
        </p:nvSpPr>
        <p:spPr bwMode="auto">
          <a:xfrm>
            <a:off x="1617988" y="2195762"/>
            <a:ext cx="0" cy="1143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79" name="Group 152"/>
          <p:cNvGrpSpPr>
            <a:grpSpLocks/>
          </p:cNvGrpSpPr>
          <p:nvPr/>
        </p:nvGrpSpPr>
        <p:grpSpPr bwMode="auto">
          <a:xfrm>
            <a:off x="1617988" y="3338762"/>
            <a:ext cx="2130425" cy="0"/>
            <a:chOff x="864" y="2448"/>
            <a:chExt cx="1728" cy="0"/>
          </a:xfrm>
        </p:grpSpPr>
        <p:sp>
          <p:nvSpPr>
            <p:cNvPr id="80" name="Line 153"/>
            <p:cNvSpPr>
              <a:spLocks noChangeShapeType="1"/>
            </p:cNvSpPr>
            <p:nvPr/>
          </p:nvSpPr>
          <p:spPr bwMode="auto">
            <a:xfrm flipH="1">
              <a:off x="864" y="2448"/>
              <a:ext cx="864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1" name="Line 154"/>
            <p:cNvSpPr>
              <a:spLocks noChangeShapeType="1"/>
            </p:cNvSpPr>
            <p:nvPr/>
          </p:nvSpPr>
          <p:spPr bwMode="auto">
            <a:xfrm flipH="1">
              <a:off x="1728" y="2448"/>
              <a:ext cx="864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82" name="Rectangle 155"/>
          <p:cNvSpPr>
            <a:spLocks noChangeArrowheads="1"/>
          </p:cNvSpPr>
          <p:nvPr/>
        </p:nvSpPr>
        <p:spPr bwMode="auto">
          <a:xfrm>
            <a:off x="394026" y="1463925"/>
            <a:ext cx="36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</a:t>
            </a:r>
          </a:p>
        </p:txBody>
      </p:sp>
      <p:sp>
        <p:nvSpPr>
          <p:cNvPr id="83" name="Oval 156"/>
          <p:cNvSpPr>
            <a:spLocks noChangeArrowheads="1"/>
          </p:cNvSpPr>
          <p:nvPr/>
        </p:nvSpPr>
        <p:spPr bwMode="auto">
          <a:xfrm flipV="1">
            <a:off x="509913" y="2451350"/>
            <a:ext cx="193675" cy="201612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rPr>
              <a:t>－</a:t>
            </a:r>
          </a:p>
        </p:txBody>
      </p:sp>
      <p:sp>
        <p:nvSpPr>
          <p:cNvPr id="84" name="Rectangle 5"/>
          <p:cNvSpPr>
            <a:spLocks noChangeArrowheads="1"/>
          </p:cNvSpPr>
          <p:nvPr/>
        </p:nvSpPr>
        <p:spPr bwMode="auto">
          <a:xfrm>
            <a:off x="5334000" y="953442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altLang="zh-CN" sz="2400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3.  </a:t>
            </a:r>
            <a:r>
              <a:rPr lang="zh-CN" altLang="en-US" sz="2400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工作波形</a:t>
            </a:r>
          </a:p>
        </p:txBody>
      </p:sp>
      <p:sp>
        <p:nvSpPr>
          <p:cNvPr id="85" name="Rectangle 6"/>
          <p:cNvSpPr>
            <a:spLocks noChangeArrowheads="1"/>
          </p:cNvSpPr>
          <p:nvPr/>
        </p:nvSpPr>
        <p:spPr bwMode="auto">
          <a:xfrm>
            <a:off x="5557838" y="4654644"/>
            <a:ext cx="993775" cy="319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b="1" i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D2</a:t>
            </a:r>
            <a:r>
              <a:rPr lang="en-US" altLang="zh-CN" b="1" i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D4</a:t>
            </a:r>
            <a:endParaRPr lang="en-US" altLang="zh-CN" b="1" i="1" baseline="-25000">
              <a:solidFill>
                <a:srgbClr val="CC0000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86" name="Freeform 58"/>
          <p:cNvSpPr>
            <a:spLocks/>
          </p:cNvSpPr>
          <p:nvPr/>
        </p:nvSpPr>
        <p:spPr bwMode="auto">
          <a:xfrm flipV="1">
            <a:off x="5564188" y="3111806"/>
            <a:ext cx="485775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87" name="Freeform 59"/>
          <p:cNvSpPr>
            <a:spLocks/>
          </p:cNvSpPr>
          <p:nvPr/>
        </p:nvSpPr>
        <p:spPr bwMode="auto">
          <a:xfrm flipV="1">
            <a:off x="6538913" y="3111806"/>
            <a:ext cx="485775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88" name="Freeform 60"/>
          <p:cNvSpPr>
            <a:spLocks/>
          </p:cNvSpPr>
          <p:nvPr/>
        </p:nvSpPr>
        <p:spPr bwMode="auto">
          <a:xfrm flipV="1">
            <a:off x="7513638" y="3111806"/>
            <a:ext cx="485775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89" name="Freeform 61"/>
          <p:cNvSpPr>
            <a:spLocks/>
          </p:cNvSpPr>
          <p:nvPr/>
        </p:nvSpPr>
        <p:spPr bwMode="auto">
          <a:xfrm>
            <a:off x="5564188" y="4197444"/>
            <a:ext cx="487362" cy="533400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90" name="Freeform 62"/>
          <p:cNvSpPr>
            <a:spLocks/>
          </p:cNvSpPr>
          <p:nvPr/>
        </p:nvSpPr>
        <p:spPr bwMode="auto">
          <a:xfrm>
            <a:off x="6537325" y="4197444"/>
            <a:ext cx="487363" cy="533400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91" name="Freeform 63"/>
          <p:cNvSpPr>
            <a:spLocks/>
          </p:cNvSpPr>
          <p:nvPr/>
        </p:nvSpPr>
        <p:spPr bwMode="auto">
          <a:xfrm>
            <a:off x="7510463" y="4197444"/>
            <a:ext cx="488950" cy="533400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92" name="Group 64"/>
          <p:cNvGrpSpPr>
            <a:grpSpLocks/>
          </p:cNvGrpSpPr>
          <p:nvPr/>
        </p:nvGrpSpPr>
        <p:grpSpPr bwMode="auto">
          <a:xfrm>
            <a:off x="6054725" y="2322404"/>
            <a:ext cx="1951038" cy="2286000"/>
            <a:chOff x="3744" y="1920"/>
            <a:chExt cx="1536" cy="1440"/>
          </a:xfrm>
        </p:grpSpPr>
        <p:sp>
          <p:nvSpPr>
            <p:cNvPr id="93" name="Line 65"/>
            <p:cNvSpPr>
              <a:spLocks noChangeShapeType="1"/>
            </p:cNvSpPr>
            <p:nvPr/>
          </p:nvSpPr>
          <p:spPr bwMode="auto">
            <a:xfrm>
              <a:off x="3744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4" name="Line 66"/>
            <p:cNvSpPr>
              <a:spLocks noChangeShapeType="1"/>
            </p:cNvSpPr>
            <p:nvPr/>
          </p:nvSpPr>
          <p:spPr bwMode="auto">
            <a:xfrm>
              <a:off x="4128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5" name="Line 67"/>
            <p:cNvSpPr>
              <a:spLocks noChangeShapeType="1"/>
            </p:cNvSpPr>
            <p:nvPr/>
          </p:nvSpPr>
          <p:spPr bwMode="auto">
            <a:xfrm>
              <a:off x="4512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6" name="Line 68"/>
            <p:cNvSpPr>
              <a:spLocks noChangeShapeType="1"/>
            </p:cNvSpPr>
            <p:nvPr/>
          </p:nvSpPr>
          <p:spPr bwMode="auto">
            <a:xfrm>
              <a:off x="4896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7" name="Line 69"/>
            <p:cNvSpPr>
              <a:spLocks noChangeShapeType="1"/>
            </p:cNvSpPr>
            <p:nvPr/>
          </p:nvSpPr>
          <p:spPr bwMode="auto">
            <a:xfrm>
              <a:off x="5280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98" name="Group 87"/>
          <p:cNvGrpSpPr>
            <a:grpSpLocks/>
          </p:cNvGrpSpPr>
          <p:nvPr/>
        </p:nvGrpSpPr>
        <p:grpSpPr bwMode="auto">
          <a:xfrm>
            <a:off x="5130472" y="2643494"/>
            <a:ext cx="3415049" cy="2230437"/>
            <a:chOff x="3015" y="2297"/>
            <a:chExt cx="2691" cy="1405"/>
          </a:xfrm>
        </p:grpSpPr>
        <p:sp>
          <p:nvSpPr>
            <p:cNvPr id="99" name="Line 88"/>
            <p:cNvSpPr>
              <a:spLocks noChangeShapeType="1"/>
            </p:cNvSpPr>
            <p:nvPr/>
          </p:nvSpPr>
          <p:spPr bwMode="auto">
            <a:xfrm flipV="1">
              <a:off x="3357" y="3078"/>
              <a:ext cx="0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0" name="Line 89"/>
            <p:cNvSpPr>
              <a:spLocks noChangeShapeType="1"/>
            </p:cNvSpPr>
            <p:nvPr/>
          </p:nvSpPr>
          <p:spPr bwMode="auto">
            <a:xfrm>
              <a:off x="3357" y="3270"/>
              <a:ext cx="22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101" name="Group 90"/>
            <p:cNvGrpSpPr>
              <a:grpSpLocks/>
            </p:cNvGrpSpPr>
            <p:nvPr/>
          </p:nvGrpSpPr>
          <p:grpSpPr bwMode="auto">
            <a:xfrm>
              <a:off x="3357" y="2400"/>
              <a:ext cx="2160" cy="665"/>
              <a:chOff x="3357" y="2400"/>
              <a:chExt cx="2160" cy="665"/>
            </a:xfrm>
          </p:grpSpPr>
          <p:sp>
            <p:nvSpPr>
              <p:cNvPr id="106" name="Line 91"/>
              <p:cNvSpPr>
                <a:spLocks noChangeShapeType="1"/>
              </p:cNvSpPr>
              <p:nvPr/>
            </p:nvSpPr>
            <p:spPr bwMode="auto">
              <a:xfrm flipV="1">
                <a:off x="3357" y="2400"/>
                <a:ext cx="0" cy="66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arrow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07" name="Line 92"/>
              <p:cNvSpPr>
                <a:spLocks noChangeShapeType="1"/>
              </p:cNvSpPr>
              <p:nvPr/>
            </p:nvSpPr>
            <p:spPr bwMode="auto">
              <a:xfrm>
                <a:off x="3357" y="2914"/>
                <a:ext cx="2160" cy="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arrow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02" name="Text Box 93"/>
            <p:cNvSpPr txBox="1">
              <a:spLocks noChangeArrowheads="1"/>
            </p:cNvSpPr>
            <p:nvPr/>
          </p:nvSpPr>
          <p:spPr bwMode="auto">
            <a:xfrm>
              <a:off x="3046" y="2297"/>
              <a:ext cx="30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3" name="Rectangle 94"/>
            <p:cNvSpPr>
              <a:spLocks noChangeArrowheads="1"/>
            </p:cNvSpPr>
            <p:nvPr/>
          </p:nvSpPr>
          <p:spPr bwMode="auto">
            <a:xfrm>
              <a:off x="3015" y="2994"/>
              <a:ext cx="33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i="1" dirty="0" err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b="1" baseline="-25000" dirty="0" err="1">
                  <a:latin typeface="+mn-lt"/>
                  <a:ea typeface="Microsoft YaHei" panose="020B0503020204020204" pitchFamily="34" charset="-122"/>
                </a:rPr>
                <a:t>D</a:t>
              </a:r>
              <a:endParaRPr lang="en-US" altLang="zh-CN" b="1" baseline="-25000" dirty="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4" name="Rectangle 95"/>
            <p:cNvSpPr>
              <a:spLocks noChangeArrowheads="1"/>
            </p:cNvSpPr>
            <p:nvPr/>
          </p:nvSpPr>
          <p:spPr bwMode="auto">
            <a:xfrm>
              <a:off x="5381" y="2832"/>
              <a:ext cx="32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i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t</a:t>
              </a:r>
            </a:p>
          </p:txBody>
        </p:sp>
        <p:sp>
          <p:nvSpPr>
            <p:cNvPr id="105" name="Rectangle 96"/>
            <p:cNvSpPr>
              <a:spLocks noChangeArrowheads="1"/>
            </p:cNvSpPr>
            <p:nvPr/>
          </p:nvSpPr>
          <p:spPr bwMode="auto">
            <a:xfrm>
              <a:off x="5385" y="3222"/>
              <a:ext cx="32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i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t</a:t>
              </a:r>
            </a:p>
          </p:txBody>
        </p:sp>
      </p:grpSp>
      <p:grpSp>
        <p:nvGrpSpPr>
          <p:cNvPr id="108" name="Group 158"/>
          <p:cNvGrpSpPr>
            <a:grpSpLocks/>
          </p:cNvGrpSpPr>
          <p:nvPr/>
        </p:nvGrpSpPr>
        <p:grpSpPr bwMode="auto">
          <a:xfrm>
            <a:off x="5105400" y="1352442"/>
            <a:ext cx="3505200" cy="1503363"/>
            <a:chOff x="3216" y="1027"/>
            <a:chExt cx="2208" cy="947"/>
          </a:xfrm>
        </p:grpSpPr>
        <p:sp>
          <p:nvSpPr>
            <p:cNvPr id="109" name="Line 159"/>
            <p:cNvSpPr>
              <a:spLocks noChangeShapeType="1"/>
            </p:cNvSpPr>
            <p:nvPr/>
          </p:nvSpPr>
          <p:spPr bwMode="auto">
            <a:xfrm>
              <a:off x="3505" y="1302"/>
              <a:ext cx="15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0" name="Freeform 160"/>
            <p:cNvSpPr>
              <a:spLocks/>
            </p:cNvSpPr>
            <p:nvPr/>
          </p:nvSpPr>
          <p:spPr bwMode="auto">
            <a:xfrm>
              <a:off x="3504" y="1302"/>
              <a:ext cx="1536" cy="672"/>
            </a:xfrm>
            <a:custGeom>
              <a:avLst/>
              <a:gdLst>
                <a:gd name="T0" fmla="*/ 0 w 4320"/>
                <a:gd name="T1" fmla="*/ 165 h 960"/>
                <a:gd name="T2" fmla="*/ 20 w 4320"/>
                <a:gd name="T3" fmla="*/ 0 h 960"/>
                <a:gd name="T4" fmla="*/ 39 w 4320"/>
                <a:gd name="T5" fmla="*/ 165 h 960"/>
                <a:gd name="T6" fmla="*/ 58 w 4320"/>
                <a:gd name="T7" fmla="*/ 329 h 960"/>
                <a:gd name="T8" fmla="*/ 78 w 4320"/>
                <a:gd name="T9" fmla="*/ 165 h 960"/>
                <a:gd name="T10" fmla="*/ 97 w 4320"/>
                <a:gd name="T11" fmla="*/ 0 h 960"/>
                <a:gd name="T12" fmla="*/ 117 w 4320"/>
                <a:gd name="T13" fmla="*/ 165 h 960"/>
                <a:gd name="T14" fmla="*/ 136 w 4320"/>
                <a:gd name="T15" fmla="*/ 329 h 960"/>
                <a:gd name="T16" fmla="*/ 155 w 4320"/>
                <a:gd name="T17" fmla="*/ 165 h 960"/>
                <a:gd name="T18" fmla="*/ 175 w 4320"/>
                <a:gd name="T19" fmla="*/ 0 h 960"/>
                <a:gd name="T20" fmla="*/ 194 w 4320"/>
                <a:gd name="T21" fmla="*/ 165 h 9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320" h="960">
                  <a:moveTo>
                    <a:pt x="0" y="480"/>
                  </a:moveTo>
                  <a:cubicBezTo>
                    <a:pt x="144" y="240"/>
                    <a:pt x="288" y="0"/>
                    <a:pt x="432" y="0"/>
                  </a:cubicBezTo>
                  <a:cubicBezTo>
                    <a:pt x="576" y="0"/>
                    <a:pt x="720" y="320"/>
                    <a:pt x="864" y="480"/>
                  </a:cubicBezTo>
                  <a:cubicBezTo>
                    <a:pt x="1008" y="640"/>
                    <a:pt x="1152" y="960"/>
                    <a:pt x="1296" y="960"/>
                  </a:cubicBezTo>
                  <a:cubicBezTo>
                    <a:pt x="1440" y="960"/>
                    <a:pt x="1584" y="640"/>
                    <a:pt x="1728" y="480"/>
                  </a:cubicBezTo>
                  <a:cubicBezTo>
                    <a:pt x="1872" y="320"/>
                    <a:pt x="2016" y="0"/>
                    <a:pt x="2160" y="0"/>
                  </a:cubicBezTo>
                  <a:cubicBezTo>
                    <a:pt x="2304" y="0"/>
                    <a:pt x="2448" y="320"/>
                    <a:pt x="2592" y="480"/>
                  </a:cubicBezTo>
                  <a:cubicBezTo>
                    <a:pt x="2736" y="640"/>
                    <a:pt x="2880" y="960"/>
                    <a:pt x="3024" y="960"/>
                  </a:cubicBezTo>
                  <a:cubicBezTo>
                    <a:pt x="3168" y="960"/>
                    <a:pt x="3312" y="640"/>
                    <a:pt x="3456" y="480"/>
                  </a:cubicBezTo>
                  <a:cubicBezTo>
                    <a:pt x="3600" y="320"/>
                    <a:pt x="3744" y="0"/>
                    <a:pt x="3888" y="0"/>
                  </a:cubicBezTo>
                  <a:cubicBezTo>
                    <a:pt x="4032" y="0"/>
                    <a:pt x="4176" y="240"/>
                    <a:pt x="4320" y="48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1" name="Line 161"/>
            <p:cNvSpPr>
              <a:spLocks noChangeShapeType="1"/>
            </p:cNvSpPr>
            <p:nvPr/>
          </p:nvSpPr>
          <p:spPr bwMode="auto">
            <a:xfrm flipV="1">
              <a:off x="3501" y="1110"/>
              <a:ext cx="3" cy="8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2" name="Line 162"/>
            <p:cNvSpPr>
              <a:spLocks noChangeShapeType="1"/>
            </p:cNvSpPr>
            <p:nvPr/>
          </p:nvSpPr>
          <p:spPr bwMode="auto">
            <a:xfrm>
              <a:off x="3504" y="1638"/>
              <a:ext cx="17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3" name="Text Box 163"/>
            <p:cNvSpPr txBox="1">
              <a:spLocks noChangeArrowheads="1"/>
            </p:cNvSpPr>
            <p:nvPr/>
          </p:nvSpPr>
          <p:spPr bwMode="auto">
            <a:xfrm>
              <a:off x="3520" y="1027"/>
              <a:ext cx="23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 i="1" dirty="0"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sz="1800" b="1" dirty="0">
                <a:latin typeface="+mn-lt"/>
                <a:ea typeface="Microsoft YaHei" panose="020B0503020204020204" pitchFamily="34" charset="-122"/>
              </a:endParaRPr>
            </a:p>
          </p:txBody>
        </p:sp>
        <p:graphicFrame>
          <p:nvGraphicFramePr>
            <p:cNvPr id="114" name="Object 164"/>
            <p:cNvGraphicFramePr>
              <a:graphicFrameLocks noChangeAspect="1"/>
            </p:cNvGraphicFramePr>
            <p:nvPr/>
          </p:nvGraphicFramePr>
          <p:xfrm>
            <a:off x="5200" y="1638"/>
            <a:ext cx="224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4" imgW="209672" imgH="133260" progId="Equation.3">
                    <p:embed/>
                  </p:oleObj>
                </mc:Choice>
                <mc:Fallback>
                  <p:oleObj name="公式" r:id="rId4" imgW="209672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0" y="1638"/>
                          <a:ext cx="224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5" name="Object 165"/>
            <p:cNvGraphicFramePr>
              <a:graphicFrameLocks noChangeAspect="1"/>
            </p:cNvGraphicFramePr>
            <p:nvPr/>
          </p:nvGraphicFramePr>
          <p:xfrm>
            <a:off x="3216" y="1217"/>
            <a:ext cx="254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314373" imgH="190564" progId="Equation.3">
                    <p:embed/>
                  </p:oleObj>
                </mc:Choice>
                <mc:Fallback>
                  <p:oleObj name="Equation" r:id="rId6" imgW="314373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1217"/>
                          <a:ext cx="254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6" name="Group 166"/>
          <p:cNvGrpSpPr>
            <a:grpSpLocks/>
          </p:cNvGrpSpPr>
          <p:nvPr/>
        </p:nvGrpSpPr>
        <p:grpSpPr bwMode="auto">
          <a:xfrm>
            <a:off x="5029200" y="3008619"/>
            <a:ext cx="782638" cy="325437"/>
            <a:chOff x="3120" y="2435"/>
            <a:chExt cx="493" cy="205"/>
          </a:xfrm>
        </p:grpSpPr>
        <p:graphicFrame>
          <p:nvGraphicFramePr>
            <p:cNvPr id="117" name="Object 167"/>
            <p:cNvGraphicFramePr>
              <a:graphicFrameLocks noChangeAspect="1"/>
            </p:cNvGraphicFramePr>
            <p:nvPr/>
          </p:nvGraphicFramePr>
          <p:xfrm>
            <a:off x="3120" y="2435"/>
            <a:ext cx="249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314373" imgH="190564" progId="Equation.3">
                    <p:embed/>
                  </p:oleObj>
                </mc:Choice>
                <mc:Fallback>
                  <p:oleObj name="Equation" r:id="rId8" imgW="314373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2435"/>
                          <a:ext cx="249" cy="2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8" name="Line 168"/>
            <p:cNvSpPr>
              <a:spLocks noChangeShapeType="1"/>
            </p:cNvSpPr>
            <p:nvPr/>
          </p:nvSpPr>
          <p:spPr bwMode="auto">
            <a:xfrm flipH="1">
              <a:off x="3435" y="2494"/>
              <a:ext cx="178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19" name="Group 172"/>
          <p:cNvGrpSpPr>
            <a:grpSpLocks/>
          </p:cNvGrpSpPr>
          <p:nvPr/>
        </p:nvGrpSpPr>
        <p:grpSpPr bwMode="auto">
          <a:xfrm>
            <a:off x="4929188" y="4521294"/>
            <a:ext cx="817562" cy="338138"/>
            <a:chOff x="3105" y="3282"/>
            <a:chExt cx="515" cy="213"/>
          </a:xfrm>
        </p:grpSpPr>
        <p:graphicFrame>
          <p:nvGraphicFramePr>
            <p:cNvPr id="120" name="Object 173"/>
            <p:cNvGraphicFramePr>
              <a:graphicFrameLocks noChangeAspect="1"/>
            </p:cNvGraphicFramePr>
            <p:nvPr/>
          </p:nvGraphicFramePr>
          <p:xfrm>
            <a:off x="3105" y="3282"/>
            <a:ext cx="345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428519" imgH="190564" progId="Equation.3">
                    <p:embed/>
                  </p:oleObj>
                </mc:Choice>
                <mc:Fallback>
                  <p:oleObj name="Equation" r:id="rId10" imgW="428519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5" y="3282"/>
                          <a:ext cx="345" cy="2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1" name="Line 174"/>
            <p:cNvSpPr>
              <a:spLocks noChangeShapeType="1"/>
            </p:cNvSpPr>
            <p:nvPr/>
          </p:nvSpPr>
          <p:spPr bwMode="auto">
            <a:xfrm flipH="1">
              <a:off x="3498" y="3414"/>
              <a:ext cx="122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122" name="Rectangle 114"/>
          <p:cNvSpPr>
            <a:spLocks noChangeArrowheads="1"/>
          </p:cNvSpPr>
          <p:nvPr/>
        </p:nvSpPr>
        <p:spPr bwMode="auto">
          <a:xfrm>
            <a:off x="678189" y="3995329"/>
            <a:ext cx="4181487" cy="70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b="1" i="1" dirty="0">
                <a:solidFill>
                  <a:srgbClr val="005800"/>
                </a:solidFill>
                <a:latin typeface="+mn-lt"/>
                <a:ea typeface="Microsoft YaHei" panose="020B0503020204020204" pitchFamily="34" charset="-122"/>
              </a:rPr>
              <a:t>    u</a:t>
            </a:r>
            <a:r>
              <a:rPr lang="en-US" altLang="zh-CN" b="1" baseline="-25000" dirty="0">
                <a:solidFill>
                  <a:srgbClr val="0058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zh-CN" b="1" dirty="0">
                <a:solidFill>
                  <a:srgbClr val="005800"/>
                </a:solidFill>
                <a:latin typeface="+mn-lt"/>
                <a:ea typeface="Microsoft YaHei" panose="020B0503020204020204" pitchFamily="34" charset="-122"/>
              </a:rPr>
              <a:t>负半周，</a:t>
            </a:r>
            <a:r>
              <a:rPr lang="en-US" altLang="zh-CN" b="1" dirty="0" err="1">
                <a:solidFill>
                  <a:srgbClr val="005800"/>
                </a:solidFill>
                <a:latin typeface="+mn-lt"/>
                <a:ea typeface="Microsoft YaHei" panose="020B0503020204020204" pitchFamily="34" charset="-122"/>
              </a:rPr>
              <a:t>V</a:t>
            </a:r>
            <a:r>
              <a:rPr lang="en-US" altLang="zh-CN" b="1" baseline="-25000" dirty="0" err="1">
                <a:solidFill>
                  <a:srgbClr val="005800"/>
                </a:solidFill>
                <a:latin typeface="+mn-lt"/>
                <a:ea typeface="Microsoft YaHei" panose="020B0503020204020204" pitchFamily="34" charset="-122"/>
              </a:rPr>
              <a:t>a</a:t>
            </a:r>
            <a:r>
              <a:rPr lang="en-US" altLang="zh-CN" b="1" dirty="0">
                <a:solidFill>
                  <a:srgbClr val="005800"/>
                </a:solidFill>
                <a:latin typeface="+mn-lt"/>
                <a:ea typeface="Microsoft YaHei" panose="020B0503020204020204" pitchFamily="34" charset="-122"/>
              </a:rPr>
              <a:t>&lt;</a:t>
            </a:r>
            <a:r>
              <a:rPr lang="en-US" altLang="zh-CN" b="1" dirty="0" err="1">
                <a:solidFill>
                  <a:srgbClr val="005800"/>
                </a:solidFill>
                <a:latin typeface="+mn-lt"/>
                <a:ea typeface="Microsoft YaHei" panose="020B0503020204020204" pitchFamily="34" charset="-122"/>
              </a:rPr>
              <a:t>V</a:t>
            </a:r>
            <a:r>
              <a:rPr lang="en-US" altLang="zh-CN" b="1" baseline="-25000" dirty="0" err="1">
                <a:solidFill>
                  <a:srgbClr val="005800"/>
                </a:solidFill>
                <a:latin typeface="+mn-lt"/>
                <a:ea typeface="Microsoft YaHei" panose="020B0503020204020204" pitchFamily="34" charset="-122"/>
              </a:rPr>
              <a:t>b</a:t>
            </a:r>
            <a:r>
              <a:rPr lang="zh-CN" altLang="en-US" b="1" dirty="0">
                <a:solidFill>
                  <a:srgbClr val="005800"/>
                </a:solidFill>
                <a:latin typeface="+mn-lt"/>
                <a:ea typeface="Microsoft YaHei" panose="020B0503020204020204" pitchFamily="34" charset="-122"/>
              </a:rPr>
              <a:t>，</a:t>
            </a:r>
            <a:r>
              <a:rPr lang="zh-CN" altLang="zh-CN" b="1" dirty="0">
                <a:solidFill>
                  <a:srgbClr val="005800"/>
                </a:solidFill>
                <a:latin typeface="+mn-lt"/>
                <a:ea typeface="Microsoft YaHei" panose="020B0503020204020204" pitchFamily="34" charset="-122"/>
              </a:rPr>
              <a:t>二极管 2、4 导通，1、3 截止 。</a:t>
            </a:r>
            <a:endParaRPr lang="zh-CN" altLang="en-US" b="1" dirty="0">
              <a:solidFill>
                <a:srgbClr val="005800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23" name="Freeform 154"/>
          <p:cNvSpPr>
            <a:spLocks/>
          </p:cNvSpPr>
          <p:nvPr/>
        </p:nvSpPr>
        <p:spPr bwMode="auto">
          <a:xfrm flipV="1">
            <a:off x="6037263" y="3115496"/>
            <a:ext cx="487362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4" name="Freeform 155"/>
          <p:cNvSpPr>
            <a:spLocks/>
          </p:cNvSpPr>
          <p:nvPr/>
        </p:nvSpPr>
        <p:spPr bwMode="auto">
          <a:xfrm flipV="1">
            <a:off x="7011988" y="3115496"/>
            <a:ext cx="487362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5" name="Freeform 156"/>
          <p:cNvSpPr>
            <a:spLocks/>
          </p:cNvSpPr>
          <p:nvPr/>
        </p:nvSpPr>
        <p:spPr bwMode="auto">
          <a:xfrm>
            <a:off x="6037263" y="4190860"/>
            <a:ext cx="487362" cy="533400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n-lt"/>
            </a:endParaRPr>
          </a:p>
        </p:txBody>
      </p:sp>
      <p:sp>
        <p:nvSpPr>
          <p:cNvPr id="126" name="Freeform 157"/>
          <p:cNvSpPr>
            <a:spLocks/>
          </p:cNvSpPr>
          <p:nvPr/>
        </p:nvSpPr>
        <p:spPr bwMode="auto">
          <a:xfrm>
            <a:off x="7010400" y="4190860"/>
            <a:ext cx="488950" cy="533400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n-lt"/>
            </a:endParaRPr>
          </a:p>
        </p:txBody>
      </p:sp>
      <p:sp>
        <p:nvSpPr>
          <p:cNvPr id="127" name="Rectangle 158"/>
          <p:cNvSpPr>
            <a:spLocks noChangeArrowheads="1"/>
          </p:cNvSpPr>
          <p:nvPr/>
        </p:nvSpPr>
        <p:spPr bwMode="auto">
          <a:xfrm>
            <a:off x="6991350" y="4616310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000" b="1" i="1">
                <a:solidFill>
                  <a:srgbClr val="003399"/>
                </a:solidFill>
                <a:latin typeface="+mn-lt"/>
                <a:ea typeface="楷体_GB2312" pitchFamily="49" charset="-122"/>
              </a:rPr>
              <a:t>u</a:t>
            </a:r>
            <a:r>
              <a:rPr lang="en-US" altLang="zh-CN" sz="2000" b="1" baseline="-25000">
                <a:solidFill>
                  <a:srgbClr val="003399"/>
                </a:solidFill>
                <a:latin typeface="+mn-lt"/>
                <a:ea typeface="楷体_GB2312" pitchFamily="49" charset="-122"/>
              </a:rPr>
              <a:t>D1</a:t>
            </a:r>
            <a:r>
              <a:rPr lang="en-US" altLang="zh-CN" sz="2000" b="1" i="1">
                <a:solidFill>
                  <a:srgbClr val="003399"/>
                </a:solidFill>
                <a:latin typeface="+mn-lt"/>
                <a:ea typeface="楷体_GB2312" pitchFamily="49" charset="-122"/>
              </a:rPr>
              <a:t>u</a:t>
            </a:r>
            <a:r>
              <a:rPr lang="en-US" altLang="zh-CN" sz="2000" b="1" baseline="-25000">
                <a:solidFill>
                  <a:srgbClr val="003399"/>
                </a:solidFill>
                <a:latin typeface="+mn-lt"/>
                <a:ea typeface="楷体_GB2312" pitchFamily="49" charset="-122"/>
              </a:rPr>
              <a:t>D3</a:t>
            </a:r>
            <a:endParaRPr lang="en-US" altLang="zh-CN" sz="2000" b="1" i="1" baseline="-25000">
              <a:solidFill>
                <a:srgbClr val="003399"/>
              </a:solidFill>
              <a:latin typeface="+mn-lt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9169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utoUpdateAnimBg="0"/>
      <p:bldP spid="123" grpId="0" animBg="1"/>
      <p:bldP spid="124" grpId="0" animBg="1"/>
      <p:bldP spid="125" grpId="0" animBg="1"/>
      <p:bldP spid="126" grpId="0" animBg="1"/>
      <p:bldP spid="12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3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单相桥式整流电路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sp>
        <p:nvSpPr>
          <p:cNvPr id="128" name="Rectangle 2"/>
          <p:cNvSpPr txBox="1">
            <a:spLocks noChangeArrowheads="1"/>
          </p:cNvSpPr>
          <p:nvPr/>
        </p:nvSpPr>
        <p:spPr bwMode="auto">
          <a:xfrm>
            <a:off x="436314" y="848740"/>
            <a:ext cx="3263900" cy="5334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4.  </a:t>
            </a:r>
            <a:r>
              <a:rPr lang="zh-CN" altLang="en-US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参数计算</a:t>
            </a:r>
          </a:p>
        </p:txBody>
      </p:sp>
      <p:sp>
        <p:nvSpPr>
          <p:cNvPr id="129" name="Rectangle 3"/>
          <p:cNvSpPr>
            <a:spLocks noChangeArrowheads="1"/>
          </p:cNvSpPr>
          <p:nvPr/>
        </p:nvSpPr>
        <p:spPr bwMode="auto">
          <a:xfrm>
            <a:off x="685800" y="1398673"/>
            <a:ext cx="4648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(1) </a:t>
            </a:r>
            <a:r>
              <a:rPr lang="zh-CN" altLang="en-US" sz="2000" b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整流电压平均值 </a:t>
            </a:r>
            <a:r>
              <a:rPr lang="en-US" altLang="zh-CN" sz="2000" b="1" i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o</a:t>
            </a:r>
          </a:p>
        </p:txBody>
      </p:sp>
      <p:sp>
        <p:nvSpPr>
          <p:cNvPr id="130" name="Rectangle 9"/>
          <p:cNvSpPr>
            <a:spLocks noChangeArrowheads="1"/>
          </p:cNvSpPr>
          <p:nvPr/>
        </p:nvSpPr>
        <p:spPr bwMode="auto">
          <a:xfrm>
            <a:off x="685800" y="2101445"/>
            <a:ext cx="4267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(2) </a:t>
            </a:r>
            <a:r>
              <a:rPr lang="zh-CN" altLang="en-US" sz="2000" b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整流电流平均值 </a:t>
            </a:r>
            <a:r>
              <a:rPr lang="en-US" altLang="zh-CN" sz="2000" b="1" i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000" b="1" baseline="-2500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o</a:t>
            </a:r>
            <a:endParaRPr lang="en-US" altLang="zh-CN" sz="2000" b="1">
              <a:solidFill>
                <a:srgbClr val="000099"/>
              </a:solidFill>
              <a:latin typeface="+mn-lt"/>
              <a:ea typeface="Microsoft YaHei" panose="020B0503020204020204" pitchFamily="34" charset="-122"/>
            </a:endParaRPr>
          </a:p>
        </p:txBody>
      </p:sp>
      <p:graphicFrame>
        <p:nvGraphicFramePr>
          <p:cNvPr id="13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8616133"/>
              </p:ext>
            </p:extLst>
          </p:nvPr>
        </p:nvGraphicFramePr>
        <p:xfrm>
          <a:off x="3547814" y="1963578"/>
          <a:ext cx="1786186" cy="743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14473" imgH="418971" progId="Equation.3">
                  <p:embed/>
                </p:oleObj>
              </mc:Choice>
              <mc:Fallback>
                <p:oleObj name="Equation" r:id="rId4" imgW="1114473" imgH="41897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7814" y="1963578"/>
                        <a:ext cx="1786186" cy="7435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" name="Rectangle 11"/>
          <p:cNvSpPr>
            <a:spLocks noChangeArrowheads="1"/>
          </p:cNvSpPr>
          <p:nvPr/>
        </p:nvSpPr>
        <p:spPr bwMode="auto">
          <a:xfrm>
            <a:off x="685800" y="2804217"/>
            <a:ext cx="5105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(3) 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流过每管电流平均值 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D</a:t>
            </a:r>
            <a:endParaRPr lang="en-US" altLang="zh-CN" sz="2000" b="1" i="1" baseline="-25000" dirty="0">
              <a:solidFill>
                <a:srgbClr val="000099"/>
              </a:solidFill>
              <a:latin typeface="+mn-lt"/>
              <a:ea typeface="Microsoft YaHei" panose="020B0503020204020204" pitchFamily="34" charset="-122"/>
            </a:endParaRPr>
          </a:p>
        </p:txBody>
      </p:sp>
      <p:graphicFrame>
        <p:nvGraphicFramePr>
          <p:cNvPr id="13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6141116"/>
              </p:ext>
            </p:extLst>
          </p:nvPr>
        </p:nvGraphicFramePr>
        <p:xfrm>
          <a:off x="4164709" y="2678527"/>
          <a:ext cx="1034016" cy="675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90428" imgH="381129" progId="Equation.3">
                  <p:embed/>
                </p:oleObj>
              </mc:Choice>
              <mc:Fallback>
                <p:oleObj name="Equation" r:id="rId6" imgW="590428" imgH="3811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4709" y="2678527"/>
                        <a:ext cx="1034016" cy="6754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" name="Rectangle 13"/>
          <p:cNvSpPr>
            <a:spLocks noChangeArrowheads="1"/>
          </p:cNvSpPr>
          <p:nvPr/>
        </p:nvSpPr>
        <p:spPr bwMode="auto">
          <a:xfrm>
            <a:off x="685800" y="3506989"/>
            <a:ext cx="41456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(4) </a:t>
            </a:r>
            <a:r>
              <a:rPr lang="zh-CN" altLang="en-US" sz="2000" b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每管承受的最高反向电压 </a:t>
            </a:r>
            <a:r>
              <a:rPr lang="en-US" altLang="zh-CN" sz="2000" b="1" i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DRM</a:t>
            </a:r>
          </a:p>
        </p:txBody>
      </p:sp>
      <p:graphicFrame>
        <p:nvGraphicFramePr>
          <p:cNvPr id="13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322187"/>
              </p:ext>
            </p:extLst>
          </p:nvPr>
        </p:nvGraphicFramePr>
        <p:xfrm>
          <a:off x="4953725" y="3446849"/>
          <a:ext cx="1373740" cy="45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19259" imgH="209486" progId="Equation.3">
                  <p:embed/>
                </p:oleObj>
              </mc:Choice>
              <mc:Fallback>
                <p:oleObj name="Equation" r:id="rId8" imgW="819259" imgH="20948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725" y="3446849"/>
                        <a:ext cx="1373740" cy="45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" name="Rectangle 15"/>
          <p:cNvSpPr>
            <a:spLocks noChangeArrowheads="1"/>
          </p:cNvSpPr>
          <p:nvPr/>
        </p:nvSpPr>
        <p:spPr bwMode="auto">
          <a:xfrm>
            <a:off x="685800" y="4209763"/>
            <a:ext cx="4876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(5) 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变压器副边电流有效值 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I</a:t>
            </a:r>
          </a:p>
        </p:txBody>
      </p:sp>
      <p:graphicFrame>
        <p:nvGraphicFramePr>
          <p:cNvPr id="13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5736792"/>
              </p:ext>
            </p:extLst>
          </p:nvPr>
        </p:nvGraphicFramePr>
        <p:xfrm>
          <a:off x="4257068" y="4104006"/>
          <a:ext cx="3571840" cy="662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362251" imgH="418971" progId="Equation.3">
                  <p:embed/>
                </p:oleObj>
              </mc:Choice>
              <mc:Fallback>
                <p:oleObj name="Equation" r:id="rId10" imgW="2362251" imgH="41897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7068" y="4104006"/>
                        <a:ext cx="3571840" cy="6628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8" name="Group 21"/>
          <p:cNvGrpSpPr>
            <a:grpSpLocks/>
          </p:cNvGrpSpPr>
          <p:nvPr/>
        </p:nvGrpSpPr>
        <p:grpSpPr bwMode="auto">
          <a:xfrm>
            <a:off x="3618230" y="1183596"/>
            <a:ext cx="4220782" cy="758220"/>
            <a:chOff x="1569" y="768"/>
            <a:chExt cx="3414" cy="619"/>
          </a:xfrm>
        </p:grpSpPr>
        <p:graphicFrame>
          <p:nvGraphicFramePr>
            <p:cNvPr id="139" name="Object 4"/>
            <p:cNvGraphicFramePr>
              <a:graphicFrameLocks noChangeAspect="1"/>
            </p:cNvGraphicFramePr>
            <p:nvPr/>
          </p:nvGraphicFramePr>
          <p:xfrm>
            <a:off x="1887" y="768"/>
            <a:ext cx="2412" cy="6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1495499" imgH="361937" progId="Equation.3">
                    <p:embed/>
                  </p:oleObj>
                </mc:Choice>
                <mc:Fallback>
                  <p:oleObj name="Equation" r:id="rId12" imgW="1495499" imgH="36193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7" y="768"/>
                          <a:ext cx="2412" cy="6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0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81752916"/>
                </p:ext>
              </p:extLst>
            </p:nvPr>
          </p:nvGraphicFramePr>
          <p:xfrm>
            <a:off x="4322" y="986"/>
            <a:ext cx="661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457123" imgH="152451" progId="Equation.3">
                    <p:embed/>
                  </p:oleObj>
                </mc:Choice>
                <mc:Fallback>
                  <p:oleObj name="Equation" r:id="rId14" imgW="457123" imgH="15245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2" y="986"/>
                          <a:ext cx="661" cy="2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1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04555564"/>
                </p:ext>
              </p:extLst>
            </p:nvPr>
          </p:nvGraphicFramePr>
          <p:xfrm>
            <a:off x="1569" y="951"/>
            <a:ext cx="285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199958" imgH="200025" progId="Equation.3">
                    <p:embed/>
                  </p:oleObj>
                </mc:Choice>
                <mc:Fallback>
                  <p:oleObj name="Equation" r:id="rId16" imgW="199958" imgH="20002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9" y="951"/>
                          <a:ext cx="285" cy="2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0504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utoUpdateAnimBg="0"/>
      <p:bldP spid="130" grpId="0" autoUpdateAnimBg="0"/>
      <p:bldP spid="132" grpId="0" autoUpdateAnimBg="0"/>
      <p:bldP spid="134" grpId="0" autoUpdateAnimBg="0"/>
      <p:bldP spid="13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3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单相桥式整流电路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758949" y="1693462"/>
            <a:ext cx="5456915" cy="22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(1) </a:t>
            </a:r>
            <a:r>
              <a:rPr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输出直流电压高；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en-US" altLang="zh-CN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(2) </a:t>
            </a:r>
            <a:r>
              <a:rPr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脉动较小；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en-US" altLang="zh-CN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(3) </a:t>
            </a:r>
            <a:r>
              <a:rPr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二极管承受的最大反向电压较低；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en-US" altLang="zh-CN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(4) </a:t>
            </a:r>
            <a:r>
              <a:rPr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电源变压器得到充分利用。</a:t>
            </a: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641075" y="951260"/>
            <a:ext cx="32784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2400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桥式整流电路的优点：</a:t>
            </a:r>
          </a:p>
        </p:txBody>
      </p:sp>
      <p:sp>
        <p:nvSpPr>
          <p:cNvPr id="53" name="AutoShape 36"/>
          <p:cNvSpPr>
            <a:spLocks noChangeArrowheads="1"/>
          </p:cNvSpPr>
          <p:nvPr/>
        </p:nvSpPr>
        <p:spPr bwMode="auto">
          <a:xfrm>
            <a:off x="6868114" y="1764404"/>
            <a:ext cx="457200" cy="457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FF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0" cap="sq">
            <a:solidFill>
              <a:schemeClr val="accent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6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4" name="AutoShape 37"/>
          <p:cNvSpPr>
            <a:spLocks noChangeArrowheads="1"/>
          </p:cNvSpPr>
          <p:nvPr/>
        </p:nvSpPr>
        <p:spPr bwMode="auto">
          <a:xfrm>
            <a:off x="6628188" y="1383404"/>
            <a:ext cx="381000" cy="33528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FF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0" cap="sq">
            <a:solidFill>
              <a:schemeClr val="accent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6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55" name="Picture 54" descr="401mb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2B98F"/>
              </a:clrFrom>
              <a:clrTo>
                <a:srgbClr val="F2B98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42" y="2140017"/>
            <a:ext cx="1357492" cy="131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21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3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单相桥式整流电路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719191" y="871440"/>
            <a:ext cx="7665869" cy="1289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r>
              <a:rPr lang="zh-CN" altLang="en-US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目前，半导体器件厂已将整流二极管封装在一起，制成单相及三相整流桥模块，这些模块只有输入交流和输出直流引线。减少接线，提高了可靠性，使用起来非常方便。</a:t>
            </a:r>
          </a:p>
        </p:txBody>
      </p:sp>
      <p:pic>
        <p:nvPicPr>
          <p:cNvPr id="11" name="Picture 4" descr="未标题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31" y="2366829"/>
            <a:ext cx="2018522" cy="2172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桥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256" y="2798628"/>
            <a:ext cx="3936054" cy="152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074631" y="4539427"/>
            <a:ext cx="2299484" cy="372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algn="ctr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algn="ctr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algn="ctr">
              <a:spcBef>
                <a:spcPct val="20000"/>
              </a:spcBef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algn="ctr">
              <a:spcBef>
                <a:spcPct val="20000"/>
              </a:spcBef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defRPr/>
            </a:pPr>
            <a:r>
              <a:rPr lang="zh-CN" altLang="en-US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单相整流模块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962418" y="4525128"/>
            <a:ext cx="2299484" cy="372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algn="ctr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algn="ctr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algn="ctr">
              <a:spcBef>
                <a:spcPct val="20000"/>
              </a:spcBef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algn="ctr">
              <a:spcBef>
                <a:spcPct val="20000"/>
              </a:spcBef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defRPr/>
            </a:pPr>
            <a:r>
              <a:rPr lang="zh-CN" altLang="en-US" sz="1800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三相整流模块</a:t>
            </a:r>
          </a:p>
        </p:txBody>
      </p:sp>
    </p:spTree>
    <p:extLst>
      <p:ext uri="{BB962C8B-B14F-4D97-AF65-F5344CB8AC3E}">
        <p14:creationId xmlns:p14="http://schemas.microsoft.com/office/powerpoint/2010/main" val="82969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utoUpdateAnimBg="0"/>
      <p:bldP spid="13" grpId="0" build="p" autoUpdateAnimBg="0"/>
      <p:bldP spid="14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4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三相桥式整流电路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44514" y="3019916"/>
            <a:ext cx="2438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2. 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工作原理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770546" y="3611581"/>
            <a:ext cx="6079606" cy="128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"/>
              </a:spcBef>
            </a:pP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在每一瞬间</a:t>
            </a:r>
          </a:p>
          <a:p>
            <a:pPr eaLnBrk="1" hangingPunct="1">
              <a:lnSpc>
                <a:spcPct val="130000"/>
              </a:lnSpc>
              <a:spcBef>
                <a:spcPct val="5000"/>
              </a:spcBef>
            </a:pP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共阴极组中阳极电位最高的二极管导通；</a:t>
            </a:r>
          </a:p>
          <a:p>
            <a:pPr eaLnBrk="1" hangingPunct="1">
              <a:lnSpc>
                <a:spcPct val="130000"/>
              </a:lnSpc>
              <a:spcBef>
                <a:spcPct val="5000"/>
              </a:spcBef>
            </a:pP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共阳极组中阴极电位最低的二极管导通。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44514" y="907985"/>
            <a:ext cx="21748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1. 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电路</a:t>
            </a:r>
          </a:p>
        </p:txBody>
      </p:sp>
      <p:sp>
        <p:nvSpPr>
          <p:cNvPr id="17" name="Oval 6"/>
          <p:cNvSpPr>
            <a:spLocks noChangeArrowheads="1"/>
          </p:cNvSpPr>
          <p:nvPr/>
        </p:nvSpPr>
        <p:spPr bwMode="auto">
          <a:xfrm>
            <a:off x="6012050" y="1160987"/>
            <a:ext cx="1510669" cy="643708"/>
          </a:xfrm>
          <a:prstGeom prst="ellipse">
            <a:avLst/>
          </a:prstGeom>
          <a:noFill/>
          <a:ln w="38100">
            <a:solidFill>
              <a:srgbClr val="0033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 sz="20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6001359" y="2860778"/>
            <a:ext cx="1510669" cy="64370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000"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19" name="Group 13"/>
          <p:cNvGrpSpPr>
            <a:grpSpLocks/>
          </p:cNvGrpSpPr>
          <p:nvPr/>
        </p:nvGrpSpPr>
        <p:grpSpPr bwMode="auto">
          <a:xfrm>
            <a:off x="3676361" y="999614"/>
            <a:ext cx="5077181" cy="2611967"/>
            <a:chOff x="1056" y="568"/>
            <a:chExt cx="4678" cy="2143"/>
          </a:xfrm>
        </p:grpSpPr>
        <p:sp>
          <p:nvSpPr>
            <p:cNvPr id="21" name="Line 14"/>
            <p:cNvSpPr>
              <a:spLocks noChangeShapeType="1"/>
            </p:cNvSpPr>
            <p:nvPr/>
          </p:nvSpPr>
          <p:spPr bwMode="auto">
            <a:xfrm>
              <a:off x="1320" y="2169"/>
              <a:ext cx="105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2" name="Oval 15"/>
            <p:cNvSpPr>
              <a:spLocks noChangeArrowheads="1"/>
            </p:cNvSpPr>
            <p:nvPr/>
          </p:nvSpPr>
          <p:spPr bwMode="auto">
            <a:xfrm>
              <a:off x="1080" y="1257"/>
              <a:ext cx="48" cy="4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 flipH="1">
              <a:off x="5112" y="633"/>
              <a:ext cx="0" cy="8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4" name="Text Box 17"/>
            <p:cNvSpPr txBox="1">
              <a:spLocks noChangeArrowheads="1"/>
            </p:cNvSpPr>
            <p:nvPr/>
          </p:nvSpPr>
          <p:spPr bwMode="auto">
            <a:xfrm>
              <a:off x="3028" y="576"/>
              <a:ext cx="716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dirty="0"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sz="2000" b="1" baseline="-25000" dirty="0">
                  <a:latin typeface="+mn-lt"/>
                  <a:ea typeface="Microsoft YaHei" panose="020B0503020204020204" pitchFamily="34" charset="-122"/>
                </a:rPr>
                <a:t>1</a:t>
              </a:r>
              <a:endParaRPr lang="en-US" altLang="zh-CN" sz="2000" b="1" dirty="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5" name="Text Box 18"/>
            <p:cNvSpPr txBox="1">
              <a:spLocks noChangeArrowheads="1"/>
            </p:cNvSpPr>
            <p:nvPr/>
          </p:nvSpPr>
          <p:spPr bwMode="auto">
            <a:xfrm>
              <a:off x="4595" y="1480"/>
              <a:ext cx="445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 dirty="0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2000" b="1" baseline="-25000" dirty="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2000" b="1" dirty="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6" name="Rectangle 19"/>
            <p:cNvSpPr>
              <a:spLocks noChangeArrowheads="1"/>
            </p:cNvSpPr>
            <p:nvPr/>
          </p:nvSpPr>
          <p:spPr bwMode="auto">
            <a:xfrm>
              <a:off x="5043" y="1494"/>
              <a:ext cx="117" cy="38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7" name="Text Box 20"/>
            <p:cNvSpPr txBox="1">
              <a:spLocks noChangeArrowheads="1"/>
            </p:cNvSpPr>
            <p:nvPr/>
          </p:nvSpPr>
          <p:spPr bwMode="auto">
            <a:xfrm>
              <a:off x="5184" y="1497"/>
              <a:ext cx="550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 dirty="0" err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2000" b="1" baseline="-25000" dirty="0" err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2000" b="1" dirty="0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8" name="AutoShape 21"/>
            <p:cNvSpPr>
              <a:spLocks noChangeArrowheads="1"/>
            </p:cNvSpPr>
            <p:nvPr/>
          </p:nvSpPr>
          <p:spPr bwMode="auto">
            <a:xfrm rot="10800000" flipV="1">
              <a:off x="3338" y="911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9" name="Line 22"/>
            <p:cNvSpPr>
              <a:spLocks noChangeShapeType="1"/>
            </p:cNvSpPr>
            <p:nvPr/>
          </p:nvSpPr>
          <p:spPr bwMode="auto">
            <a:xfrm rot="10800000" flipV="1">
              <a:off x="3334" y="897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0" name="Line 23"/>
            <p:cNvSpPr>
              <a:spLocks noChangeShapeType="1"/>
            </p:cNvSpPr>
            <p:nvPr/>
          </p:nvSpPr>
          <p:spPr bwMode="auto">
            <a:xfrm>
              <a:off x="1128" y="1282"/>
              <a:ext cx="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1" name="Line 24"/>
            <p:cNvSpPr>
              <a:spLocks noChangeShapeType="1"/>
            </p:cNvSpPr>
            <p:nvPr/>
          </p:nvSpPr>
          <p:spPr bwMode="auto">
            <a:xfrm>
              <a:off x="1104" y="1615"/>
              <a:ext cx="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2" name="Line 25"/>
            <p:cNvSpPr>
              <a:spLocks noChangeShapeType="1"/>
            </p:cNvSpPr>
            <p:nvPr/>
          </p:nvSpPr>
          <p:spPr bwMode="auto">
            <a:xfrm>
              <a:off x="1101" y="1953"/>
              <a:ext cx="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3" name="Oval 26"/>
            <p:cNvSpPr>
              <a:spLocks noChangeArrowheads="1"/>
            </p:cNvSpPr>
            <p:nvPr/>
          </p:nvSpPr>
          <p:spPr bwMode="auto">
            <a:xfrm>
              <a:off x="1056" y="1593"/>
              <a:ext cx="48" cy="4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4" name="Oval 27"/>
            <p:cNvSpPr>
              <a:spLocks noChangeArrowheads="1"/>
            </p:cNvSpPr>
            <p:nvPr/>
          </p:nvSpPr>
          <p:spPr bwMode="auto">
            <a:xfrm>
              <a:off x="1056" y="1929"/>
              <a:ext cx="48" cy="4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5" name="Line 28"/>
            <p:cNvSpPr>
              <a:spLocks noChangeShapeType="1"/>
            </p:cNvSpPr>
            <p:nvPr/>
          </p:nvSpPr>
          <p:spPr bwMode="auto">
            <a:xfrm>
              <a:off x="2282" y="1282"/>
              <a:ext cx="1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6" name="Line 29"/>
            <p:cNvSpPr>
              <a:spLocks noChangeShapeType="1"/>
            </p:cNvSpPr>
            <p:nvPr/>
          </p:nvSpPr>
          <p:spPr bwMode="auto">
            <a:xfrm>
              <a:off x="2257" y="1615"/>
              <a:ext cx="1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7" name="Line 30"/>
            <p:cNvSpPr>
              <a:spLocks noChangeShapeType="1"/>
            </p:cNvSpPr>
            <p:nvPr/>
          </p:nvSpPr>
          <p:spPr bwMode="auto">
            <a:xfrm>
              <a:off x="2257" y="1953"/>
              <a:ext cx="1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8" name="Line 31"/>
            <p:cNvSpPr>
              <a:spLocks noChangeShapeType="1"/>
            </p:cNvSpPr>
            <p:nvPr/>
          </p:nvSpPr>
          <p:spPr bwMode="auto">
            <a:xfrm flipH="1">
              <a:off x="1573" y="1286"/>
              <a:ext cx="816" cy="3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9" name="Line 32"/>
            <p:cNvSpPr>
              <a:spLocks noChangeShapeType="1"/>
            </p:cNvSpPr>
            <p:nvPr/>
          </p:nvSpPr>
          <p:spPr bwMode="auto">
            <a:xfrm flipH="1">
              <a:off x="1512" y="1616"/>
              <a:ext cx="841" cy="3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0" name="Line 33"/>
            <p:cNvSpPr>
              <a:spLocks noChangeShapeType="1"/>
            </p:cNvSpPr>
            <p:nvPr/>
          </p:nvSpPr>
          <p:spPr bwMode="auto">
            <a:xfrm>
              <a:off x="1320" y="1280"/>
              <a:ext cx="0" cy="9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1" name="Line 34"/>
            <p:cNvSpPr>
              <a:spLocks noChangeShapeType="1"/>
            </p:cNvSpPr>
            <p:nvPr/>
          </p:nvSpPr>
          <p:spPr bwMode="auto">
            <a:xfrm>
              <a:off x="2376" y="1951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2" name="Line 35"/>
            <p:cNvSpPr>
              <a:spLocks noChangeShapeType="1"/>
            </p:cNvSpPr>
            <p:nvPr/>
          </p:nvSpPr>
          <p:spPr bwMode="auto">
            <a:xfrm>
              <a:off x="2472" y="1161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3" name="Line 36"/>
            <p:cNvSpPr>
              <a:spLocks noChangeShapeType="1"/>
            </p:cNvSpPr>
            <p:nvPr/>
          </p:nvSpPr>
          <p:spPr bwMode="auto">
            <a:xfrm>
              <a:off x="2568" y="1280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4" name="Line 37"/>
            <p:cNvSpPr>
              <a:spLocks noChangeShapeType="1"/>
            </p:cNvSpPr>
            <p:nvPr/>
          </p:nvSpPr>
          <p:spPr bwMode="auto">
            <a:xfrm>
              <a:off x="3167" y="1295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5" name="Line 38"/>
            <p:cNvSpPr>
              <a:spLocks noChangeShapeType="1"/>
            </p:cNvSpPr>
            <p:nvPr/>
          </p:nvSpPr>
          <p:spPr bwMode="auto">
            <a:xfrm>
              <a:off x="2568" y="1641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6" name="Line 39"/>
            <p:cNvSpPr>
              <a:spLocks noChangeShapeType="1"/>
            </p:cNvSpPr>
            <p:nvPr/>
          </p:nvSpPr>
          <p:spPr bwMode="auto">
            <a:xfrm>
              <a:off x="2566" y="1977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7" name="Line 40"/>
            <p:cNvSpPr>
              <a:spLocks noChangeShapeType="1"/>
            </p:cNvSpPr>
            <p:nvPr/>
          </p:nvSpPr>
          <p:spPr bwMode="auto">
            <a:xfrm>
              <a:off x="2568" y="1278"/>
              <a:ext cx="0" cy="6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8" name="Line 41"/>
            <p:cNvSpPr>
              <a:spLocks noChangeShapeType="1"/>
            </p:cNvSpPr>
            <p:nvPr/>
          </p:nvSpPr>
          <p:spPr bwMode="auto">
            <a:xfrm>
              <a:off x="3166" y="1640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9" name="Line 42"/>
            <p:cNvSpPr>
              <a:spLocks noChangeShapeType="1"/>
            </p:cNvSpPr>
            <p:nvPr/>
          </p:nvSpPr>
          <p:spPr bwMode="auto">
            <a:xfrm>
              <a:off x="3144" y="1977"/>
              <a:ext cx="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0" name="AutoShape 43"/>
            <p:cNvSpPr>
              <a:spLocks noChangeArrowheads="1"/>
            </p:cNvSpPr>
            <p:nvPr/>
          </p:nvSpPr>
          <p:spPr bwMode="auto">
            <a:xfrm rot="10800000" flipV="1">
              <a:off x="3771" y="2230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1" name="Line 44"/>
            <p:cNvSpPr>
              <a:spLocks noChangeShapeType="1"/>
            </p:cNvSpPr>
            <p:nvPr/>
          </p:nvSpPr>
          <p:spPr bwMode="auto">
            <a:xfrm rot="10800000" flipV="1">
              <a:off x="3767" y="2216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2" name="AutoShape 45"/>
            <p:cNvSpPr>
              <a:spLocks noChangeArrowheads="1"/>
            </p:cNvSpPr>
            <p:nvPr/>
          </p:nvSpPr>
          <p:spPr bwMode="auto">
            <a:xfrm rot="10800000" flipV="1">
              <a:off x="3771" y="911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3" name="Line 46"/>
            <p:cNvSpPr>
              <a:spLocks noChangeShapeType="1"/>
            </p:cNvSpPr>
            <p:nvPr/>
          </p:nvSpPr>
          <p:spPr bwMode="auto">
            <a:xfrm rot="10800000" flipV="1">
              <a:off x="3767" y="897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4" name="AutoShape 47"/>
            <p:cNvSpPr>
              <a:spLocks noChangeArrowheads="1"/>
            </p:cNvSpPr>
            <p:nvPr/>
          </p:nvSpPr>
          <p:spPr bwMode="auto">
            <a:xfrm rot="10800000" flipV="1">
              <a:off x="4203" y="912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5" name="Line 48"/>
            <p:cNvSpPr>
              <a:spLocks noChangeShapeType="1"/>
            </p:cNvSpPr>
            <p:nvPr/>
          </p:nvSpPr>
          <p:spPr bwMode="auto">
            <a:xfrm rot="10800000" flipV="1">
              <a:off x="4199" y="898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6" name="AutoShape 49"/>
            <p:cNvSpPr>
              <a:spLocks noChangeArrowheads="1"/>
            </p:cNvSpPr>
            <p:nvPr/>
          </p:nvSpPr>
          <p:spPr bwMode="auto">
            <a:xfrm rot="10800000" flipV="1">
              <a:off x="4203" y="2216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7" name="Line 50"/>
            <p:cNvSpPr>
              <a:spLocks noChangeShapeType="1"/>
            </p:cNvSpPr>
            <p:nvPr/>
          </p:nvSpPr>
          <p:spPr bwMode="auto">
            <a:xfrm rot="10800000" flipV="1">
              <a:off x="4199" y="2202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8" name="AutoShape 51"/>
            <p:cNvSpPr>
              <a:spLocks noChangeArrowheads="1"/>
            </p:cNvSpPr>
            <p:nvPr/>
          </p:nvSpPr>
          <p:spPr bwMode="auto">
            <a:xfrm rot="10800000" flipV="1">
              <a:off x="3339" y="2230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9" name="Line 52"/>
            <p:cNvSpPr>
              <a:spLocks noChangeShapeType="1"/>
            </p:cNvSpPr>
            <p:nvPr/>
          </p:nvSpPr>
          <p:spPr bwMode="auto">
            <a:xfrm rot="10800000" flipV="1">
              <a:off x="3335" y="2216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0" name="Line 53"/>
            <p:cNvSpPr>
              <a:spLocks noChangeShapeType="1"/>
            </p:cNvSpPr>
            <p:nvPr/>
          </p:nvSpPr>
          <p:spPr bwMode="auto">
            <a:xfrm rot="5400000" flipH="1" flipV="1">
              <a:off x="2879" y="1665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1" name="Line 54"/>
            <p:cNvSpPr>
              <a:spLocks noChangeShapeType="1"/>
            </p:cNvSpPr>
            <p:nvPr/>
          </p:nvSpPr>
          <p:spPr bwMode="auto">
            <a:xfrm rot="5400000" flipH="1" flipV="1">
              <a:off x="2447" y="1666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2" name="Line 55"/>
            <p:cNvSpPr>
              <a:spLocks noChangeShapeType="1"/>
            </p:cNvSpPr>
            <p:nvPr/>
          </p:nvSpPr>
          <p:spPr bwMode="auto">
            <a:xfrm rot="5400000" flipH="1" flipV="1">
              <a:off x="3311" y="1666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3" name="Line 56"/>
            <p:cNvSpPr>
              <a:spLocks noChangeShapeType="1"/>
            </p:cNvSpPr>
            <p:nvPr/>
          </p:nvSpPr>
          <p:spPr bwMode="auto">
            <a:xfrm>
              <a:off x="3480" y="633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4" name="Line 57"/>
            <p:cNvSpPr>
              <a:spLocks noChangeShapeType="1"/>
            </p:cNvSpPr>
            <p:nvPr/>
          </p:nvSpPr>
          <p:spPr bwMode="auto">
            <a:xfrm>
              <a:off x="3480" y="2697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5" name="Text Box 58"/>
            <p:cNvSpPr txBox="1">
              <a:spLocks noChangeArrowheads="1"/>
            </p:cNvSpPr>
            <p:nvPr/>
          </p:nvSpPr>
          <p:spPr bwMode="auto">
            <a:xfrm>
              <a:off x="4344" y="2361"/>
              <a:ext cx="438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6</a:t>
              </a:r>
              <a:endParaRPr lang="en-US" altLang="zh-CN" sz="20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6" name="Text Box 59"/>
            <p:cNvSpPr txBox="1">
              <a:spLocks noChangeArrowheads="1"/>
            </p:cNvSpPr>
            <p:nvPr/>
          </p:nvSpPr>
          <p:spPr bwMode="auto">
            <a:xfrm>
              <a:off x="3480" y="568"/>
              <a:ext cx="798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dirty="0"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sz="2000" b="1" baseline="-25000" dirty="0">
                  <a:latin typeface="+mn-lt"/>
                  <a:ea typeface="Microsoft YaHei" panose="020B0503020204020204" pitchFamily="34" charset="-122"/>
                </a:rPr>
                <a:t>3</a:t>
              </a:r>
              <a:endParaRPr lang="en-US" altLang="zh-CN" sz="2000" b="1" dirty="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7" name="Text Box 60"/>
            <p:cNvSpPr txBox="1">
              <a:spLocks noChangeArrowheads="1"/>
            </p:cNvSpPr>
            <p:nvPr/>
          </p:nvSpPr>
          <p:spPr bwMode="auto">
            <a:xfrm>
              <a:off x="3967" y="576"/>
              <a:ext cx="438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dirty="0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2000" b="1" baseline="-25000" dirty="0">
                  <a:latin typeface="+mn-lt"/>
                  <a:ea typeface="Microsoft YaHei" panose="020B0503020204020204" pitchFamily="34" charset="-122"/>
                </a:rPr>
                <a:t>5</a:t>
              </a:r>
              <a:endParaRPr lang="en-US" altLang="zh-CN" sz="2000" b="1" dirty="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8" name="Text Box 61"/>
            <p:cNvSpPr txBox="1">
              <a:spLocks noChangeArrowheads="1"/>
            </p:cNvSpPr>
            <p:nvPr/>
          </p:nvSpPr>
          <p:spPr bwMode="auto">
            <a:xfrm>
              <a:off x="3888" y="2361"/>
              <a:ext cx="438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4</a:t>
              </a:r>
              <a:endParaRPr lang="en-US" altLang="zh-CN" sz="20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9" name="Text Box 62"/>
            <p:cNvSpPr txBox="1">
              <a:spLocks noChangeArrowheads="1"/>
            </p:cNvSpPr>
            <p:nvPr/>
          </p:nvSpPr>
          <p:spPr bwMode="auto">
            <a:xfrm>
              <a:off x="3456" y="2361"/>
              <a:ext cx="438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2</a:t>
              </a:r>
              <a:endParaRPr lang="en-US" altLang="zh-CN" sz="20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0" name="Line 63"/>
            <p:cNvSpPr>
              <a:spLocks noChangeShapeType="1"/>
            </p:cNvSpPr>
            <p:nvPr/>
          </p:nvSpPr>
          <p:spPr bwMode="auto">
            <a:xfrm flipH="1">
              <a:off x="5040" y="777"/>
              <a:ext cx="0" cy="4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1" name="Text Box 64"/>
            <p:cNvSpPr txBox="1">
              <a:spLocks noChangeArrowheads="1"/>
            </p:cNvSpPr>
            <p:nvPr/>
          </p:nvSpPr>
          <p:spPr bwMode="auto">
            <a:xfrm>
              <a:off x="4782" y="825"/>
              <a:ext cx="354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2000" b="1" baseline="-2500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20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2" name="Text Box 65"/>
            <p:cNvSpPr txBox="1">
              <a:spLocks noChangeArrowheads="1"/>
            </p:cNvSpPr>
            <p:nvPr/>
          </p:nvSpPr>
          <p:spPr bwMode="auto">
            <a:xfrm>
              <a:off x="4295" y="1802"/>
              <a:ext cx="321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20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 C</a:t>
              </a:r>
            </a:p>
          </p:txBody>
        </p:sp>
        <p:sp>
          <p:nvSpPr>
            <p:cNvPr id="73" name="Text Box 66"/>
            <p:cNvSpPr txBox="1">
              <a:spLocks noChangeArrowheads="1"/>
            </p:cNvSpPr>
            <p:nvPr/>
          </p:nvSpPr>
          <p:spPr bwMode="auto">
            <a:xfrm>
              <a:off x="3904" y="1509"/>
              <a:ext cx="272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20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b</a:t>
              </a:r>
            </a:p>
          </p:txBody>
        </p:sp>
        <p:sp>
          <p:nvSpPr>
            <p:cNvPr id="74" name="Text Box 67"/>
            <p:cNvSpPr txBox="1">
              <a:spLocks noChangeArrowheads="1"/>
            </p:cNvSpPr>
            <p:nvPr/>
          </p:nvSpPr>
          <p:spPr bwMode="auto">
            <a:xfrm>
              <a:off x="3470" y="1121"/>
              <a:ext cx="231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20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a</a:t>
              </a:r>
            </a:p>
          </p:txBody>
        </p:sp>
        <p:sp>
          <p:nvSpPr>
            <p:cNvPr id="75" name="Text Box 68"/>
            <p:cNvSpPr txBox="1">
              <a:spLocks noChangeArrowheads="1"/>
            </p:cNvSpPr>
            <p:nvPr/>
          </p:nvSpPr>
          <p:spPr bwMode="auto">
            <a:xfrm>
              <a:off x="2832" y="891"/>
              <a:ext cx="354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 dirty="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sz="2000" b="1" dirty="0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6" name="Text Box 69"/>
            <p:cNvSpPr txBox="1">
              <a:spLocks noChangeArrowheads="1"/>
            </p:cNvSpPr>
            <p:nvPr/>
          </p:nvSpPr>
          <p:spPr bwMode="auto">
            <a:xfrm>
              <a:off x="5184" y="1256"/>
              <a:ext cx="336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0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77" name="Text Box 70"/>
            <p:cNvSpPr txBox="1">
              <a:spLocks noChangeArrowheads="1"/>
            </p:cNvSpPr>
            <p:nvPr/>
          </p:nvSpPr>
          <p:spPr bwMode="auto">
            <a:xfrm>
              <a:off x="3024" y="968"/>
              <a:ext cx="336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0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78" name="Text Box 71"/>
            <p:cNvSpPr txBox="1">
              <a:spLocks noChangeArrowheads="1"/>
            </p:cNvSpPr>
            <p:nvPr/>
          </p:nvSpPr>
          <p:spPr bwMode="auto">
            <a:xfrm>
              <a:off x="5184" y="1776"/>
              <a:ext cx="336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0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79" name="Text Box 72"/>
            <p:cNvSpPr txBox="1">
              <a:spLocks noChangeArrowheads="1"/>
            </p:cNvSpPr>
            <p:nvPr/>
          </p:nvSpPr>
          <p:spPr bwMode="auto">
            <a:xfrm>
              <a:off x="2544" y="943"/>
              <a:ext cx="336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0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grpSp>
          <p:nvGrpSpPr>
            <p:cNvPr id="80" name="Group 73"/>
            <p:cNvGrpSpPr>
              <a:grpSpLocks/>
            </p:cNvGrpSpPr>
            <p:nvPr/>
          </p:nvGrpSpPr>
          <p:grpSpPr bwMode="auto">
            <a:xfrm>
              <a:off x="1872" y="1200"/>
              <a:ext cx="417" cy="91"/>
              <a:chOff x="2350" y="1292"/>
              <a:chExt cx="417" cy="145"/>
            </a:xfrm>
          </p:grpSpPr>
          <p:sp>
            <p:nvSpPr>
              <p:cNvPr id="103" name="Freeform 74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04" name="Freeform 75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05" name="Freeform 76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81" name="Group 77"/>
            <p:cNvGrpSpPr>
              <a:grpSpLocks/>
            </p:cNvGrpSpPr>
            <p:nvPr/>
          </p:nvGrpSpPr>
          <p:grpSpPr bwMode="auto">
            <a:xfrm>
              <a:off x="1824" y="1536"/>
              <a:ext cx="417" cy="91"/>
              <a:chOff x="2350" y="1292"/>
              <a:chExt cx="417" cy="145"/>
            </a:xfrm>
          </p:grpSpPr>
          <p:sp>
            <p:nvSpPr>
              <p:cNvPr id="100" name="Freeform 78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01" name="Freeform 79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02" name="Freeform 80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82" name="Group 81"/>
            <p:cNvGrpSpPr>
              <a:grpSpLocks/>
            </p:cNvGrpSpPr>
            <p:nvPr/>
          </p:nvGrpSpPr>
          <p:grpSpPr bwMode="auto">
            <a:xfrm>
              <a:off x="1824" y="1872"/>
              <a:ext cx="417" cy="91"/>
              <a:chOff x="2350" y="1292"/>
              <a:chExt cx="417" cy="145"/>
            </a:xfrm>
          </p:grpSpPr>
          <p:sp>
            <p:nvSpPr>
              <p:cNvPr id="97" name="Freeform 82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8" name="Freeform 83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9" name="Freeform 84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83" name="Line 85"/>
            <p:cNvSpPr>
              <a:spLocks noChangeShapeType="1"/>
            </p:cNvSpPr>
            <p:nvPr/>
          </p:nvSpPr>
          <p:spPr bwMode="auto">
            <a:xfrm flipH="1">
              <a:off x="5109" y="1895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84" name="Group 86"/>
            <p:cNvGrpSpPr>
              <a:grpSpLocks/>
            </p:cNvGrpSpPr>
            <p:nvPr/>
          </p:nvGrpSpPr>
          <p:grpSpPr bwMode="auto">
            <a:xfrm>
              <a:off x="2751" y="1200"/>
              <a:ext cx="417" cy="91"/>
              <a:chOff x="2350" y="1292"/>
              <a:chExt cx="417" cy="145"/>
            </a:xfrm>
          </p:grpSpPr>
          <p:sp>
            <p:nvSpPr>
              <p:cNvPr id="94" name="Freeform 87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5" name="Freeform 88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6" name="Freeform 89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85" name="Group 90"/>
            <p:cNvGrpSpPr>
              <a:grpSpLocks/>
            </p:cNvGrpSpPr>
            <p:nvPr/>
          </p:nvGrpSpPr>
          <p:grpSpPr bwMode="auto">
            <a:xfrm>
              <a:off x="2736" y="1559"/>
              <a:ext cx="417" cy="91"/>
              <a:chOff x="2350" y="1292"/>
              <a:chExt cx="417" cy="145"/>
            </a:xfrm>
          </p:grpSpPr>
          <p:sp>
            <p:nvSpPr>
              <p:cNvPr id="91" name="Freeform 91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2" name="Freeform 92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3" name="Freeform 93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86" name="Group 94"/>
            <p:cNvGrpSpPr>
              <a:grpSpLocks/>
            </p:cNvGrpSpPr>
            <p:nvPr/>
          </p:nvGrpSpPr>
          <p:grpSpPr bwMode="auto">
            <a:xfrm>
              <a:off x="2736" y="1895"/>
              <a:ext cx="417" cy="91"/>
              <a:chOff x="2350" y="1292"/>
              <a:chExt cx="417" cy="145"/>
            </a:xfrm>
          </p:grpSpPr>
          <p:sp>
            <p:nvSpPr>
              <p:cNvPr id="88" name="Freeform 95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89" name="Freeform 96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0" name="Freeform 97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87" name="Text Box 98"/>
            <p:cNvSpPr txBox="1">
              <a:spLocks noChangeArrowheads="1"/>
            </p:cNvSpPr>
            <p:nvPr/>
          </p:nvSpPr>
          <p:spPr bwMode="auto">
            <a:xfrm>
              <a:off x="2499" y="1601"/>
              <a:ext cx="279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20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 o</a:t>
              </a:r>
            </a:p>
          </p:txBody>
        </p:sp>
      </p:grpSp>
      <p:sp>
        <p:nvSpPr>
          <p:cNvPr id="106" name="Text Box 99"/>
          <p:cNvSpPr txBox="1">
            <a:spLocks noChangeArrowheads="1"/>
          </p:cNvSpPr>
          <p:nvPr/>
        </p:nvSpPr>
        <p:spPr bwMode="auto">
          <a:xfrm>
            <a:off x="770546" y="1552705"/>
            <a:ext cx="2681572" cy="1253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   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三相变压器原绕组接成三角形，副绕组接成星形</a:t>
            </a:r>
          </a:p>
        </p:txBody>
      </p:sp>
      <p:sp>
        <p:nvSpPr>
          <p:cNvPr id="107" name="AutoShape 8"/>
          <p:cNvSpPr>
            <a:spLocks noChangeArrowheads="1"/>
          </p:cNvSpPr>
          <p:nvPr/>
        </p:nvSpPr>
        <p:spPr bwMode="auto">
          <a:xfrm>
            <a:off x="7851089" y="3751138"/>
            <a:ext cx="1168400" cy="525462"/>
          </a:xfrm>
          <a:prstGeom prst="wedgeRoundRectCallout">
            <a:avLst>
              <a:gd name="adj1" fmla="val -79664"/>
              <a:gd name="adj2" fmla="val -165099"/>
              <a:gd name="adj3" fmla="val 16667"/>
            </a:avLst>
          </a:prstGeom>
          <a:solidFill>
            <a:srgbClr val="FFFFCC"/>
          </a:solidFill>
          <a:ln w="9525">
            <a:solidFill>
              <a:srgbClr val="0058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000" b="1">
                <a:solidFill>
                  <a:srgbClr val="003399"/>
                </a:solidFill>
                <a:latin typeface="+mn-lt"/>
                <a:ea typeface="Microsoft YaHei" panose="020B0503020204020204" pitchFamily="34" charset="-122"/>
              </a:rPr>
              <a:t>共阳极组</a:t>
            </a:r>
          </a:p>
        </p:txBody>
      </p:sp>
      <p:sp>
        <p:nvSpPr>
          <p:cNvPr id="108" name="AutoShape 9"/>
          <p:cNvSpPr>
            <a:spLocks noChangeArrowheads="1"/>
          </p:cNvSpPr>
          <p:nvPr/>
        </p:nvSpPr>
        <p:spPr bwMode="auto">
          <a:xfrm>
            <a:off x="4532308" y="778149"/>
            <a:ext cx="1041929" cy="468281"/>
          </a:xfrm>
          <a:prstGeom prst="wedgeRoundRectCallout">
            <a:avLst>
              <a:gd name="adj1" fmla="val 97606"/>
              <a:gd name="adj2" fmla="val 82032"/>
              <a:gd name="adj3" fmla="val 16667"/>
            </a:avLst>
          </a:prstGeom>
          <a:solidFill>
            <a:srgbClr val="FFFFCC"/>
          </a:solidFill>
          <a:ln w="9525">
            <a:solidFill>
              <a:srgbClr val="0058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0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rPr>
              <a:t>共阴极组</a:t>
            </a:r>
          </a:p>
        </p:txBody>
      </p:sp>
    </p:spTree>
    <p:extLst>
      <p:ext uri="{BB962C8B-B14F-4D97-AF65-F5344CB8AC3E}">
        <p14:creationId xmlns:p14="http://schemas.microsoft.com/office/powerpoint/2010/main" val="144423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5" grpId="0" build="p" autoUpdateAnimBg="0"/>
      <p:bldP spid="16" grpId="0" autoUpdateAnimBg="0"/>
      <p:bldP spid="17" grpId="0" animBg="1" autoUpdateAnimBg="0"/>
      <p:bldP spid="18" grpId="0" animBg="1"/>
      <p:bldP spid="106" grpId="0" autoUpdateAnimBg="0"/>
      <p:bldP spid="107" grpId="0" animBg="1" autoUpdateAnimBg="0"/>
      <p:bldP spid="108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4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三相桥式整流电路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sp>
        <p:nvSpPr>
          <p:cNvPr id="109" name="Rectangle 2"/>
          <p:cNvSpPr>
            <a:spLocks noChangeArrowheads="1"/>
          </p:cNvSpPr>
          <p:nvPr/>
        </p:nvSpPr>
        <p:spPr bwMode="auto">
          <a:xfrm>
            <a:off x="3885778" y="3366783"/>
            <a:ext cx="4338913" cy="113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   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在  </a:t>
            </a:r>
            <a:r>
              <a:rPr lang="en-US" altLang="zh-CN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t</a:t>
            </a:r>
            <a:r>
              <a:rPr lang="en-US" altLang="zh-CN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1 </a:t>
            </a:r>
            <a:r>
              <a:rPr lang="en-US" altLang="zh-CN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~</a:t>
            </a:r>
            <a:r>
              <a:rPr lang="en-US" altLang="zh-CN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t</a:t>
            </a:r>
            <a:r>
              <a:rPr lang="en-US" altLang="zh-CN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2</a:t>
            </a:r>
            <a:r>
              <a:rPr lang="en-US" altLang="zh-CN" baseline="-25000" dirty="0">
                <a:solidFill>
                  <a:schemeClr val="accent2"/>
                </a:solidFill>
                <a:latin typeface="+mn-lt"/>
                <a:ea typeface="Microsoft YaHei" panose="020B0503020204020204" pitchFamily="34" charset="-122"/>
              </a:rPr>
              <a:t> 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期间</a:t>
            </a:r>
          </a:p>
          <a:p>
            <a:pPr>
              <a:lnSpc>
                <a:spcPct val="130000"/>
              </a:lnSpc>
            </a:pP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共阴极组中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a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点电位最高，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1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导通； </a:t>
            </a:r>
          </a:p>
          <a:p>
            <a:pPr>
              <a:lnSpc>
                <a:spcPct val="130000"/>
              </a:lnSpc>
            </a:pP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共阳极组中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b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点电位最低，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4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导通。</a:t>
            </a:r>
          </a:p>
        </p:txBody>
      </p:sp>
      <p:sp>
        <p:nvSpPr>
          <p:cNvPr id="110" name="Rectangle 3" descr="70%"/>
          <p:cNvSpPr>
            <a:spLocks noChangeArrowheads="1"/>
          </p:cNvSpPr>
          <p:nvPr/>
        </p:nvSpPr>
        <p:spPr bwMode="auto">
          <a:xfrm>
            <a:off x="3929494" y="4467943"/>
            <a:ext cx="3722065" cy="417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70">
                  <a:fgClr>
                    <a:srgbClr val="00FF00"/>
                  </a:fgClr>
                  <a:bgClr>
                    <a:schemeClr val="bg1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负载两端的电压为线电压</a:t>
            </a:r>
            <a:r>
              <a:rPr lang="en-US" altLang="zh-CN" b="1" i="1" dirty="0" err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 err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ab</a:t>
            </a:r>
            <a:r>
              <a:rPr lang="zh-CN" altLang="en-US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。</a:t>
            </a:r>
          </a:p>
        </p:txBody>
      </p:sp>
      <p:grpSp>
        <p:nvGrpSpPr>
          <p:cNvPr id="111" name="Group 7"/>
          <p:cNvGrpSpPr>
            <a:grpSpLocks/>
          </p:cNvGrpSpPr>
          <p:nvPr/>
        </p:nvGrpSpPr>
        <p:grpSpPr bwMode="auto">
          <a:xfrm>
            <a:off x="4788305" y="1303682"/>
            <a:ext cx="3567249" cy="2077034"/>
            <a:chOff x="2509" y="409"/>
            <a:chExt cx="3029" cy="2087"/>
          </a:xfrm>
        </p:grpSpPr>
        <p:sp>
          <p:nvSpPr>
            <p:cNvPr id="112" name="Line 8"/>
            <p:cNvSpPr>
              <a:spLocks noChangeShapeType="1"/>
            </p:cNvSpPr>
            <p:nvPr/>
          </p:nvSpPr>
          <p:spPr bwMode="auto">
            <a:xfrm flipH="1">
              <a:off x="5112" y="418"/>
              <a:ext cx="0" cy="8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3" name="Text Box 9"/>
            <p:cNvSpPr txBox="1">
              <a:spLocks noChangeArrowheads="1"/>
            </p:cNvSpPr>
            <p:nvPr/>
          </p:nvSpPr>
          <p:spPr bwMode="auto">
            <a:xfrm>
              <a:off x="3408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1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4" name="Text Box 10"/>
            <p:cNvSpPr txBox="1">
              <a:spLocks noChangeArrowheads="1"/>
            </p:cNvSpPr>
            <p:nvPr/>
          </p:nvSpPr>
          <p:spPr bwMode="auto">
            <a:xfrm>
              <a:off x="4680" y="1273"/>
              <a:ext cx="445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5" name="Rectangle 11"/>
            <p:cNvSpPr>
              <a:spLocks noChangeArrowheads="1"/>
            </p:cNvSpPr>
            <p:nvPr/>
          </p:nvSpPr>
          <p:spPr bwMode="auto">
            <a:xfrm>
              <a:off x="5043" y="1279"/>
              <a:ext cx="117" cy="38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6" name="Text Box 12"/>
            <p:cNvSpPr txBox="1">
              <a:spLocks noChangeArrowheads="1"/>
            </p:cNvSpPr>
            <p:nvPr/>
          </p:nvSpPr>
          <p:spPr bwMode="auto">
            <a:xfrm>
              <a:off x="5184" y="1282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7" name="AutoShape 13"/>
            <p:cNvSpPr>
              <a:spLocks noChangeArrowheads="1"/>
            </p:cNvSpPr>
            <p:nvPr/>
          </p:nvSpPr>
          <p:spPr bwMode="auto">
            <a:xfrm rot="10800000" flipV="1">
              <a:off x="3338" y="696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8" name="Line 14"/>
            <p:cNvSpPr>
              <a:spLocks noChangeShapeType="1"/>
            </p:cNvSpPr>
            <p:nvPr/>
          </p:nvSpPr>
          <p:spPr bwMode="auto">
            <a:xfrm rot="10800000" flipV="1">
              <a:off x="3334" y="682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9" name="Line 15"/>
            <p:cNvSpPr>
              <a:spLocks noChangeShapeType="1"/>
            </p:cNvSpPr>
            <p:nvPr/>
          </p:nvSpPr>
          <p:spPr bwMode="auto">
            <a:xfrm>
              <a:off x="2568" y="1065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0" name="Line 16"/>
            <p:cNvSpPr>
              <a:spLocks noChangeShapeType="1"/>
            </p:cNvSpPr>
            <p:nvPr/>
          </p:nvSpPr>
          <p:spPr bwMode="auto">
            <a:xfrm>
              <a:off x="3167" y="1080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1" name="Line 17"/>
            <p:cNvSpPr>
              <a:spLocks noChangeShapeType="1"/>
            </p:cNvSpPr>
            <p:nvPr/>
          </p:nvSpPr>
          <p:spPr bwMode="auto">
            <a:xfrm>
              <a:off x="2568" y="1426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2" name="Line 18"/>
            <p:cNvSpPr>
              <a:spLocks noChangeShapeType="1"/>
            </p:cNvSpPr>
            <p:nvPr/>
          </p:nvSpPr>
          <p:spPr bwMode="auto">
            <a:xfrm>
              <a:off x="2566" y="1762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3" name="Line 19"/>
            <p:cNvSpPr>
              <a:spLocks noChangeShapeType="1"/>
            </p:cNvSpPr>
            <p:nvPr/>
          </p:nvSpPr>
          <p:spPr bwMode="auto">
            <a:xfrm>
              <a:off x="2568" y="1063"/>
              <a:ext cx="0" cy="6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4" name="Line 20"/>
            <p:cNvSpPr>
              <a:spLocks noChangeShapeType="1"/>
            </p:cNvSpPr>
            <p:nvPr/>
          </p:nvSpPr>
          <p:spPr bwMode="auto">
            <a:xfrm>
              <a:off x="3166" y="1425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5" name="Line 21"/>
            <p:cNvSpPr>
              <a:spLocks noChangeShapeType="1"/>
            </p:cNvSpPr>
            <p:nvPr/>
          </p:nvSpPr>
          <p:spPr bwMode="auto">
            <a:xfrm>
              <a:off x="3144" y="1762"/>
              <a:ext cx="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6" name="AutoShape 22"/>
            <p:cNvSpPr>
              <a:spLocks noChangeArrowheads="1"/>
            </p:cNvSpPr>
            <p:nvPr/>
          </p:nvSpPr>
          <p:spPr bwMode="auto">
            <a:xfrm rot="10800000" flipV="1">
              <a:off x="3771" y="2015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7" name="Line 23"/>
            <p:cNvSpPr>
              <a:spLocks noChangeShapeType="1"/>
            </p:cNvSpPr>
            <p:nvPr/>
          </p:nvSpPr>
          <p:spPr bwMode="auto">
            <a:xfrm rot="10800000" flipV="1">
              <a:off x="3767" y="2001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8" name="AutoShape 24"/>
            <p:cNvSpPr>
              <a:spLocks noChangeArrowheads="1"/>
            </p:cNvSpPr>
            <p:nvPr/>
          </p:nvSpPr>
          <p:spPr bwMode="auto">
            <a:xfrm rot="10800000" flipV="1">
              <a:off x="3771" y="696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9" name="Line 25"/>
            <p:cNvSpPr>
              <a:spLocks noChangeShapeType="1"/>
            </p:cNvSpPr>
            <p:nvPr/>
          </p:nvSpPr>
          <p:spPr bwMode="auto">
            <a:xfrm rot="10800000" flipV="1">
              <a:off x="3767" y="682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0" name="AutoShape 26"/>
            <p:cNvSpPr>
              <a:spLocks noChangeArrowheads="1"/>
            </p:cNvSpPr>
            <p:nvPr/>
          </p:nvSpPr>
          <p:spPr bwMode="auto">
            <a:xfrm rot="10800000" flipV="1">
              <a:off x="4203" y="697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1" name="Line 27"/>
            <p:cNvSpPr>
              <a:spLocks noChangeShapeType="1"/>
            </p:cNvSpPr>
            <p:nvPr/>
          </p:nvSpPr>
          <p:spPr bwMode="auto">
            <a:xfrm rot="10800000" flipV="1">
              <a:off x="4199" y="683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2" name="AutoShape 28"/>
            <p:cNvSpPr>
              <a:spLocks noChangeArrowheads="1"/>
            </p:cNvSpPr>
            <p:nvPr/>
          </p:nvSpPr>
          <p:spPr bwMode="auto">
            <a:xfrm rot="10800000" flipV="1">
              <a:off x="4203" y="2001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3" name="Line 29"/>
            <p:cNvSpPr>
              <a:spLocks noChangeShapeType="1"/>
            </p:cNvSpPr>
            <p:nvPr/>
          </p:nvSpPr>
          <p:spPr bwMode="auto">
            <a:xfrm rot="10800000" flipV="1">
              <a:off x="4199" y="1987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4" name="AutoShape 30"/>
            <p:cNvSpPr>
              <a:spLocks noChangeArrowheads="1"/>
            </p:cNvSpPr>
            <p:nvPr/>
          </p:nvSpPr>
          <p:spPr bwMode="auto">
            <a:xfrm rot="10800000" flipV="1">
              <a:off x="3339" y="2015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5" name="Line 31"/>
            <p:cNvSpPr>
              <a:spLocks noChangeShapeType="1"/>
            </p:cNvSpPr>
            <p:nvPr/>
          </p:nvSpPr>
          <p:spPr bwMode="auto">
            <a:xfrm rot="10800000" flipV="1">
              <a:off x="3335" y="2001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6" name="Line 32"/>
            <p:cNvSpPr>
              <a:spLocks noChangeShapeType="1"/>
            </p:cNvSpPr>
            <p:nvPr/>
          </p:nvSpPr>
          <p:spPr bwMode="auto">
            <a:xfrm rot="5400000" flipH="1" flipV="1">
              <a:off x="2879" y="1450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7" name="Line 33"/>
            <p:cNvSpPr>
              <a:spLocks noChangeShapeType="1"/>
            </p:cNvSpPr>
            <p:nvPr/>
          </p:nvSpPr>
          <p:spPr bwMode="auto">
            <a:xfrm rot="5400000" flipH="1" flipV="1">
              <a:off x="2447" y="1451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8" name="Line 34"/>
            <p:cNvSpPr>
              <a:spLocks noChangeShapeType="1"/>
            </p:cNvSpPr>
            <p:nvPr/>
          </p:nvSpPr>
          <p:spPr bwMode="auto">
            <a:xfrm rot="5400000" flipH="1" flipV="1">
              <a:off x="3311" y="1451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9" name="Line 35"/>
            <p:cNvSpPr>
              <a:spLocks noChangeShapeType="1"/>
            </p:cNvSpPr>
            <p:nvPr/>
          </p:nvSpPr>
          <p:spPr bwMode="auto">
            <a:xfrm>
              <a:off x="3480" y="418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0" name="Line 36"/>
            <p:cNvSpPr>
              <a:spLocks noChangeShapeType="1"/>
            </p:cNvSpPr>
            <p:nvPr/>
          </p:nvSpPr>
          <p:spPr bwMode="auto">
            <a:xfrm>
              <a:off x="3480" y="2482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1" name="Text Box 37"/>
            <p:cNvSpPr txBox="1">
              <a:spLocks noChangeArrowheads="1"/>
            </p:cNvSpPr>
            <p:nvPr/>
          </p:nvSpPr>
          <p:spPr bwMode="auto">
            <a:xfrm>
              <a:off x="4344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6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2" name="Text Box 38"/>
            <p:cNvSpPr txBox="1">
              <a:spLocks noChangeArrowheads="1"/>
            </p:cNvSpPr>
            <p:nvPr/>
          </p:nvSpPr>
          <p:spPr bwMode="auto">
            <a:xfrm>
              <a:off x="3840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3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3" name="Text Box 39"/>
            <p:cNvSpPr txBox="1">
              <a:spLocks noChangeArrowheads="1"/>
            </p:cNvSpPr>
            <p:nvPr/>
          </p:nvSpPr>
          <p:spPr bwMode="auto">
            <a:xfrm>
              <a:off x="4320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5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4" name="Text Box 40"/>
            <p:cNvSpPr txBox="1">
              <a:spLocks noChangeArrowheads="1"/>
            </p:cNvSpPr>
            <p:nvPr/>
          </p:nvSpPr>
          <p:spPr bwMode="auto">
            <a:xfrm>
              <a:off x="3888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4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5" name="Text Box 41"/>
            <p:cNvSpPr txBox="1">
              <a:spLocks noChangeArrowheads="1"/>
            </p:cNvSpPr>
            <p:nvPr/>
          </p:nvSpPr>
          <p:spPr bwMode="auto">
            <a:xfrm>
              <a:off x="3456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2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6" name="Line 42"/>
            <p:cNvSpPr>
              <a:spLocks noChangeShapeType="1"/>
            </p:cNvSpPr>
            <p:nvPr/>
          </p:nvSpPr>
          <p:spPr bwMode="auto">
            <a:xfrm flipH="1">
              <a:off x="5040" y="562"/>
              <a:ext cx="0" cy="4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7" name="Text Box 43"/>
            <p:cNvSpPr txBox="1">
              <a:spLocks noChangeArrowheads="1"/>
            </p:cNvSpPr>
            <p:nvPr/>
          </p:nvSpPr>
          <p:spPr bwMode="auto">
            <a:xfrm>
              <a:off x="4782" y="610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1800" b="1" baseline="-2500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8" name="Text Box 44"/>
            <p:cNvSpPr txBox="1">
              <a:spLocks noChangeArrowheads="1"/>
            </p:cNvSpPr>
            <p:nvPr/>
          </p:nvSpPr>
          <p:spPr bwMode="auto">
            <a:xfrm>
              <a:off x="4305" y="1579"/>
              <a:ext cx="29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 C</a:t>
              </a:r>
            </a:p>
          </p:txBody>
        </p:sp>
        <p:sp>
          <p:nvSpPr>
            <p:cNvPr id="149" name="Text Box 45"/>
            <p:cNvSpPr txBox="1">
              <a:spLocks noChangeArrowheads="1"/>
            </p:cNvSpPr>
            <p:nvPr/>
          </p:nvSpPr>
          <p:spPr bwMode="auto">
            <a:xfrm>
              <a:off x="3904" y="1286"/>
              <a:ext cx="2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b</a:t>
              </a:r>
            </a:p>
          </p:txBody>
        </p:sp>
        <p:sp>
          <p:nvSpPr>
            <p:cNvPr id="150" name="Text Box 46"/>
            <p:cNvSpPr txBox="1">
              <a:spLocks noChangeArrowheads="1"/>
            </p:cNvSpPr>
            <p:nvPr/>
          </p:nvSpPr>
          <p:spPr bwMode="auto">
            <a:xfrm>
              <a:off x="3478" y="898"/>
              <a:ext cx="219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a</a:t>
              </a:r>
            </a:p>
          </p:txBody>
        </p:sp>
        <p:sp>
          <p:nvSpPr>
            <p:cNvPr id="151" name="Text Box 47"/>
            <p:cNvSpPr txBox="1">
              <a:spLocks noChangeArrowheads="1"/>
            </p:cNvSpPr>
            <p:nvPr/>
          </p:nvSpPr>
          <p:spPr bwMode="auto">
            <a:xfrm>
              <a:off x="2832" y="676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52" name="Text Box 48"/>
            <p:cNvSpPr txBox="1">
              <a:spLocks noChangeArrowheads="1"/>
            </p:cNvSpPr>
            <p:nvPr/>
          </p:nvSpPr>
          <p:spPr bwMode="auto">
            <a:xfrm>
              <a:off x="5184" y="1041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153" name="Text Box 49"/>
            <p:cNvSpPr txBox="1">
              <a:spLocks noChangeArrowheads="1"/>
            </p:cNvSpPr>
            <p:nvPr/>
          </p:nvSpPr>
          <p:spPr bwMode="auto">
            <a:xfrm>
              <a:off x="3024" y="753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154" name="Text Box 50"/>
            <p:cNvSpPr txBox="1">
              <a:spLocks noChangeArrowheads="1"/>
            </p:cNvSpPr>
            <p:nvPr/>
          </p:nvSpPr>
          <p:spPr bwMode="auto">
            <a:xfrm>
              <a:off x="5184" y="1561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155" name="Text Box 51"/>
            <p:cNvSpPr txBox="1">
              <a:spLocks noChangeArrowheads="1"/>
            </p:cNvSpPr>
            <p:nvPr/>
          </p:nvSpPr>
          <p:spPr bwMode="auto">
            <a:xfrm>
              <a:off x="2544" y="728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156" name="Line 52"/>
            <p:cNvSpPr>
              <a:spLocks noChangeShapeType="1"/>
            </p:cNvSpPr>
            <p:nvPr/>
          </p:nvSpPr>
          <p:spPr bwMode="auto">
            <a:xfrm flipH="1">
              <a:off x="5109" y="1680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157" name="Group 53"/>
            <p:cNvGrpSpPr>
              <a:grpSpLocks/>
            </p:cNvGrpSpPr>
            <p:nvPr/>
          </p:nvGrpSpPr>
          <p:grpSpPr bwMode="auto">
            <a:xfrm>
              <a:off x="2751" y="985"/>
              <a:ext cx="417" cy="91"/>
              <a:chOff x="2350" y="1292"/>
              <a:chExt cx="417" cy="145"/>
            </a:xfrm>
          </p:grpSpPr>
          <p:sp>
            <p:nvSpPr>
              <p:cNvPr id="167" name="Freeform 54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8" name="Freeform 55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9" name="Freeform 56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58" name="Group 57"/>
            <p:cNvGrpSpPr>
              <a:grpSpLocks/>
            </p:cNvGrpSpPr>
            <p:nvPr/>
          </p:nvGrpSpPr>
          <p:grpSpPr bwMode="auto">
            <a:xfrm>
              <a:off x="2736" y="1344"/>
              <a:ext cx="417" cy="91"/>
              <a:chOff x="2350" y="1292"/>
              <a:chExt cx="417" cy="145"/>
            </a:xfrm>
          </p:grpSpPr>
          <p:sp>
            <p:nvSpPr>
              <p:cNvPr id="164" name="Freeform 58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5" name="Freeform 59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6" name="Freeform 60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59" name="Group 61"/>
            <p:cNvGrpSpPr>
              <a:grpSpLocks/>
            </p:cNvGrpSpPr>
            <p:nvPr/>
          </p:nvGrpSpPr>
          <p:grpSpPr bwMode="auto">
            <a:xfrm>
              <a:off x="2736" y="1680"/>
              <a:ext cx="417" cy="91"/>
              <a:chOff x="2350" y="1292"/>
              <a:chExt cx="417" cy="145"/>
            </a:xfrm>
          </p:grpSpPr>
          <p:sp>
            <p:nvSpPr>
              <p:cNvPr id="161" name="Freeform 62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2" name="Freeform 63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3" name="Freeform 64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60" name="Text Box 65"/>
            <p:cNvSpPr txBox="1">
              <a:spLocks noChangeArrowheads="1"/>
            </p:cNvSpPr>
            <p:nvPr/>
          </p:nvSpPr>
          <p:spPr bwMode="auto">
            <a:xfrm>
              <a:off x="2509" y="1378"/>
              <a:ext cx="261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 </a:t>
              </a:r>
              <a:r>
                <a:rPr lang="en-US" altLang="zh-CN" sz="1800" b="1" i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</p:grpSp>
      <p:sp>
        <p:nvSpPr>
          <p:cNvPr id="170" name="Line 66"/>
          <p:cNvSpPr>
            <a:spLocks noChangeShapeType="1"/>
          </p:cNvSpPr>
          <p:nvPr/>
        </p:nvSpPr>
        <p:spPr bwMode="auto">
          <a:xfrm flipV="1">
            <a:off x="5940425" y="1280963"/>
            <a:ext cx="4762" cy="703554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71" name="Line 67"/>
          <p:cNvSpPr>
            <a:spLocks noChangeShapeType="1"/>
          </p:cNvSpPr>
          <p:nvPr/>
        </p:nvSpPr>
        <p:spPr bwMode="auto">
          <a:xfrm>
            <a:off x="5903586" y="1318312"/>
            <a:ext cx="1946735" cy="0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72" name="Line 68"/>
          <p:cNvSpPr>
            <a:spLocks noChangeShapeType="1"/>
          </p:cNvSpPr>
          <p:nvPr/>
        </p:nvSpPr>
        <p:spPr bwMode="auto">
          <a:xfrm flipH="1">
            <a:off x="7832074" y="1311428"/>
            <a:ext cx="9413" cy="2055355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73" name="Line 69"/>
          <p:cNvSpPr>
            <a:spLocks noChangeShapeType="1"/>
          </p:cNvSpPr>
          <p:nvPr/>
        </p:nvSpPr>
        <p:spPr bwMode="auto">
          <a:xfrm>
            <a:off x="6440028" y="3366783"/>
            <a:ext cx="1390328" cy="11783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74" name="Line 70"/>
          <p:cNvSpPr>
            <a:spLocks noChangeShapeType="1"/>
          </p:cNvSpPr>
          <p:nvPr/>
        </p:nvSpPr>
        <p:spPr bwMode="auto">
          <a:xfrm flipV="1">
            <a:off x="6424543" y="2299713"/>
            <a:ext cx="0" cy="1040197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75" name="Line 71"/>
          <p:cNvSpPr>
            <a:spLocks noChangeShapeType="1"/>
          </p:cNvSpPr>
          <p:nvPr/>
        </p:nvSpPr>
        <p:spPr bwMode="auto">
          <a:xfrm flipH="1" flipV="1">
            <a:off x="4915048" y="2312755"/>
            <a:ext cx="1524980" cy="1967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76" name="Line 72"/>
          <p:cNvSpPr>
            <a:spLocks noChangeShapeType="1"/>
          </p:cNvSpPr>
          <p:nvPr/>
        </p:nvSpPr>
        <p:spPr bwMode="auto">
          <a:xfrm>
            <a:off x="4889800" y="1984517"/>
            <a:ext cx="1024172" cy="0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77" name="Rectangle 97"/>
          <p:cNvSpPr>
            <a:spLocks noChangeArrowheads="1"/>
          </p:cNvSpPr>
          <p:nvPr/>
        </p:nvSpPr>
        <p:spPr bwMode="auto">
          <a:xfrm>
            <a:off x="994552" y="3118446"/>
            <a:ext cx="15415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负载电压</a:t>
            </a:r>
          </a:p>
        </p:txBody>
      </p:sp>
      <p:grpSp>
        <p:nvGrpSpPr>
          <p:cNvPr id="178" name="Group 98"/>
          <p:cNvGrpSpPr>
            <a:grpSpLocks/>
          </p:cNvGrpSpPr>
          <p:nvPr/>
        </p:nvGrpSpPr>
        <p:grpSpPr bwMode="auto">
          <a:xfrm>
            <a:off x="665647" y="3645161"/>
            <a:ext cx="405139" cy="152626"/>
            <a:chOff x="432" y="2568"/>
            <a:chExt cx="336" cy="168"/>
          </a:xfrm>
        </p:grpSpPr>
        <p:sp>
          <p:nvSpPr>
            <p:cNvPr id="179" name="Freeform 99"/>
            <p:cNvSpPr>
              <a:spLocks/>
            </p:cNvSpPr>
            <p:nvPr/>
          </p:nvSpPr>
          <p:spPr bwMode="auto">
            <a:xfrm>
              <a:off x="576" y="2568"/>
              <a:ext cx="192" cy="168"/>
            </a:xfrm>
            <a:custGeom>
              <a:avLst/>
              <a:gdLst>
                <a:gd name="T0" fmla="*/ 0 w 192"/>
                <a:gd name="T1" fmla="*/ 168 h 168"/>
                <a:gd name="T2" fmla="*/ 48 w 192"/>
                <a:gd name="T3" fmla="*/ 24 h 168"/>
                <a:gd name="T4" fmla="*/ 144 w 192"/>
                <a:gd name="T5" fmla="*/ 24 h 168"/>
                <a:gd name="T6" fmla="*/ 192 w 192"/>
                <a:gd name="T7" fmla="*/ 168 h 16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168">
                  <a:moveTo>
                    <a:pt x="0" y="168"/>
                  </a:moveTo>
                  <a:cubicBezTo>
                    <a:pt x="12" y="108"/>
                    <a:pt x="24" y="48"/>
                    <a:pt x="48" y="24"/>
                  </a:cubicBezTo>
                  <a:cubicBezTo>
                    <a:pt x="72" y="0"/>
                    <a:pt x="120" y="0"/>
                    <a:pt x="144" y="24"/>
                  </a:cubicBezTo>
                  <a:cubicBezTo>
                    <a:pt x="168" y="48"/>
                    <a:pt x="184" y="144"/>
                    <a:pt x="192" y="1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0" name="Freeform 100"/>
            <p:cNvSpPr>
              <a:spLocks/>
            </p:cNvSpPr>
            <p:nvPr/>
          </p:nvSpPr>
          <p:spPr bwMode="auto">
            <a:xfrm>
              <a:off x="432" y="2568"/>
              <a:ext cx="144" cy="168"/>
            </a:xfrm>
            <a:custGeom>
              <a:avLst/>
              <a:gdLst>
                <a:gd name="T0" fmla="*/ 0 w 144"/>
                <a:gd name="T1" fmla="*/ 24 h 168"/>
                <a:gd name="T2" fmla="*/ 96 w 144"/>
                <a:gd name="T3" fmla="*/ 24 h 168"/>
                <a:gd name="T4" fmla="*/ 144 w 144"/>
                <a:gd name="T5" fmla="*/ 168 h 16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4" h="168">
                  <a:moveTo>
                    <a:pt x="0" y="24"/>
                  </a:moveTo>
                  <a:cubicBezTo>
                    <a:pt x="36" y="12"/>
                    <a:pt x="72" y="0"/>
                    <a:pt x="96" y="24"/>
                  </a:cubicBezTo>
                  <a:cubicBezTo>
                    <a:pt x="120" y="48"/>
                    <a:pt x="136" y="144"/>
                    <a:pt x="144" y="1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181" name="Text Box 125"/>
          <p:cNvSpPr txBox="1">
            <a:spLocks noChangeArrowheads="1"/>
          </p:cNvSpPr>
          <p:nvPr/>
        </p:nvSpPr>
        <p:spPr bwMode="auto">
          <a:xfrm>
            <a:off x="518631" y="731902"/>
            <a:ext cx="21059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icrosoft YaHei" panose="020B0503020204020204" pitchFamily="34" charset="-122"/>
              </a:rPr>
              <a:t>2.  </a:t>
            </a:r>
            <a:r>
              <a:rPr lang="zh-CN" alt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icrosoft YaHei" panose="020B0503020204020204" pitchFamily="34" charset="-122"/>
              </a:rPr>
              <a:t>工作原理</a:t>
            </a:r>
          </a:p>
        </p:txBody>
      </p:sp>
      <p:sp>
        <p:nvSpPr>
          <p:cNvPr id="182" name="Rectangle 126"/>
          <p:cNvSpPr>
            <a:spLocks noChangeArrowheads="1"/>
          </p:cNvSpPr>
          <p:nvPr/>
        </p:nvSpPr>
        <p:spPr bwMode="auto">
          <a:xfrm>
            <a:off x="840324" y="1257374"/>
            <a:ext cx="25429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变压器副边电压</a:t>
            </a:r>
          </a:p>
        </p:txBody>
      </p:sp>
      <p:grpSp>
        <p:nvGrpSpPr>
          <p:cNvPr id="183" name="Group 128"/>
          <p:cNvGrpSpPr>
            <a:grpSpLocks/>
          </p:cNvGrpSpPr>
          <p:nvPr/>
        </p:nvGrpSpPr>
        <p:grpSpPr bwMode="auto">
          <a:xfrm>
            <a:off x="418618" y="1470551"/>
            <a:ext cx="2939522" cy="1580773"/>
            <a:chOff x="273" y="612"/>
            <a:chExt cx="2271" cy="1740"/>
          </a:xfrm>
        </p:grpSpPr>
        <p:sp>
          <p:nvSpPr>
            <p:cNvPr id="184" name="Text Box 129"/>
            <p:cNvSpPr txBox="1">
              <a:spLocks noChangeArrowheads="1"/>
            </p:cNvSpPr>
            <p:nvPr/>
          </p:nvSpPr>
          <p:spPr bwMode="auto">
            <a:xfrm>
              <a:off x="273" y="612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zh-CN" sz="1800" b="1" i="1">
                  <a:latin typeface="+mn-lt"/>
                  <a:ea typeface="Microsoft YaHei" panose="020B0503020204020204" pitchFamily="34" charset="-122"/>
                </a:rPr>
                <a:t>u</a:t>
              </a:r>
              <a:endParaRPr kumimoji="0"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5" name="Line 130"/>
            <p:cNvSpPr>
              <a:spLocks noChangeShapeType="1"/>
            </p:cNvSpPr>
            <p:nvPr/>
          </p:nvSpPr>
          <p:spPr bwMode="auto">
            <a:xfrm flipH="1" flipV="1">
              <a:off x="473" y="754"/>
              <a:ext cx="0" cy="15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6" name="Freeform 131"/>
            <p:cNvSpPr>
              <a:spLocks/>
            </p:cNvSpPr>
            <p:nvPr/>
          </p:nvSpPr>
          <p:spPr bwMode="auto">
            <a:xfrm flipV="1">
              <a:off x="473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7" name="Freeform 132"/>
            <p:cNvSpPr>
              <a:spLocks/>
            </p:cNvSpPr>
            <p:nvPr/>
          </p:nvSpPr>
          <p:spPr bwMode="auto">
            <a:xfrm flipV="1">
              <a:off x="862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8" name="Freeform 133"/>
            <p:cNvSpPr>
              <a:spLocks/>
            </p:cNvSpPr>
            <p:nvPr/>
          </p:nvSpPr>
          <p:spPr bwMode="auto">
            <a:xfrm>
              <a:off x="477" y="1618"/>
              <a:ext cx="385" cy="595"/>
            </a:xfrm>
            <a:custGeom>
              <a:avLst/>
              <a:gdLst>
                <a:gd name="T0" fmla="*/ 0 w 385"/>
                <a:gd name="T1" fmla="*/ 518 h 595"/>
                <a:gd name="T2" fmla="*/ 110 w 385"/>
                <a:gd name="T3" fmla="*/ 592 h 595"/>
                <a:gd name="T4" fmla="*/ 183 w 385"/>
                <a:gd name="T5" fmla="*/ 499 h 595"/>
                <a:gd name="T6" fmla="*/ 237 w 385"/>
                <a:gd name="T7" fmla="*/ 390 h 595"/>
                <a:gd name="T8" fmla="*/ 292 w 385"/>
                <a:gd name="T9" fmla="*/ 281 h 595"/>
                <a:gd name="T10" fmla="*/ 337 w 385"/>
                <a:gd name="T11" fmla="*/ 153 h 595"/>
                <a:gd name="T12" fmla="*/ 385 w 385"/>
                <a:gd name="T13" fmla="*/ 0 h 5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5" h="595">
                  <a:moveTo>
                    <a:pt x="0" y="518"/>
                  </a:moveTo>
                  <a:cubicBezTo>
                    <a:pt x="19" y="531"/>
                    <a:pt x="80" y="595"/>
                    <a:pt x="110" y="592"/>
                  </a:cubicBezTo>
                  <a:cubicBezTo>
                    <a:pt x="140" y="589"/>
                    <a:pt x="162" y="533"/>
                    <a:pt x="183" y="499"/>
                  </a:cubicBezTo>
                  <a:cubicBezTo>
                    <a:pt x="204" y="465"/>
                    <a:pt x="219" y="426"/>
                    <a:pt x="237" y="390"/>
                  </a:cubicBezTo>
                  <a:cubicBezTo>
                    <a:pt x="255" y="354"/>
                    <a:pt x="275" y="320"/>
                    <a:pt x="292" y="281"/>
                  </a:cubicBezTo>
                  <a:cubicBezTo>
                    <a:pt x="309" y="242"/>
                    <a:pt x="322" y="200"/>
                    <a:pt x="337" y="153"/>
                  </a:cubicBezTo>
                  <a:cubicBezTo>
                    <a:pt x="352" y="106"/>
                    <a:pt x="375" y="32"/>
                    <a:pt x="385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9" name="Line 134"/>
            <p:cNvSpPr>
              <a:spLocks noChangeShapeType="1"/>
            </p:cNvSpPr>
            <p:nvPr/>
          </p:nvSpPr>
          <p:spPr bwMode="auto">
            <a:xfrm>
              <a:off x="473" y="1618"/>
              <a:ext cx="19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0" name="Text Box 135"/>
            <p:cNvSpPr txBox="1">
              <a:spLocks noChangeArrowheads="1"/>
            </p:cNvSpPr>
            <p:nvPr/>
          </p:nvSpPr>
          <p:spPr bwMode="auto">
            <a:xfrm>
              <a:off x="279" y="1440"/>
              <a:ext cx="2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sp>
          <p:nvSpPr>
            <p:cNvPr id="191" name="Rectangle 136"/>
            <p:cNvSpPr>
              <a:spLocks noChangeArrowheads="1"/>
            </p:cNvSpPr>
            <p:nvPr/>
          </p:nvSpPr>
          <p:spPr bwMode="auto">
            <a:xfrm>
              <a:off x="574" y="645"/>
              <a:ext cx="41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FF66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FF6600"/>
                  </a:solidFill>
                  <a:latin typeface="+mn-lt"/>
                  <a:ea typeface="Microsoft YaHei" panose="020B0503020204020204" pitchFamily="34" charset="-122"/>
                </a:rPr>
                <a:t>a</a:t>
              </a:r>
              <a:endParaRPr kumimoji="0" lang="en-US" altLang="zh-CN" b="1" i="1" dirty="0">
                <a:solidFill>
                  <a:srgbClr val="FF66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2" name="Rectangle 137"/>
            <p:cNvSpPr>
              <a:spLocks noChangeArrowheads="1"/>
            </p:cNvSpPr>
            <p:nvPr/>
          </p:nvSpPr>
          <p:spPr bwMode="auto">
            <a:xfrm>
              <a:off x="1026" y="641"/>
              <a:ext cx="34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0066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006600"/>
                  </a:solidFill>
                  <a:latin typeface="+mn-lt"/>
                  <a:ea typeface="Microsoft YaHei" panose="020B0503020204020204" pitchFamily="34" charset="-122"/>
                </a:rPr>
                <a:t>b</a:t>
              </a:r>
              <a:endParaRPr kumimoji="0" lang="en-US" altLang="zh-CN" b="1" i="1" baseline="-25000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3" name="Rectangle 138"/>
            <p:cNvSpPr>
              <a:spLocks noChangeArrowheads="1"/>
            </p:cNvSpPr>
            <p:nvPr/>
          </p:nvSpPr>
          <p:spPr bwMode="auto">
            <a:xfrm>
              <a:off x="1381" y="629"/>
              <a:ext cx="40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c</a:t>
              </a:r>
              <a:endParaRPr kumimoji="0" lang="en-US" altLang="zh-CN" b="1" i="1" baseline="-25000" dirty="0">
                <a:solidFill>
                  <a:srgbClr val="FFFF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4" name="Freeform 139"/>
            <p:cNvSpPr>
              <a:spLocks/>
            </p:cNvSpPr>
            <p:nvPr/>
          </p:nvSpPr>
          <p:spPr bwMode="auto">
            <a:xfrm flipV="1">
              <a:off x="1251" y="1013"/>
              <a:ext cx="583" cy="605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62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5" name="Freeform 140"/>
            <p:cNvSpPr>
              <a:spLocks/>
            </p:cNvSpPr>
            <p:nvPr/>
          </p:nvSpPr>
          <p:spPr bwMode="auto">
            <a:xfrm flipV="1">
              <a:off x="1639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6" name="Freeform 141"/>
            <p:cNvSpPr>
              <a:spLocks/>
            </p:cNvSpPr>
            <p:nvPr/>
          </p:nvSpPr>
          <p:spPr bwMode="auto">
            <a:xfrm>
              <a:off x="1056" y="1618"/>
              <a:ext cx="583" cy="604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56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7" name="Freeform 142"/>
            <p:cNvSpPr>
              <a:spLocks/>
            </p:cNvSpPr>
            <p:nvPr/>
          </p:nvSpPr>
          <p:spPr bwMode="auto">
            <a:xfrm>
              <a:off x="1445" y="1618"/>
              <a:ext cx="583" cy="604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56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8" name="Freeform 143"/>
            <p:cNvSpPr>
              <a:spLocks/>
            </p:cNvSpPr>
            <p:nvPr/>
          </p:nvSpPr>
          <p:spPr bwMode="auto">
            <a:xfrm>
              <a:off x="668" y="1618"/>
              <a:ext cx="583" cy="596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19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9" name="Text Box 144"/>
            <p:cNvSpPr txBox="1">
              <a:spLocks noChangeArrowheads="1"/>
            </p:cNvSpPr>
            <p:nvPr/>
          </p:nvSpPr>
          <p:spPr bwMode="auto">
            <a:xfrm>
              <a:off x="1527" y="1565"/>
              <a:ext cx="41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2</a:t>
              </a:r>
              <a:r>
                <a:rPr lang="en-US" altLang="zh-CN" sz="1800" b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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0" name="Rectangle 145"/>
            <p:cNvSpPr>
              <a:spLocks noChangeArrowheads="1"/>
            </p:cNvSpPr>
            <p:nvPr/>
          </p:nvSpPr>
          <p:spPr bwMode="auto">
            <a:xfrm>
              <a:off x="1038" y="1536"/>
              <a:ext cx="19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</a:t>
              </a:r>
            </a:p>
          </p:txBody>
        </p:sp>
        <p:sp>
          <p:nvSpPr>
            <p:cNvPr id="201" name="Rectangle 146"/>
            <p:cNvSpPr>
              <a:spLocks noChangeArrowheads="1"/>
            </p:cNvSpPr>
            <p:nvPr/>
          </p:nvSpPr>
          <p:spPr bwMode="auto">
            <a:xfrm>
              <a:off x="983" y="133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zh-CN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  <p:sp>
          <p:nvSpPr>
            <p:cNvPr id="202" name="Rectangle 147"/>
            <p:cNvSpPr>
              <a:spLocks noChangeArrowheads="1"/>
            </p:cNvSpPr>
            <p:nvPr/>
          </p:nvSpPr>
          <p:spPr bwMode="auto">
            <a:xfrm>
              <a:off x="1371" y="133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zh-CN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  <p:graphicFrame>
          <p:nvGraphicFramePr>
            <p:cNvPr id="203" name="Object 148"/>
            <p:cNvGraphicFramePr>
              <a:graphicFrameLocks noChangeAspect="1"/>
            </p:cNvGraphicFramePr>
            <p:nvPr/>
          </p:nvGraphicFramePr>
          <p:xfrm>
            <a:off x="2282" y="1618"/>
            <a:ext cx="26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4" imgW="171354" imgH="133260" progId="Equation.3">
                    <p:embed/>
                  </p:oleObj>
                </mc:Choice>
                <mc:Fallback>
                  <p:oleObj name="公式" r:id="rId4" imgW="171354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2" y="1618"/>
                          <a:ext cx="26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4" name="Freeform 149"/>
            <p:cNvSpPr>
              <a:spLocks/>
            </p:cNvSpPr>
            <p:nvPr/>
          </p:nvSpPr>
          <p:spPr bwMode="auto">
            <a:xfrm>
              <a:off x="2028" y="1013"/>
              <a:ext cx="272" cy="605"/>
            </a:xfrm>
            <a:custGeom>
              <a:avLst/>
              <a:gdLst>
                <a:gd name="T0" fmla="*/ 0 w 336"/>
                <a:gd name="T1" fmla="*/ 491 h 672"/>
                <a:gd name="T2" fmla="*/ 51 w 336"/>
                <a:gd name="T3" fmla="*/ 315 h 672"/>
                <a:gd name="T4" fmla="*/ 77 w 336"/>
                <a:gd name="T5" fmla="*/ 210 h 672"/>
                <a:gd name="T6" fmla="*/ 101 w 336"/>
                <a:gd name="T7" fmla="*/ 140 h 672"/>
                <a:gd name="T8" fmla="*/ 127 w 336"/>
                <a:gd name="T9" fmla="*/ 69 h 672"/>
                <a:gd name="T10" fmla="*/ 153 w 336"/>
                <a:gd name="T11" fmla="*/ 35 h 672"/>
                <a:gd name="T12" fmla="*/ 178 w 336"/>
                <a:gd name="T13" fmla="*/ 0 h 6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6" h="672">
                  <a:moveTo>
                    <a:pt x="0" y="672"/>
                  </a:moveTo>
                  <a:cubicBezTo>
                    <a:pt x="36" y="584"/>
                    <a:pt x="72" y="496"/>
                    <a:pt x="96" y="432"/>
                  </a:cubicBezTo>
                  <a:cubicBezTo>
                    <a:pt x="120" y="368"/>
                    <a:pt x="128" y="328"/>
                    <a:pt x="144" y="288"/>
                  </a:cubicBezTo>
                  <a:cubicBezTo>
                    <a:pt x="160" y="248"/>
                    <a:pt x="176" y="224"/>
                    <a:pt x="192" y="192"/>
                  </a:cubicBezTo>
                  <a:cubicBezTo>
                    <a:pt x="208" y="160"/>
                    <a:pt x="224" y="120"/>
                    <a:pt x="240" y="96"/>
                  </a:cubicBezTo>
                  <a:cubicBezTo>
                    <a:pt x="256" y="72"/>
                    <a:pt x="272" y="64"/>
                    <a:pt x="288" y="48"/>
                  </a:cubicBezTo>
                  <a:cubicBezTo>
                    <a:pt x="304" y="32"/>
                    <a:pt x="320" y="8"/>
                    <a:pt x="336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5" name="Freeform 150"/>
            <p:cNvSpPr>
              <a:spLocks/>
            </p:cNvSpPr>
            <p:nvPr/>
          </p:nvSpPr>
          <p:spPr bwMode="auto">
            <a:xfrm>
              <a:off x="1834" y="1618"/>
              <a:ext cx="427" cy="619"/>
            </a:xfrm>
            <a:custGeom>
              <a:avLst/>
              <a:gdLst>
                <a:gd name="T0" fmla="*/ 0 w 528"/>
                <a:gd name="T1" fmla="*/ 0 h 688"/>
                <a:gd name="T2" fmla="*/ 101 w 528"/>
                <a:gd name="T3" fmla="*/ 384 h 688"/>
                <a:gd name="T4" fmla="*/ 204 w 528"/>
                <a:gd name="T5" fmla="*/ 489 h 688"/>
                <a:gd name="T6" fmla="*/ 279 w 528"/>
                <a:gd name="T7" fmla="*/ 315 h 6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28" h="688">
                  <a:moveTo>
                    <a:pt x="0" y="0"/>
                  </a:moveTo>
                  <a:cubicBezTo>
                    <a:pt x="64" y="208"/>
                    <a:pt x="128" y="416"/>
                    <a:pt x="192" y="528"/>
                  </a:cubicBezTo>
                  <a:cubicBezTo>
                    <a:pt x="256" y="640"/>
                    <a:pt x="328" y="688"/>
                    <a:pt x="384" y="672"/>
                  </a:cubicBezTo>
                  <a:cubicBezTo>
                    <a:pt x="440" y="656"/>
                    <a:pt x="504" y="480"/>
                    <a:pt x="528" y="432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6" name="Freeform 151"/>
            <p:cNvSpPr>
              <a:spLocks/>
            </p:cNvSpPr>
            <p:nvPr/>
          </p:nvSpPr>
          <p:spPr bwMode="auto">
            <a:xfrm>
              <a:off x="487" y="1152"/>
              <a:ext cx="182" cy="477"/>
            </a:xfrm>
            <a:custGeom>
              <a:avLst/>
              <a:gdLst>
                <a:gd name="T0" fmla="*/ 0 w 224"/>
                <a:gd name="T1" fmla="*/ 0 h 530"/>
                <a:gd name="T2" fmla="*/ 72 w 224"/>
                <a:gd name="T3" fmla="*/ 215 h 530"/>
                <a:gd name="T4" fmla="*/ 120 w 224"/>
                <a:gd name="T5" fmla="*/ 386 h 5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4" h="530">
                  <a:moveTo>
                    <a:pt x="0" y="0"/>
                  </a:moveTo>
                  <a:cubicBezTo>
                    <a:pt x="22" y="49"/>
                    <a:pt x="96" y="206"/>
                    <a:pt x="133" y="294"/>
                  </a:cubicBezTo>
                  <a:cubicBezTo>
                    <a:pt x="170" y="382"/>
                    <a:pt x="205" y="481"/>
                    <a:pt x="224" y="53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207" name="Group 176"/>
          <p:cNvGrpSpPr>
            <a:grpSpLocks/>
          </p:cNvGrpSpPr>
          <p:nvPr/>
        </p:nvGrpSpPr>
        <p:grpSpPr bwMode="auto">
          <a:xfrm>
            <a:off x="316948" y="3032387"/>
            <a:ext cx="2861861" cy="1527172"/>
            <a:chOff x="180" y="2207"/>
            <a:chExt cx="2211" cy="1681"/>
          </a:xfrm>
        </p:grpSpPr>
        <p:sp>
          <p:nvSpPr>
            <p:cNvPr id="208" name="Text Box 177"/>
            <p:cNvSpPr txBox="1">
              <a:spLocks noChangeArrowheads="1"/>
            </p:cNvSpPr>
            <p:nvPr/>
          </p:nvSpPr>
          <p:spPr bwMode="auto">
            <a:xfrm>
              <a:off x="180" y="2207"/>
              <a:ext cx="2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zh-CN" sz="1800" b="1" i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sz="1800" b="1" baseline="-25000">
                  <a:latin typeface="+mn-lt"/>
                  <a:ea typeface="Microsoft YaHei" panose="020B0503020204020204" pitchFamily="34" charset="-122"/>
                </a:rPr>
                <a:t>o</a:t>
              </a:r>
              <a:endParaRPr kumimoji="0"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9" name="Line 178"/>
            <p:cNvSpPr>
              <a:spLocks noChangeShapeType="1"/>
            </p:cNvSpPr>
            <p:nvPr/>
          </p:nvSpPr>
          <p:spPr bwMode="auto">
            <a:xfrm flipH="1" flipV="1">
              <a:off x="459" y="2434"/>
              <a:ext cx="0" cy="12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10" name="Line 179"/>
            <p:cNvSpPr>
              <a:spLocks noChangeShapeType="1"/>
            </p:cNvSpPr>
            <p:nvPr/>
          </p:nvSpPr>
          <p:spPr bwMode="auto">
            <a:xfrm>
              <a:off x="447" y="3648"/>
              <a:ext cx="194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11" name="Text Box 180"/>
            <p:cNvSpPr txBox="1">
              <a:spLocks noChangeArrowheads="1"/>
            </p:cNvSpPr>
            <p:nvPr/>
          </p:nvSpPr>
          <p:spPr bwMode="auto">
            <a:xfrm>
              <a:off x="240" y="3408"/>
              <a:ext cx="2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graphicFrame>
          <p:nvGraphicFramePr>
            <p:cNvPr id="212" name="Object 181"/>
            <p:cNvGraphicFramePr>
              <a:graphicFrameLocks noChangeAspect="1"/>
            </p:cNvGraphicFramePr>
            <p:nvPr/>
          </p:nvGraphicFramePr>
          <p:xfrm>
            <a:off x="2251" y="3672"/>
            <a:ext cx="13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76097" imgH="133260" progId="Equation.3">
                    <p:embed/>
                  </p:oleObj>
                </mc:Choice>
                <mc:Fallback>
                  <p:oleObj name="Equation" r:id="rId6" imgW="76097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1" y="3672"/>
                          <a:ext cx="131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3" name="Group 182"/>
          <p:cNvGrpSpPr>
            <a:grpSpLocks/>
          </p:cNvGrpSpPr>
          <p:nvPr/>
        </p:nvGrpSpPr>
        <p:grpSpPr bwMode="auto">
          <a:xfrm>
            <a:off x="682060" y="1819454"/>
            <a:ext cx="2186198" cy="2717973"/>
            <a:chOff x="445" y="1018"/>
            <a:chExt cx="1776" cy="2815"/>
          </a:xfrm>
        </p:grpSpPr>
        <p:sp>
          <p:nvSpPr>
            <p:cNvPr id="214" name="Rectangle 183"/>
            <p:cNvSpPr>
              <a:spLocks noChangeArrowheads="1"/>
            </p:cNvSpPr>
            <p:nvPr/>
          </p:nvSpPr>
          <p:spPr bwMode="auto">
            <a:xfrm>
              <a:off x="445" y="3600"/>
              <a:ext cx="205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t</a:t>
              </a:r>
              <a:r>
                <a:rPr lang="en-US" altLang="zh-CN" baseline="-25000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1</a:t>
              </a:r>
            </a:p>
          </p:txBody>
        </p:sp>
        <p:grpSp>
          <p:nvGrpSpPr>
            <p:cNvPr id="215" name="Group 184"/>
            <p:cNvGrpSpPr>
              <a:grpSpLocks/>
            </p:cNvGrpSpPr>
            <p:nvPr/>
          </p:nvGrpSpPr>
          <p:grpSpPr bwMode="auto">
            <a:xfrm>
              <a:off x="550" y="1018"/>
              <a:ext cx="1671" cy="2815"/>
              <a:chOff x="550" y="1018"/>
              <a:chExt cx="1671" cy="2815"/>
            </a:xfrm>
          </p:grpSpPr>
          <p:sp>
            <p:nvSpPr>
              <p:cNvPr id="216" name="Line 185"/>
              <p:cNvSpPr>
                <a:spLocks noChangeShapeType="1"/>
              </p:cNvSpPr>
              <p:nvPr/>
            </p:nvSpPr>
            <p:spPr bwMode="auto">
              <a:xfrm>
                <a:off x="550" y="1392"/>
                <a:ext cx="26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" name="Line 186"/>
              <p:cNvSpPr>
                <a:spLocks noChangeShapeType="1"/>
              </p:cNvSpPr>
              <p:nvPr/>
            </p:nvSpPr>
            <p:spPr bwMode="auto">
              <a:xfrm>
                <a:off x="756" y="1030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" name="Line 187"/>
              <p:cNvSpPr>
                <a:spLocks noChangeShapeType="1"/>
              </p:cNvSpPr>
              <p:nvPr/>
            </p:nvSpPr>
            <p:spPr bwMode="auto">
              <a:xfrm>
                <a:off x="960" y="1368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9" name="Line 188"/>
              <p:cNvSpPr>
                <a:spLocks noChangeShapeType="1"/>
              </p:cNvSpPr>
              <p:nvPr/>
            </p:nvSpPr>
            <p:spPr bwMode="auto">
              <a:xfrm>
                <a:off x="1362" y="1380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0" name="Line 189"/>
              <p:cNvSpPr>
                <a:spLocks noChangeShapeType="1"/>
              </p:cNvSpPr>
              <p:nvPr/>
            </p:nvSpPr>
            <p:spPr bwMode="auto">
              <a:xfrm>
                <a:off x="1162" y="1030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1" name="Line 190"/>
              <p:cNvSpPr>
                <a:spLocks noChangeShapeType="1"/>
              </p:cNvSpPr>
              <p:nvPr/>
            </p:nvSpPr>
            <p:spPr bwMode="auto">
              <a:xfrm>
                <a:off x="1768" y="1362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2" name="Line 191"/>
              <p:cNvSpPr>
                <a:spLocks noChangeShapeType="1"/>
              </p:cNvSpPr>
              <p:nvPr/>
            </p:nvSpPr>
            <p:spPr bwMode="auto">
              <a:xfrm>
                <a:off x="2179" y="1350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3" name="Line 192"/>
              <p:cNvSpPr>
                <a:spLocks noChangeShapeType="1"/>
              </p:cNvSpPr>
              <p:nvPr/>
            </p:nvSpPr>
            <p:spPr bwMode="auto">
              <a:xfrm>
                <a:off x="1560" y="1018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4" name="Line 193"/>
              <p:cNvSpPr>
                <a:spLocks noChangeShapeType="1"/>
              </p:cNvSpPr>
              <p:nvPr/>
            </p:nvSpPr>
            <p:spPr bwMode="auto">
              <a:xfrm>
                <a:off x="1972" y="1024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5" name="Rectangle 194"/>
              <p:cNvSpPr>
                <a:spLocks noChangeArrowheads="1"/>
              </p:cNvSpPr>
              <p:nvPr/>
            </p:nvSpPr>
            <p:spPr bwMode="auto">
              <a:xfrm>
                <a:off x="679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2</a:t>
                </a:r>
              </a:p>
            </p:txBody>
          </p:sp>
          <p:sp>
            <p:nvSpPr>
              <p:cNvPr id="226" name="Rectangle 195"/>
              <p:cNvSpPr>
                <a:spLocks noChangeArrowheads="1"/>
              </p:cNvSpPr>
              <p:nvPr/>
            </p:nvSpPr>
            <p:spPr bwMode="auto">
              <a:xfrm>
                <a:off x="871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3</a:t>
                </a:r>
              </a:p>
            </p:txBody>
          </p:sp>
          <p:sp>
            <p:nvSpPr>
              <p:cNvPr id="227" name="Rectangle 196"/>
              <p:cNvSpPr>
                <a:spLocks noChangeArrowheads="1"/>
              </p:cNvSpPr>
              <p:nvPr/>
            </p:nvSpPr>
            <p:spPr bwMode="auto">
              <a:xfrm>
                <a:off x="1056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4</a:t>
                </a:r>
              </a:p>
            </p:txBody>
          </p:sp>
          <p:sp>
            <p:nvSpPr>
              <p:cNvPr id="228" name="Rectangle 197"/>
              <p:cNvSpPr>
                <a:spLocks noChangeArrowheads="1"/>
              </p:cNvSpPr>
              <p:nvPr/>
            </p:nvSpPr>
            <p:spPr bwMode="auto">
              <a:xfrm>
                <a:off x="1248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5</a:t>
                </a:r>
              </a:p>
            </p:txBody>
          </p:sp>
          <p:sp>
            <p:nvSpPr>
              <p:cNvPr id="229" name="Rectangle 198"/>
              <p:cNvSpPr>
                <a:spLocks noChangeArrowheads="1"/>
              </p:cNvSpPr>
              <p:nvPr/>
            </p:nvSpPr>
            <p:spPr bwMode="auto">
              <a:xfrm>
                <a:off x="1399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6</a:t>
                </a:r>
              </a:p>
            </p:txBody>
          </p:sp>
          <p:sp>
            <p:nvSpPr>
              <p:cNvPr id="230" name="Rectangle 199"/>
              <p:cNvSpPr>
                <a:spLocks noChangeArrowheads="1"/>
              </p:cNvSpPr>
              <p:nvPr/>
            </p:nvSpPr>
            <p:spPr bwMode="auto">
              <a:xfrm>
                <a:off x="1632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7</a:t>
                </a:r>
              </a:p>
            </p:txBody>
          </p:sp>
          <p:sp>
            <p:nvSpPr>
              <p:cNvPr id="231" name="Rectangle 200"/>
              <p:cNvSpPr>
                <a:spLocks noChangeArrowheads="1"/>
              </p:cNvSpPr>
              <p:nvPr/>
            </p:nvSpPr>
            <p:spPr bwMode="auto">
              <a:xfrm>
                <a:off x="1824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8</a:t>
                </a:r>
              </a:p>
            </p:txBody>
          </p:sp>
          <p:sp>
            <p:nvSpPr>
              <p:cNvPr id="232" name="Rectangle 201"/>
              <p:cNvSpPr>
                <a:spLocks noChangeArrowheads="1"/>
              </p:cNvSpPr>
              <p:nvPr/>
            </p:nvSpPr>
            <p:spPr bwMode="auto">
              <a:xfrm>
                <a:off x="2016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6621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build="p" autoUpdateAnimBg="0"/>
      <p:bldP spid="110" grpId="0" autoUpdateAnimBg="0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4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三相桥式整流电路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grpSp>
        <p:nvGrpSpPr>
          <p:cNvPr id="111" name="Group 7"/>
          <p:cNvGrpSpPr>
            <a:grpSpLocks/>
          </p:cNvGrpSpPr>
          <p:nvPr/>
        </p:nvGrpSpPr>
        <p:grpSpPr bwMode="auto">
          <a:xfrm>
            <a:off x="4788305" y="1303682"/>
            <a:ext cx="3567249" cy="2077034"/>
            <a:chOff x="2509" y="409"/>
            <a:chExt cx="3029" cy="2087"/>
          </a:xfrm>
        </p:grpSpPr>
        <p:sp>
          <p:nvSpPr>
            <p:cNvPr id="112" name="Line 8"/>
            <p:cNvSpPr>
              <a:spLocks noChangeShapeType="1"/>
            </p:cNvSpPr>
            <p:nvPr/>
          </p:nvSpPr>
          <p:spPr bwMode="auto">
            <a:xfrm flipH="1">
              <a:off x="5112" y="418"/>
              <a:ext cx="0" cy="8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3" name="Text Box 9"/>
            <p:cNvSpPr txBox="1">
              <a:spLocks noChangeArrowheads="1"/>
            </p:cNvSpPr>
            <p:nvPr/>
          </p:nvSpPr>
          <p:spPr bwMode="auto">
            <a:xfrm>
              <a:off x="3408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1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4" name="Text Box 10"/>
            <p:cNvSpPr txBox="1">
              <a:spLocks noChangeArrowheads="1"/>
            </p:cNvSpPr>
            <p:nvPr/>
          </p:nvSpPr>
          <p:spPr bwMode="auto">
            <a:xfrm>
              <a:off x="4680" y="1273"/>
              <a:ext cx="445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5" name="Rectangle 11"/>
            <p:cNvSpPr>
              <a:spLocks noChangeArrowheads="1"/>
            </p:cNvSpPr>
            <p:nvPr/>
          </p:nvSpPr>
          <p:spPr bwMode="auto">
            <a:xfrm>
              <a:off x="5043" y="1279"/>
              <a:ext cx="117" cy="38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6" name="Text Box 12"/>
            <p:cNvSpPr txBox="1">
              <a:spLocks noChangeArrowheads="1"/>
            </p:cNvSpPr>
            <p:nvPr/>
          </p:nvSpPr>
          <p:spPr bwMode="auto">
            <a:xfrm>
              <a:off x="5184" y="1282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7" name="AutoShape 13"/>
            <p:cNvSpPr>
              <a:spLocks noChangeArrowheads="1"/>
            </p:cNvSpPr>
            <p:nvPr/>
          </p:nvSpPr>
          <p:spPr bwMode="auto">
            <a:xfrm rot="10800000" flipV="1">
              <a:off x="3338" y="696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8" name="Line 14"/>
            <p:cNvSpPr>
              <a:spLocks noChangeShapeType="1"/>
            </p:cNvSpPr>
            <p:nvPr/>
          </p:nvSpPr>
          <p:spPr bwMode="auto">
            <a:xfrm rot="10800000" flipV="1">
              <a:off x="3334" y="682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9" name="Line 15"/>
            <p:cNvSpPr>
              <a:spLocks noChangeShapeType="1"/>
            </p:cNvSpPr>
            <p:nvPr/>
          </p:nvSpPr>
          <p:spPr bwMode="auto">
            <a:xfrm>
              <a:off x="2568" y="1065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0" name="Line 16"/>
            <p:cNvSpPr>
              <a:spLocks noChangeShapeType="1"/>
            </p:cNvSpPr>
            <p:nvPr/>
          </p:nvSpPr>
          <p:spPr bwMode="auto">
            <a:xfrm>
              <a:off x="3167" y="1080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1" name="Line 17"/>
            <p:cNvSpPr>
              <a:spLocks noChangeShapeType="1"/>
            </p:cNvSpPr>
            <p:nvPr/>
          </p:nvSpPr>
          <p:spPr bwMode="auto">
            <a:xfrm>
              <a:off x="2568" y="1426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2" name="Line 18"/>
            <p:cNvSpPr>
              <a:spLocks noChangeShapeType="1"/>
            </p:cNvSpPr>
            <p:nvPr/>
          </p:nvSpPr>
          <p:spPr bwMode="auto">
            <a:xfrm>
              <a:off x="2566" y="1762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3" name="Line 19"/>
            <p:cNvSpPr>
              <a:spLocks noChangeShapeType="1"/>
            </p:cNvSpPr>
            <p:nvPr/>
          </p:nvSpPr>
          <p:spPr bwMode="auto">
            <a:xfrm>
              <a:off x="2568" y="1063"/>
              <a:ext cx="0" cy="6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4" name="Line 20"/>
            <p:cNvSpPr>
              <a:spLocks noChangeShapeType="1"/>
            </p:cNvSpPr>
            <p:nvPr/>
          </p:nvSpPr>
          <p:spPr bwMode="auto">
            <a:xfrm>
              <a:off x="3166" y="1425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5" name="Line 21"/>
            <p:cNvSpPr>
              <a:spLocks noChangeShapeType="1"/>
            </p:cNvSpPr>
            <p:nvPr/>
          </p:nvSpPr>
          <p:spPr bwMode="auto">
            <a:xfrm>
              <a:off x="3144" y="1762"/>
              <a:ext cx="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6" name="AutoShape 22"/>
            <p:cNvSpPr>
              <a:spLocks noChangeArrowheads="1"/>
            </p:cNvSpPr>
            <p:nvPr/>
          </p:nvSpPr>
          <p:spPr bwMode="auto">
            <a:xfrm rot="10800000" flipV="1">
              <a:off x="3771" y="2015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7" name="Line 23"/>
            <p:cNvSpPr>
              <a:spLocks noChangeShapeType="1"/>
            </p:cNvSpPr>
            <p:nvPr/>
          </p:nvSpPr>
          <p:spPr bwMode="auto">
            <a:xfrm rot="10800000" flipV="1">
              <a:off x="3767" y="2001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8" name="AutoShape 24"/>
            <p:cNvSpPr>
              <a:spLocks noChangeArrowheads="1"/>
            </p:cNvSpPr>
            <p:nvPr/>
          </p:nvSpPr>
          <p:spPr bwMode="auto">
            <a:xfrm rot="10800000" flipV="1">
              <a:off x="3771" y="696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9" name="Line 25"/>
            <p:cNvSpPr>
              <a:spLocks noChangeShapeType="1"/>
            </p:cNvSpPr>
            <p:nvPr/>
          </p:nvSpPr>
          <p:spPr bwMode="auto">
            <a:xfrm rot="10800000" flipV="1">
              <a:off x="3767" y="682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0" name="AutoShape 26"/>
            <p:cNvSpPr>
              <a:spLocks noChangeArrowheads="1"/>
            </p:cNvSpPr>
            <p:nvPr/>
          </p:nvSpPr>
          <p:spPr bwMode="auto">
            <a:xfrm rot="10800000" flipV="1">
              <a:off x="4203" y="697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1" name="Line 27"/>
            <p:cNvSpPr>
              <a:spLocks noChangeShapeType="1"/>
            </p:cNvSpPr>
            <p:nvPr/>
          </p:nvSpPr>
          <p:spPr bwMode="auto">
            <a:xfrm rot="10800000" flipV="1">
              <a:off x="4199" y="683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2" name="AutoShape 28"/>
            <p:cNvSpPr>
              <a:spLocks noChangeArrowheads="1"/>
            </p:cNvSpPr>
            <p:nvPr/>
          </p:nvSpPr>
          <p:spPr bwMode="auto">
            <a:xfrm rot="10800000" flipV="1">
              <a:off x="4203" y="2001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3" name="Line 29"/>
            <p:cNvSpPr>
              <a:spLocks noChangeShapeType="1"/>
            </p:cNvSpPr>
            <p:nvPr/>
          </p:nvSpPr>
          <p:spPr bwMode="auto">
            <a:xfrm rot="10800000" flipV="1">
              <a:off x="4199" y="1987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4" name="AutoShape 30"/>
            <p:cNvSpPr>
              <a:spLocks noChangeArrowheads="1"/>
            </p:cNvSpPr>
            <p:nvPr/>
          </p:nvSpPr>
          <p:spPr bwMode="auto">
            <a:xfrm rot="10800000" flipV="1">
              <a:off x="3339" y="2015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5" name="Line 31"/>
            <p:cNvSpPr>
              <a:spLocks noChangeShapeType="1"/>
            </p:cNvSpPr>
            <p:nvPr/>
          </p:nvSpPr>
          <p:spPr bwMode="auto">
            <a:xfrm rot="10800000" flipV="1">
              <a:off x="3335" y="2001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6" name="Line 32"/>
            <p:cNvSpPr>
              <a:spLocks noChangeShapeType="1"/>
            </p:cNvSpPr>
            <p:nvPr/>
          </p:nvSpPr>
          <p:spPr bwMode="auto">
            <a:xfrm rot="5400000" flipH="1" flipV="1">
              <a:off x="2879" y="1450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7" name="Line 33"/>
            <p:cNvSpPr>
              <a:spLocks noChangeShapeType="1"/>
            </p:cNvSpPr>
            <p:nvPr/>
          </p:nvSpPr>
          <p:spPr bwMode="auto">
            <a:xfrm rot="5400000" flipH="1" flipV="1">
              <a:off x="2447" y="1451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8" name="Line 34"/>
            <p:cNvSpPr>
              <a:spLocks noChangeShapeType="1"/>
            </p:cNvSpPr>
            <p:nvPr/>
          </p:nvSpPr>
          <p:spPr bwMode="auto">
            <a:xfrm rot="5400000" flipH="1" flipV="1">
              <a:off x="3311" y="1451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9" name="Line 35"/>
            <p:cNvSpPr>
              <a:spLocks noChangeShapeType="1"/>
            </p:cNvSpPr>
            <p:nvPr/>
          </p:nvSpPr>
          <p:spPr bwMode="auto">
            <a:xfrm>
              <a:off x="3480" y="418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0" name="Line 36"/>
            <p:cNvSpPr>
              <a:spLocks noChangeShapeType="1"/>
            </p:cNvSpPr>
            <p:nvPr/>
          </p:nvSpPr>
          <p:spPr bwMode="auto">
            <a:xfrm>
              <a:off x="3480" y="2482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1" name="Text Box 37"/>
            <p:cNvSpPr txBox="1">
              <a:spLocks noChangeArrowheads="1"/>
            </p:cNvSpPr>
            <p:nvPr/>
          </p:nvSpPr>
          <p:spPr bwMode="auto">
            <a:xfrm>
              <a:off x="4344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6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2" name="Text Box 38"/>
            <p:cNvSpPr txBox="1">
              <a:spLocks noChangeArrowheads="1"/>
            </p:cNvSpPr>
            <p:nvPr/>
          </p:nvSpPr>
          <p:spPr bwMode="auto">
            <a:xfrm>
              <a:off x="3840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3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3" name="Text Box 39"/>
            <p:cNvSpPr txBox="1">
              <a:spLocks noChangeArrowheads="1"/>
            </p:cNvSpPr>
            <p:nvPr/>
          </p:nvSpPr>
          <p:spPr bwMode="auto">
            <a:xfrm>
              <a:off x="4320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5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4" name="Text Box 40"/>
            <p:cNvSpPr txBox="1">
              <a:spLocks noChangeArrowheads="1"/>
            </p:cNvSpPr>
            <p:nvPr/>
          </p:nvSpPr>
          <p:spPr bwMode="auto">
            <a:xfrm>
              <a:off x="3888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4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5" name="Text Box 41"/>
            <p:cNvSpPr txBox="1">
              <a:spLocks noChangeArrowheads="1"/>
            </p:cNvSpPr>
            <p:nvPr/>
          </p:nvSpPr>
          <p:spPr bwMode="auto">
            <a:xfrm>
              <a:off x="3456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2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6" name="Line 42"/>
            <p:cNvSpPr>
              <a:spLocks noChangeShapeType="1"/>
            </p:cNvSpPr>
            <p:nvPr/>
          </p:nvSpPr>
          <p:spPr bwMode="auto">
            <a:xfrm flipH="1">
              <a:off x="5040" y="562"/>
              <a:ext cx="0" cy="4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7" name="Text Box 43"/>
            <p:cNvSpPr txBox="1">
              <a:spLocks noChangeArrowheads="1"/>
            </p:cNvSpPr>
            <p:nvPr/>
          </p:nvSpPr>
          <p:spPr bwMode="auto">
            <a:xfrm>
              <a:off x="4782" y="610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1800" b="1" baseline="-2500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8" name="Text Box 44"/>
            <p:cNvSpPr txBox="1">
              <a:spLocks noChangeArrowheads="1"/>
            </p:cNvSpPr>
            <p:nvPr/>
          </p:nvSpPr>
          <p:spPr bwMode="auto">
            <a:xfrm>
              <a:off x="4305" y="1579"/>
              <a:ext cx="29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 C</a:t>
              </a:r>
            </a:p>
          </p:txBody>
        </p:sp>
        <p:sp>
          <p:nvSpPr>
            <p:cNvPr id="149" name="Text Box 45"/>
            <p:cNvSpPr txBox="1">
              <a:spLocks noChangeArrowheads="1"/>
            </p:cNvSpPr>
            <p:nvPr/>
          </p:nvSpPr>
          <p:spPr bwMode="auto">
            <a:xfrm>
              <a:off x="3904" y="1286"/>
              <a:ext cx="2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b</a:t>
              </a:r>
            </a:p>
          </p:txBody>
        </p:sp>
        <p:sp>
          <p:nvSpPr>
            <p:cNvPr id="150" name="Text Box 46"/>
            <p:cNvSpPr txBox="1">
              <a:spLocks noChangeArrowheads="1"/>
            </p:cNvSpPr>
            <p:nvPr/>
          </p:nvSpPr>
          <p:spPr bwMode="auto">
            <a:xfrm>
              <a:off x="3478" y="898"/>
              <a:ext cx="219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a</a:t>
              </a:r>
            </a:p>
          </p:txBody>
        </p:sp>
        <p:sp>
          <p:nvSpPr>
            <p:cNvPr id="151" name="Text Box 47"/>
            <p:cNvSpPr txBox="1">
              <a:spLocks noChangeArrowheads="1"/>
            </p:cNvSpPr>
            <p:nvPr/>
          </p:nvSpPr>
          <p:spPr bwMode="auto">
            <a:xfrm>
              <a:off x="2832" y="676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52" name="Text Box 48"/>
            <p:cNvSpPr txBox="1">
              <a:spLocks noChangeArrowheads="1"/>
            </p:cNvSpPr>
            <p:nvPr/>
          </p:nvSpPr>
          <p:spPr bwMode="auto">
            <a:xfrm>
              <a:off x="5184" y="1041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153" name="Text Box 49"/>
            <p:cNvSpPr txBox="1">
              <a:spLocks noChangeArrowheads="1"/>
            </p:cNvSpPr>
            <p:nvPr/>
          </p:nvSpPr>
          <p:spPr bwMode="auto">
            <a:xfrm>
              <a:off x="3024" y="753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154" name="Text Box 50"/>
            <p:cNvSpPr txBox="1">
              <a:spLocks noChangeArrowheads="1"/>
            </p:cNvSpPr>
            <p:nvPr/>
          </p:nvSpPr>
          <p:spPr bwMode="auto">
            <a:xfrm>
              <a:off x="5184" y="1561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155" name="Text Box 51"/>
            <p:cNvSpPr txBox="1">
              <a:spLocks noChangeArrowheads="1"/>
            </p:cNvSpPr>
            <p:nvPr/>
          </p:nvSpPr>
          <p:spPr bwMode="auto">
            <a:xfrm>
              <a:off x="2544" y="728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156" name="Line 52"/>
            <p:cNvSpPr>
              <a:spLocks noChangeShapeType="1"/>
            </p:cNvSpPr>
            <p:nvPr/>
          </p:nvSpPr>
          <p:spPr bwMode="auto">
            <a:xfrm flipH="1">
              <a:off x="5109" y="1680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157" name="Group 53"/>
            <p:cNvGrpSpPr>
              <a:grpSpLocks/>
            </p:cNvGrpSpPr>
            <p:nvPr/>
          </p:nvGrpSpPr>
          <p:grpSpPr bwMode="auto">
            <a:xfrm>
              <a:off x="2751" y="985"/>
              <a:ext cx="417" cy="91"/>
              <a:chOff x="2350" y="1292"/>
              <a:chExt cx="417" cy="145"/>
            </a:xfrm>
          </p:grpSpPr>
          <p:sp>
            <p:nvSpPr>
              <p:cNvPr id="167" name="Freeform 54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8" name="Freeform 55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9" name="Freeform 56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58" name="Group 57"/>
            <p:cNvGrpSpPr>
              <a:grpSpLocks/>
            </p:cNvGrpSpPr>
            <p:nvPr/>
          </p:nvGrpSpPr>
          <p:grpSpPr bwMode="auto">
            <a:xfrm>
              <a:off x="2736" y="1344"/>
              <a:ext cx="417" cy="91"/>
              <a:chOff x="2350" y="1292"/>
              <a:chExt cx="417" cy="145"/>
            </a:xfrm>
          </p:grpSpPr>
          <p:sp>
            <p:nvSpPr>
              <p:cNvPr id="164" name="Freeform 58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5" name="Freeform 59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6" name="Freeform 60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59" name="Group 61"/>
            <p:cNvGrpSpPr>
              <a:grpSpLocks/>
            </p:cNvGrpSpPr>
            <p:nvPr/>
          </p:nvGrpSpPr>
          <p:grpSpPr bwMode="auto">
            <a:xfrm>
              <a:off x="2736" y="1680"/>
              <a:ext cx="417" cy="91"/>
              <a:chOff x="2350" y="1292"/>
              <a:chExt cx="417" cy="145"/>
            </a:xfrm>
          </p:grpSpPr>
          <p:sp>
            <p:nvSpPr>
              <p:cNvPr id="161" name="Freeform 62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2" name="Freeform 63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3" name="Freeform 64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60" name="Text Box 65"/>
            <p:cNvSpPr txBox="1">
              <a:spLocks noChangeArrowheads="1"/>
            </p:cNvSpPr>
            <p:nvPr/>
          </p:nvSpPr>
          <p:spPr bwMode="auto">
            <a:xfrm>
              <a:off x="2509" y="1378"/>
              <a:ext cx="261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 </a:t>
              </a:r>
              <a:r>
                <a:rPr lang="en-US" altLang="zh-CN" sz="1800" b="1" i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</p:grpSp>
      <p:sp>
        <p:nvSpPr>
          <p:cNvPr id="177" name="Rectangle 97"/>
          <p:cNvSpPr>
            <a:spLocks noChangeArrowheads="1"/>
          </p:cNvSpPr>
          <p:nvPr/>
        </p:nvSpPr>
        <p:spPr bwMode="auto">
          <a:xfrm>
            <a:off x="994552" y="3118446"/>
            <a:ext cx="15415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负载电压</a:t>
            </a:r>
          </a:p>
        </p:txBody>
      </p:sp>
      <p:grpSp>
        <p:nvGrpSpPr>
          <p:cNvPr id="178" name="Group 98"/>
          <p:cNvGrpSpPr>
            <a:grpSpLocks/>
          </p:cNvGrpSpPr>
          <p:nvPr/>
        </p:nvGrpSpPr>
        <p:grpSpPr bwMode="auto">
          <a:xfrm>
            <a:off x="665647" y="3645161"/>
            <a:ext cx="405139" cy="152626"/>
            <a:chOff x="432" y="2568"/>
            <a:chExt cx="336" cy="168"/>
          </a:xfrm>
        </p:grpSpPr>
        <p:sp>
          <p:nvSpPr>
            <p:cNvPr id="179" name="Freeform 99"/>
            <p:cNvSpPr>
              <a:spLocks/>
            </p:cNvSpPr>
            <p:nvPr/>
          </p:nvSpPr>
          <p:spPr bwMode="auto">
            <a:xfrm>
              <a:off x="576" y="2568"/>
              <a:ext cx="192" cy="168"/>
            </a:xfrm>
            <a:custGeom>
              <a:avLst/>
              <a:gdLst>
                <a:gd name="T0" fmla="*/ 0 w 192"/>
                <a:gd name="T1" fmla="*/ 168 h 168"/>
                <a:gd name="T2" fmla="*/ 48 w 192"/>
                <a:gd name="T3" fmla="*/ 24 h 168"/>
                <a:gd name="T4" fmla="*/ 144 w 192"/>
                <a:gd name="T5" fmla="*/ 24 h 168"/>
                <a:gd name="T6" fmla="*/ 192 w 192"/>
                <a:gd name="T7" fmla="*/ 168 h 16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168">
                  <a:moveTo>
                    <a:pt x="0" y="168"/>
                  </a:moveTo>
                  <a:cubicBezTo>
                    <a:pt x="12" y="108"/>
                    <a:pt x="24" y="48"/>
                    <a:pt x="48" y="24"/>
                  </a:cubicBezTo>
                  <a:cubicBezTo>
                    <a:pt x="72" y="0"/>
                    <a:pt x="120" y="0"/>
                    <a:pt x="144" y="24"/>
                  </a:cubicBezTo>
                  <a:cubicBezTo>
                    <a:pt x="168" y="48"/>
                    <a:pt x="184" y="144"/>
                    <a:pt x="192" y="1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0" name="Freeform 100"/>
            <p:cNvSpPr>
              <a:spLocks/>
            </p:cNvSpPr>
            <p:nvPr/>
          </p:nvSpPr>
          <p:spPr bwMode="auto">
            <a:xfrm>
              <a:off x="432" y="2568"/>
              <a:ext cx="144" cy="168"/>
            </a:xfrm>
            <a:custGeom>
              <a:avLst/>
              <a:gdLst>
                <a:gd name="T0" fmla="*/ 0 w 144"/>
                <a:gd name="T1" fmla="*/ 24 h 168"/>
                <a:gd name="T2" fmla="*/ 96 w 144"/>
                <a:gd name="T3" fmla="*/ 24 h 168"/>
                <a:gd name="T4" fmla="*/ 144 w 144"/>
                <a:gd name="T5" fmla="*/ 168 h 16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4" h="168">
                  <a:moveTo>
                    <a:pt x="0" y="24"/>
                  </a:moveTo>
                  <a:cubicBezTo>
                    <a:pt x="36" y="12"/>
                    <a:pt x="72" y="0"/>
                    <a:pt x="96" y="24"/>
                  </a:cubicBezTo>
                  <a:cubicBezTo>
                    <a:pt x="120" y="48"/>
                    <a:pt x="136" y="144"/>
                    <a:pt x="144" y="1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181" name="Text Box 125"/>
          <p:cNvSpPr txBox="1">
            <a:spLocks noChangeArrowheads="1"/>
          </p:cNvSpPr>
          <p:nvPr/>
        </p:nvSpPr>
        <p:spPr bwMode="auto">
          <a:xfrm>
            <a:off x="518631" y="731902"/>
            <a:ext cx="21059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icrosoft YaHei" panose="020B0503020204020204" pitchFamily="34" charset="-122"/>
              </a:rPr>
              <a:t>2.  </a:t>
            </a:r>
            <a:r>
              <a:rPr lang="zh-CN" alt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icrosoft YaHei" panose="020B0503020204020204" pitchFamily="34" charset="-122"/>
              </a:rPr>
              <a:t>工作原理</a:t>
            </a:r>
          </a:p>
        </p:txBody>
      </p:sp>
      <p:sp>
        <p:nvSpPr>
          <p:cNvPr id="182" name="Rectangle 126"/>
          <p:cNvSpPr>
            <a:spLocks noChangeArrowheads="1"/>
          </p:cNvSpPr>
          <p:nvPr/>
        </p:nvSpPr>
        <p:spPr bwMode="auto">
          <a:xfrm>
            <a:off x="840324" y="1257374"/>
            <a:ext cx="25429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变压器副边电压</a:t>
            </a:r>
          </a:p>
        </p:txBody>
      </p:sp>
      <p:grpSp>
        <p:nvGrpSpPr>
          <p:cNvPr id="183" name="Group 128"/>
          <p:cNvGrpSpPr>
            <a:grpSpLocks/>
          </p:cNvGrpSpPr>
          <p:nvPr/>
        </p:nvGrpSpPr>
        <p:grpSpPr bwMode="auto">
          <a:xfrm>
            <a:off x="418618" y="1470551"/>
            <a:ext cx="2939522" cy="1580773"/>
            <a:chOff x="273" y="612"/>
            <a:chExt cx="2271" cy="1740"/>
          </a:xfrm>
        </p:grpSpPr>
        <p:sp>
          <p:nvSpPr>
            <p:cNvPr id="184" name="Text Box 129"/>
            <p:cNvSpPr txBox="1">
              <a:spLocks noChangeArrowheads="1"/>
            </p:cNvSpPr>
            <p:nvPr/>
          </p:nvSpPr>
          <p:spPr bwMode="auto">
            <a:xfrm>
              <a:off x="273" y="612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zh-CN" sz="1800" b="1" i="1">
                  <a:latin typeface="+mn-lt"/>
                  <a:ea typeface="Microsoft YaHei" panose="020B0503020204020204" pitchFamily="34" charset="-122"/>
                </a:rPr>
                <a:t>u</a:t>
              </a:r>
              <a:endParaRPr kumimoji="0"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5" name="Line 130"/>
            <p:cNvSpPr>
              <a:spLocks noChangeShapeType="1"/>
            </p:cNvSpPr>
            <p:nvPr/>
          </p:nvSpPr>
          <p:spPr bwMode="auto">
            <a:xfrm flipH="1" flipV="1">
              <a:off x="473" y="754"/>
              <a:ext cx="0" cy="15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6" name="Freeform 131"/>
            <p:cNvSpPr>
              <a:spLocks/>
            </p:cNvSpPr>
            <p:nvPr/>
          </p:nvSpPr>
          <p:spPr bwMode="auto">
            <a:xfrm flipV="1">
              <a:off x="473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7" name="Freeform 132"/>
            <p:cNvSpPr>
              <a:spLocks/>
            </p:cNvSpPr>
            <p:nvPr/>
          </p:nvSpPr>
          <p:spPr bwMode="auto">
            <a:xfrm flipV="1">
              <a:off x="862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8" name="Freeform 133"/>
            <p:cNvSpPr>
              <a:spLocks/>
            </p:cNvSpPr>
            <p:nvPr/>
          </p:nvSpPr>
          <p:spPr bwMode="auto">
            <a:xfrm>
              <a:off x="477" y="1618"/>
              <a:ext cx="385" cy="595"/>
            </a:xfrm>
            <a:custGeom>
              <a:avLst/>
              <a:gdLst>
                <a:gd name="T0" fmla="*/ 0 w 385"/>
                <a:gd name="T1" fmla="*/ 518 h 595"/>
                <a:gd name="T2" fmla="*/ 110 w 385"/>
                <a:gd name="T3" fmla="*/ 592 h 595"/>
                <a:gd name="T4" fmla="*/ 183 w 385"/>
                <a:gd name="T5" fmla="*/ 499 h 595"/>
                <a:gd name="T6" fmla="*/ 237 w 385"/>
                <a:gd name="T7" fmla="*/ 390 h 595"/>
                <a:gd name="T8" fmla="*/ 292 w 385"/>
                <a:gd name="T9" fmla="*/ 281 h 595"/>
                <a:gd name="T10" fmla="*/ 337 w 385"/>
                <a:gd name="T11" fmla="*/ 153 h 595"/>
                <a:gd name="T12" fmla="*/ 385 w 385"/>
                <a:gd name="T13" fmla="*/ 0 h 5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5" h="595">
                  <a:moveTo>
                    <a:pt x="0" y="518"/>
                  </a:moveTo>
                  <a:cubicBezTo>
                    <a:pt x="19" y="531"/>
                    <a:pt x="80" y="595"/>
                    <a:pt x="110" y="592"/>
                  </a:cubicBezTo>
                  <a:cubicBezTo>
                    <a:pt x="140" y="589"/>
                    <a:pt x="162" y="533"/>
                    <a:pt x="183" y="499"/>
                  </a:cubicBezTo>
                  <a:cubicBezTo>
                    <a:pt x="204" y="465"/>
                    <a:pt x="219" y="426"/>
                    <a:pt x="237" y="390"/>
                  </a:cubicBezTo>
                  <a:cubicBezTo>
                    <a:pt x="255" y="354"/>
                    <a:pt x="275" y="320"/>
                    <a:pt x="292" y="281"/>
                  </a:cubicBezTo>
                  <a:cubicBezTo>
                    <a:pt x="309" y="242"/>
                    <a:pt x="322" y="200"/>
                    <a:pt x="337" y="153"/>
                  </a:cubicBezTo>
                  <a:cubicBezTo>
                    <a:pt x="352" y="106"/>
                    <a:pt x="375" y="32"/>
                    <a:pt x="385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9" name="Line 134"/>
            <p:cNvSpPr>
              <a:spLocks noChangeShapeType="1"/>
            </p:cNvSpPr>
            <p:nvPr/>
          </p:nvSpPr>
          <p:spPr bwMode="auto">
            <a:xfrm>
              <a:off x="473" y="1618"/>
              <a:ext cx="19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0" name="Text Box 135"/>
            <p:cNvSpPr txBox="1">
              <a:spLocks noChangeArrowheads="1"/>
            </p:cNvSpPr>
            <p:nvPr/>
          </p:nvSpPr>
          <p:spPr bwMode="auto">
            <a:xfrm>
              <a:off x="279" y="1440"/>
              <a:ext cx="2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sp>
          <p:nvSpPr>
            <p:cNvPr id="191" name="Rectangle 136"/>
            <p:cNvSpPr>
              <a:spLocks noChangeArrowheads="1"/>
            </p:cNvSpPr>
            <p:nvPr/>
          </p:nvSpPr>
          <p:spPr bwMode="auto">
            <a:xfrm>
              <a:off x="574" y="645"/>
              <a:ext cx="41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FF66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FF6600"/>
                  </a:solidFill>
                  <a:latin typeface="+mn-lt"/>
                  <a:ea typeface="Microsoft YaHei" panose="020B0503020204020204" pitchFamily="34" charset="-122"/>
                </a:rPr>
                <a:t>a</a:t>
              </a:r>
              <a:endParaRPr kumimoji="0" lang="en-US" altLang="zh-CN" b="1" i="1" dirty="0">
                <a:solidFill>
                  <a:srgbClr val="FF66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2" name="Rectangle 137"/>
            <p:cNvSpPr>
              <a:spLocks noChangeArrowheads="1"/>
            </p:cNvSpPr>
            <p:nvPr/>
          </p:nvSpPr>
          <p:spPr bwMode="auto">
            <a:xfrm>
              <a:off x="1026" y="641"/>
              <a:ext cx="34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0066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006600"/>
                  </a:solidFill>
                  <a:latin typeface="+mn-lt"/>
                  <a:ea typeface="Microsoft YaHei" panose="020B0503020204020204" pitchFamily="34" charset="-122"/>
                </a:rPr>
                <a:t>b</a:t>
              </a:r>
              <a:endParaRPr kumimoji="0" lang="en-US" altLang="zh-CN" b="1" i="1" baseline="-25000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3" name="Rectangle 138"/>
            <p:cNvSpPr>
              <a:spLocks noChangeArrowheads="1"/>
            </p:cNvSpPr>
            <p:nvPr/>
          </p:nvSpPr>
          <p:spPr bwMode="auto">
            <a:xfrm>
              <a:off x="1381" y="629"/>
              <a:ext cx="40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c</a:t>
              </a:r>
              <a:endParaRPr kumimoji="0" lang="en-US" altLang="zh-CN" b="1" i="1" baseline="-25000" dirty="0">
                <a:solidFill>
                  <a:srgbClr val="FFFF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4" name="Freeform 139"/>
            <p:cNvSpPr>
              <a:spLocks/>
            </p:cNvSpPr>
            <p:nvPr/>
          </p:nvSpPr>
          <p:spPr bwMode="auto">
            <a:xfrm flipV="1">
              <a:off x="1251" y="1013"/>
              <a:ext cx="583" cy="605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62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5" name="Freeform 140"/>
            <p:cNvSpPr>
              <a:spLocks/>
            </p:cNvSpPr>
            <p:nvPr/>
          </p:nvSpPr>
          <p:spPr bwMode="auto">
            <a:xfrm flipV="1">
              <a:off x="1639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6" name="Freeform 141"/>
            <p:cNvSpPr>
              <a:spLocks/>
            </p:cNvSpPr>
            <p:nvPr/>
          </p:nvSpPr>
          <p:spPr bwMode="auto">
            <a:xfrm>
              <a:off x="1056" y="1618"/>
              <a:ext cx="583" cy="604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56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7" name="Freeform 142"/>
            <p:cNvSpPr>
              <a:spLocks/>
            </p:cNvSpPr>
            <p:nvPr/>
          </p:nvSpPr>
          <p:spPr bwMode="auto">
            <a:xfrm>
              <a:off x="1445" y="1618"/>
              <a:ext cx="583" cy="604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56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8" name="Freeform 143"/>
            <p:cNvSpPr>
              <a:spLocks/>
            </p:cNvSpPr>
            <p:nvPr/>
          </p:nvSpPr>
          <p:spPr bwMode="auto">
            <a:xfrm>
              <a:off x="668" y="1618"/>
              <a:ext cx="583" cy="596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19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9" name="Text Box 144"/>
            <p:cNvSpPr txBox="1">
              <a:spLocks noChangeArrowheads="1"/>
            </p:cNvSpPr>
            <p:nvPr/>
          </p:nvSpPr>
          <p:spPr bwMode="auto">
            <a:xfrm>
              <a:off x="1527" y="1565"/>
              <a:ext cx="41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2</a:t>
              </a:r>
              <a:r>
                <a:rPr lang="en-US" altLang="zh-CN" sz="1800" b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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0" name="Rectangle 145"/>
            <p:cNvSpPr>
              <a:spLocks noChangeArrowheads="1"/>
            </p:cNvSpPr>
            <p:nvPr/>
          </p:nvSpPr>
          <p:spPr bwMode="auto">
            <a:xfrm>
              <a:off x="1038" y="1536"/>
              <a:ext cx="19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</a:t>
              </a:r>
            </a:p>
          </p:txBody>
        </p:sp>
        <p:sp>
          <p:nvSpPr>
            <p:cNvPr id="201" name="Rectangle 146"/>
            <p:cNvSpPr>
              <a:spLocks noChangeArrowheads="1"/>
            </p:cNvSpPr>
            <p:nvPr/>
          </p:nvSpPr>
          <p:spPr bwMode="auto">
            <a:xfrm>
              <a:off x="983" y="133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zh-CN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  <p:sp>
          <p:nvSpPr>
            <p:cNvPr id="202" name="Rectangle 147"/>
            <p:cNvSpPr>
              <a:spLocks noChangeArrowheads="1"/>
            </p:cNvSpPr>
            <p:nvPr/>
          </p:nvSpPr>
          <p:spPr bwMode="auto">
            <a:xfrm>
              <a:off x="1371" y="133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zh-CN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  <p:graphicFrame>
          <p:nvGraphicFramePr>
            <p:cNvPr id="203" name="Object 148"/>
            <p:cNvGraphicFramePr>
              <a:graphicFrameLocks noChangeAspect="1"/>
            </p:cNvGraphicFramePr>
            <p:nvPr/>
          </p:nvGraphicFramePr>
          <p:xfrm>
            <a:off x="2282" y="1618"/>
            <a:ext cx="26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4" imgW="171354" imgH="133260" progId="Equation.3">
                    <p:embed/>
                  </p:oleObj>
                </mc:Choice>
                <mc:Fallback>
                  <p:oleObj name="公式" r:id="rId4" imgW="171354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2" y="1618"/>
                          <a:ext cx="26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4" name="Freeform 149"/>
            <p:cNvSpPr>
              <a:spLocks/>
            </p:cNvSpPr>
            <p:nvPr/>
          </p:nvSpPr>
          <p:spPr bwMode="auto">
            <a:xfrm>
              <a:off x="2028" y="1013"/>
              <a:ext cx="272" cy="605"/>
            </a:xfrm>
            <a:custGeom>
              <a:avLst/>
              <a:gdLst>
                <a:gd name="T0" fmla="*/ 0 w 336"/>
                <a:gd name="T1" fmla="*/ 491 h 672"/>
                <a:gd name="T2" fmla="*/ 51 w 336"/>
                <a:gd name="T3" fmla="*/ 315 h 672"/>
                <a:gd name="T4" fmla="*/ 77 w 336"/>
                <a:gd name="T5" fmla="*/ 210 h 672"/>
                <a:gd name="T6" fmla="*/ 101 w 336"/>
                <a:gd name="T7" fmla="*/ 140 h 672"/>
                <a:gd name="T8" fmla="*/ 127 w 336"/>
                <a:gd name="T9" fmla="*/ 69 h 672"/>
                <a:gd name="T10" fmla="*/ 153 w 336"/>
                <a:gd name="T11" fmla="*/ 35 h 672"/>
                <a:gd name="T12" fmla="*/ 178 w 336"/>
                <a:gd name="T13" fmla="*/ 0 h 6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6" h="672">
                  <a:moveTo>
                    <a:pt x="0" y="672"/>
                  </a:moveTo>
                  <a:cubicBezTo>
                    <a:pt x="36" y="584"/>
                    <a:pt x="72" y="496"/>
                    <a:pt x="96" y="432"/>
                  </a:cubicBezTo>
                  <a:cubicBezTo>
                    <a:pt x="120" y="368"/>
                    <a:pt x="128" y="328"/>
                    <a:pt x="144" y="288"/>
                  </a:cubicBezTo>
                  <a:cubicBezTo>
                    <a:pt x="160" y="248"/>
                    <a:pt x="176" y="224"/>
                    <a:pt x="192" y="192"/>
                  </a:cubicBezTo>
                  <a:cubicBezTo>
                    <a:pt x="208" y="160"/>
                    <a:pt x="224" y="120"/>
                    <a:pt x="240" y="96"/>
                  </a:cubicBezTo>
                  <a:cubicBezTo>
                    <a:pt x="256" y="72"/>
                    <a:pt x="272" y="64"/>
                    <a:pt x="288" y="48"/>
                  </a:cubicBezTo>
                  <a:cubicBezTo>
                    <a:pt x="304" y="32"/>
                    <a:pt x="320" y="8"/>
                    <a:pt x="336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5" name="Freeform 150"/>
            <p:cNvSpPr>
              <a:spLocks/>
            </p:cNvSpPr>
            <p:nvPr/>
          </p:nvSpPr>
          <p:spPr bwMode="auto">
            <a:xfrm>
              <a:off x="1834" y="1618"/>
              <a:ext cx="427" cy="619"/>
            </a:xfrm>
            <a:custGeom>
              <a:avLst/>
              <a:gdLst>
                <a:gd name="T0" fmla="*/ 0 w 528"/>
                <a:gd name="T1" fmla="*/ 0 h 688"/>
                <a:gd name="T2" fmla="*/ 101 w 528"/>
                <a:gd name="T3" fmla="*/ 384 h 688"/>
                <a:gd name="T4" fmla="*/ 204 w 528"/>
                <a:gd name="T5" fmla="*/ 489 h 688"/>
                <a:gd name="T6" fmla="*/ 279 w 528"/>
                <a:gd name="T7" fmla="*/ 315 h 6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28" h="688">
                  <a:moveTo>
                    <a:pt x="0" y="0"/>
                  </a:moveTo>
                  <a:cubicBezTo>
                    <a:pt x="64" y="208"/>
                    <a:pt x="128" y="416"/>
                    <a:pt x="192" y="528"/>
                  </a:cubicBezTo>
                  <a:cubicBezTo>
                    <a:pt x="256" y="640"/>
                    <a:pt x="328" y="688"/>
                    <a:pt x="384" y="672"/>
                  </a:cubicBezTo>
                  <a:cubicBezTo>
                    <a:pt x="440" y="656"/>
                    <a:pt x="504" y="480"/>
                    <a:pt x="528" y="432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6" name="Freeform 151"/>
            <p:cNvSpPr>
              <a:spLocks/>
            </p:cNvSpPr>
            <p:nvPr/>
          </p:nvSpPr>
          <p:spPr bwMode="auto">
            <a:xfrm>
              <a:off x="487" y="1152"/>
              <a:ext cx="182" cy="477"/>
            </a:xfrm>
            <a:custGeom>
              <a:avLst/>
              <a:gdLst>
                <a:gd name="T0" fmla="*/ 0 w 224"/>
                <a:gd name="T1" fmla="*/ 0 h 530"/>
                <a:gd name="T2" fmla="*/ 72 w 224"/>
                <a:gd name="T3" fmla="*/ 215 h 530"/>
                <a:gd name="T4" fmla="*/ 120 w 224"/>
                <a:gd name="T5" fmla="*/ 386 h 5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4" h="530">
                  <a:moveTo>
                    <a:pt x="0" y="0"/>
                  </a:moveTo>
                  <a:cubicBezTo>
                    <a:pt x="22" y="49"/>
                    <a:pt x="96" y="206"/>
                    <a:pt x="133" y="294"/>
                  </a:cubicBezTo>
                  <a:cubicBezTo>
                    <a:pt x="170" y="382"/>
                    <a:pt x="205" y="481"/>
                    <a:pt x="224" y="53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207" name="Group 176"/>
          <p:cNvGrpSpPr>
            <a:grpSpLocks/>
          </p:cNvGrpSpPr>
          <p:nvPr/>
        </p:nvGrpSpPr>
        <p:grpSpPr bwMode="auto">
          <a:xfrm>
            <a:off x="316948" y="3032387"/>
            <a:ext cx="2861861" cy="1527172"/>
            <a:chOff x="180" y="2207"/>
            <a:chExt cx="2211" cy="1681"/>
          </a:xfrm>
        </p:grpSpPr>
        <p:sp>
          <p:nvSpPr>
            <p:cNvPr id="208" name="Text Box 177"/>
            <p:cNvSpPr txBox="1">
              <a:spLocks noChangeArrowheads="1"/>
            </p:cNvSpPr>
            <p:nvPr/>
          </p:nvSpPr>
          <p:spPr bwMode="auto">
            <a:xfrm>
              <a:off x="180" y="2207"/>
              <a:ext cx="2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zh-CN" sz="1800" b="1" i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sz="1800" b="1" baseline="-25000">
                  <a:latin typeface="+mn-lt"/>
                  <a:ea typeface="Microsoft YaHei" panose="020B0503020204020204" pitchFamily="34" charset="-122"/>
                </a:rPr>
                <a:t>o</a:t>
              </a:r>
              <a:endParaRPr kumimoji="0"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9" name="Line 178"/>
            <p:cNvSpPr>
              <a:spLocks noChangeShapeType="1"/>
            </p:cNvSpPr>
            <p:nvPr/>
          </p:nvSpPr>
          <p:spPr bwMode="auto">
            <a:xfrm flipH="1" flipV="1">
              <a:off x="459" y="2434"/>
              <a:ext cx="0" cy="12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10" name="Line 179"/>
            <p:cNvSpPr>
              <a:spLocks noChangeShapeType="1"/>
            </p:cNvSpPr>
            <p:nvPr/>
          </p:nvSpPr>
          <p:spPr bwMode="auto">
            <a:xfrm>
              <a:off x="447" y="3648"/>
              <a:ext cx="194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11" name="Text Box 180"/>
            <p:cNvSpPr txBox="1">
              <a:spLocks noChangeArrowheads="1"/>
            </p:cNvSpPr>
            <p:nvPr/>
          </p:nvSpPr>
          <p:spPr bwMode="auto">
            <a:xfrm>
              <a:off x="240" y="3408"/>
              <a:ext cx="2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graphicFrame>
          <p:nvGraphicFramePr>
            <p:cNvPr id="212" name="Object 181"/>
            <p:cNvGraphicFramePr>
              <a:graphicFrameLocks noChangeAspect="1"/>
            </p:cNvGraphicFramePr>
            <p:nvPr/>
          </p:nvGraphicFramePr>
          <p:xfrm>
            <a:off x="2251" y="3672"/>
            <a:ext cx="13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76097" imgH="133260" progId="Equation.3">
                    <p:embed/>
                  </p:oleObj>
                </mc:Choice>
                <mc:Fallback>
                  <p:oleObj name="Equation" r:id="rId6" imgW="76097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1" y="3672"/>
                          <a:ext cx="131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3" name="Group 182"/>
          <p:cNvGrpSpPr>
            <a:grpSpLocks/>
          </p:cNvGrpSpPr>
          <p:nvPr/>
        </p:nvGrpSpPr>
        <p:grpSpPr bwMode="auto">
          <a:xfrm>
            <a:off x="682060" y="1819454"/>
            <a:ext cx="2186198" cy="2717973"/>
            <a:chOff x="445" y="1018"/>
            <a:chExt cx="1776" cy="2815"/>
          </a:xfrm>
        </p:grpSpPr>
        <p:sp>
          <p:nvSpPr>
            <p:cNvPr id="214" name="Rectangle 183"/>
            <p:cNvSpPr>
              <a:spLocks noChangeArrowheads="1"/>
            </p:cNvSpPr>
            <p:nvPr/>
          </p:nvSpPr>
          <p:spPr bwMode="auto">
            <a:xfrm>
              <a:off x="445" y="3600"/>
              <a:ext cx="205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t</a:t>
              </a:r>
              <a:r>
                <a:rPr lang="en-US" altLang="zh-CN" baseline="-25000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1</a:t>
              </a:r>
            </a:p>
          </p:txBody>
        </p:sp>
        <p:grpSp>
          <p:nvGrpSpPr>
            <p:cNvPr id="215" name="Group 184"/>
            <p:cNvGrpSpPr>
              <a:grpSpLocks/>
            </p:cNvGrpSpPr>
            <p:nvPr/>
          </p:nvGrpSpPr>
          <p:grpSpPr bwMode="auto">
            <a:xfrm>
              <a:off x="550" y="1018"/>
              <a:ext cx="1671" cy="2815"/>
              <a:chOff x="550" y="1018"/>
              <a:chExt cx="1671" cy="2815"/>
            </a:xfrm>
          </p:grpSpPr>
          <p:sp>
            <p:nvSpPr>
              <p:cNvPr id="216" name="Line 185"/>
              <p:cNvSpPr>
                <a:spLocks noChangeShapeType="1"/>
              </p:cNvSpPr>
              <p:nvPr/>
            </p:nvSpPr>
            <p:spPr bwMode="auto">
              <a:xfrm>
                <a:off x="550" y="1392"/>
                <a:ext cx="26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" name="Line 186"/>
              <p:cNvSpPr>
                <a:spLocks noChangeShapeType="1"/>
              </p:cNvSpPr>
              <p:nvPr/>
            </p:nvSpPr>
            <p:spPr bwMode="auto">
              <a:xfrm>
                <a:off x="756" y="1030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" name="Line 187"/>
              <p:cNvSpPr>
                <a:spLocks noChangeShapeType="1"/>
              </p:cNvSpPr>
              <p:nvPr/>
            </p:nvSpPr>
            <p:spPr bwMode="auto">
              <a:xfrm>
                <a:off x="960" y="1368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9" name="Line 188"/>
              <p:cNvSpPr>
                <a:spLocks noChangeShapeType="1"/>
              </p:cNvSpPr>
              <p:nvPr/>
            </p:nvSpPr>
            <p:spPr bwMode="auto">
              <a:xfrm>
                <a:off x="1362" y="1380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0" name="Line 189"/>
              <p:cNvSpPr>
                <a:spLocks noChangeShapeType="1"/>
              </p:cNvSpPr>
              <p:nvPr/>
            </p:nvSpPr>
            <p:spPr bwMode="auto">
              <a:xfrm>
                <a:off x="1162" y="1030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1" name="Line 190"/>
              <p:cNvSpPr>
                <a:spLocks noChangeShapeType="1"/>
              </p:cNvSpPr>
              <p:nvPr/>
            </p:nvSpPr>
            <p:spPr bwMode="auto">
              <a:xfrm>
                <a:off x="1768" y="1362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2" name="Line 191"/>
              <p:cNvSpPr>
                <a:spLocks noChangeShapeType="1"/>
              </p:cNvSpPr>
              <p:nvPr/>
            </p:nvSpPr>
            <p:spPr bwMode="auto">
              <a:xfrm>
                <a:off x="2179" y="1350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3" name="Line 192"/>
              <p:cNvSpPr>
                <a:spLocks noChangeShapeType="1"/>
              </p:cNvSpPr>
              <p:nvPr/>
            </p:nvSpPr>
            <p:spPr bwMode="auto">
              <a:xfrm>
                <a:off x="1560" y="1018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4" name="Line 193"/>
              <p:cNvSpPr>
                <a:spLocks noChangeShapeType="1"/>
              </p:cNvSpPr>
              <p:nvPr/>
            </p:nvSpPr>
            <p:spPr bwMode="auto">
              <a:xfrm>
                <a:off x="1972" y="1024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5" name="Rectangle 194"/>
              <p:cNvSpPr>
                <a:spLocks noChangeArrowheads="1"/>
              </p:cNvSpPr>
              <p:nvPr/>
            </p:nvSpPr>
            <p:spPr bwMode="auto">
              <a:xfrm>
                <a:off x="679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2</a:t>
                </a:r>
              </a:p>
            </p:txBody>
          </p:sp>
          <p:sp>
            <p:nvSpPr>
              <p:cNvPr id="226" name="Rectangle 195"/>
              <p:cNvSpPr>
                <a:spLocks noChangeArrowheads="1"/>
              </p:cNvSpPr>
              <p:nvPr/>
            </p:nvSpPr>
            <p:spPr bwMode="auto">
              <a:xfrm>
                <a:off x="871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3</a:t>
                </a:r>
              </a:p>
            </p:txBody>
          </p:sp>
          <p:sp>
            <p:nvSpPr>
              <p:cNvPr id="227" name="Rectangle 196"/>
              <p:cNvSpPr>
                <a:spLocks noChangeArrowheads="1"/>
              </p:cNvSpPr>
              <p:nvPr/>
            </p:nvSpPr>
            <p:spPr bwMode="auto">
              <a:xfrm>
                <a:off x="1056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4</a:t>
                </a:r>
              </a:p>
            </p:txBody>
          </p:sp>
          <p:sp>
            <p:nvSpPr>
              <p:cNvPr id="228" name="Rectangle 197"/>
              <p:cNvSpPr>
                <a:spLocks noChangeArrowheads="1"/>
              </p:cNvSpPr>
              <p:nvPr/>
            </p:nvSpPr>
            <p:spPr bwMode="auto">
              <a:xfrm>
                <a:off x="1248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5</a:t>
                </a:r>
              </a:p>
            </p:txBody>
          </p:sp>
          <p:sp>
            <p:nvSpPr>
              <p:cNvPr id="229" name="Rectangle 198"/>
              <p:cNvSpPr>
                <a:spLocks noChangeArrowheads="1"/>
              </p:cNvSpPr>
              <p:nvPr/>
            </p:nvSpPr>
            <p:spPr bwMode="auto">
              <a:xfrm>
                <a:off x="1399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6</a:t>
                </a:r>
              </a:p>
            </p:txBody>
          </p:sp>
          <p:sp>
            <p:nvSpPr>
              <p:cNvPr id="230" name="Rectangle 199"/>
              <p:cNvSpPr>
                <a:spLocks noChangeArrowheads="1"/>
              </p:cNvSpPr>
              <p:nvPr/>
            </p:nvSpPr>
            <p:spPr bwMode="auto">
              <a:xfrm>
                <a:off x="1632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7</a:t>
                </a:r>
              </a:p>
            </p:txBody>
          </p:sp>
          <p:sp>
            <p:nvSpPr>
              <p:cNvPr id="231" name="Rectangle 200"/>
              <p:cNvSpPr>
                <a:spLocks noChangeArrowheads="1"/>
              </p:cNvSpPr>
              <p:nvPr/>
            </p:nvSpPr>
            <p:spPr bwMode="auto">
              <a:xfrm>
                <a:off x="1824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8</a:t>
                </a:r>
              </a:p>
            </p:txBody>
          </p:sp>
          <p:sp>
            <p:nvSpPr>
              <p:cNvPr id="232" name="Rectangle 201"/>
              <p:cNvSpPr>
                <a:spLocks noChangeArrowheads="1"/>
              </p:cNvSpPr>
              <p:nvPr/>
            </p:nvSpPr>
            <p:spPr bwMode="auto">
              <a:xfrm>
                <a:off x="2016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9</a:t>
                </a:r>
              </a:p>
            </p:txBody>
          </p:sp>
        </p:grpSp>
      </p:grpSp>
      <p:sp>
        <p:nvSpPr>
          <p:cNvPr id="233" name="Rectangle 2"/>
          <p:cNvSpPr>
            <a:spLocks noChangeArrowheads="1"/>
          </p:cNvSpPr>
          <p:nvPr/>
        </p:nvSpPr>
        <p:spPr bwMode="auto">
          <a:xfrm>
            <a:off x="3870212" y="3375680"/>
            <a:ext cx="4536121" cy="1172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b="1">
                <a:latin typeface="+mn-lt"/>
                <a:ea typeface="Microsoft YaHei" panose="020B0503020204020204" pitchFamily="34" charset="-122"/>
              </a:rPr>
              <a:t>    </a:t>
            </a:r>
            <a:r>
              <a:rPr lang="zh-CN" altLang="en-US" b="1">
                <a:latin typeface="+mn-lt"/>
                <a:ea typeface="Microsoft YaHei" panose="020B0503020204020204" pitchFamily="34" charset="-122"/>
              </a:rPr>
              <a:t>在  </a:t>
            </a:r>
            <a:r>
              <a:rPr lang="en-US" altLang="zh-CN" i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t</a:t>
            </a:r>
            <a:r>
              <a:rPr lang="en-US" altLang="zh-CN" baseline="-2500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2 </a:t>
            </a:r>
            <a:r>
              <a:rPr lang="en-US" altLang="zh-CN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~</a:t>
            </a:r>
            <a:r>
              <a:rPr lang="en-US" altLang="zh-CN" baseline="-2500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i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t</a:t>
            </a:r>
            <a:r>
              <a:rPr lang="en-US" altLang="zh-CN" baseline="-2500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3</a:t>
            </a:r>
            <a:r>
              <a:rPr lang="en-US" altLang="zh-CN" baseline="-25000">
                <a:solidFill>
                  <a:schemeClr val="accent2"/>
                </a:solidFill>
                <a:latin typeface="+mn-lt"/>
                <a:ea typeface="Microsoft YaHei" panose="020B0503020204020204" pitchFamily="34" charset="-122"/>
              </a:rPr>
              <a:t>  </a:t>
            </a:r>
            <a:r>
              <a:rPr lang="zh-CN" altLang="en-US" b="1">
                <a:latin typeface="+mn-lt"/>
                <a:ea typeface="Microsoft YaHei" panose="020B0503020204020204" pitchFamily="34" charset="-122"/>
              </a:rPr>
              <a:t>期间</a:t>
            </a:r>
          </a:p>
          <a:p>
            <a:pPr>
              <a:lnSpc>
                <a:spcPct val="130000"/>
              </a:lnSpc>
            </a:pPr>
            <a:r>
              <a:rPr lang="zh-CN" altLang="en-US" b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共阴极组中</a:t>
            </a:r>
            <a:r>
              <a:rPr lang="en-US" altLang="zh-CN" b="1">
                <a:latin typeface="+mn-lt"/>
                <a:ea typeface="Microsoft YaHei" panose="020B0503020204020204" pitchFamily="34" charset="-122"/>
              </a:rPr>
              <a:t>a</a:t>
            </a:r>
            <a:r>
              <a:rPr lang="zh-CN" altLang="en-US" b="1">
                <a:latin typeface="+mn-lt"/>
                <a:ea typeface="Microsoft YaHei" panose="020B0503020204020204" pitchFamily="34" charset="-122"/>
              </a:rPr>
              <a:t>点电位最高，</a:t>
            </a:r>
            <a:r>
              <a:rPr lang="en-US" altLang="zh-CN" b="1"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b="1" baseline="-25000">
                <a:latin typeface="+mn-lt"/>
                <a:ea typeface="Microsoft YaHei" panose="020B0503020204020204" pitchFamily="34" charset="-122"/>
              </a:rPr>
              <a:t>1 </a:t>
            </a:r>
            <a:r>
              <a:rPr lang="zh-CN" altLang="en-US" b="1">
                <a:latin typeface="+mn-lt"/>
                <a:ea typeface="Microsoft YaHei" panose="020B0503020204020204" pitchFamily="34" charset="-122"/>
              </a:rPr>
              <a:t>导通； </a:t>
            </a:r>
          </a:p>
          <a:p>
            <a:pPr>
              <a:lnSpc>
                <a:spcPct val="130000"/>
              </a:lnSpc>
            </a:pPr>
            <a:r>
              <a:rPr lang="zh-CN" altLang="en-US" b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共阳极组中</a:t>
            </a:r>
            <a:r>
              <a:rPr lang="en-US" altLang="zh-CN" b="1">
                <a:latin typeface="+mn-lt"/>
                <a:ea typeface="Microsoft YaHei" panose="020B0503020204020204" pitchFamily="34" charset="-122"/>
              </a:rPr>
              <a:t>c</a:t>
            </a:r>
            <a:r>
              <a:rPr lang="zh-CN" altLang="en-US" b="1">
                <a:latin typeface="+mn-lt"/>
                <a:ea typeface="Microsoft YaHei" panose="020B0503020204020204" pitchFamily="34" charset="-122"/>
              </a:rPr>
              <a:t>点电位最低，</a:t>
            </a:r>
            <a:r>
              <a:rPr lang="en-US" altLang="zh-CN" b="1"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b="1" baseline="-25000">
                <a:latin typeface="+mn-lt"/>
                <a:ea typeface="Microsoft YaHei" panose="020B0503020204020204" pitchFamily="34" charset="-122"/>
              </a:rPr>
              <a:t>6 </a:t>
            </a:r>
            <a:r>
              <a:rPr lang="zh-CN" altLang="en-US" b="1">
                <a:latin typeface="+mn-lt"/>
                <a:ea typeface="Microsoft YaHei" panose="020B0503020204020204" pitchFamily="34" charset="-122"/>
              </a:rPr>
              <a:t>导通。</a:t>
            </a:r>
          </a:p>
        </p:txBody>
      </p:sp>
      <p:sp>
        <p:nvSpPr>
          <p:cNvPr id="234" name="Rectangle 3" descr="70%"/>
          <p:cNvSpPr>
            <a:spLocks noChangeArrowheads="1"/>
          </p:cNvSpPr>
          <p:nvPr/>
        </p:nvSpPr>
        <p:spPr bwMode="auto">
          <a:xfrm>
            <a:off x="3978797" y="4513043"/>
            <a:ext cx="4006092" cy="45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70">
                  <a:fgClr>
                    <a:srgbClr val="00FF00"/>
                  </a:fgClr>
                  <a:bgClr>
                    <a:schemeClr val="bg1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负载两端的电压为线电压</a:t>
            </a:r>
            <a:r>
              <a:rPr lang="en-US" altLang="zh-CN" b="1" i="1" dirty="0" err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 err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ac</a:t>
            </a:r>
            <a:r>
              <a:rPr lang="zh-CN" altLang="en-US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。</a:t>
            </a:r>
          </a:p>
        </p:txBody>
      </p:sp>
      <p:sp>
        <p:nvSpPr>
          <p:cNvPr id="235" name="Line 66"/>
          <p:cNvSpPr>
            <a:spLocks noChangeShapeType="1"/>
          </p:cNvSpPr>
          <p:nvPr/>
        </p:nvSpPr>
        <p:spPr bwMode="auto">
          <a:xfrm flipV="1">
            <a:off x="5958937" y="1329664"/>
            <a:ext cx="2477" cy="687942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" name="Line 67"/>
          <p:cNvSpPr>
            <a:spLocks noChangeShapeType="1"/>
          </p:cNvSpPr>
          <p:nvPr/>
        </p:nvSpPr>
        <p:spPr bwMode="auto">
          <a:xfrm>
            <a:off x="5961415" y="1321196"/>
            <a:ext cx="1907750" cy="8467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7" name="Line 68"/>
          <p:cNvSpPr>
            <a:spLocks noChangeShapeType="1"/>
          </p:cNvSpPr>
          <p:nvPr/>
        </p:nvSpPr>
        <p:spPr bwMode="auto">
          <a:xfrm>
            <a:off x="7850321" y="1285578"/>
            <a:ext cx="0" cy="2081205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8" name="Line 69"/>
          <p:cNvSpPr>
            <a:spLocks noChangeShapeType="1"/>
          </p:cNvSpPr>
          <p:nvPr/>
        </p:nvSpPr>
        <p:spPr bwMode="auto">
          <a:xfrm flipV="1">
            <a:off x="6949382" y="3363308"/>
            <a:ext cx="904472" cy="17407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9" name="Line 70"/>
          <p:cNvSpPr>
            <a:spLocks noChangeShapeType="1"/>
          </p:cNvSpPr>
          <p:nvPr/>
        </p:nvSpPr>
        <p:spPr bwMode="auto">
          <a:xfrm flipH="1" flipV="1">
            <a:off x="6949382" y="2665669"/>
            <a:ext cx="0" cy="748958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0" name="Line 71"/>
          <p:cNvSpPr>
            <a:spLocks noChangeShapeType="1"/>
          </p:cNvSpPr>
          <p:nvPr/>
        </p:nvSpPr>
        <p:spPr bwMode="auto">
          <a:xfrm flipH="1" flipV="1">
            <a:off x="4969670" y="2650389"/>
            <a:ext cx="2004122" cy="9268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1" name="Line 72"/>
          <p:cNvSpPr>
            <a:spLocks noChangeShapeType="1"/>
          </p:cNvSpPr>
          <p:nvPr/>
        </p:nvSpPr>
        <p:spPr bwMode="auto">
          <a:xfrm flipV="1">
            <a:off x="4857789" y="1961960"/>
            <a:ext cx="1101149" cy="0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2" name="Freeform 101"/>
          <p:cNvSpPr>
            <a:spLocks/>
          </p:cNvSpPr>
          <p:nvPr/>
        </p:nvSpPr>
        <p:spPr bwMode="auto">
          <a:xfrm>
            <a:off x="1075087" y="3645161"/>
            <a:ext cx="240605" cy="154900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85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6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0" build="p" autoUpdateAnimBg="0"/>
      <p:bldP spid="234" grpId="0" autoUpdateAnimBg="0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4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三相桥式整流电路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grpSp>
        <p:nvGrpSpPr>
          <p:cNvPr id="111" name="Group 7"/>
          <p:cNvGrpSpPr>
            <a:grpSpLocks/>
          </p:cNvGrpSpPr>
          <p:nvPr/>
        </p:nvGrpSpPr>
        <p:grpSpPr bwMode="auto">
          <a:xfrm>
            <a:off x="4788305" y="1303682"/>
            <a:ext cx="3567249" cy="2077034"/>
            <a:chOff x="2509" y="409"/>
            <a:chExt cx="3029" cy="2087"/>
          </a:xfrm>
        </p:grpSpPr>
        <p:sp>
          <p:nvSpPr>
            <p:cNvPr id="112" name="Line 8"/>
            <p:cNvSpPr>
              <a:spLocks noChangeShapeType="1"/>
            </p:cNvSpPr>
            <p:nvPr/>
          </p:nvSpPr>
          <p:spPr bwMode="auto">
            <a:xfrm flipH="1">
              <a:off x="5112" y="418"/>
              <a:ext cx="0" cy="8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3" name="Text Box 9"/>
            <p:cNvSpPr txBox="1">
              <a:spLocks noChangeArrowheads="1"/>
            </p:cNvSpPr>
            <p:nvPr/>
          </p:nvSpPr>
          <p:spPr bwMode="auto">
            <a:xfrm>
              <a:off x="3408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1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4" name="Text Box 10"/>
            <p:cNvSpPr txBox="1">
              <a:spLocks noChangeArrowheads="1"/>
            </p:cNvSpPr>
            <p:nvPr/>
          </p:nvSpPr>
          <p:spPr bwMode="auto">
            <a:xfrm>
              <a:off x="4680" y="1273"/>
              <a:ext cx="445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5" name="Rectangle 11"/>
            <p:cNvSpPr>
              <a:spLocks noChangeArrowheads="1"/>
            </p:cNvSpPr>
            <p:nvPr/>
          </p:nvSpPr>
          <p:spPr bwMode="auto">
            <a:xfrm>
              <a:off x="5043" y="1279"/>
              <a:ext cx="117" cy="38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6" name="Text Box 12"/>
            <p:cNvSpPr txBox="1">
              <a:spLocks noChangeArrowheads="1"/>
            </p:cNvSpPr>
            <p:nvPr/>
          </p:nvSpPr>
          <p:spPr bwMode="auto">
            <a:xfrm>
              <a:off x="5184" y="1282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7" name="AutoShape 13"/>
            <p:cNvSpPr>
              <a:spLocks noChangeArrowheads="1"/>
            </p:cNvSpPr>
            <p:nvPr/>
          </p:nvSpPr>
          <p:spPr bwMode="auto">
            <a:xfrm rot="10800000" flipV="1">
              <a:off x="3338" y="696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8" name="Line 14"/>
            <p:cNvSpPr>
              <a:spLocks noChangeShapeType="1"/>
            </p:cNvSpPr>
            <p:nvPr/>
          </p:nvSpPr>
          <p:spPr bwMode="auto">
            <a:xfrm rot="10800000" flipV="1">
              <a:off x="3334" y="682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9" name="Line 15"/>
            <p:cNvSpPr>
              <a:spLocks noChangeShapeType="1"/>
            </p:cNvSpPr>
            <p:nvPr/>
          </p:nvSpPr>
          <p:spPr bwMode="auto">
            <a:xfrm>
              <a:off x="2568" y="1065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0" name="Line 16"/>
            <p:cNvSpPr>
              <a:spLocks noChangeShapeType="1"/>
            </p:cNvSpPr>
            <p:nvPr/>
          </p:nvSpPr>
          <p:spPr bwMode="auto">
            <a:xfrm>
              <a:off x="3167" y="1080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1" name="Line 17"/>
            <p:cNvSpPr>
              <a:spLocks noChangeShapeType="1"/>
            </p:cNvSpPr>
            <p:nvPr/>
          </p:nvSpPr>
          <p:spPr bwMode="auto">
            <a:xfrm>
              <a:off x="2568" y="1426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2" name="Line 18"/>
            <p:cNvSpPr>
              <a:spLocks noChangeShapeType="1"/>
            </p:cNvSpPr>
            <p:nvPr/>
          </p:nvSpPr>
          <p:spPr bwMode="auto">
            <a:xfrm>
              <a:off x="2566" y="1762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3" name="Line 19"/>
            <p:cNvSpPr>
              <a:spLocks noChangeShapeType="1"/>
            </p:cNvSpPr>
            <p:nvPr/>
          </p:nvSpPr>
          <p:spPr bwMode="auto">
            <a:xfrm>
              <a:off x="2568" y="1063"/>
              <a:ext cx="0" cy="6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4" name="Line 20"/>
            <p:cNvSpPr>
              <a:spLocks noChangeShapeType="1"/>
            </p:cNvSpPr>
            <p:nvPr/>
          </p:nvSpPr>
          <p:spPr bwMode="auto">
            <a:xfrm>
              <a:off x="3166" y="1425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5" name="Line 21"/>
            <p:cNvSpPr>
              <a:spLocks noChangeShapeType="1"/>
            </p:cNvSpPr>
            <p:nvPr/>
          </p:nvSpPr>
          <p:spPr bwMode="auto">
            <a:xfrm>
              <a:off x="3144" y="1762"/>
              <a:ext cx="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6" name="AutoShape 22"/>
            <p:cNvSpPr>
              <a:spLocks noChangeArrowheads="1"/>
            </p:cNvSpPr>
            <p:nvPr/>
          </p:nvSpPr>
          <p:spPr bwMode="auto">
            <a:xfrm rot="10800000" flipV="1">
              <a:off x="3771" y="2015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7" name="Line 23"/>
            <p:cNvSpPr>
              <a:spLocks noChangeShapeType="1"/>
            </p:cNvSpPr>
            <p:nvPr/>
          </p:nvSpPr>
          <p:spPr bwMode="auto">
            <a:xfrm rot="10800000" flipV="1">
              <a:off x="3767" y="2001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8" name="AutoShape 24"/>
            <p:cNvSpPr>
              <a:spLocks noChangeArrowheads="1"/>
            </p:cNvSpPr>
            <p:nvPr/>
          </p:nvSpPr>
          <p:spPr bwMode="auto">
            <a:xfrm rot="10800000" flipV="1">
              <a:off x="3771" y="696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9" name="Line 25"/>
            <p:cNvSpPr>
              <a:spLocks noChangeShapeType="1"/>
            </p:cNvSpPr>
            <p:nvPr/>
          </p:nvSpPr>
          <p:spPr bwMode="auto">
            <a:xfrm rot="10800000" flipV="1">
              <a:off x="3767" y="682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0" name="AutoShape 26"/>
            <p:cNvSpPr>
              <a:spLocks noChangeArrowheads="1"/>
            </p:cNvSpPr>
            <p:nvPr/>
          </p:nvSpPr>
          <p:spPr bwMode="auto">
            <a:xfrm rot="10800000" flipV="1">
              <a:off x="4203" y="697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1" name="Line 27"/>
            <p:cNvSpPr>
              <a:spLocks noChangeShapeType="1"/>
            </p:cNvSpPr>
            <p:nvPr/>
          </p:nvSpPr>
          <p:spPr bwMode="auto">
            <a:xfrm rot="10800000" flipV="1">
              <a:off x="4199" y="683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2" name="AutoShape 28"/>
            <p:cNvSpPr>
              <a:spLocks noChangeArrowheads="1"/>
            </p:cNvSpPr>
            <p:nvPr/>
          </p:nvSpPr>
          <p:spPr bwMode="auto">
            <a:xfrm rot="10800000" flipV="1">
              <a:off x="4203" y="2001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3" name="Line 29"/>
            <p:cNvSpPr>
              <a:spLocks noChangeShapeType="1"/>
            </p:cNvSpPr>
            <p:nvPr/>
          </p:nvSpPr>
          <p:spPr bwMode="auto">
            <a:xfrm rot="10800000" flipV="1">
              <a:off x="4199" y="1987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4" name="AutoShape 30"/>
            <p:cNvSpPr>
              <a:spLocks noChangeArrowheads="1"/>
            </p:cNvSpPr>
            <p:nvPr/>
          </p:nvSpPr>
          <p:spPr bwMode="auto">
            <a:xfrm rot="10800000" flipV="1">
              <a:off x="3339" y="2015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5" name="Line 31"/>
            <p:cNvSpPr>
              <a:spLocks noChangeShapeType="1"/>
            </p:cNvSpPr>
            <p:nvPr/>
          </p:nvSpPr>
          <p:spPr bwMode="auto">
            <a:xfrm rot="10800000" flipV="1">
              <a:off x="3335" y="2001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6" name="Line 32"/>
            <p:cNvSpPr>
              <a:spLocks noChangeShapeType="1"/>
            </p:cNvSpPr>
            <p:nvPr/>
          </p:nvSpPr>
          <p:spPr bwMode="auto">
            <a:xfrm rot="5400000" flipH="1" flipV="1">
              <a:off x="2879" y="1450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7" name="Line 33"/>
            <p:cNvSpPr>
              <a:spLocks noChangeShapeType="1"/>
            </p:cNvSpPr>
            <p:nvPr/>
          </p:nvSpPr>
          <p:spPr bwMode="auto">
            <a:xfrm rot="5400000" flipH="1" flipV="1">
              <a:off x="2447" y="1451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8" name="Line 34"/>
            <p:cNvSpPr>
              <a:spLocks noChangeShapeType="1"/>
            </p:cNvSpPr>
            <p:nvPr/>
          </p:nvSpPr>
          <p:spPr bwMode="auto">
            <a:xfrm rot="5400000" flipH="1" flipV="1">
              <a:off x="3311" y="1451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9" name="Line 35"/>
            <p:cNvSpPr>
              <a:spLocks noChangeShapeType="1"/>
            </p:cNvSpPr>
            <p:nvPr/>
          </p:nvSpPr>
          <p:spPr bwMode="auto">
            <a:xfrm>
              <a:off x="3480" y="418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0" name="Line 36"/>
            <p:cNvSpPr>
              <a:spLocks noChangeShapeType="1"/>
            </p:cNvSpPr>
            <p:nvPr/>
          </p:nvSpPr>
          <p:spPr bwMode="auto">
            <a:xfrm>
              <a:off x="3480" y="2482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1" name="Text Box 37"/>
            <p:cNvSpPr txBox="1">
              <a:spLocks noChangeArrowheads="1"/>
            </p:cNvSpPr>
            <p:nvPr/>
          </p:nvSpPr>
          <p:spPr bwMode="auto">
            <a:xfrm>
              <a:off x="4344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6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2" name="Text Box 38"/>
            <p:cNvSpPr txBox="1">
              <a:spLocks noChangeArrowheads="1"/>
            </p:cNvSpPr>
            <p:nvPr/>
          </p:nvSpPr>
          <p:spPr bwMode="auto">
            <a:xfrm>
              <a:off x="3840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3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3" name="Text Box 39"/>
            <p:cNvSpPr txBox="1">
              <a:spLocks noChangeArrowheads="1"/>
            </p:cNvSpPr>
            <p:nvPr/>
          </p:nvSpPr>
          <p:spPr bwMode="auto">
            <a:xfrm>
              <a:off x="4320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5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4" name="Text Box 40"/>
            <p:cNvSpPr txBox="1">
              <a:spLocks noChangeArrowheads="1"/>
            </p:cNvSpPr>
            <p:nvPr/>
          </p:nvSpPr>
          <p:spPr bwMode="auto">
            <a:xfrm>
              <a:off x="3888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4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5" name="Text Box 41"/>
            <p:cNvSpPr txBox="1">
              <a:spLocks noChangeArrowheads="1"/>
            </p:cNvSpPr>
            <p:nvPr/>
          </p:nvSpPr>
          <p:spPr bwMode="auto">
            <a:xfrm>
              <a:off x="3456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2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6" name="Line 42"/>
            <p:cNvSpPr>
              <a:spLocks noChangeShapeType="1"/>
            </p:cNvSpPr>
            <p:nvPr/>
          </p:nvSpPr>
          <p:spPr bwMode="auto">
            <a:xfrm flipH="1">
              <a:off x="5040" y="562"/>
              <a:ext cx="0" cy="4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7" name="Text Box 43"/>
            <p:cNvSpPr txBox="1">
              <a:spLocks noChangeArrowheads="1"/>
            </p:cNvSpPr>
            <p:nvPr/>
          </p:nvSpPr>
          <p:spPr bwMode="auto">
            <a:xfrm>
              <a:off x="4782" y="610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1800" b="1" baseline="-2500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8" name="Text Box 44"/>
            <p:cNvSpPr txBox="1">
              <a:spLocks noChangeArrowheads="1"/>
            </p:cNvSpPr>
            <p:nvPr/>
          </p:nvSpPr>
          <p:spPr bwMode="auto">
            <a:xfrm>
              <a:off x="4305" y="1579"/>
              <a:ext cx="29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 C</a:t>
              </a:r>
            </a:p>
          </p:txBody>
        </p:sp>
        <p:sp>
          <p:nvSpPr>
            <p:cNvPr id="149" name="Text Box 45"/>
            <p:cNvSpPr txBox="1">
              <a:spLocks noChangeArrowheads="1"/>
            </p:cNvSpPr>
            <p:nvPr/>
          </p:nvSpPr>
          <p:spPr bwMode="auto">
            <a:xfrm>
              <a:off x="3904" y="1286"/>
              <a:ext cx="2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b</a:t>
              </a:r>
            </a:p>
          </p:txBody>
        </p:sp>
        <p:sp>
          <p:nvSpPr>
            <p:cNvPr id="150" name="Text Box 46"/>
            <p:cNvSpPr txBox="1">
              <a:spLocks noChangeArrowheads="1"/>
            </p:cNvSpPr>
            <p:nvPr/>
          </p:nvSpPr>
          <p:spPr bwMode="auto">
            <a:xfrm>
              <a:off x="3478" y="898"/>
              <a:ext cx="219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a</a:t>
              </a:r>
            </a:p>
          </p:txBody>
        </p:sp>
        <p:sp>
          <p:nvSpPr>
            <p:cNvPr id="151" name="Text Box 47"/>
            <p:cNvSpPr txBox="1">
              <a:spLocks noChangeArrowheads="1"/>
            </p:cNvSpPr>
            <p:nvPr/>
          </p:nvSpPr>
          <p:spPr bwMode="auto">
            <a:xfrm>
              <a:off x="2832" y="676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52" name="Text Box 48"/>
            <p:cNvSpPr txBox="1">
              <a:spLocks noChangeArrowheads="1"/>
            </p:cNvSpPr>
            <p:nvPr/>
          </p:nvSpPr>
          <p:spPr bwMode="auto">
            <a:xfrm>
              <a:off x="5184" y="1041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153" name="Text Box 49"/>
            <p:cNvSpPr txBox="1">
              <a:spLocks noChangeArrowheads="1"/>
            </p:cNvSpPr>
            <p:nvPr/>
          </p:nvSpPr>
          <p:spPr bwMode="auto">
            <a:xfrm>
              <a:off x="3024" y="753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154" name="Text Box 50"/>
            <p:cNvSpPr txBox="1">
              <a:spLocks noChangeArrowheads="1"/>
            </p:cNvSpPr>
            <p:nvPr/>
          </p:nvSpPr>
          <p:spPr bwMode="auto">
            <a:xfrm>
              <a:off x="5184" y="1561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155" name="Text Box 51"/>
            <p:cNvSpPr txBox="1">
              <a:spLocks noChangeArrowheads="1"/>
            </p:cNvSpPr>
            <p:nvPr/>
          </p:nvSpPr>
          <p:spPr bwMode="auto">
            <a:xfrm>
              <a:off x="2544" y="728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156" name="Line 52"/>
            <p:cNvSpPr>
              <a:spLocks noChangeShapeType="1"/>
            </p:cNvSpPr>
            <p:nvPr/>
          </p:nvSpPr>
          <p:spPr bwMode="auto">
            <a:xfrm flipH="1">
              <a:off x="5109" y="1680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157" name="Group 53"/>
            <p:cNvGrpSpPr>
              <a:grpSpLocks/>
            </p:cNvGrpSpPr>
            <p:nvPr/>
          </p:nvGrpSpPr>
          <p:grpSpPr bwMode="auto">
            <a:xfrm>
              <a:off x="2751" y="985"/>
              <a:ext cx="417" cy="91"/>
              <a:chOff x="2350" y="1292"/>
              <a:chExt cx="417" cy="145"/>
            </a:xfrm>
          </p:grpSpPr>
          <p:sp>
            <p:nvSpPr>
              <p:cNvPr id="167" name="Freeform 54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8" name="Freeform 55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9" name="Freeform 56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58" name="Group 57"/>
            <p:cNvGrpSpPr>
              <a:grpSpLocks/>
            </p:cNvGrpSpPr>
            <p:nvPr/>
          </p:nvGrpSpPr>
          <p:grpSpPr bwMode="auto">
            <a:xfrm>
              <a:off x="2736" y="1344"/>
              <a:ext cx="417" cy="91"/>
              <a:chOff x="2350" y="1292"/>
              <a:chExt cx="417" cy="145"/>
            </a:xfrm>
          </p:grpSpPr>
          <p:sp>
            <p:nvSpPr>
              <p:cNvPr id="164" name="Freeform 58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5" name="Freeform 59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6" name="Freeform 60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59" name="Group 61"/>
            <p:cNvGrpSpPr>
              <a:grpSpLocks/>
            </p:cNvGrpSpPr>
            <p:nvPr/>
          </p:nvGrpSpPr>
          <p:grpSpPr bwMode="auto">
            <a:xfrm>
              <a:off x="2736" y="1680"/>
              <a:ext cx="417" cy="91"/>
              <a:chOff x="2350" y="1292"/>
              <a:chExt cx="417" cy="145"/>
            </a:xfrm>
          </p:grpSpPr>
          <p:sp>
            <p:nvSpPr>
              <p:cNvPr id="161" name="Freeform 62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2" name="Freeform 63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3" name="Freeform 64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60" name="Text Box 65"/>
            <p:cNvSpPr txBox="1">
              <a:spLocks noChangeArrowheads="1"/>
            </p:cNvSpPr>
            <p:nvPr/>
          </p:nvSpPr>
          <p:spPr bwMode="auto">
            <a:xfrm>
              <a:off x="2509" y="1378"/>
              <a:ext cx="261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 </a:t>
              </a:r>
              <a:r>
                <a:rPr lang="en-US" altLang="zh-CN" sz="1800" b="1" i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</p:grpSp>
      <p:sp>
        <p:nvSpPr>
          <p:cNvPr id="177" name="Rectangle 97"/>
          <p:cNvSpPr>
            <a:spLocks noChangeArrowheads="1"/>
          </p:cNvSpPr>
          <p:nvPr/>
        </p:nvSpPr>
        <p:spPr bwMode="auto">
          <a:xfrm>
            <a:off x="994552" y="3118446"/>
            <a:ext cx="15415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负载电压</a:t>
            </a:r>
          </a:p>
        </p:txBody>
      </p:sp>
      <p:grpSp>
        <p:nvGrpSpPr>
          <p:cNvPr id="178" name="Group 98"/>
          <p:cNvGrpSpPr>
            <a:grpSpLocks/>
          </p:cNvGrpSpPr>
          <p:nvPr/>
        </p:nvGrpSpPr>
        <p:grpSpPr bwMode="auto">
          <a:xfrm>
            <a:off x="665647" y="3645161"/>
            <a:ext cx="405139" cy="152626"/>
            <a:chOff x="432" y="2568"/>
            <a:chExt cx="336" cy="168"/>
          </a:xfrm>
        </p:grpSpPr>
        <p:sp>
          <p:nvSpPr>
            <p:cNvPr id="179" name="Freeform 99"/>
            <p:cNvSpPr>
              <a:spLocks/>
            </p:cNvSpPr>
            <p:nvPr/>
          </p:nvSpPr>
          <p:spPr bwMode="auto">
            <a:xfrm>
              <a:off x="576" y="2568"/>
              <a:ext cx="192" cy="168"/>
            </a:xfrm>
            <a:custGeom>
              <a:avLst/>
              <a:gdLst>
                <a:gd name="T0" fmla="*/ 0 w 192"/>
                <a:gd name="T1" fmla="*/ 168 h 168"/>
                <a:gd name="T2" fmla="*/ 48 w 192"/>
                <a:gd name="T3" fmla="*/ 24 h 168"/>
                <a:gd name="T4" fmla="*/ 144 w 192"/>
                <a:gd name="T5" fmla="*/ 24 h 168"/>
                <a:gd name="T6" fmla="*/ 192 w 192"/>
                <a:gd name="T7" fmla="*/ 168 h 16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168">
                  <a:moveTo>
                    <a:pt x="0" y="168"/>
                  </a:moveTo>
                  <a:cubicBezTo>
                    <a:pt x="12" y="108"/>
                    <a:pt x="24" y="48"/>
                    <a:pt x="48" y="24"/>
                  </a:cubicBezTo>
                  <a:cubicBezTo>
                    <a:pt x="72" y="0"/>
                    <a:pt x="120" y="0"/>
                    <a:pt x="144" y="24"/>
                  </a:cubicBezTo>
                  <a:cubicBezTo>
                    <a:pt x="168" y="48"/>
                    <a:pt x="184" y="144"/>
                    <a:pt x="192" y="1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0" name="Freeform 100"/>
            <p:cNvSpPr>
              <a:spLocks/>
            </p:cNvSpPr>
            <p:nvPr/>
          </p:nvSpPr>
          <p:spPr bwMode="auto">
            <a:xfrm>
              <a:off x="432" y="2568"/>
              <a:ext cx="144" cy="168"/>
            </a:xfrm>
            <a:custGeom>
              <a:avLst/>
              <a:gdLst>
                <a:gd name="T0" fmla="*/ 0 w 144"/>
                <a:gd name="T1" fmla="*/ 24 h 168"/>
                <a:gd name="T2" fmla="*/ 96 w 144"/>
                <a:gd name="T3" fmla="*/ 24 h 168"/>
                <a:gd name="T4" fmla="*/ 144 w 144"/>
                <a:gd name="T5" fmla="*/ 168 h 16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4" h="168">
                  <a:moveTo>
                    <a:pt x="0" y="24"/>
                  </a:moveTo>
                  <a:cubicBezTo>
                    <a:pt x="36" y="12"/>
                    <a:pt x="72" y="0"/>
                    <a:pt x="96" y="24"/>
                  </a:cubicBezTo>
                  <a:cubicBezTo>
                    <a:pt x="120" y="48"/>
                    <a:pt x="136" y="144"/>
                    <a:pt x="144" y="1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181" name="Text Box 125"/>
          <p:cNvSpPr txBox="1">
            <a:spLocks noChangeArrowheads="1"/>
          </p:cNvSpPr>
          <p:nvPr/>
        </p:nvSpPr>
        <p:spPr bwMode="auto">
          <a:xfrm>
            <a:off x="518631" y="731902"/>
            <a:ext cx="21059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icrosoft YaHei" panose="020B0503020204020204" pitchFamily="34" charset="-122"/>
              </a:rPr>
              <a:t>2.  </a:t>
            </a:r>
            <a:r>
              <a:rPr lang="zh-CN" alt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icrosoft YaHei" panose="020B0503020204020204" pitchFamily="34" charset="-122"/>
              </a:rPr>
              <a:t>工作原理</a:t>
            </a:r>
          </a:p>
        </p:txBody>
      </p:sp>
      <p:sp>
        <p:nvSpPr>
          <p:cNvPr id="182" name="Rectangle 126"/>
          <p:cNvSpPr>
            <a:spLocks noChangeArrowheads="1"/>
          </p:cNvSpPr>
          <p:nvPr/>
        </p:nvSpPr>
        <p:spPr bwMode="auto">
          <a:xfrm>
            <a:off x="840324" y="1257374"/>
            <a:ext cx="25429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变压器副边电压</a:t>
            </a:r>
          </a:p>
        </p:txBody>
      </p:sp>
      <p:grpSp>
        <p:nvGrpSpPr>
          <p:cNvPr id="183" name="Group 128"/>
          <p:cNvGrpSpPr>
            <a:grpSpLocks/>
          </p:cNvGrpSpPr>
          <p:nvPr/>
        </p:nvGrpSpPr>
        <p:grpSpPr bwMode="auto">
          <a:xfrm>
            <a:off x="418618" y="1470551"/>
            <a:ext cx="2939522" cy="1580773"/>
            <a:chOff x="273" y="612"/>
            <a:chExt cx="2271" cy="1740"/>
          </a:xfrm>
        </p:grpSpPr>
        <p:sp>
          <p:nvSpPr>
            <p:cNvPr id="184" name="Text Box 129"/>
            <p:cNvSpPr txBox="1">
              <a:spLocks noChangeArrowheads="1"/>
            </p:cNvSpPr>
            <p:nvPr/>
          </p:nvSpPr>
          <p:spPr bwMode="auto">
            <a:xfrm>
              <a:off x="273" y="612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zh-CN" sz="1800" b="1" i="1">
                  <a:latin typeface="+mn-lt"/>
                  <a:ea typeface="Microsoft YaHei" panose="020B0503020204020204" pitchFamily="34" charset="-122"/>
                </a:rPr>
                <a:t>u</a:t>
              </a:r>
              <a:endParaRPr kumimoji="0"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5" name="Line 130"/>
            <p:cNvSpPr>
              <a:spLocks noChangeShapeType="1"/>
            </p:cNvSpPr>
            <p:nvPr/>
          </p:nvSpPr>
          <p:spPr bwMode="auto">
            <a:xfrm flipH="1" flipV="1">
              <a:off x="473" y="754"/>
              <a:ext cx="0" cy="15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6" name="Freeform 131"/>
            <p:cNvSpPr>
              <a:spLocks/>
            </p:cNvSpPr>
            <p:nvPr/>
          </p:nvSpPr>
          <p:spPr bwMode="auto">
            <a:xfrm flipV="1">
              <a:off x="473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7" name="Freeform 132"/>
            <p:cNvSpPr>
              <a:spLocks/>
            </p:cNvSpPr>
            <p:nvPr/>
          </p:nvSpPr>
          <p:spPr bwMode="auto">
            <a:xfrm flipV="1">
              <a:off x="862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8" name="Freeform 133"/>
            <p:cNvSpPr>
              <a:spLocks/>
            </p:cNvSpPr>
            <p:nvPr/>
          </p:nvSpPr>
          <p:spPr bwMode="auto">
            <a:xfrm>
              <a:off x="477" y="1618"/>
              <a:ext cx="385" cy="595"/>
            </a:xfrm>
            <a:custGeom>
              <a:avLst/>
              <a:gdLst>
                <a:gd name="T0" fmla="*/ 0 w 385"/>
                <a:gd name="T1" fmla="*/ 518 h 595"/>
                <a:gd name="T2" fmla="*/ 110 w 385"/>
                <a:gd name="T3" fmla="*/ 592 h 595"/>
                <a:gd name="T4" fmla="*/ 183 w 385"/>
                <a:gd name="T5" fmla="*/ 499 h 595"/>
                <a:gd name="T6" fmla="*/ 237 w 385"/>
                <a:gd name="T7" fmla="*/ 390 h 595"/>
                <a:gd name="T8" fmla="*/ 292 w 385"/>
                <a:gd name="T9" fmla="*/ 281 h 595"/>
                <a:gd name="T10" fmla="*/ 337 w 385"/>
                <a:gd name="T11" fmla="*/ 153 h 595"/>
                <a:gd name="T12" fmla="*/ 385 w 385"/>
                <a:gd name="T13" fmla="*/ 0 h 5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5" h="595">
                  <a:moveTo>
                    <a:pt x="0" y="518"/>
                  </a:moveTo>
                  <a:cubicBezTo>
                    <a:pt x="19" y="531"/>
                    <a:pt x="80" y="595"/>
                    <a:pt x="110" y="592"/>
                  </a:cubicBezTo>
                  <a:cubicBezTo>
                    <a:pt x="140" y="589"/>
                    <a:pt x="162" y="533"/>
                    <a:pt x="183" y="499"/>
                  </a:cubicBezTo>
                  <a:cubicBezTo>
                    <a:pt x="204" y="465"/>
                    <a:pt x="219" y="426"/>
                    <a:pt x="237" y="390"/>
                  </a:cubicBezTo>
                  <a:cubicBezTo>
                    <a:pt x="255" y="354"/>
                    <a:pt x="275" y="320"/>
                    <a:pt x="292" y="281"/>
                  </a:cubicBezTo>
                  <a:cubicBezTo>
                    <a:pt x="309" y="242"/>
                    <a:pt x="322" y="200"/>
                    <a:pt x="337" y="153"/>
                  </a:cubicBezTo>
                  <a:cubicBezTo>
                    <a:pt x="352" y="106"/>
                    <a:pt x="375" y="32"/>
                    <a:pt x="385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9" name="Line 134"/>
            <p:cNvSpPr>
              <a:spLocks noChangeShapeType="1"/>
            </p:cNvSpPr>
            <p:nvPr/>
          </p:nvSpPr>
          <p:spPr bwMode="auto">
            <a:xfrm>
              <a:off x="473" y="1618"/>
              <a:ext cx="19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0" name="Text Box 135"/>
            <p:cNvSpPr txBox="1">
              <a:spLocks noChangeArrowheads="1"/>
            </p:cNvSpPr>
            <p:nvPr/>
          </p:nvSpPr>
          <p:spPr bwMode="auto">
            <a:xfrm>
              <a:off x="279" y="1440"/>
              <a:ext cx="2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sp>
          <p:nvSpPr>
            <p:cNvPr id="191" name="Rectangle 136"/>
            <p:cNvSpPr>
              <a:spLocks noChangeArrowheads="1"/>
            </p:cNvSpPr>
            <p:nvPr/>
          </p:nvSpPr>
          <p:spPr bwMode="auto">
            <a:xfrm>
              <a:off x="574" y="645"/>
              <a:ext cx="41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FF66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FF6600"/>
                  </a:solidFill>
                  <a:latin typeface="+mn-lt"/>
                  <a:ea typeface="Microsoft YaHei" panose="020B0503020204020204" pitchFamily="34" charset="-122"/>
                </a:rPr>
                <a:t>a</a:t>
              </a:r>
              <a:endParaRPr kumimoji="0" lang="en-US" altLang="zh-CN" b="1" i="1" dirty="0">
                <a:solidFill>
                  <a:srgbClr val="FF66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2" name="Rectangle 137"/>
            <p:cNvSpPr>
              <a:spLocks noChangeArrowheads="1"/>
            </p:cNvSpPr>
            <p:nvPr/>
          </p:nvSpPr>
          <p:spPr bwMode="auto">
            <a:xfrm>
              <a:off x="1026" y="641"/>
              <a:ext cx="34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0066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006600"/>
                  </a:solidFill>
                  <a:latin typeface="+mn-lt"/>
                  <a:ea typeface="Microsoft YaHei" panose="020B0503020204020204" pitchFamily="34" charset="-122"/>
                </a:rPr>
                <a:t>b</a:t>
              </a:r>
              <a:endParaRPr kumimoji="0" lang="en-US" altLang="zh-CN" b="1" i="1" baseline="-25000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3" name="Rectangle 138"/>
            <p:cNvSpPr>
              <a:spLocks noChangeArrowheads="1"/>
            </p:cNvSpPr>
            <p:nvPr/>
          </p:nvSpPr>
          <p:spPr bwMode="auto">
            <a:xfrm>
              <a:off x="1381" y="629"/>
              <a:ext cx="40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c</a:t>
              </a:r>
              <a:endParaRPr kumimoji="0" lang="en-US" altLang="zh-CN" b="1" i="1" baseline="-25000" dirty="0">
                <a:solidFill>
                  <a:srgbClr val="FFFF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4" name="Freeform 139"/>
            <p:cNvSpPr>
              <a:spLocks/>
            </p:cNvSpPr>
            <p:nvPr/>
          </p:nvSpPr>
          <p:spPr bwMode="auto">
            <a:xfrm flipV="1">
              <a:off x="1251" y="1013"/>
              <a:ext cx="583" cy="605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62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5" name="Freeform 140"/>
            <p:cNvSpPr>
              <a:spLocks/>
            </p:cNvSpPr>
            <p:nvPr/>
          </p:nvSpPr>
          <p:spPr bwMode="auto">
            <a:xfrm flipV="1">
              <a:off x="1639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6" name="Freeform 141"/>
            <p:cNvSpPr>
              <a:spLocks/>
            </p:cNvSpPr>
            <p:nvPr/>
          </p:nvSpPr>
          <p:spPr bwMode="auto">
            <a:xfrm>
              <a:off x="1056" y="1618"/>
              <a:ext cx="583" cy="604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56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7" name="Freeform 142"/>
            <p:cNvSpPr>
              <a:spLocks/>
            </p:cNvSpPr>
            <p:nvPr/>
          </p:nvSpPr>
          <p:spPr bwMode="auto">
            <a:xfrm>
              <a:off x="1445" y="1618"/>
              <a:ext cx="583" cy="604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56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8" name="Freeform 143"/>
            <p:cNvSpPr>
              <a:spLocks/>
            </p:cNvSpPr>
            <p:nvPr/>
          </p:nvSpPr>
          <p:spPr bwMode="auto">
            <a:xfrm>
              <a:off x="668" y="1618"/>
              <a:ext cx="583" cy="596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19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9" name="Text Box 144"/>
            <p:cNvSpPr txBox="1">
              <a:spLocks noChangeArrowheads="1"/>
            </p:cNvSpPr>
            <p:nvPr/>
          </p:nvSpPr>
          <p:spPr bwMode="auto">
            <a:xfrm>
              <a:off x="1527" y="1565"/>
              <a:ext cx="41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2</a:t>
              </a:r>
              <a:r>
                <a:rPr lang="en-US" altLang="zh-CN" sz="1800" b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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0" name="Rectangle 145"/>
            <p:cNvSpPr>
              <a:spLocks noChangeArrowheads="1"/>
            </p:cNvSpPr>
            <p:nvPr/>
          </p:nvSpPr>
          <p:spPr bwMode="auto">
            <a:xfrm>
              <a:off x="1038" y="1536"/>
              <a:ext cx="19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</a:t>
              </a:r>
            </a:p>
          </p:txBody>
        </p:sp>
        <p:sp>
          <p:nvSpPr>
            <p:cNvPr id="201" name="Rectangle 146"/>
            <p:cNvSpPr>
              <a:spLocks noChangeArrowheads="1"/>
            </p:cNvSpPr>
            <p:nvPr/>
          </p:nvSpPr>
          <p:spPr bwMode="auto">
            <a:xfrm>
              <a:off x="983" y="133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zh-CN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  <p:sp>
          <p:nvSpPr>
            <p:cNvPr id="202" name="Rectangle 147"/>
            <p:cNvSpPr>
              <a:spLocks noChangeArrowheads="1"/>
            </p:cNvSpPr>
            <p:nvPr/>
          </p:nvSpPr>
          <p:spPr bwMode="auto">
            <a:xfrm>
              <a:off x="1371" y="133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zh-CN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  <p:graphicFrame>
          <p:nvGraphicFramePr>
            <p:cNvPr id="203" name="Object 148"/>
            <p:cNvGraphicFramePr>
              <a:graphicFrameLocks noChangeAspect="1"/>
            </p:cNvGraphicFramePr>
            <p:nvPr/>
          </p:nvGraphicFramePr>
          <p:xfrm>
            <a:off x="2282" y="1618"/>
            <a:ext cx="26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4" imgW="171354" imgH="133260" progId="Equation.3">
                    <p:embed/>
                  </p:oleObj>
                </mc:Choice>
                <mc:Fallback>
                  <p:oleObj name="公式" r:id="rId4" imgW="171354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2" y="1618"/>
                          <a:ext cx="26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4" name="Freeform 149"/>
            <p:cNvSpPr>
              <a:spLocks/>
            </p:cNvSpPr>
            <p:nvPr/>
          </p:nvSpPr>
          <p:spPr bwMode="auto">
            <a:xfrm>
              <a:off x="2028" y="1013"/>
              <a:ext cx="272" cy="605"/>
            </a:xfrm>
            <a:custGeom>
              <a:avLst/>
              <a:gdLst>
                <a:gd name="T0" fmla="*/ 0 w 336"/>
                <a:gd name="T1" fmla="*/ 491 h 672"/>
                <a:gd name="T2" fmla="*/ 51 w 336"/>
                <a:gd name="T3" fmla="*/ 315 h 672"/>
                <a:gd name="T4" fmla="*/ 77 w 336"/>
                <a:gd name="T5" fmla="*/ 210 h 672"/>
                <a:gd name="T6" fmla="*/ 101 w 336"/>
                <a:gd name="T7" fmla="*/ 140 h 672"/>
                <a:gd name="T8" fmla="*/ 127 w 336"/>
                <a:gd name="T9" fmla="*/ 69 h 672"/>
                <a:gd name="T10" fmla="*/ 153 w 336"/>
                <a:gd name="T11" fmla="*/ 35 h 672"/>
                <a:gd name="T12" fmla="*/ 178 w 336"/>
                <a:gd name="T13" fmla="*/ 0 h 6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6" h="672">
                  <a:moveTo>
                    <a:pt x="0" y="672"/>
                  </a:moveTo>
                  <a:cubicBezTo>
                    <a:pt x="36" y="584"/>
                    <a:pt x="72" y="496"/>
                    <a:pt x="96" y="432"/>
                  </a:cubicBezTo>
                  <a:cubicBezTo>
                    <a:pt x="120" y="368"/>
                    <a:pt x="128" y="328"/>
                    <a:pt x="144" y="288"/>
                  </a:cubicBezTo>
                  <a:cubicBezTo>
                    <a:pt x="160" y="248"/>
                    <a:pt x="176" y="224"/>
                    <a:pt x="192" y="192"/>
                  </a:cubicBezTo>
                  <a:cubicBezTo>
                    <a:pt x="208" y="160"/>
                    <a:pt x="224" y="120"/>
                    <a:pt x="240" y="96"/>
                  </a:cubicBezTo>
                  <a:cubicBezTo>
                    <a:pt x="256" y="72"/>
                    <a:pt x="272" y="64"/>
                    <a:pt x="288" y="48"/>
                  </a:cubicBezTo>
                  <a:cubicBezTo>
                    <a:pt x="304" y="32"/>
                    <a:pt x="320" y="8"/>
                    <a:pt x="336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5" name="Freeform 150"/>
            <p:cNvSpPr>
              <a:spLocks/>
            </p:cNvSpPr>
            <p:nvPr/>
          </p:nvSpPr>
          <p:spPr bwMode="auto">
            <a:xfrm>
              <a:off x="1834" y="1618"/>
              <a:ext cx="427" cy="619"/>
            </a:xfrm>
            <a:custGeom>
              <a:avLst/>
              <a:gdLst>
                <a:gd name="T0" fmla="*/ 0 w 528"/>
                <a:gd name="T1" fmla="*/ 0 h 688"/>
                <a:gd name="T2" fmla="*/ 101 w 528"/>
                <a:gd name="T3" fmla="*/ 384 h 688"/>
                <a:gd name="T4" fmla="*/ 204 w 528"/>
                <a:gd name="T5" fmla="*/ 489 h 688"/>
                <a:gd name="T6" fmla="*/ 279 w 528"/>
                <a:gd name="T7" fmla="*/ 315 h 6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28" h="688">
                  <a:moveTo>
                    <a:pt x="0" y="0"/>
                  </a:moveTo>
                  <a:cubicBezTo>
                    <a:pt x="64" y="208"/>
                    <a:pt x="128" y="416"/>
                    <a:pt x="192" y="528"/>
                  </a:cubicBezTo>
                  <a:cubicBezTo>
                    <a:pt x="256" y="640"/>
                    <a:pt x="328" y="688"/>
                    <a:pt x="384" y="672"/>
                  </a:cubicBezTo>
                  <a:cubicBezTo>
                    <a:pt x="440" y="656"/>
                    <a:pt x="504" y="480"/>
                    <a:pt x="528" y="432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6" name="Freeform 151"/>
            <p:cNvSpPr>
              <a:spLocks/>
            </p:cNvSpPr>
            <p:nvPr/>
          </p:nvSpPr>
          <p:spPr bwMode="auto">
            <a:xfrm>
              <a:off x="487" y="1152"/>
              <a:ext cx="182" cy="477"/>
            </a:xfrm>
            <a:custGeom>
              <a:avLst/>
              <a:gdLst>
                <a:gd name="T0" fmla="*/ 0 w 224"/>
                <a:gd name="T1" fmla="*/ 0 h 530"/>
                <a:gd name="T2" fmla="*/ 72 w 224"/>
                <a:gd name="T3" fmla="*/ 215 h 530"/>
                <a:gd name="T4" fmla="*/ 120 w 224"/>
                <a:gd name="T5" fmla="*/ 386 h 5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4" h="530">
                  <a:moveTo>
                    <a:pt x="0" y="0"/>
                  </a:moveTo>
                  <a:cubicBezTo>
                    <a:pt x="22" y="49"/>
                    <a:pt x="96" y="206"/>
                    <a:pt x="133" y="294"/>
                  </a:cubicBezTo>
                  <a:cubicBezTo>
                    <a:pt x="170" y="382"/>
                    <a:pt x="205" y="481"/>
                    <a:pt x="224" y="53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207" name="Group 176"/>
          <p:cNvGrpSpPr>
            <a:grpSpLocks/>
          </p:cNvGrpSpPr>
          <p:nvPr/>
        </p:nvGrpSpPr>
        <p:grpSpPr bwMode="auto">
          <a:xfrm>
            <a:off x="316948" y="3032387"/>
            <a:ext cx="2861861" cy="1527172"/>
            <a:chOff x="180" y="2207"/>
            <a:chExt cx="2211" cy="1681"/>
          </a:xfrm>
        </p:grpSpPr>
        <p:sp>
          <p:nvSpPr>
            <p:cNvPr id="208" name="Text Box 177"/>
            <p:cNvSpPr txBox="1">
              <a:spLocks noChangeArrowheads="1"/>
            </p:cNvSpPr>
            <p:nvPr/>
          </p:nvSpPr>
          <p:spPr bwMode="auto">
            <a:xfrm>
              <a:off x="180" y="2207"/>
              <a:ext cx="2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zh-CN" sz="1800" b="1" i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sz="1800" b="1" baseline="-25000">
                  <a:latin typeface="+mn-lt"/>
                  <a:ea typeface="Microsoft YaHei" panose="020B0503020204020204" pitchFamily="34" charset="-122"/>
                </a:rPr>
                <a:t>o</a:t>
              </a:r>
              <a:endParaRPr kumimoji="0"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9" name="Line 178"/>
            <p:cNvSpPr>
              <a:spLocks noChangeShapeType="1"/>
            </p:cNvSpPr>
            <p:nvPr/>
          </p:nvSpPr>
          <p:spPr bwMode="auto">
            <a:xfrm flipH="1" flipV="1">
              <a:off x="459" y="2434"/>
              <a:ext cx="0" cy="12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10" name="Line 179"/>
            <p:cNvSpPr>
              <a:spLocks noChangeShapeType="1"/>
            </p:cNvSpPr>
            <p:nvPr/>
          </p:nvSpPr>
          <p:spPr bwMode="auto">
            <a:xfrm>
              <a:off x="447" y="3648"/>
              <a:ext cx="194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11" name="Text Box 180"/>
            <p:cNvSpPr txBox="1">
              <a:spLocks noChangeArrowheads="1"/>
            </p:cNvSpPr>
            <p:nvPr/>
          </p:nvSpPr>
          <p:spPr bwMode="auto">
            <a:xfrm>
              <a:off x="240" y="3408"/>
              <a:ext cx="2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graphicFrame>
          <p:nvGraphicFramePr>
            <p:cNvPr id="212" name="Object 181"/>
            <p:cNvGraphicFramePr>
              <a:graphicFrameLocks noChangeAspect="1"/>
            </p:cNvGraphicFramePr>
            <p:nvPr/>
          </p:nvGraphicFramePr>
          <p:xfrm>
            <a:off x="2251" y="3672"/>
            <a:ext cx="13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76097" imgH="133260" progId="Equation.3">
                    <p:embed/>
                  </p:oleObj>
                </mc:Choice>
                <mc:Fallback>
                  <p:oleObj name="Equation" r:id="rId6" imgW="76097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1" y="3672"/>
                          <a:ext cx="131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3" name="Group 182"/>
          <p:cNvGrpSpPr>
            <a:grpSpLocks/>
          </p:cNvGrpSpPr>
          <p:nvPr/>
        </p:nvGrpSpPr>
        <p:grpSpPr bwMode="auto">
          <a:xfrm>
            <a:off x="682060" y="1819454"/>
            <a:ext cx="2186198" cy="2717973"/>
            <a:chOff x="445" y="1018"/>
            <a:chExt cx="1776" cy="2815"/>
          </a:xfrm>
        </p:grpSpPr>
        <p:sp>
          <p:nvSpPr>
            <p:cNvPr id="214" name="Rectangle 183"/>
            <p:cNvSpPr>
              <a:spLocks noChangeArrowheads="1"/>
            </p:cNvSpPr>
            <p:nvPr/>
          </p:nvSpPr>
          <p:spPr bwMode="auto">
            <a:xfrm>
              <a:off x="445" y="3600"/>
              <a:ext cx="205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t</a:t>
              </a:r>
              <a:r>
                <a:rPr lang="en-US" altLang="zh-CN" baseline="-25000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1</a:t>
              </a:r>
            </a:p>
          </p:txBody>
        </p:sp>
        <p:grpSp>
          <p:nvGrpSpPr>
            <p:cNvPr id="215" name="Group 184"/>
            <p:cNvGrpSpPr>
              <a:grpSpLocks/>
            </p:cNvGrpSpPr>
            <p:nvPr/>
          </p:nvGrpSpPr>
          <p:grpSpPr bwMode="auto">
            <a:xfrm>
              <a:off x="550" y="1018"/>
              <a:ext cx="1671" cy="2815"/>
              <a:chOff x="550" y="1018"/>
              <a:chExt cx="1671" cy="2815"/>
            </a:xfrm>
          </p:grpSpPr>
          <p:sp>
            <p:nvSpPr>
              <p:cNvPr id="216" name="Line 185"/>
              <p:cNvSpPr>
                <a:spLocks noChangeShapeType="1"/>
              </p:cNvSpPr>
              <p:nvPr/>
            </p:nvSpPr>
            <p:spPr bwMode="auto">
              <a:xfrm>
                <a:off x="550" y="1392"/>
                <a:ext cx="26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" name="Line 186"/>
              <p:cNvSpPr>
                <a:spLocks noChangeShapeType="1"/>
              </p:cNvSpPr>
              <p:nvPr/>
            </p:nvSpPr>
            <p:spPr bwMode="auto">
              <a:xfrm>
                <a:off x="756" y="1030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" name="Line 187"/>
              <p:cNvSpPr>
                <a:spLocks noChangeShapeType="1"/>
              </p:cNvSpPr>
              <p:nvPr/>
            </p:nvSpPr>
            <p:spPr bwMode="auto">
              <a:xfrm>
                <a:off x="960" y="1368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9" name="Line 188"/>
              <p:cNvSpPr>
                <a:spLocks noChangeShapeType="1"/>
              </p:cNvSpPr>
              <p:nvPr/>
            </p:nvSpPr>
            <p:spPr bwMode="auto">
              <a:xfrm>
                <a:off x="1362" y="1380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0" name="Line 189"/>
              <p:cNvSpPr>
                <a:spLocks noChangeShapeType="1"/>
              </p:cNvSpPr>
              <p:nvPr/>
            </p:nvSpPr>
            <p:spPr bwMode="auto">
              <a:xfrm>
                <a:off x="1162" y="1030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1" name="Line 190"/>
              <p:cNvSpPr>
                <a:spLocks noChangeShapeType="1"/>
              </p:cNvSpPr>
              <p:nvPr/>
            </p:nvSpPr>
            <p:spPr bwMode="auto">
              <a:xfrm>
                <a:off x="1768" y="1362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2" name="Line 191"/>
              <p:cNvSpPr>
                <a:spLocks noChangeShapeType="1"/>
              </p:cNvSpPr>
              <p:nvPr/>
            </p:nvSpPr>
            <p:spPr bwMode="auto">
              <a:xfrm>
                <a:off x="2179" y="1350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3" name="Line 192"/>
              <p:cNvSpPr>
                <a:spLocks noChangeShapeType="1"/>
              </p:cNvSpPr>
              <p:nvPr/>
            </p:nvSpPr>
            <p:spPr bwMode="auto">
              <a:xfrm>
                <a:off x="1560" y="1018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4" name="Line 193"/>
              <p:cNvSpPr>
                <a:spLocks noChangeShapeType="1"/>
              </p:cNvSpPr>
              <p:nvPr/>
            </p:nvSpPr>
            <p:spPr bwMode="auto">
              <a:xfrm>
                <a:off x="1972" y="1024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5" name="Rectangle 194"/>
              <p:cNvSpPr>
                <a:spLocks noChangeArrowheads="1"/>
              </p:cNvSpPr>
              <p:nvPr/>
            </p:nvSpPr>
            <p:spPr bwMode="auto">
              <a:xfrm>
                <a:off x="679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2</a:t>
                </a:r>
              </a:p>
            </p:txBody>
          </p:sp>
          <p:sp>
            <p:nvSpPr>
              <p:cNvPr id="226" name="Rectangle 195"/>
              <p:cNvSpPr>
                <a:spLocks noChangeArrowheads="1"/>
              </p:cNvSpPr>
              <p:nvPr/>
            </p:nvSpPr>
            <p:spPr bwMode="auto">
              <a:xfrm>
                <a:off x="871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3</a:t>
                </a:r>
              </a:p>
            </p:txBody>
          </p:sp>
          <p:sp>
            <p:nvSpPr>
              <p:cNvPr id="227" name="Rectangle 196"/>
              <p:cNvSpPr>
                <a:spLocks noChangeArrowheads="1"/>
              </p:cNvSpPr>
              <p:nvPr/>
            </p:nvSpPr>
            <p:spPr bwMode="auto">
              <a:xfrm>
                <a:off x="1056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4</a:t>
                </a:r>
              </a:p>
            </p:txBody>
          </p:sp>
          <p:sp>
            <p:nvSpPr>
              <p:cNvPr id="228" name="Rectangle 197"/>
              <p:cNvSpPr>
                <a:spLocks noChangeArrowheads="1"/>
              </p:cNvSpPr>
              <p:nvPr/>
            </p:nvSpPr>
            <p:spPr bwMode="auto">
              <a:xfrm>
                <a:off x="1248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5</a:t>
                </a:r>
              </a:p>
            </p:txBody>
          </p:sp>
          <p:sp>
            <p:nvSpPr>
              <p:cNvPr id="229" name="Rectangle 198"/>
              <p:cNvSpPr>
                <a:spLocks noChangeArrowheads="1"/>
              </p:cNvSpPr>
              <p:nvPr/>
            </p:nvSpPr>
            <p:spPr bwMode="auto">
              <a:xfrm>
                <a:off x="1399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6</a:t>
                </a:r>
              </a:p>
            </p:txBody>
          </p:sp>
          <p:sp>
            <p:nvSpPr>
              <p:cNvPr id="230" name="Rectangle 199"/>
              <p:cNvSpPr>
                <a:spLocks noChangeArrowheads="1"/>
              </p:cNvSpPr>
              <p:nvPr/>
            </p:nvSpPr>
            <p:spPr bwMode="auto">
              <a:xfrm>
                <a:off x="1632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7</a:t>
                </a:r>
              </a:p>
            </p:txBody>
          </p:sp>
          <p:sp>
            <p:nvSpPr>
              <p:cNvPr id="231" name="Rectangle 200"/>
              <p:cNvSpPr>
                <a:spLocks noChangeArrowheads="1"/>
              </p:cNvSpPr>
              <p:nvPr/>
            </p:nvSpPr>
            <p:spPr bwMode="auto">
              <a:xfrm>
                <a:off x="1824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8</a:t>
                </a:r>
              </a:p>
            </p:txBody>
          </p:sp>
          <p:sp>
            <p:nvSpPr>
              <p:cNvPr id="232" name="Rectangle 201"/>
              <p:cNvSpPr>
                <a:spLocks noChangeArrowheads="1"/>
              </p:cNvSpPr>
              <p:nvPr/>
            </p:nvSpPr>
            <p:spPr bwMode="auto">
              <a:xfrm>
                <a:off x="2016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9</a:t>
                </a:r>
              </a:p>
            </p:txBody>
          </p:sp>
        </p:grpSp>
      </p:grpSp>
      <p:sp>
        <p:nvSpPr>
          <p:cNvPr id="233" name="Rectangle 2"/>
          <p:cNvSpPr>
            <a:spLocks noChangeArrowheads="1"/>
          </p:cNvSpPr>
          <p:nvPr/>
        </p:nvSpPr>
        <p:spPr bwMode="auto">
          <a:xfrm>
            <a:off x="3870212" y="3375680"/>
            <a:ext cx="4536121" cy="1172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   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在  </a:t>
            </a:r>
            <a:r>
              <a:rPr lang="en-US" altLang="zh-CN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t</a:t>
            </a:r>
            <a:r>
              <a:rPr lang="en-US" altLang="zh-CN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3 </a:t>
            </a:r>
            <a:r>
              <a:rPr lang="en-US" altLang="zh-CN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~</a:t>
            </a:r>
            <a:r>
              <a:rPr lang="en-US" altLang="zh-CN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t</a:t>
            </a:r>
            <a:r>
              <a:rPr lang="en-US" altLang="zh-CN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4</a:t>
            </a:r>
            <a:r>
              <a:rPr lang="en-US" altLang="zh-CN" baseline="-25000" dirty="0">
                <a:solidFill>
                  <a:schemeClr val="accent2"/>
                </a:solidFill>
                <a:latin typeface="+mn-lt"/>
                <a:ea typeface="Microsoft YaHei" panose="020B0503020204020204" pitchFamily="34" charset="-122"/>
              </a:rPr>
              <a:t> 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期间</a:t>
            </a:r>
          </a:p>
          <a:p>
            <a:pPr>
              <a:lnSpc>
                <a:spcPct val="130000"/>
              </a:lnSpc>
            </a:pP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共阴极组中</a:t>
            </a:r>
            <a:r>
              <a:rPr lang="en-US" altLang="zh-CN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b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点电位最高，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3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导通； </a:t>
            </a:r>
          </a:p>
          <a:p>
            <a:pPr>
              <a:lnSpc>
                <a:spcPct val="130000"/>
              </a:lnSpc>
            </a:pP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共阳极组中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c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点电位最低，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6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导通。</a:t>
            </a:r>
          </a:p>
        </p:txBody>
      </p:sp>
      <p:sp>
        <p:nvSpPr>
          <p:cNvPr id="234" name="Rectangle 3" descr="70%"/>
          <p:cNvSpPr>
            <a:spLocks noChangeArrowheads="1"/>
          </p:cNvSpPr>
          <p:nvPr/>
        </p:nvSpPr>
        <p:spPr bwMode="auto">
          <a:xfrm>
            <a:off x="3978797" y="4513043"/>
            <a:ext cx="4006092" cy="417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70">
                  <a:fgClr>
                    <a:srgbClr val="00FF00"/>
                  </a:fgClr>
                  <a:bgClr>
                    <a:schemeClr val="bg1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负载两端的电压为线电压</a:t>
            </a:r>
            <a:r>
              <a:rPr lang="en-US" altLang="zh-CN" b="1" i="1" dirty="0" err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 err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bc</a:t>
            </a:r>
            <a:r>
              <a:rPr lang="zh-CN" altLang="en-US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。</a:t>
            </a:r>
          </a:p>
        </p:txBody>
      </p:sp>
      <p:sp>
        <p:nvSpPr>
          <p:cNvPr id="235" name="Line 66"/>
          <p:cNvSpPr>
            <a:spLocks noChangeShapeType="1"/>
          </p:cNvSpPr>
          <p:nvPr/>
        </p:nvSpPr>
        <p:spPr bwMode="auto">
          <a:xfrm flipV="1">
            <a:off x="6440029" y="1338258"/>
            <a:ext cx="0" cy="979060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" name="Line 67"/>
          <p:cNvSpPr>
            <a:spLocks noChangeShapeType="1"/>
          </p:cNvSpPr>
          <p:nvPr/>
        </p:nvSpPr>
        <p:spPr bwMode="auto">
          <a:xfrm flipV="1">
            <a:off x="6431195" y="1329662"/>
            <a:ext cx="1437969" cy="8595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7" name="Line 68"/>
          <p:cNvSpPr>
            <a:spLocks noChangeShapeType="1"/>
          </p:cNvSpPr>
          <p:nvPr/>
        </p:nvSpPr>
        <p:spPr bwMode="auto">
          <a:xfrm>
            <a:off x="7850321" y="1285578"/>
            <a:ext cx="0" cy="2081205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8" name="Line 69"/>
          <p:cNvSpPr>
            <a:spLocks noChangeShapeType="1"/>
          </p:cNvSpPr>
          <p:nvPr/>
        </p:nvSpPr>
        <p:spPr bwMode="auto">
          <a:xfrm flipV="1">
            <a:off x="6949382" y="3363308"/>
            <a:ext cx="904472" cy="17407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9" name="Line 70"/>
          <p:cNvSpPr>
            <a:spLocks noChangeShapeType="1"/>
          </p:cNvSpPr>
          <p:nvPr/>
        </p:nvSpPr>
        <p:spPr bwMode="auto">
          <a:xfrm flipH="1" flipV="1">
            <a:off x="6949382" y="2665669"/>
            <a:ext cx="0" cy="748958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0" name="Line 71"/>
          <p:cNvSpPr>
            <a:spLocks noChangeShapeType="1"/>
          </p:cNvSpPr>
          <p:nvPr/>
        </p:nvSpPr>
        <p:spPr bwMode="auto">
          <a:xfrm flipH="1" flipV="1">
            <a:off x="4969670" y="2650389"/>
            <a:ext cx="2004122" cy="9268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1" name="Line 72"/>
          <p:cNvSpPr>
            <a:spLocks noChangeShapeType="1"/>
          </p:cNvSpPr>
          <p:nvPr/>
        </p:nvSpPr>
        <p:spPr bwMode="auto">
          <a:xfrm flipV="1">
            <a:off x="4933506" y="2301892"/>
            <a:ext cx="1522941" cy="8104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2" name="Freeform 101"/>
          <p:cNvSpPr>
            <a:spLocks/>
          </p:cNvSpPr>
          <p:nvPr/>
        </p:nvSpPr>
        <p:spPr bwMode="auto">
          <a:xfrm>
            <a:off x="1075087" y="3645161"/>
            <a:ext cx="240605" cy="154900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0" name="Freeform 102"/>
          <p:cNvSpPr>
            <a:spLocks/>
          </p:cNvSpPr>
          <p:nvPr/>
        </p:nvSpPr>
        <p:spPr bwMode="auto">
          <a:xfrm>
            <a:off x="1324049" y="3645161"/>
            <a:ext cx="247545" cy="154900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1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6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0" build="p" autoUpdateAnimBg="0"/>
      <p:bldP spid="234" grpId="0" autoUpdateAnimBg="0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1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4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三相桥式整流电路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grpSp>
        <p:nvGrpSpPr>
          <p:cNvPr id="111" name="Group 7"/>
          <p:cNvGrpSpPr>
            <a:grpSpLocks/>
          </p:cNvGrpSpPr>
          <p:nvPr/>
        </p:nvGrpSpPr>
        <p:grpSpPr bwMode="auto">
          <a:xfrm>
            <a:off x="4788305" y="1303682"/>
            <a:ext cx="3567249" cy="2077034"/>
            <a:chOff x="2509" y="409"/>
            <a:chExt cx="3029" cy="2087"/>
          </a:xfrm>
        </p:grpSpPr>
        <p:sp>
          <p:nvSpPr>
            <p:cNvPr id="112" name="Line 8"/>
            <p:cNvSpPr>
              <a:spLocks noChangeShapeType="1"/>
            </p:cNvSpPr>
            <p:nvPr/>
          </p:nvSpPr>
          <p:spPr bwMode="auto">
            <a:xfrm flipH="1">
              <a:off x="5112" y="418"/>
              <a:ext cx="0" cy="8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3" name="Text Box 9"/>
            <p:cNvSpPr txBox="1">
              <a:spLocks noChangeArrowheads="1"/>
            </p:cNvSpPr>
            <p:nvPr/>
          </p:nvSpPr>
          <p:spPr bwMode="auto">
            <a:xfrm>
              <a:off x="3408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1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4" name="Text Box 10"/>
            <p:cNvSpPr txBox="1">
              <a:spLocks noChangeArrowheads="1"/>
            </p:cNvSpPr>
            <p:nvPr/>
          </p:nvSpPr>
          <p:spPr bwMode="auto">
            <a:xfrm>
              <a:off x="4680" y="1273"/>
              <a:ext cx="445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5" name="Rectangle 11"/>
            <p:cNvSpPr>
              <a:spLocks noChangeArrowheads="1"/>
            </p:cNvSpPr>
            <p:nvPr/>
          </p:nvSpPr>
          <p:spPr bwMode="auto">
            <a:xfrm>
              <a:off x="5043" y="1279"/>
              <a:ext cx="117" cy="38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6" name="Text Box 12"/>
            <p:cNvSpPr txBox="1">
              <a:spLocks noChangeArrowheads="1"/>
            </p:cNvSpPr>
            <p:nvPr/>
          </p:nvSpPr>
          <p:spPr bwMode="auto">
            <a:xfrm>
              <a:off x="5184" y="1282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7" name="AutoShape 13"/>
            <p:cNvSpPr>
              <a:spLocks noChangeArrowheads="1"/>
            </p:cNvSpPr>
            <p:nvPr/>
          </p:nvSpPr>
          <p:spPr bwMode="auto">
            <a:xfrm rot="10800000" flipV="1">
              <a:off x="3338" y="696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8" name="Line 14"/>
            <p:cNvSpPr>
              <a:spLocks noChangeShapeType="1"/>
            </p:cNvSpPr>
            <p:nvPr/>
          </p:nvSpPr>
          <p:spPr bwMode="auto">
            <a:xfrm rot="10800000" flipV="1">
              <a:off x="3334" y="682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9" name="Line 15"/>
            <p:cNvSpPr>
              <a:spLocks noChangeShapeType="1"/>
            </p:cNvSpPr>
            <p:nvPr/>
          </p:nvSpPr>
          <p:spPr bwMode="auto">
            <a:xfrm>
              <a:off x="2568" y="1065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0" name="Line 16"/>
            <p:cNvSpPr>
              <a:spLocks noChangeShapeType="1"/>
            </p:cNvSpPr>
            <p:nvPr/>
          </p:nvSpPr>
          <p:spPr bwMode="auto">
            <a:xfrm>
              <a:off x="3167" y="1080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1" name="Line 17"/>
            <p:cNvSpPr>
              <a:spLocks noChangeShapeType="1"/>
            </p:cNvSpPr>
            <p:nvPr/>
          </p:nvSpPr>
          <p:spPr bwMode="auto">
            <a:xfrm>
              <a:off x="2568" y="1426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2" name="Line 18"/>
            <p:cNvSpPr>
              <a:spLocks noChangeShapeType="1"/>
            </p:cNvSpPr>
            <p:nvPr/>
          </p:nvSpPr>
          <p:spPr bwMode="auto">
            <a:xfrm>
              <a:off x="2566" y="1762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3" name="Line 19"/>
            <p:cNvSpPr>
              <a:spLocks noChangeShapeType="1"/>
            </p:cNvSpPr>
            <p:nvPr/>
          </p:nvSpPr>
          <p:spPr bwMode="auto">
            <a:xfrm>
              <a:off x="2568" y="1063"/>
              <a:ext cx="0" cy="6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4" name="Line 20"/>
            <p:cNvSpPr>
              <a:spLocks noChangeShapeType="1"/>
            </p:cNvSpPr>
            <p:nvPr/>
          </p:nvSpPr>
          <p:spPr bwMode="auto">
            <a:xfrm>
              <a:off x="3166" y="1425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5" name="Line 21"/>
            <p:cNvSpPr>
              <a:spLocks noChangeShapeType="1"/>
            </p:cNvSpPr>
            <p:nvPr/>
          </p:nvSpPr>
          <p:spPr bwMode="auto">
            <a:xfrm>
              <a:off x="3144" y="1762"/>
              <a:ext cx="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6" name="AutoShape 22"/>
            <p:cNvSpPr>
              <a:spLocks noChangeArrowheads="1"/>
            </p:cNvSpPr>
            <p:nvPr/>
          </p:nvSpPr>
          <p:spPr bwMode="auto">
            <a:xfrm rot="10800000" flipV="1">
              <a:off x="3771" y="2015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7" name="Line 23"/>
            <p:cNvSpPr>
              <a:spLocks noChangeShapeType="1"/>
            </p:cNvSpPr>
            <p:nvPr/>
          </p:nvSpPr>
          <p:spPr bwMode="auto">
            <a:xfrm rot="10800000" flipV="1">
              <a:off x="3767" y="2001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8" name="AutoShape 24"/>
            <p:cNvSpPr>
              <a:spLocks noChangeArrowheads="1"/>
            </p:cNvSpPr>
            <p:nvPr/>
          </p:nvSpPr>
          <p:spPr bwMode="auto">
            <a:xfrm rot="10800000" flipV="1">
              <a:off x="3771" y="696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9" name="Line 25"/>
            <p:cNvSpPr>
              <a:spLocks noChangeShapeType="1"/>
            </p:cNvSpPr>
            <p:nvPr/>
          </p:nvSpPr>
          <p:spPr bwMode="auto">
            <a:xfrm rot="10800000" flipV="1">
              <a:off x="3767" y="682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0" name="AutoShape 26"/>
            <p:cNvSpPr>
              <a:spLocks noChangeArrowheads="1"/>
            </p:cNvSpPr>
            <p:nvPr/>
          </p:nvSpPr>
          <p:spPr bwMode="auto">
            <a:xfrm rot="10800000" flipV="1">
              <a:off x="4203" y="697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1" name="Line 27"/>
            <p:cNvSpPr>
              <a:spLocks noChangeShapeType="1"/>
            </p:cNvSpPr>
            <p:nvPr/>
          </p:nvSpPr>
          <p:spPr bwMode="auto">
            <a:xfrm rot="10800000" flipV="1">
              <a:off x="4199" y="683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2" name="AutoShape 28"/>
            <p:cNvSpPr>
              <a:spLocks noChangeArrowheads="1"/>
            </p:cNvSpPr>
            <p:nvPr/>
          </p:nvSpPr>
          <p:spPr bwMode="auto">
            <a:xfrm rot="10800000" flipV="1">
              <a:off x="4203" y="2001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3" name="Line 29"/>
            <p:cNvSpPr>
              <a:spLocks noChangeShapeType="1"/>
            </p:cNvSpPr>
            <p:nvPr/>
          </p:nvSpPr>
          <p:spPr bwMode="auto">
            <a:xfrm rot="10800000" flipV="1">
              <a:off x="4199" y="1987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4" name="AutoShape 30"/>
            <p:cNvSpPr>
              <a:spLocks noChangeArrowheads="1"/>
            </p:cNvSpPr>
            <p:nvPr/>
          </p:nvSpPr>
          <p:spPr bwMode="auto">
            <a:xfrm rot="10800000" flipV="1">
              <a:off x="3339" y="2015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5" name="Line 31"/>
            <p:cNvSpPr>
              <a:spLocks noChangeShapeType="1"/>
            </p:cNvSpPr>
            <p:nvPr/>
          </p:nvSpPr>
          <p:spPr bwMode="auto">
            <a:xfrm rot="10800000" flipV="1">
              <a:off x="3335" y="2001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6" name="Line 32"/>
            <p:cNvSpPr>
              <a:spLocks noChangeShapeType="1"/>
            </p:cNvSpPr>
            <p:nvPr/>
          </p:nvSpPr>
          <p:spPr bwMode="auto">
            <a:xfrm rot="5400000" flipH="1" flipV="1">
              <a:off x="2879" y="1450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7" name="Line 33"/>
            <p:cNvSpPr>
              <a:spLocks noChangeShapeType="1"/>
            </p:cNvSpPr>
            <p:nvPr/>
          </p:nvSpPr>
          <p:spPr bwMode="auto">
            <a:xfrm rot="5400000" flipH="1" flipV="1">
              <a:off x="2447" y="1451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8" name="Line 34"/>
            <p:cNvSpPr>
              <a:spLocks noChangeShapeType="1"/>
            </p:cNvSpPr>
            <p:nvPr/>
          </p:nvSpPr>
          <p:spPr bwMode="auto">
            <a:xfrm rot="5400000" flipH="1" flipV="1">
              <a:off x="3311" y="1451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9" name="Line 35"/>
            <p:cNvSpPr>
              <a:spLocks noChangeShapeType="1"/>
            </p:cNvSpPr>
            <p:nvPr/>
          </p:nvSpPr>
          <p:spPr bwMode="auto">
            <a:xfrm>
              <a:off x="3480" y="418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0" name="Line 36"/>
            <p:cNvSpPr>
              <a:spLocks noChangeShapeType="1"/>
            </p:cNvSpPr>
            <p:nvPr/>
          </p:nvSpPr>
          <p:spPr bwMode="auto">
            <a:xfrm>
              <a:off x="3480" y="2482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1" name="Text Box 37"/>
            <p:cNvSpPr txBox="1">
              <a:spLocks noChangeArrowheads="1"/>
            </p:cNvSpPr>
            <p:nvPr/>
          </p:nvSpPr>
          <p:spPr bwMode="auto">
            <a:xfrm>
              <a:off x="4344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6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2" name="Text Box 38"/>
            <p:cNvSpPr txBox="1">
              <a:spLocks noChangeArrowheads="1"/>
            </p:cNvSpPr>
            <p:nvPr/>
          </p:nvSpPr>
          <p:spPr bwMode="auto">
            <a:xfrm>
              <a:off x="3840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3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3" name="Text Box 39"/>
            <p:cNvSpPr txBox="1">
              <a:spLocks noChangeArrowheads="1"/>
            </p:cNvSpPr>
            <p:nvPr/>
          </p:nvSpPr>
          <p:spPr bwMode="auto">
            <a:xfrm>
              <a:off x="4320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5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4" name="Text Box 40"/>
            <p:cNvSpPr txBox="1">
              <a:spLocks noChangeArrowheads="1"/>
            </p:cNvSpPr>
            <p:nvPr/>
          </p:nvSpPr>
          <p:spPr bwMode="auto">
            <a:xfrm>
              <a:off x="3888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4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5" name="Text Box 41"/>
            <p:cNvSpPr txBox="1">
              <a:spLocks noChangeArrowheads="1"/>
            </p:cNvSpPr>
            <p:nvPr/>
          </p:nvSpPr>
          <p:spPr bwMode="auto">
            <a:xfrm>
              <a:off x="3456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2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6" name="Line 42"/>
            <p:cNvSpPr>
              <a:spLocks noChangeShapeType="1"/>
            </p:cNvSpPr>
            <p:nvPr/>
          </p:nvSpPr>
          <p:spPr bwMode="auto">
            <a:xfrm flipH="1">
              <a:off x="5040" y="562"/>
              <a:ext cx="0" cy="4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7" name="Text Box 43"/>
            <p:cNvSpPr txBox="1">
              <a:spLocks noChangeArrowheads="1"/>
            </p:cNvSpPr>
            <p:nvPr/>
          </p:nvSpPr>
          <p:spPr bwMode="auto">
            <a:xfrm>
              <a:off x="4782" y="610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1800" b="1" baseline="-2500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8" name="Text Box 44"/>
            <p:cNvSpPr txBox="1">
              <a:spLocks noChangeArrowheads="1"/>
            </p:cNvSpPr>
            <p:nvPr/>
          </p:nvSpPr>
          <p:spPr bwMode="auto">
            <a:xfrm>
              <a:off x="4305" y="1579"/>
              <a:ext cx="29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 C</a:t>
              </a:r>
            </a:p>
          </p:txBody>
        </p:sp>
        <p:sp>
          <p:nvSpPr>
            <p:cNvPr id="149" name="Text Box 45"/>
            <p:cNvSpPr txBox="1">
              <a:spLocks noChangeArrowheads="1"/>
            </p:cNvSpPr>
            <p:nvPr/>
          </p:nvSpPr>
          <p:spPr bwMode="auto">
            <a:xfrm>
              <a:off x="3904" y="1286"/>
              <a:ext cx="2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b</a:t>
              </a:r>
            </a:p>
          </p:txBody>
        </p:sp>
        <p:sp>
          <p:nvSpPr>
            <p:cNvPr id="150" name="Text Box 46"/>
            <p:cNvSpPr txBox="1">
              <a:spLocks noChangeArrowheads="1"/>
            </p:cNvSpPr>
            <p:nvPr/>
          </p:nvSpPr>
          <p:spPr bwMode="auto">
            <a:xfrm>
              <a:off x="3478" y="898"/>
              <a:ext cx="219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a</a:t>
              </a:r>
            </a:p>
          </p:txBody>
        </p:sp>
        <p:sp>
          <p:nvSpPr>
            <p:cNvPr id="151" name="Text Box 47"/>
            <p:cNvSpPr txBox="1">
              <a:spLocks noChangeArrowheads="1"/>
            </p:cNvSpPr>
            <p:nvPr/>
          </p:nvSpPr>
          <p:spPr bwMode="auto">
            <a:xfrm>
              <a:off x="2832" y="676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52" name="Text Box 48"/>
            <p:cNvSpPr txBox="1">
              <a:spLocks noChangeArrowheads="1"/>
            </p:cNvSpPr>
            <p:nvPr/>
          </p:nvSpPr>
          <p:spPr bwMode="auto">
            <a:xfrm>
              <a:off x="5184" y="1041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153" name="Text Box 49"/>
            <p:cNvSpPr txBox="1">
              <a:spLocks noChangeArrowheads="1"/>
            </p:cNvSpPr>
            <p:nvPr/>
          </p:nvSpPr>
          <p:spPr bwMode="auto">
            <a:xfrm>
              <a:off x="3024" y="753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154" name="Text Box 50"/>
            <p:cNvSpPr txBox="1">
              <a:spLocks noChangeArrowheads="1"/>
            </p:cNvSpPr>
            <p:nvPr/>
          </p:nvSpPr>
          <p:spPr bwMode="auto">
            <a:xfrm>
              <a:off x="5184" y="1561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155" name="Text Box 51"/>
            <p:cNvSpPr txBox="1">
              <a:spLocks noChangeArrowheads="1"/>
            </p:cNvSpPr>
            <p:nvPr/>
          </p:nvSpPr>
          <p:spPr bwMode="auto">
            <a:xfrm>
              <a:off x="2544" y="728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156" name="Line 52"/>
            <p:cNvSpPr>
              <a:spLocks noChangeShapeType="1"/>
            </p:cNvSpPr>
            <p:nvPr/>
          </p:nvSpPr>
          <p:spPr bwMode="auto">
            <a:xfrm flipH="1">
              <a:off x="5109" y="1680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157" name="Group 53"/>
            <p:cNvGrpSpPr>
              <a:grpSpLocks/>
            </p:cNvGrpSpPr>
            <p:nvPr/>
          </p:nvGrpSpPr>
          <p:grpSpPr bwMode="auto">
            <a:xfrm>
              <a:off x="2751" y="985"/>
              <a:ext cx="417" cy="91"/>
              <a:chOff x="2350" y="1292"/>
              <a:chExt cx="417" cy="145"/>
            </a:xfrm>
          </p:grpSpPr>
          <p:sp>
            <p:nvSpPr>
              <p:cNvPr id="167" name="Freeform 54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8" name="Freeform 55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9" name="Freeform 56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58" name="Group 57"/>
            <p:cNvGrpSpPr>
              <a:grpSpLocks/>
            </p:cNvGrpSpPr>
            <p:nvPr/>
          </p:nvGrpSpPr>
          <p:grpSpPr bwMode="auto">
            <a:xfrm>
              <a:off x="2736" y="1344"/>
              <a:ext cx="417" cy="91"/>
              <a:chOff x="2350" y="1292"/>
              <a:chExt cx="417" cy="145"/>
            </a:xfrm>
          </p:grpSpPr>
          <p:sp>
            <p:nvSpPr>
              <p:cNvPr id="164" name="Freeform 58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5" name="Freeform 59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6" name="Freeform 60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59" name="Group 61"/>
            <p:cNvGrpSpPr>
              <a:grpSpLocks/>
            </p:cNvGrpSpPr>
            <p:nvPr/>
          </p:nvGrpSpPr>
          <p:grpSpPr bwMode="auto">
            <a:xfrm>
              <a:off x="2736" y="1680"/>
              <a:ext cx="417" cy="91"/>
              <a:chOff x="2350" y="1292"/>
              <a:chExt cx="417" cy="145"/>
            </a:xfrm>
          </p:grpSpPr>
          <p:sp>
            <p:nvSpPr>
              <p:cNvPr id="161" name="Freeform 62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2" name="Freeform 63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3" name="Freeform 64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60" name="Text Box 65"/>
            <p:cNvSpPr txBox="1">
              <a:spLocks noChangeArrowheads="1"/>
            </p:cNvSpPr>
            <p:nvPr/>
          </p:nvSpPr>
          <p:spPr bwMode="auto">
            <a:xfrm>
              <a:off x="2509" y="1378"/>
              <a:ext cx="261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 </a:t>
              </a:r>
              <a:r>
                <a:rPr lang="en-US" altLang="zh-CN" sz="1800" b="1" i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</p:grpSp>
      <p:sp>
        <p:nvSpPr>
          <p:cNvPr id="177" name="Rectangle 97"/>
          <p:cNvSpPr>
            <a:spLocks noChangeArrowheads="1"/>
          </p:cNvSpPr>
          <p:nvPr/>
        </p:nvSpPr>
        <p:spPr bwMode="auto">
          <a:xfrm>
            <a:off x="994552" y="3118446"/>
            <a:ext cx="15415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负载电压</a:t>
            </a:r>
          </a:p>
        </p:txBody>
      </p:sp>
      <p:grpSp>
        <p:nvGrpSpPr>
          <p:cNvPr id="178" name="Group 98"/>
          <p:cNvGrpSpPr>
            <a:grpSpLocks/>
          </p:cNvGrpSpPr>
          <p:nvPr/>
        </p:nvGrpSpPr>
        <p:grpSpPr bwMode="auto">
          <a:xfrm>
            <a:off x="665647" y="3645161"/>
            <a:ext cx="405139" cy="152626"/>
            <a:chOff x="432" y="2568"/>
            <a:chExt cx="336" cy="168"/>
          </a:xfrm>
        </p:grpSpPr>
        <p:sp>
          <p:nvSpPr>
            <p:cNvPr id="179" name="Freeform 99"/>
            <p:cNvSpPr>
              <a:spLocks/>
            </p:cNvSpPr>
            <p:nvPr/>
          </p:nvSpPr>
          <p:spPr bwMode="auto">
            <a:xfrm>
              <a:off x="576" y="2568"/>
              <a:ext cx="192" cy="168"/>
            </a:xfrm>
            <a:custGeom>
              <a:avLst/>
              <a:gdLst>
                <a:gd name="T0" fmla="*/ 0 w 192"/>
                <a:gd name="T1" fmla="*/ 168 h 168"/>
                <a:gd name="T2" fmla="*/ 48 w 192"/>
                <a:gd name="T3" fmla="*/ 24 h 168"/>
                <a:gd name="T4" fmla="*/ 144 w 192"/>
                <a:gd name="T5" fmla="*/ 24 h 168"/>
                <a:gd name="T6" fmla="*/ 192 w 192"/>
                <a:gd name="T7" fmla="*/ 168 h 16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168">
                  <a:moveTo>
                    <a:pt x="0" y="168"/>
                  </a:moveTo>
                  <a:cubicBezTo>
                    <a:pt x="12" y="108"/>
                    <a:pt x="24" y="48"/>
                    <a:pt x="48" y="24"/>
                  </a:cubicBezTo>
                  <a:cubicBezTo>
                    <a:pt x="72" y="0"/>
                    <a:pt x="120" y="0"/>
                    <a:pt x="144" y="24"/>
                  </a:cubicBezTo>
                  <a:cubicBezTo>
                    <a:pt x="168" y="48"/>
                    <a:pt x="184" y="144"/>
                    <a:pt x="192" y="1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0" name="Freeform 100"/>
            <p:cNvSpPr>
              <a:spLocks/>
            </p:cNvSpPr>
            <p:nvPr/>
          </p:nvSpPr>
          <p:spPr bwMode="auto">
            <a:xfrm>
              <a:off x="432" y="2568"/>
              <a:ext cx="144" cy="168"/>
            </a:xfrm>
            <a:custGeom>
              <a:avLst/>
              <a:gdLst>
                <a:gd name="T0" fmla="*/ 0 w 144"/>
                <a:gd name="T1" fmla="*/ 24 h 168"/>
                <a:gd name="T2" fmla="*/ 96 w 144"/>
                <a:gd name="T3" fmla="*/ 24 h 168"/>
                <a:gd name="T4" fmla="*/ 144 w 144"/>
                <a:gd name="T5" fmla="*/ 168 h 16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4" h="168">
                  <a:moveTo>
                    <a:pt x="0" y="24"/>
                  </a:moveTo>
                  <a:cubicBezTo>
                    <a:pt x="36" y="12"/>
                    <a:pt x="72" y="0"/>
                    <a:pt x="96" y="24"/>
                  </a:cubicBezTo>
                  <a:cubicBezTo>
                    <a:pt x="120" y="48"/>
                    <a:pt x="136" y="144"/>
                    <a:pt x="144" y="1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181" name="Text Box 125"/>
          <p:cNvSpPr txBox="1">
            <a:spLocks noChangeArrowheads="1"/>
          </p:cNvSpPr>
          <p:nvPr/>
        </p:nvSpPr>
        <p:spPr bwMode="auto">
          <a:xfrm>
            <a:off x="518631" y="731902"/>
            <a:ext cx="21059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icrosoft YaHei" panose="020B0503020204020204" pitchFamily="34" charset="-122"/>
              </a:rPr>
              <a:t>2.  </a:t>
            </a:r>
            <a:r>
              <a:rPr lang="zh-CN" alt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icrosoft YaHei" panose="020B0503020204020204" pitchFamily="34" charset="-122"/>
              </a:rPr>
              <a:t>工作原理</a:t>
            </a:r>
          </a:p>
        </p:txBody>
      </p:sp>
      <p:sp>
        <p:nvSpPr>
          <p:cNvPr id="182" name="Rectangle 126"/>
          <p:cNvSpPr>
            <a:spLocks noChangeArrowheads="1"/>
          </p:cNvSpPr>
          <p:nvPr/>
        </p:nvSpPr>
        <p:spPr bwMode="auto">
          <a:xfrm>
            <a:off x="840324" y="1257374"/>
            <a:ext cx="25429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变压器副边电压</a:t>
            </a:r>
          </a:p>
        </p:txBody>
      </p:sp>
      <p:grpSp>
        <p:nvGrpSpPr>
          <p:cNvPr id="183" name="Group 128"/>
          <p:cNvGrpSpPr>
            <a:grpSpLocks/>
          </p:cNvGrpSpPr>
          <p:nvPr/>
        </p:nvGrpSpPr>
        <p:grpSpPr bwMode="auto">
          <a:xfrm>
            <a:off x="418618" y="1470551"/>
            <a:ext cx="2939522" cy="1580773"/>
            <a:chOff x="273" y="612"/>
            <a:chExt cx="2271" cy="1740"/>
          </a:xfrm>
        </p:grpSpPr>
        <p:sp>
          <p:nvSpPr>
            <p:cNvPr id="184" name="Text Box 129"/>
            <p:cNvSpPr txBox="1">
              <a:spLocks noChangeArrowheads="1"/>
            </p:cNvSpPr>
            <p:nvPr/>
          </p:nvSpPr>
          <p:spPr bwMode="auto">
            <a:xfrm>
              <a:off x="273" y="612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zh-CN" sz="1800" b="1" i="1">
                  <a:latin typeface="+mn-lt"/>
                  <a:ea typeface="Microsoft YaHei" panose="020B0503020204020204" pitchFamily="34" charset="-122"/>
                </a:rPr>
                <a:t>u</a:t>
              </a:r>
              <a:endParaRPr kumimoji="0"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5" name="Line 130"/>
            <p:cNvSpPr>
              <a:spLocks noChangeShapeType="1"/>
            </p:cNvSpPr>
            <p:nvPr/>
          </p:nvSpPr>
          <p:spPr bwMode="auto">
            <a:xfrm flipH="1" flipV="1">
              <a:off x="473" y="754"/>
              <a:ext cx="0" cy="15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6" name="Freeform 131"/>
            <p:cNvSpPr>
              <a:spLocks/>
            </p:cNvSpPr>
            <p:nvPr/>
          </p:nvSpPr>
          <p:spPr bwMode="auto">
            <a:xfrm flipV="1">
              <a:off x="473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7" name="Freeform 132"/>
            <p:cNvSpPr>
              <a:spLocks/>
            </p:cNvSpPr>
            <p:nvPr/>
          </p:nvSpPr>
          <p:spPr bwMode="auto">
            <a:xfrm flipV="1">
              <a:off x="862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8" name="Freeform 133"/>
            <p:cNvSpPr>
              <a:spLocks/>
            </p:cNvSpPr>
            <p:nvPr/>
          </p:nvSpPr>
          <p:spPr bwMode="auto">
            <a:xfrm>
              <a:off x="477" y="1618"/>
              <a:ext cx="385" cy="595"/>
            </a:xfrm>
            <a:custGeom>
              <a:avLst/>
              <a:gdLst>
                <a:gd name="T0" fmla="*/ 0 w 385"/>
                <a:gd name="T1" fmla="*/ 518 h 595"/>
                <a:gd name="T2" fmla="*/ 110 w 385"/>
                <a:gd name="T3" fmla="*/ 592 h 595"/>
                <a:gd name="T4" fmla="*/ 183 w 385"/>
                <a:gd name="T5" fmla="*/ 499 h 595"/>
                <a:gd name="T6" fmla="*/ 237 w 385"/>
                <a:gd name="T7" fmla="*/ 390 h 595"/>
                <a:gd name="T8" fmla="*/ 292 w 385"/>
                <a:gd name="T9" fmla="*/ 281 h 595"/>
                <a:gd name="T10" fmla="*/ 337 w 385"/>
                <a:gd name="T11" fmla="*/ 153 h 595"/>
                <a:gd name="T12" fmla="*/ 385 w 385"/>
                <a:gd name="T13" fmla="*/ 0 h 5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5" h="595">
                  <a:moveTo>
                    <a:pt x="0" y="518"/>
                  </a:moveTo>
                  <a:cubicBezTo>
                    <a:pt x="19" y="531"/>
                    <a:pt x="80" y="595"/>
                    <a:pt x="110" y="592"/>
                  </a:cubicBezTo>
                  <a:cubicBezTo>
                    <a:pt x="140" y="589"/>
                    <a:pt x="162" y="533"/>
                    <a:pt x="183" y="499"/>
                  </a:cubicBezTo>
                  <a:cubicBezTo>
                    <a:pt x="204" y="465"/>
                    <a:pt x="219" y="426"/>
                    <a:pt x="237" y="390"/>
                  </a:cubicBezTo>
                  <a:cubicBezTo>
                    <a:pt x="255" y="354"/>
                    <a:pt x="275" y="320"/>
                    <a:pt x="292" y="281"/>
                  </a:cubicBezTo>
                  <a:cubicBezTo>
                    <a:pt x="309" y="242"/>
                    <a:pt x="322" y="200"/>
                    <a:pt x="337" y="153"/>
                  </a:cubicBezTo>
                  <a:cubicBezTo>
                    <a:pt x="352" y="106"/>
                    <a:pt x="375" y="32"/>
                    <a:pt x="385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9" name="Line 134"/>
            <p:cNvSpPr>
              <a:spLocks noChangeShapeType="1"/>
            </p:cNvSpPr>
            <p:nvPr/>
          </p:nvSpPr>
          <p:spPr bwMode="auto">
            <a:xfrm>
              <a:off x="473" y="1618"/>
              <a:ext cx="19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0" name="Text Box 135"/>
            <p:cNvSpPr txBox="1">
              <a:spLocks noChangeArrowheads="1"/>
            </p:cNvSpPr>
            <p:nvPr/>
          </p:nvSpPr>
          <p:spPr bwMode="auto">
            <a:xfrm>
              <a:off x="279" y="1440"/>
              <a:ext cx="2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sp>
          <p:nvSpPr>
            <p:cNvPr id="191" name="Rectangle 136"/>
            <p:cNvSpPr>
              <a:spLocks noChangeArrowheads="1"/>
            </p:cNvSpPr>
            <p:nvPr/>
          </p:nvSpPr>
          <p:spPr bwMode="auto">
            <a:xfrm>
              <a:off x="574" y="645"/>
              <a:ext cx="41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FF66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FF6600"/>
                  </a:solidFill>
                  <a:latin typeface="+mn-lt"/>
                  <a:ea typeface="Microsoft YaHei" panose="020B0503020204020204" pitchFamily="34" charset="-122"/>
                </a:rPr>
                <a:t>a</a:t>
              </a:r>
              <a:endParaRPr kumimoji="0" lang="en-US" altLang="zh-CN" b="1" i="1" dirty="0">
                <a:solidFill>
                  <a:srgbClr val="FF66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2" name="Rectangle 137"/>
            <p:cNvSpPr>
              <a:spLocks noChangeArrowheads="1"/>
            </p:cNvSpPr>
            <p:nvPr/>
          </p:nvSpPr>
          <p:spPr bwMode="auto">
            <a:xfrm>
              <a:off x="1026" y="641"/>
              <a:ext cx="34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0066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006600"/>
                  </a:solidFill>
                  <a:latin typeface="+mn-lt"/>
                  <a:ea typeface="Microsoft YaHei" panose="020B0503020204020204" pitchFamily="34" charset="-122"/>
                </a:rPr>
                <a:t>b</a:t>
              </a:r>
              <a:endParaRPr kumimoji="0" lang="en-US" altLang="zh-CN" b="1" i="1" baseline="-25000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3" name="Rectangle 138"/>
            <p:cNvSpPr>
              <a:spLocks noChangeArrowheads="1"/>
            </p:cNvSpPr>
            <p:nvPr/>
          </p:nvSpPr>
          <p:spPr bwMode="auto">
            <a:xfrm>
              <a:off x="1381" y="629"/>
              <a:ext cx="40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c</a:t>
              </a:r>
              <a:endParaRPr kumimoji="0" lang="en-US" altLang="zh-CN" b="1" i="1" baseline="-25000" dirty="0">
                <a:solidFill>
                  <a:srgbClr val="FFFF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4" name="Freeform 139"/>
            <p:cNvSpPr>
              <a:spLocks/>
            </p:cNvSpPr>
            <p:nvPr/>
          </p:nvSpPr>
          <p:spPr bwMode="auto">
            <a:xfrm flipV="1">
              <a:off x="1251" y="1013"/>
              <a:ext cx="583" cy="605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62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5" name="Freeform 140"/>
            <p:cNvSpPr>
              <a:spLocks/>
            </p:cNvSpPr>
            <p:nvPr/>
          </p:nvSpPr>
          <p:spPr bwMode="auto">
            <a:xfrm flipV="1">
              <a:off x="1639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6" name="Freeform 141"/>
            <p:cNvSpPr>
              <a:spLocks/>
            </p:cNvSpPr>
            <p:nvPr/>
          </p:nvSpPr>
          <p:spPr bwMode="auto">
            <a:xfrm>
              <a:off x="1056" y="1618"/>
              <a:ext cx="583" cy="604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56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7" name="Freeform 142"/>
            <p:cNvSpPr>
              <a:spLocks/>
            </p:cNvSpPr>
            <p:nvPr/>
          </p:nvSpPr>
          <p:spPr bwMode="auto">
            <a:xfrm>
              <a:off x="1445" y="1618"/>
              <a:ext cx="583" cy="604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56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8" name="Freeform 143"/>
            <p:cNvSpPr>
              <a:spLocks/>
            </p:cNvSpPr>
            <p:nvPr/>
          </p:nvSpPr>
          <p:spPr bwMode="auto">
            <a:xfrm>
              <a:off x="668" y="1618"/>
              <a:ext cx="583" cy="596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19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9" name="Text Box 144"/>
            <p:cNvSpPr txBox="1">
              <a:spLocks noChangeArrowheads="1"/>
            </p:cNvSpPr>
            <p:nvPr/>
          </p:nvSpPr>
          <p:spPr bwMode="auto">
            <a:xfrm>
              <a:off x="1527" y="1565"/>
              <a:ext cx="41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2</a:t>
              </a:r>
              <a:r>
                <a:rPr lang="en-US" altLang="zh-CN" sz="1800" b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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0" name="Rectangle 145"/>
            <p:cNvSpPr>
              <a:spLocks noChangeArrowheads="1"/>
            </p:cNvSpPr>
            <p:nvPr/>
          </p:nvSpPr>
          <p:spPr bwMode="auto">
            <a:xfrm>
              <a:off x="1038" y="1536"/>
              <a:ext cx="19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</a:t>
              </a:r>
            </a:p>
          </p:txBody>
        </p:sp>
        <p:sp>
          <p:nvSpPr>
            <p:cNvPr id="201" name="Rectangle 146"/>
            <p:cNvSpPr>
              <a:spLocks noChangeArrowheads="1"/>
            </p:cNvSpPr>
            <p:nvPr/>
          </p:nvSpPr>
          <p:spPr bwMode="auto">
            <a:xfrm>
              <a:off x="983" y="133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zh-CN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  <p:sp>
          <p:nvSpPr>
            <p:cNvPr id="202" name="Rectangle 147"/>
            <p:cNvSpPr>
              <a:spLocks noChangeArrowheads="1"/>
            </p:cNvSpPr>
            <p:nvPr/>
          </p:nvSpPr>
          <p:spPr bwMode="auto">
            <a:xfrm>
              <a:off x="1371" y="133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zh-CN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  <p:graphicFrame>
          <p:nvGraphicFramePr>
            <p:cNvPr id="203" name="Object 148"/>
            <p:cNvGraphicFramePr>
              <a:graphicFrameLocks noChangeAspect="1"/>
            </p:cNvGraphicFramePr>
            <p:nvPr/>
          </p:nvGraphicFramePr>
          <p:xfrm>
            <a:off x="2282" y="1618"/>
            <a:ext cx="26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4" imgW="171354" imgH="133260" progId="Equation.3">
                    <p:embed/>
                  </p:oleObj>
                </mc:Choice>
                <mc:Fallback>
                  <p:oleObj name="公式" r:id="rId4" imgW="171354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2" y="1618"/>
                          <a:ext cx="26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4" name="Freeform 149"/>
            <p:cNvSpPr>
              <a:spLocks/>
            </p:cNvSpPr>
            <p:nvPr/>
          </p:nvSpPr>
          <p:spPr bwMode="auto">
            <a:xfrm>
              <a:off x="2028" y="1013"/>
              <a:ext cx="272" cy="605"/>
            </a:xfrm>
            <a:custGeom>
              <a:avLst/>
              <a:gdLst>
                <a:gd name="T0" fmla="*/ 0 w 336"/>
                <a:gd name="T1" fmla="*/ 491 h 672"/>
                <a:gd name="T2" fmla="*/ 51 w 336"/>
                <a:gd name="T3" fmla="*/ 315 h 672"/>
                <a:gd name="T4" fmla="*/ 77 w 336"/>
                <a:gd name="T5" fmla="*/ 210 h 672"/>
                <a:gd name="T6" fmla="*/ 101 w 336"/>
                <a:gd name="T7" fmla="*/ 140 h 672"/>
                <a:gd name="T8" fmla="*/ 127 w 336"/>
                <a:gd name="T9" fmla="*/ 69 h 672"/>
                <a:gd name="T10" fmla="*/ 153 w 336"/>
                <a:gd name="T11" fmla="*/ 35 h 672"/>
                <a:gd name="T12" fmla="*/ 178 w 336"/>
                <a:gd name="T13" fmla="*/ 0 h 6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6" h="672">
                  <a:moveTo>
                    <a:pt x="0" y="672"/>
                  </a:moveTo>
                  <a:cubicBezTo>
                    <a:pt x="36" y="584"/>
                    <a:pt x="72" y="496"/>
                    <a:pt x="96" y="432"/>
                  </a:cubicBezTo>
                  <a:cubicBezTo>
                    <a:pt x="120" y="368"/>
                    <a:pt x="128" y="328"/>
                    <a:pt x="144" y="288"/>
                  </a:cubicBezTo>
                  <a:cubicBezTo>
                    <a:pt x="160" y="248"/>
                    <a:pt x="176" y="224"/>
                    <a:pt x="192" y="192"/>
                  </a:cubicBezTo>
                  <a:cubicBezTo>
                    <a:pt x="208" y="160"/>
                    <a:pt x="224" y="120"/>
                    <a:pt x="240" y="96"/>
                  </a:cubicBezTo>
                  <a:cubicBezTo>
                    <a:pt x="256" y="72"/>
                    <a:pt x="272" y="64"/>
                    <a:pt x="288" y="48"/>
                  </a:cubicBezTo>
                  <a:cubicBezTo>
                    <a:pt x="304" y="32"/>
                    <a:pt x="320" y="8"/>
                    <a:pt x="336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5" name="Freeform 150"/>
            <p:cNvSpPr>
              <a:spLocks/>
            </p:cNvSpPr>
            <p:nvPr/>
          </p:nvSpPr>
          <p:spPr bwMode="auto">
            <a:xfrm>
              <a:off x="1834" y="1618"/>
              <a:ext cx="427" cy="619"/>
            </a:xfrm>
            <a:custGeom>
              <a:avLst/>
              <a:gdLst>
                <a:gd name="T0" fmla="*/ 0 w 528"/>
                <a:gd name="T1" fmla="*/ 0 h 688"/>
                <a:gd name="T2" fmla="*/ 101 w 528"/>
                <a:gd name="T3" fmla="*/ 384 h 688"/>
                <a:gd name="T4" fmla="*/ 204 w 528"/>
                <a:gd name="T5" fmla="*/ 489 h 688"/>
                <a:gd name="T6" fmla="*/ 279 w 528"/>
                <a:gd name="T7" fmla="*/ 315 h 6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28" h="688">
                  <a:moveTo>
                    <a:pt x="0" y="0"/>
                  </a:moveTo>
                  <a:cubicBezTo>
                    <a:pt x="64" y="208"/>
                    <a:pt x="128" y="416"/>
                    <a:pt x="192" y="528"/>
                  </a:cubicBezTo>
                  <a:cubicBezTo>
                    <a:pt x="256" y="640"/>
                    <a:pt x="328" y="688"/>
                    <a:pt x="384" y="672"/>
                  </a:cubicBezTo>
                  <a:cubicBezTo>
                    <a:pt x="440" y="656"/>
                    <a:pt x="504" y="480"/>
                    <a:pt x="528" y="432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6" name="Freeform 151"/>
            <p:cNvSpPr>
              <a:spLocks/>
            </p:cNvSpPr>
            <p:nvPr/>
          </p:nvSpPr>
          <p:spPr bwMode="auto">
            <a:xfrm>
              <a:off x="487" y="1152"/>
              <a:ext cx="182" cy="477"/>
            </a:xfrm>
            <a:custGeom>
              <a:avLst/>
              <a:gdLst>
                <a:gd name="T0" fmla="*/ 0 w 224"/>
                <a:gd name="T1" fmla="*/ 0 h 530"/>
                <a:gd name="T2" fmla="*/ 72 w 224"/>
                <a:gd name="T3" fmla="*/ 215 h 530"/>
                <a:gd name="T4" fmla="*/ 120 w 224"/>
                <a:gd name="T5" fmla="*/ 386 h 5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4" h="530">
                  <a:moveTo>
                    <a:pt x="0" y="0"/>
                  </a:moveTo>
                  <a:cubicBezTo>
                    <a:pt x="22" y="49"/>
                    <a:pt x="96" y="206"/>
                    <a:pt x="133" y="294"/>
                  </a:cubicBezTo>
                  <a:cubicBezTo>
                    <a:pt x="170" y="382"/>
                    <a:pt x="205" y="481"/>
                    <a:pt x="224" y="53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207" name="Group 176"/>
          <p:cNvGrpSpPr>
            <a:grpSpLocks/>
          </p:cNvGrpSpPr>
          <p:nvPr/>
        </p:nvGrpSpPr>
        <p:grpSpPr bwMode="auto">
          <a:xfrm>
            <a:off x="316948" y="3032387"/>
            <a:ext cx="2861861" cy="1527172"/>
            <a:chOff x="180" y="2207"/>
            <a:chExt cx="2211" cy="1681"/>
          </a:xfrm>
        </p:grpSpPr>
        <p:sp>
          <p:nvSpPr>
            <p:cNvPr id="208" name="Text Box 177"/>
            <p:cNvSpPr txBox="1">
              <a:spLocks noChangeArrowheads="1"/>
            </p:cNvSpPr>
            <p:nvPr/>
          </p:nvSpPr>
          <p:spPr bwMode="auto">
            <a:xfrm>
              <a:off x="180" y="2207"/>
              <a:ext cx="2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zh-CN" sz="1800" b="1" i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sz="1800" b="1" baseline="-25000">
                  <a:latin typeface="+mn-lt"/>
                  <a:ea typeface="Microsoft YaHei" panose="020B0503020204020204" pitchFamily="34" charset="-122"/>
                </a:rPr>
                <a:t>o</a:t>
              </a:r>
              <a:endParaRPr kumimoji="0"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9" name="Line 178"/>
            <p:cNvSpPr>
              <a:spLocks noChangeShapeType="1"/>
            </p:cNvSpPr>
            <p:nvPr/>
          </p:nvSpPr>
          <p:spPr bwMode="auto">
            <a:xfrm flipH="1" flipV="1">
              <a:off x="459" y="2434"/>
              <a:ext cx="0" cy="12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10" name="Line 179"/>
            <p:cNvSpPr>
              <a:spLocks noChangeShapeType="1"/>
            </p:cNvSpPr>
            <p:nvPr/>
          </p:nvSpPr>
          <p:spPr bwMode="auto">
            <a:xfrm>
              <a:off x="447" y="3648"/>
              <a:ext cx="194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11" name="Text Box 180"/>
            <p:cNvSpPr txBox="1">
              <a:spLocks noChangeArrowheads="1"/>
            </p:cNvSpPr>
            <p:nvPr/>
          </p:nvSpPr>
          <p:spPr bwMode="auto">
            <a:xfrm>
              <a:off x="240" y="3408"/>
              <a:ext cx="2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graphicFrame>
          <p:nvGraphicFramePr>
            <p:cNvPr id="212" name="Object 181"/>
            <p:cNvGraphicFramePr>
              <a:graphicFrameLocks noChangeAspect="1"/>
            </p:cNvGraphicFramePr>
            <p:nvPr/>
          </p:nvGraphicFramePr>
          <p:xfrm>
            <a:off x="2251" y="3672"/>
            <a:ext cx="13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76097" imgH="133260" progId="Equation.3">
                    <p:embed/>
                  </p:oleObj>
                </mc:Choice>
                <mc:Fallback>
                  <p:oleObj name="Equation" r:id="rId6" imgW="76097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1" y="3672"/>
                          <a:ext cx="131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3" name="Group 182"/>
          <p:cNvGrpSpPr>
            <a:grpSpLocks/>
          </p:cNvGrpSpPr>
          <p:nvPr/>
        </p:nvGrpSpPr>
        <p:grpSpPr bwMode="auto">
          <a:xfrm>
            <a:off x="682060" y="1819454"/>
            <a:ext cx="2186198" cy="2717973"/>
            <a:chOff x="445" y="1018"/>
            <a:chExt cx="1776" cy="2815"/>
          </a:xfrm>
        </p:grpSpPr>
        <p:sp>
          <p:nvSpPr>
            <p:cNvPr id="214" name="Rectangle 183"/>
            <p:cNvSpPr>
              <a:spLocks noChangeArrowheads="1"/>
            </p:cNvSpPr>
            <p:nvPr/>
          </p:nvSpPr>
          <p:spPr bwMode="auto">
            <a:xfrm>
              <a:off x="445" y="3600"/>
              <a:ext cx="205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t</a:t>
              </a:r>
              <a:r>
                <a:rPr lang="en-US" altLang="zh-CN" baseline="-25000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1</a:t>
              </a:r>
            </a:p>
          </p:txBody>
        </p:sp>
        <p:grpSp>
          <p:nvGrpSpPr>
            <p:cNvPr id="215" name="Group 184"/>
            <p:cNvGrpSpPr>
              <a:grpSpLocks/>
            </p:cNvGrpSpPr>
            <p:nvPr/>
          </p:nvGrpSpPr>
          <p:grpSpPr bwMode="auto">
            <a:xfrm>
              <a:off x="550" y="1018"/>
              <a:ext cx="1671" cy="2815"/>
              <a:chOff x="550" y="1018"/>
              <a:chExt cx="1671" cy="2815"/>
            </a:xfrm>
          </p:grpSpPr>
          <p:sp>
            <p:nvSpPr>
              <p:cNvPr id="216" name="Line 185"/>
              <p:cNvSpPr>
                <a:spLocks noChangeShapeType="1"/>
              </p:cNvSpPr>
              <p:nvPr/>
            </p:nvSpPr>
            <p:spPr bwMode="auto">
              <a:xfrm>
                <a:off x="550" y="1392"/>
                <a:ext cx="26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" name="Line 186"/>
              <p:cNvSpPr>
                <a:spLocks noChangeShapeType="1"/>
              </p:cNvSpPr>
              <p:nvPr/>
            </p:nvSpPr>
            <p:spPr bwMode="auto">
              <a:xfrm>
                <a:off x="756" y="1030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" name="Line 187"/>
              <p:cNvSpPr>
                <a:spLocks noChangeShapeType="1"/>
              </p:cNvSpPr>
              <p:nvPr/>
            </p:nvSpPr>
            <p:spPr bwMode="auto">
              <a:xfrm>
                <a:off x="960" y="1368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9" name="Line 188"/>
              <p:cNvSpPr>
                <a:spLocks noChangeShapeType="1"/>
              </p:cNvSpPr>
              <p:nvPr/>
            </p:nvSpPr>
            <p:spPr bwMode="auto">
              <a:xfrm>
                <a:off x="1362" y="1380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0" name="Line 189"/>
              <p:cNvSpPr>
                <a:spLocks noChangeShapeType="1"/>
              </p:cNvSpPr>
              <p:nvPr/>
            </p:nvSpPr>
            <p:spPr bwMode="auto">
              <a:xfrm>
                <a:off x="1162" y="1030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1" name="Line 190"/>
              <p:cNvSpPr>
                <a:spLocks noChangeShapeType="1"/>
              </p:cNvSpPr>
              <p:nvPr/>
            </p:nvSpPr>
            <p:spPr bwMode="auto">
              <a:xfrm>
                <a:off x="1768" y="1362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2" name="Line 191"/>
              <p:cNvSpPr>
                <a:spLocks noChangeShapeType="1"/>
              </p:cNvSpPr>
              <p:nvPr/>
            </p:nvSpPr>
            <p:spPr bwMode="auto">
              <a:xfrm>
                <a:off x="2179" y="1350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3" name="Line 192"/>
              <p:cNvSpPr>
                <a:spLocks noChangeShapeType="1"/>
              </p:cNvSpPr>
              <p:nvPr/>
            </p:nvSpPr>
            <p:spPr bwMode="auto">
              <a:xfrm>
                <a:off x="1560" y="1018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4" name="Line 193"/>
              <p:cNvSpPr>
                <a:spLocks noChangeShapeType="1"/>
              </p:cNvSpPr>
              <p:nvPr/>
            </p:nvSpPr>
            <p:spPr bwMode="auto">
              <a:xfrm>
                <a:off x="1972" y="1024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5" name="Rectangle 194"/>
              <p:cNvSpPr>
                <a:spLocks noChangeArrowheads="1"/>
              </p:cNvSpPr>
              <p:nvPr/>
            </p:nvSpPr>
            <p:spPr bwMode="auto">
              <a:xfrm>
                <a:off x="679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2</a:t>
                </a:r>
              </a:p>
            </p:txBody>
          </p:sp>
          <p:sp>
            <p:nvSpPr>
              <p:cNvPr id="226" name="Rectangle 195"/>
              <p:cNvSpPr>
                <a:spLocks noChangeArrowheads="1"/>
              </p:cNvSpPr>
              <p:nvPr/>
            </p:nvSpPr>
            <p:spPr bwMode="auto">
              <a:xfrm>
                <a:off x="871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3</a:t>
                </a:r>
              </a:p>
            </p:txBody>
          </p:sp>
          <p:sp>
            <p:nvSpPr>
              <p:cNvPr id="227" name="Rectangle 196"/>
              <p:cNvSpPr>
                <a:spLocks noChangeArrowheads="1"/>
              </p:cNvSpPr>
              <p:nvPr/>
            </p:nvSpPr>
            <p:spPr bwMode="auto">
              <a:xfrm>
                <a:off x="1056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4</a:t>
                </a:r>
              </a:p>
            </p:txBody>
          </p:sp>
          <p:sp>
            <p:nvSpPr>
              <p:cNvPr id="228" name="Rectangle 197"/>
              <p:cNvSpPr>
                <a:spLocks noChangeArrowheads="1"/>
              </p:cNvSpPr>
              <p:nvPr/>
            </p:nvSpPr>
            <p:spPr bwMode="auto">
              <a:xfrm>
                <a:off x="1248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5</a:t>
                </a:r>
              </a:p>
            </p:txBody>
          </p:sp>
          <p:sp>
            <p:nvSpPr>
              <p:cNvPr id="229" name="Rectangle 198"/>
              <p:cNvSpPr>
                <a:spLocks noChangeArrowheads="1"/>
              </p:cNvSpPr>
              <p:nvPr/>
            </p:nvSpPr>
            <p:spPr bwMode="auto">
              <a:xfrm>
                <a:off x="1399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6</a:t>
                </a:r>
              </a:p>
            </p:txBody>
          </p:sp>
          <p:sp>
            <p:nvSpPr>
              <p:cNvPr id="230" name="Rectangle 199"/>
              <p:cNvSpPr>
                <a:spLocks noChangeArrowheads="1"/>
              </p:cNvSpPr>
              <p:nvPr/>
            </p:nvSpPr>
            <p:spPr bwMode="auto">
              <a:xfrm>
                <a:off x="1632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7</a:t>
                </a:r>
              </a:p>
            </p:txBody>
          </p:sp>
          <p:sp>
            <p:nvSpPr>
              <p:cNvPr id="231" name="Rectangle 200"/>
              <p:cNvSpPr>
                <a:spLocks noChangeArrowheads="1"/>
              </p:cNvSpPr>
              <p:nvPr/>
            </p:nvSpPr>
            <p:spPr bwMode="auto">
              <a:xfrm>
                <a:off x="1824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8</a:t>
                </a:r>
              </a:p>
            </p:txBody>
          </p:sp>
          <p:sp>
            <p:nvSpPr>
              <p:cNvPr id="232" name="Rectangle 201"/>
              <p:cNvSpPr>
                <a:spLocks noChangeArrowheads="1"/>
              </p:cNvSpPr>
              <p:nvPr/>
            </p:nvSpPr>
            <p:spPr bwMode="auto">
              <a:xfrm>
                <a:off x="2016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9</a:t>
                </a:r>
              </a:p>
            </p:txBody>
          </p:sp>
        </p:grpSp>
      </p:grpSp>
      <p:sp>
        <p:nvSpPr>
          <p:cNvPr id="233" name="Rectangle 2"/>
          <p:cNvSpPr>
            <a:spLocks noChangeArrowheads="1"/>
          </p:cNvSpPr>
          <p:nvPr/>
        </p:nvSpPr>
        <p:spPr bwMode="auto">
          <a:xfrm>
            <a:off x="3870212" y="3375680"/>
            <a:ext cx="4536121" cy="1172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   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在  </a:t>
            </a:r>
            <a:r>
              <a:rPr lang="en-US" altLang="zh-CN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t</a:t>
            </a:r>
            <a:r>
              <a:rPr lang="en-US" altLang="zh-CN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4 </a:t>
            </a:r>
            <a:r>
              <a:rPr lang="en-US" altLang="zh-CN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~</a:t>
            </a:r>
            <a:r>
              <a:rPr lang="en-US" altLang="zh-CN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t</a:t>
            </a:r>
            <a:r>
              <a:rPr lang="en-US" altLang="zh-CN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5</a:t>
            </a:r>
            <a:r>
              <a:rPr lang="en-US" altLang="zh-CN" baseline="-25000" dirty="0">
                <a:solidFill>
                  <a:schemeClr val="accent2"/>
                </a:solidFill>
                <a:latin typeface="+mn-lt"/>
                <a:ea typeface="Microsoft YaHei" panose="020B0503020204020204" pitchFamily="34" charset="-122"/>
              </a:rPr>
              <a:t> 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期间</a:t>
            </a:r>
          </a:p>
          <a:p>
            <a:pPr>
              <a:lnSpc>
                <a:spcPct val="130000"/>
              </a:lnSpc>
            </a:pP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共阴极组中</a:t>
            </a:r>
            <a:r>
              <a:rPr lang="en-US" altLang="zh-CN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b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点电位最高，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3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导通； </a:t>
            </a:r>
          </a:p>
          <a:p>
            <a:pPr>
              <a:lnSpc>
                <a:spcPct val="130000"/>
              </a:lnSpc>
            </a:pP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共阳极组中</a:t>
            </a:r>
            <a:r>
              <a:rPr lang="en-US" altLang="zh-CN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a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点电位最低，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2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导通。</a:t>
            </a:r>
          </a:p>
        </p:txBody>
      </p:sp>
      <p:sp>
        <p:nvSpPr>
          <p:cNvPr id="234" name="Rectangle 3" descr="70%"/>
          <p:cNvSpPr>
            <a:spLocks noChangeArrowheads="1"/>
          </p:cNvSpPr>
          <p:nvPr/>
        </p:nvSpPr>
        <p:spPr bwMode="auto">
          <a:xfrm>
            <a:off x="3978797" y="4513043"/>
            <a:ext cx="4006092" cy="45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70">
                  <a:fgClr>
                    <a:srgbClr val="00FF00"/>
                  </a:fgClr>
                  <a:bgClr>
                    <a:schemeClr val="bg1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负载两端的电压为线电压</a:t>
            </a:r>
            <a:r>
              <a:rPr lang="en-US" altLang="zh-CN" b="1" i="1" dirty="0" err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 err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ba</a:t>
            </a:r>
            <a:r>
              <a:rPr lang="zh-CN" altLang="en-US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。</a:t>
            </a:r>
          </a:p>
        </p:txBody>
      </p:sp>
      <p:sp>
        <p:nvSpPr>
          <p:cNvPr id="235" name="Line 66"/>
          <p:cNvSpPr>
            <a:spLocks noChangeShapeType="1"/>
          </p:cNvSpPr>
          <p:nvPr/>
        </p:nvSpPr>
        <p:spPr bwMode="auto">
          <a:xfrm flipV="1">
            <a:off x="6440029" y="1338258"/>
            <a:ext cx="0" cy="979060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" name="Line 67"/>
          <p:cNvSpPr>
            <a:spLocks noChangeShapeType="1"/>
          </p:cNvSpPr>
          <p:nvPr/>
        </p:nvSpPr>
        <p:spPr bwMode="auto">
          <a:xfrm flipV="1">
            <a:off x="6431195" y="1329662"/>
            <a:ext cx="1437969" cy="8595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7" name="Line 68"/>
          <p:cNvSpPr>
            <a:spLocks noChangeShapeType="1"/>
          </p:cNvSpPr>
          <p:nvPr/>
        </p:nvSpPr>
        <p:spPr bwMode="auto">
          <a:xfrm>
            <a:off x="7850321" y="1285578"/>
            <a:ext cx="0" cy="2081205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8" name="Line 69"/>
          <p:cNvSpPr>
            <a:spLocks noChangeShapeType="1"/>
          </p:cNvSpPr>
          <p:nvPr/>
        </p:nvSpPr>
        <p:spPr bwMode="auto">
          <a:xfrm flipV="1">
            <a:off x="6949382" y="3363308"/>
            <a:ext cx="904472" cy="17407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9" name="Line 70"/>
          <p:cNvSpPr>
            <a:spLocks noChangeShapeType="1"/>
          </p:cNvSpPr>
          <p:nvPr/>
        </p:nvSpPr>
        <p:spPr bwMode="auto">
          <a:xfrm flipH="1" flipV="1">
            <a:off x="6949382" y="2665669"/>
            <a:ext cx="0" cy="748958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0" name="Line 71"/>
          <p:cNvSpPr>
            <a:spLocks noChangeShapeType="1"/>
          </p:cNvSpPr>
          <p:nvPr/>
        </p:nvSpPr>
        <p:spPr bwMode="auto">
          <a:xfrm flipH="1" flipV="1">
            <a:off x="4969670" y="2650389"/>
            <a:ext cx="2004122" cy="9268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1" name="Line 72"/>
          <p:cNvSpPr>
            <a:spLocks noChangeShapeType="1"/>
          </p:cNvSpPr>
          <p:nvPr/>
        </p:nvSpPr>
        <p:spPr bwMode="auto">
          <a:xfrm flipV="1">
            <a:off x="4933506" y="2301892"/>
            <a:ext cx="1522941" cy="8104"/>
          </a:xfrm>
          <a:prstGeom prst="line">
            <a:avLst/>
          </a:prstGeom>
          <a:noFill/>
          <a:ln w="5715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2" name="Freeform 101"/>
          <p:cNvSpPr>
            <a:spLocks/>
          </p:cNvSpPr>
          <p:nvPr/>
        </p:nvSpPr>
        <p:spPr bwMode="auto">
          <a:xfrm>
            <a:off x="1075087" y="3645161"/>
            <a:ext cx="240605" cy="154900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0" name="Freeform 102"/>
          <p:cNvSpPr>
            <a:spLocks/>
          </p:cNvSpPr>
          <p:nvPr/>
        </p:nvSpPr>
        <p:spPr bwMode="auto">
          <a:xfrm>
            <a:off x="1324049" y="3645161"/>
            <a:ext cx="247545" cy="154900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1" name="Freeform 102"/>
          <p:cNvSpPr>
            <a:spLocks/>
          </p:cNvSpPr>
          <p:nvPr/>
        </p:nvSpPr>
        <p:spPr bwMode="auto">
          <a:xfrm>
            <a:off x="1564664" y="3645161"/>
            <a:ext cx="246193" cy="154900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1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0" build="p" autoUpdateAnimBg="0"/>
      <p:bldP spid="234" grpId="0" autoUpdateAnimBg="0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17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77164" y="3848368"/>
            <a:ext cx="635396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功能：</a:t>
            </a: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把交流电压变成稳定的大小合适的直流电压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6383336" y="2564400"/>
            <a:ext cx="820737" cy="701675"/>
            <a:chOff x="3947" y="2246"/>
            <a:chExt cx="517" cy="44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949" y="2540"/>
              <a:ext cx="430" cy="42"/>
            </a:xfrm>
            <a:custGeom>
              <a:avLst/>
              <a:gdLst>
                <a:gd name="T0" fmla="*/ 0 w 1908"/>
                <a:gd name="T1" fmla="*/ 1 h 388"/>
                <a:gd name="T2" fmla="*/ 5 w 1908"/>
                <a:gd name="T3" fmla="*/ 0 h 388"/>
                <a:gd name="T4" fmla="*/ 11 w 1908"/>
                <a:gd name="T5" fmla="*/ 0 h 388"/>
                <a:gd name="T6" fmla="*/ 17 w 1908"/>
                <a:gd name="T7" fmla="*/ 0 h 388"/>
                <a:gd name="T8" fmla="*/ 22 w 1908"/>
                <a:gd name="T9" fmla="*/ 0 h 3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08" h="388">
                  <a:moveTo>
                    <a:pt x="0" y="388"/>
                  </a:moveTo>
                  <a:cubicBezTo>
                    <a:pt x="161" y="196"/>
                    <a:pt x="322" y="4"/>
                    <a:pt x="480" y="2"/>
                  </a:cubicBezTo>
                  <a:cubicBezTo>
                    <a:pt x="638" y="0"/>
                    <a:pt x="786" y="376"/>
                    <a:pt x="948" y="376"/>
                  </a:cubicBezTo>
                  <a:cubicBezTo>
                    <a:pt x="1110" y="376"/>
                    <a:pt x="1291" y="2"/>
                    <a:pt x="1451" y="2"/>
                  </a:cubicBezTo>
                  <a:cubicBezTo>
                    <a:pt x="1611" y="2"/>
                    <a:pt x="1759" y="189"/>
                    <a:pt x="1908" y="376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 flipV="1">
              <a:off x="3949" y="2377"/>
              <a:ext cx="0" cy="3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3949" y="2688"/>
              <a:ext cx="51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3947" y="2246"/>
              <a:ext cx="27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ea typeface="楷体_GB2312" pitchFamily="49" charset="-122"/>
                </a:rPr>
                <a:t>u</a:t>
              </a:r>
              <a:r>
                <a:rPr lang="en-US" altLang="zh-CN" sz="2000" b="1" baseline="-25000">
                  <a:ea typeface="楷体_GB2312" pitchFamily="49" charset="-122"/>
                </a:rPr>
                <a:t>4</a:t>
              </a:r>
              <a:endParaRPr lang="en-US" altLang="zh-CN" sz="2000" b="1">
                <a:ea typeface="楷体_GB2312" pitchFamily="49" charset="-122"/>
              </a:endParaRPr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8030368" y="2635431"/>
            <a:ext cx="758825" cy="654050"/>
            <a:chOff x="5079" y="2208"/>
            <a:chExt cx="478" cy="412"/>
          </a:xfrm>
        </p:grpSpPr>
        <p:sp>
          <p:nvSpPr>
            <p:cNvPr id="11" name="Line 11"/>
            <p:cNvSpPr>
              <a:spLocks noChangeShapeType="1"/>
            </p:cNvSpPr>
            <p:nvPr/>
          </p:nvSpPr>
          <p:spPr bwMode="auto">
            <a:xfrm flipV="1">
              <a:off x="5079" y="2352"/>
              <a:ext cx="0" cy="2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5079" y="2620"/>
              <a:ext cx="4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5088" y="2496"/>
              <a:ext cx="3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5088" y="2208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ea typeface="楷体_GB2312" pitchFamily="49" charset="-122"/>
                </a:rPr>
                <a:t>u</a:t>
              </a:r>
              <a:r>
                <a:rPr lang="en-US" altLang="zh-CN" sz="2000" b="1" baseline="-25000">
                  <a:ea typeface="楷体_GB2312" pitchFamily="49" charset="-122"/>
                </a:rPr>
                <a:t>o</a:t>
              </a:r>
              <a:endParaRPr lang="en-US" altLang="zh-CN" sz="2000" b="1">
                <a:ea typeface="楷体_GB2312" pitchFamily="49" charset="-122"/>
              </a:endParaRPr>
            </a:p>
          </p:txBody>
        </p:sp>
      </p:grpSp>
      <p:pic>
        <p:nvPicPr>
          <p:cNvPr id="99" name="Picture 99" descr="AG00317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274" y="3431649"/>
            <a:ext cx="10080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0" name="Group 103"/>
          <p:cNvGrpSpPr>
            <a:grpSpLocks/>
          </p:cNvGrpSpPr>
          <p:nvPr/>
        </p:nvGrpSpPr>
        <p:grpSpPr bwMode="auto">
          <a:xfrm>
            <a:off x="4667250" y="2533426"/>
            <a:ext cx="876300" cy="738188"/>
            <a:chOff x="2808" y="2256"/>
            <a:chExt cx="456" cy="384"/>
          </a:xfrm>
        </p:grpSpPr>
        <p:sp>
          <p:nvSpPr>
            <p:cNvPr id="101" name="Line 104"/>
            <p:cNvSpPr>
              <a:spLocks noChangeShapeType="1"/>
            </p:cNvSpPr>
            <p:nvPr/>
          </p:nvSpPr>
          <p:spPr bwMode="auto">
            <a:xfrm flipH="1" flipV="1">
              <a:off x="2832" y="2400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2" name="Group 105"/>
            <p:cNvGrpSpPr>
              <a:grpSpLocks/>
            </p:cNvGrpSpPr>
            <p:nvPr/>
          </p:nvGrpSpPr>
          <p:grpSpPr bwMode="auto">
            <a:xfrm>
              <a:off x="2832" y="2496"/>
              <a:ext cx="288" cy="144"/>
              <a:chOff x="1346" y="2832"/>
              <a:chExt cx="970" cy="272"/>
            </a:xfrm>
          </p:grpSpPr>
          <p:sp>
            <p:nvSpPr>
              <p:cNvPr id="105" name="Freeform 106"/>
              <p:cNvSpPr>
                <a:spLocks/>
              </p:cNvSpPr>
              <p:nvPr/>
            </p:nvSpPr>
            <p:spPr bwMode="auto">
              <a:xfrm flipV="1">
                <a:off x="1346" y="2832"/>
                <a:ext cx="492" cy="272"/>
              </a:xfrm>
              <a:custGeom>
                <a:avLst/>
                <a:gdLst>
                  <a:gd name="T0" fmla="*/ 0 w 864"/>
                  <a:gd name="T1" fmla="*/ 0 h 480"/>
                  <a:gd name="T2" fmla="*/ 80 w 864"/>
                  <a:gd name="T3" fmla="*/ 87 h 480"/>
                  <a:gd name="T4" fmla="*/ 159 w 864"/>
                  <a:gd name="T5" fmla="*/ 0 h 48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64" h="480">
                    <a:moveTo>
                      <a:pt x="0" y="0"/>
                    </a:moveTo>
                    <a:cubicBezTo>
                      <a:pt x="144" y="240"/>
                      <a:pt x="288" y="480"/>
                      <a:pt x="432" y="480"/>
                    </a:cubicBezTo>
                    <a:cubicBezTo>
                      <a:pt x="576" y="480"/>
                      <a:pt x="720" y="240"/>
                      <a:pt x="864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" name="Freeform 107"/>
              <p:cNvSpPr>
                <a:spLocks/>
              </p:cNvSpPr>
              <p:nvPr/>
            </p:nvSpPr>
            <p:spPr bwMode="auto">
              <a:xfrm flipV="1">
                <a:off x="1824" y="2832"/>
                <a:ext cx="492" cy="272"/>
              </a:xfrm>
              <a:custGeom>
                <a:avLst/>
                <a:gdLst>
                  <a:gd name="T0" fmla="*/ 0 w 864"/>
                  <a:gd name="T1" fmla="*/ 0 h 480"/>
                  <a:gd name="T2" fmla="*/ 80 w 864"/>
                  <a:gd name="T3" fmla="*/ 87 h 480"/>
                  <a:gd name="T4" fmla="*/ 159 w 864"/>
                  <a:gd name="T5" fmla="*/ 0 h 48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64" h="480">
                    <a:moveTo>
                      <a:pt x="0" y="0"/>
                    </a:moveTo>
                    <a:cubicBezTo>
                      <a:pt x="144" y="240"/>
                      <a:pt x="288" y="480"/>
                      <a:pt x="432" y="480"/>
                    </a:cubicBezTo>
                    <a:cubicBezTo>
                      <a:pt x="576" y="480"/>
                      <a:pt x="720" y="240"/>
                      <a:pt x="864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3" name="Text Box 108"/>
            <p:cNvSpPr txBox="1">
              <a:spLocks noChangeArrowheads="1"/>
            </p:cNvSpPr>
            <p:nvPr/>
          </p:nvSpPr>
          <p:spPr bwMode="auto">
            <a:xfrm>
              <a:off x="2808" y="2256"/>
              <a:ext cx="288" cy="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ea typeface="楷体_GB2312" pitchFamily="49" charset="-122"/>
                </a:rPr>
                <a:t>u</a:t>
              </a:r>
              <a:r>
                <a:rPr lang="en-US" altLang="zh-CN" sz="2000" b="1" baseline="-25000">
                  <a:ea typeface="楷体_GB2312" pitchFamily="49" charset="-122"/>
                </a:rPr>
                <a:t>3</a:t>
              </a:r>
              <a:endParaRPr lang="en-US" altLang="zh-CN" sz="2000" b="1">
                <a:ea typeface="楷体_GB2312" pitchFamily="49" charset="-122"/>
              </a:endParaRPr>
            </a:p>
          </p:txBody>
        </p:sp>
        <p:sp>
          <p:nvSpPr>
            <p:cNvPr id="104" name="Line 109"/>
            <p:cNvSpPr>
              <a:spLocks noChangeShapeType="1"/>
            </p:cNvSpPr>
            <p:nvPr/>
          </p:nvSpPr>
          <p:spPr bwMode="auto">
            <a:xfrm>
              <a:off x="2832" y="2640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7" name="Group 110"/>
          <p:cNvGrpSpPr>
            <a:grpSpLocks/>
          </p:cNvGrpSpPr>
          <p:nvPr/>
        </p:nvGrpSpPr>
        <p:grpSpPr bwMode="auto">
          <a:xfrm>
            <a:off x="2925762" y="2535476"/>
            <a:ext cx="827088" cy="976312"/>
            <a:chOff x="1632" y="2217"/>
            <a:chExt cx="480" cy="567"/>
          </a:xfrm>
        </p:grpSpPr>
        <p:sp>
          <p:nvSpPr>
            <p:cNvPr id="108" name="Text Box 111"/>
            <p:cNvSpPr txBox="1">
              <a:spLocks noChangeArrowheads="1"/>
            </p:cNvSpPr>
            <p:nvPr/>
          </p:nvSpPr>
          <p:spPr bwMode="auto">
            <a:xfrm>
              <a:off x="1632" y="2217"/>
              <a:ext cx="330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ea typeface="楷体_GB2312" pitchFamily="49" charset="-122"/>
                </a:rPr>
                <a:t>u</a:t>
              </a:r>
              <a:r>
                <a:rPr lang="en-US" altLang="zh-CN" sz="2000" b="1" baseline="-25000">
                  <a:ea typeface="楷体_GB2312" pitchFamily="49" charset="-122"/>
                </a:rPr>
                <a:t>2</a:t>
              </a:r>
              <a:endParaRPr lang="en-US" altLang="zh-CN" sz="2000" b="1">
                <a:ea typeface="楷体_GB2312" pitchFamily="49" charset="-122"/>
              </a:endParaRPr>
            </a:p>
          </p:txBody>
        </p:sp>
        <p:sp>
          <p:nvSpPr>
            <p:cNvPr id="109" name="Freeform 112"/>
            <p:cNvSpPr>
              <a:spLocks noChangeAspect="1"/>
            </p:cNvSpPr>
            <p:nvPr/>
          </p:nvSpPr>
          <p:spPr bwMode="auto">
            <a:xfrm>
              <a:off x="1642" y="2509"/>
              <a:ext cx="332" cy="275"/>
            </a:xfrm>
            <a:custGeom>
              <a:avLst/>
              <a:gdLst>
                <a:gd name="T0" fmla="*/ 0 w 1932"/>
                <a:gd name="T1" fmla="*/ 18 h 753"/>
                <a:gd name="T2" fmla="*/ 3 w 1932"/>
                <a:gd name="T3" fmla="*/ 0 h 753"/>
                <a:gd name="T4" fmla="*/ 5 w 1932"/>
                <a:gd name="T5" fmla="*/ 18 h 753"/>
                <a:gd name="T6" fmla="*/ 7 w 1932"/>
                <a:gd name="T7" fmla="*/ 37 h 753"/>
                <a:gd name="T8" fmla="*/ 10 w 1932"/>
                <a:gd name="T9" fmla="*/ 18 h 7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32" h="753">
                  <a:moveTo>
                    <a:pt x="0" y="376"/>
                  </a:moveTo>
                  <a:cubicBezTo>
                    <a:pt x="166" y="190"/>
                    <a:pt x="332" y="4"/>
                    <a:pt x="492" y="2"/>
                  </a:cubicBezTo>
                  <a:cubicBezTo>
                    <a:pt x="652" y="0"/>
                    <a:pt x="798" y="239"/>
                    <a:pt x="960" y="364"/>
                  </a:cubicBezTo>
                  <a:cubicBezTo>
                    <a:pt x="1122" y="489"/>
                    <a:pt x="1301" y="749"/>
                    <a:pt x="1463" y="751"/>
                  </a:cubicBezTo>
                  <a:cubicBezTo>
                    <a:pt x="1625" y="753"/>
                    <a:pt x="1854" y="439"/>
                    <a:pt x="1932" y="376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Line 113"/>
            <p:cNvSpPr>
              <a:spLocks noChangeShapeType="1"/>
            </p:cNvSpPr>
            <p:nvPr/>
          </p:nvSpPr>
          <p:spPr bwMode="auto">
            <a:xfrm flipV="1">
              <a:off x="1632" y="2323"/>
              <a:ext cx="0" cy="3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Line 114"/>
            <p:cNvSpPr>
              <a:spLocks noChangeShapeType="1"/>
            </p:cNvSpPr>
            <p:nvPr/>
          </p:nvSpPr>
          <p:spPr bwMode="auto">
            <a:xfrm>
              <a:off x="1632" y="2640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2" name="Group 115"/>
          <p:cNvGrpSpPr>
            <a:grpSpLocks/>
          </p:cNvGrpSpPr>
          <p:nvPr/>
        </p:nvGrpSpPr>
        <p:grpSpPr bwMode="auto">
          <a:xfrm>
            <a:off x="1166812" y="2556758"/>
            <a:ext cx="762000" cy="922337"/>
            <a:chOff x="480" y="2208"/>
            <a:chExt cx="480" cy="581"/>
          </a:xfrm>
        </p:grpSpPr>
        <p:sp>
          <p:nvSpPr>
            <p:cNvPr id="113" name="Text Box 116"/>
            <p:cNvSpPr txBox="1">
              <a:spLocks noChangeArrowheads="1"/>
            </p:cNvSpPr>
            <p:nvPr/>
          </p:nvSpPr>
          <p:spPr bwMode="auto">
            <a:xfrm>
              <a:off x="480" y="2208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ea typeface="楷体_GB2312" pitchFamily="49" charset="-122"/>
                </a:rPr>
                <a:t>u</a:t>
              </a:r>
              <a:r>
                <a:rPr lang="en-US" altLang="zh-CN" sz="2000" b="1" baseline="-25000">
                  <a:ea typeface="楷体_GB2312" pitchFamily="49" charset="-122"/>
                </a:rPr>
                <a:t>1</a:t>
              </a:r>
              <a:endParaRPr lang="en-US" altLang="zh-CN" sz="2000" b="1">
                <a:ea typeface="楷体_GB2312" pitchFamily="49" charset="-122"/>
              </a:endParaRPr>
            </a:p>
          </p:txBody>
        </p:sp>
        <p:grpSp>
          <p:nvGrpSpPr>
            <p:cNvPr id="114" name="Group 117"/>
            <p:cNvGrpSpPr>
              <a:grpSpLocks/>
            </p:cNvGrpSpPr>
            <p:nvPr/>
          </p:nvGrpSpPr>
          <p:grpSpPr bwMode="auto">
            <a:xfrm>
              <a:off x="480" y="2352"/>
              <a:ext cx="480" cy="437"/>
              <a:chOff x="384" y="2251"/>
              <a:chExt cx="528" cy="431"/>
            </a:xfrm>
          </p:grpSpPr>
          <p:sp>
            <p:nvSpPr>
              <p:cNvPr id="115" name="Freeform 118"/>
              <p:cNvSpPr>
                <a:spLocks noChangeAspect="1"/>
              </p:cNvSpPr>
              <p:nvPr/>
            </p:nvSpPr>
            <p:spPr bwMode="auto">
              <a:xfrm>
                <a:off x="384" y="2407"/>
                <a:ext cx="384" cy="275"/>
              </a:xfrm>
              <a:custGeom>
                <a:avLst/>
                <a:gdLst>
                  <a:gd name="T0" fmla="*/ 0 w 1932"/>
                  <a:gd name="T1" fmla="*/ 18 h 753"/>
                  <a:gd name="T2" fmla="*/ 4 w 1932"/>
                  <a:gd name="T3" fmla="*/ 0 h 753"/>
                  <a:gd name="T4" fmla="*/ 8 w 1932"/>
                  <a:gd name="T5" fmla="*/ 18 h 753"/>
                  <a:gd name="T6" fmla="*/ 12 w 1932"/>
                  <a:gd name="T7" fmla="*/ 37 h 753"/>
                  <a:gd name="T8" fmla="*/ 15 w 1932"/>
                  <a:gd name="T9" fmla="*/ 18 h 7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32" h="753">
                    <a:moveTo>
                      <a:pt x="0" y="376"/>
                    </a:moveTo>
                    <a:cubicBezTo>
                      <a:pt x="166" y="190"/>
                      <a:pt x="332" y="4"/>
                      <a:pt x="492" y="2"/>
                    </a:cubicBezTo>
                    <a:cubicBezTo>
                      <a:pt x="652" y="0"/>
                      <a:pt x="798" y="239"/>
                      <a:pt x="960" y="364"/>
                    </a:cubicBezTo>
                    <a:cubicBezTo>
                      <a:pt x="1122" y="489"/>
                      <a:pt x="1301" y="749"/>
                      <a:pt x="1463" y="751"/>
                    </a:cubicBezTo>
                    <a:cubicBezTo>
                      <a:pt x="1625" y="753"/>
                      <a:pt x="1854" y="439"/>
                      <a:pt x="1932" y="376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16" name="Group 119"/>
              <p:cNvGrpSpPr>
                <a:grpSpLocks/>
              </p:cNvGrpSpPr>
              <p:nvPr/>
            </p:nvGrpSpPr>
            <p:grpSpPr bwMode="auto">
              <a:xfrm>
                <a:off x="384" y="2251"/>
                <a:ext cx="528" cy="290"/>
                <a:chOff x="1089" y="2072"/>
                <a:chExt cx="702" cy="399"/>
              </a:xfrm>
            </p:grpSpPr>
            <p:sp>
              <p:nvSpPr>
                <p:cNvPr id="117" name="Line 120"/>
                <p:cNvSpPr>
                  <a:spLocks noChangeShapeType="1"/>
                </p:cNvSpPr>
                <p:nvPr/>
              </p:nvSpPr>
              <p:spPr bwMode="auto">
                <a:xfrm flipV="1">
                  <a:off x="1089" y="2072"/>
                  <a:ext cx="0" cy="39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arrow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8" name="Line 121"/>
                <p:cNvSpPr>
                  <a:spLocks noChangeShapeType="1"/>
                </p:cNvSpPr>
                <p:nvPr/>
              </p:nvSpPr>
              <p:spPr bwMode="auto">
                <a:xfrm>
                  <a:off x="1089" y="2471"/>
                  <a:ext cx="70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arrow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19" name="Group 122"/>
          <p:cNvGrpSpPr>
            <a:grpSpLocks/>
          </p:cNvGrpSpPr>
          <p:nvPr/>
        </p:nvGrpSpPr>
        <p:grpSpPr bwMode="auto">
          <a:xfrm>
            <a:off x="633413" y="1184574"/>
            <a:ext cx="8141493" cy="1744663"/>
            <a:chOff x="85" y="1392"/>
            <a:chExt cx="5509" cy="1152"/>
          </a:xfrm>
        </p:grpSpPr>
        <p:sp>
          <p:nvSpPr>
            <p:cNvPr id="120" name="Text Box 123"/>
            <p:cNvSpPr txBox="1">
              <a:spLocks noChangeArrowheads="1"/>
            </p:cNvSpPr>
            <p:nvPr/>
          </p:nvSpPr>
          <p:spPr bwMode="auto">
            <a:xfrm>
              <a:off x="85" y="1776"/>
              <a:ext cx="91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000" b="1">
                  <a:solidFill>
                    <a:srgbClr val="FF0000"/>
                  </a:solidFill>
                  <a:latin typeface="+mj-ea"/>
                  <a:ea typeface="+mj-ea"/>
                </a:rPr>
                <a:t>交流电源</a:t>
              </a:r>
            </a:p>
          </p:txBody>
        </p:sp>
        <p:sp>
          <p:nvSpPr>
            <p:cNvPr id="121" name="Rectangle 124"/>
            <p:cNvSpPr>
              <a:spLocks noChangeArrowheads="1"/>
            </p:cNvSpPr>
            <p:nvPr/>
          </p:nvSpPr>
          <p:spPr bwMode="auto">
            <a:xfrm>
              <a:off x="5153" y="1776"/>
              <a:ext cx="44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2000" b="1">
                  <a:solidFill>
                    <a:srgbClr val="FF0000"/>
                  </a:solidFill>
                  <a:latin typeface="+mj-ea"/>
                  <a:ea typeface="+mj-ea"/>
                </a:rPr>
                <a:t>负载</a:t>
              </a:r>
            </a:p>
          </p:txBody>
        </p:sp>
        <p:sp>
          <p:nvSpPr>
            <p:cNvPr id="122" name="Rectangle 125"/>
            <p:cNvSpPr>
              <a:spLocks noChangeArrowheads="1"/>
            </p:cNvSpPr>
            <p:nvPr/>
          </p:nvSpPr>
          <p:spPr bwMode="auto">
            <a:xfrm>
              <a:off x="3312" y="1776"/>
              <a:ext cx="528" cy="76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j-ea"/>
                <a:ea typeface="+mj-ea"/>
              </a:endParaRPr>
            </a:p>
          </p:txBody>
        </p:sp>
        <p:sp>
          <p:nvSpPr>
            <p:cNvPr id="123" name="Line 126"/>
            <p:cNvSpPr>
              <a:spLocks noChangeShapeType="1"/>
            </p:cNvSpPr>
            <p:nvPr/>
          </p:nvSpPr>
          <p:spPr bwMode="auto">
            <a:xfrm>
              <a:off x="517" y="2112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ea"/>
                <a:ea typeface="+mj-ea"/>
              </a:endParaRPr>
            </a:p>
          </p:txBody>
        </p:sp>
        <p:sp>
          <p:nvSpPr>
            <p:cNvPr id="124" name="Rectangle 127"/>
            <p:cNvSpPr>
              <a:spLocks noChangeArrowheads="1"/>
            </p:cNvSpPr>
            <p:nvPr/>
          </p:nvSpPr>
          <p:spPr bwMode="auto">
            <a:xfrm>
              <a:off x="3615" y="2080"/>
              <a:ext cx="16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CC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zh-CN" sz="2000" b="1">
                <a:solidFill>
                  <a:srgbClr val="006600"/>
                </a:solidFill>
                <a:latin typeface="+mj-ea"/>
                <a:ea typeface="+mj-ea"/>
              </a:endParaRPr>
            </a:p>
          </p:txBody>
        </p:sp>
        <p:sp>
          <p:nvSpPr>
            <p:cNvPr id="125" name="Rectangle 128"/>
            <p:cNvSpPr>
              <a:spLocks noChangeArrowheads="1"/>
            </p:cNvSpPr>
            <p:nvPr/>
          </p:nvSpPr>
          <p:spPr bwMode="auto">
            <a:xfrm>
              <a:off x="1008" y="1392"/>
              <a:ext cx="44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2000" b="1" dirty="0">
                  <a:solidFill>
                    <a:srgbClr val="005800"/>
                  </a:solidFill>
                  <a:latin typeface="+mj-ea"/>
                  <a:ea typeface="+mj-ea"/>
                </a:rPr>
                <a:t>变压</a:t>
              </a:r>
            </a:p>
          </p:txBody>
        </p:sp>
        <p:sp>
          <p:nvSpPr>
            <p:cNvPr id="126" name="Rectangle 129"/>
            <p:cNvSpPr>
              <a:spLocks noChangeArrowheads="1"/>
            </p:cNvSpPr>
            <p:nvPr/>
          </p:nvSpPr>
          <p:spPr bwMode="auto">
            <a:xfrm>
              <a:off x="2197" y="1728"/>
              <a:ext cx="528" cy="76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j-ea"/>
                <a:ea typeface="+mj-ea"/>
              </a:endParaRPr>
            </a:p>
          </p:txBody>
        </p:sp>
        <p:sp>
          <p:nvSpPr>
            <p:cNvPr id="127" name="Rectangle 130"/>
            <p:cNvSpPr>
              <a:spLocks noChangeArrowheads="1"/>
            </p:cNvSpPr>
            <p:nvPr/>
          </p:nvSpPr>
          <p:spPr bwMode="auto">
            <a:xfrm>
              <a:off x="997" y="1728"/>
              <a:ext cx="528" cy="76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j-ea"/>
                <a:ea typeface="+mj-ea"/>
              </a:endParaRPr>
            </a:p>
          </p:txBody>
        </p:sp>
        <p:sp>
          <p:nvSpPr>
            <p:cNvPr id="128" name="Rectangle 131"/>
            <p:cNvSpPr>
              <a:spLocks noChangeArrowheads="1"/>
            </p:cNvSpPr>
            <p:nvPr/>
          </p:nvSpPr>
          <p:spPr bwMode="auto">
            <a:xfrm>
              <a:off x="4453" y="1728"/>
              <a:ext cx="528" cy="76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j-ea"/>
                <a:ea typeface="+mj-ea"/>
              </a:endParaRPr>
            </a:p>
          </p:txBody>
        </p:sp>
        <p:sp>
          <p:nvSpPr>
            <p:cNvPr id="129" name="Line 132"/>
            <p:cNvSpPr>
              <a:spLocks noChangeShapeType="1"/>
            </p:cNvSpPr>
            <p:nvPr/>
          </p:nvSpPr>
          <p:spPr bwMode="auto">
            <a:xfrm>
              <a:off x="1525" y="2112"/>
              <a:ext cx="6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ea"/>
                <a:ea typeface="+mj-ea"/>
              </a:endParaRPr>
            </a:p>
          </p:txBody>
        </p:sp>
        <p:sp>
          <p:nvSpPr>
            <p:cNvPr id="130" name="Line 133"/>
            <p:cNvSpPr>
              <a:spLocks noChangeShapeType="1"/>
            </p:cNvSpPr>
            <p:nvPr/>
          </p:nvSpPr>
          <p:spPr bwMode="auto">
            <a:xfrm>
              <a:off x="2725" y="2112"/>
              <a:ext cx="5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ea"/>
                <a:ea typeface="+mj-ea"/>
              </a:endParaRPr>
            </a:p>
          </p:txBody>
        </p:sp>
        <p:sp>
          <p:nvSpPr>
            <p:cNvPr id="131" name="Line 134"/>
            <p:cNvSpPr>
              <a:spLocks noChangeShapeType="1"/>
            </p:cNvSpPr>
            <p:nvPr/>
          </p:nvSpPr>
          <p:spPr bwMode="auto">
            <a:xfrm>
              <a:off x="3829" y="2112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ea"/>
                <a:ea typeface="+mj-ea"/>
              </a:endParaRPr>
            </a:p>
          </p:txBody>
        </p:sp>
        <p:sp>
          <p:nvSpPr>
            <p:cNvPr id="132" name="Line 135"/>
            <p:cNvSpPr>
              <a:spLocks noChangeShapeType="1"/>
            </p:cNvSpPr>
            <p:nvPr/>
          </p:nvSpPr>
          <p:spPr bwMode="auto">
            <a:xfrm>
              <a:off x="4981" y="2112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ea"/>
                <a:ea typeface="+mj-ea"/>
              </a:endParaRPr>
            </a:p>
          </p:txBody>
        </p:sp>
        <p:sp>
          <p:nvSpPr>
            <p:cNvPr id="133" name="Rectangle 136"/>
            <p:cNvSpPr>
              <a:spLocks noChangeArrowheads="1"/>
            </p:cNvSpPr>
            <p:nvPr/>
          </p:nvSpPr>
          <p:spPr bwMode="auto">
            <a:xfrm>
              <a:off x="2186" y="1392"/>
              <a:ext cx="44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2000" b="1">
                  <a:solidFill>
                    <a:srgbClr val="005800"/>
                  </a:solidFill>
                  <a:latin typeface="+mj-ea"/>
                  <a:ea typeface="+mj-ea"/>
                </a:rPr>
                <a:t>整流</a:t>
              </a:r>
            </a:p>
          </p:txBody>
        </p:sp>
        <p:sp>
          <p:nvSpPr>
            <p:cNvPr id="134" name="Rectangle 137"/>
            <p:cNvSpPr>
              <a:spLocks noChangeArrowheads="1"/>
            </p:cNvSpPr>
            <p:nvPr/>
          </p:nvSpPr>
          <p:spPr bwMode="auto">
            <a:xfrm>
              <a:off x="3312" y="1392"/>
              <a:ext cx="44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2000" b="1" dirty="0">
                  <a:solidFill>
                    <a:srgbClr val="005800"/>
                  </a:solidFill>
                  <a:latin typeface="+mj-ea"/>
                  <a:ea typeface="+mj-ea"/>
                </a:rPr>
                <a:t>滤波</a:t>
              </a:r>
            </a:p>
          </p:txBody>
        </p:sp>
        <p:sp>
          <p:nvSpPr>
            <p:cNvPr id="135" name="Rectangle 138"/>
            <p:cNvSpPr>
              <a:spLocks noChangeArrowheads="1"/>
            </p:cNvSpPr>
            <p:nvPr/>
          </p:nvSpPr>
          <p:spPr bwMode="auto">
            <a:xfrm>
              <a:off x="4464" y="1392"/>
              <a:ext cx="44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2000" b="1">
                  <a:solidFill>
                    <a:srgbClr val="005800"/>
                  </a:solidFill>
                  <a:latin typeface="+mj-ea"/>
                  <a:ea typeface="+mj-ea"/>
                </a:rPr>
                <a:t>稳压</a:t>
              </a:r>
            </a:p>
          </p:txBody>
        </p:sp>
        <p:grpSp>
          <p:nvGrpSpPr>
            <p:cNvPr id="136" name="Group 139"/>
            <p:cNvGrpSpPr>
              <a:grpSpLocks/>
            </p:cNvGrpSpPr>
            <p:nvPr/>
          </p:nvGrpSpPr>
          <p:grpSpPr bwMode="auto">
            <a:xfrm>
              <a:off x="4611" y="1847"/>
              <a:ext cx="193" cy="480"/>
              <a:chOff x="4645" y="1824"/>
              <a:chExt cx="193" cy="480"/>
            </a:xfrm>
          </p:grpSpPr>
          <p:sp>
            <p:nvSpPr>
              <p:cNvPr id="174" name="Line 140"/>
              <p:cNvSpPr>
                <a:spLocks noChangeShapeType="1"/>
              </p:cNvSpPr>
              <p:nvPr/>
            </p:nvSpPr>
            <p:spPr bwMode="auto">
              <a:xfrm rot="-5400000">
                <a:off x="4741" y="1920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75" name="AutoShape 141"/>
              <p:cNvSpPr>
                <a:spLocks noChangeArrowheads="1"/>
              </p:cNvSpPr>
              <p:nvPr/>
            </p:nvSpPr>
            <p:spPr bwMode="auto">
              <a:xfrm>
                <a:off x="4646" y="2021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000">
                  <a:latin typeface="+mj-ea"/>
                  <a:ea typeface="+mj-ea"/>
                </a:endParaRPr>
              </a:p>
            </p:txBody>
          </p:sp>
          <p:sp>
            <p:nvSpPr>
              <p:cNvPr id="176" name="Line 142"/>
              <p:cNvSpPr>
                <a:spLocks noChangeShapeType="1"/>
              </p:cNvSpPr>
              <p:nvPr/>
            </p:nvSpPr>
            <p:spPr bwMode="auto">
              <a:xfrm rot="16200000" flipH="1">
                <a:off x="4820" y="2034"/>
                <a:ext cx="33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77" name="Line 143"/>
              <p:cNvSpPr>
                <a:spLocks noChangeShapeType="1"/>
              </p:cNvSpPr>
              <p:nvPr/>
            </p:nvSpPr>
            <p:spPr bwMode="auto">
              <a:xfrm rot="-5400000">
                <a:off x="4501" y="2064"/>
                <a:ext cx="48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137" name="Group 144"/>
            <p:cNvGrpSpPr>
              <a:grpSpLocks/>
            </p:cNvGrpSpPr>
            <p:nvPr/>
          </p:nvGrpSpPr>
          <p:grpSpPr bwMode="auto">
            <a:xfrm>
              <a:off x="3349" y="1942"/>
              <a:ext cx="432" cy="408"/>
              <a:chOff x="3349" y="1920"/>
              <a:chExt cx="432" cy="408"/>
            </a:xfrm>
          </p:grpSpPr>
          <p:sp>
            <p:nvSpPr>
              <p:cNvPr id="162" name="Rectangle 145"/>
              <p:cNvSpPr>
                <a:spLocks noChangeArrowheads="1"/>
              </p:cNvSpPr>
              <p:nvPr/>
            </p:nvSpPr>
            <p:spPr bwMode="auto">
              <a:xfrm flipV="1">
                <a:off x="3503" y="1920"/>
                <a:ext cx="123" cy="9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000">
                  <a:latin typeface="+mj-ea"/>
                  <a:ea typeface="+mj-ea"/>
                </a:endParaRPr>
              </a:p>
            </p:txBody>
          </p:sp>
          <p:sp>
            <p:nvSpPr>
              <p:cNvPr id="163" name="Line 146"/>
              <p:cNvSpPr>
                <a:spLocks noChangeShapeType="1"/>
              </p:cNvSpPr>
              <p:nvPr/>
            </p:nvSpPr>
            <p:spPr bwMode="auto">
              <a:xfrm rot="-5400000">
                <a:off x="3688" y="2130"/>
                <a:ext cx="0" cy="12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64" name="Line 147"/>
              <p:cNvSpPr>
                <a:spLocks noChangeShapeType="1"/>
              </p:cNvSpPr>
              <p:nvPr/>
            </p:nvSpPr>
            <p:spPr bwMode="auto">
              <a:xfrm rot="16200000" flipV="1">
                <a:off x="3688" y="2039"/>
                <a:ext cx="0" cy="12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65" name="Line 148"/>
              <p:cNvSpPr>
                <a:spLocks noChangeShapeType="1"/>
              </p:cNvSpPr>
              <p:nvPr/>
            </p:nvSpPr>
            <p:spPr bwMode="auto">
              <a:xfrm rot="5400000" flipH="1">
                <a:off x="3620" y="2033"/>
                <a:ext cx="137" cy="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66" name="Line 149"/>
              <p:cNvSpPr>
                <a:spLocks noChangeShapeType="1"/>
              </p:cNvSpPr>
              <p:nvPr/>
            </p:nvSpPr>
            <p:spPr bwMode="auto">
              <a:xfrm rot="16200000" flipH="1">
                <a:off x="3620" y="2260"/>
                <a:ext cx="13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67" name="Line 150"/>
              <p:cNvSpPr>
                <a:spLocks noChangeShapeType="1"/>
              </p:cNvSpPr>
              <p:nvPr/>
            </p:nvSpPr>
            <p:spPr bwMode="auto">
              <a:xfrm>
                <a:off x="3349" y="1965"/>
                <a:ext cx="15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68" name="Line 151"/>
              <p:cNvSpPr>
                <a:spLocks noChangeShapeType="1"/>
              </p:cNvSpPr>
              <p:nvPr/>
            </p:nvSpPr>
            <p:spPr bwMode="auto">
              <a:xfrm>
                <a:off x="3627" y="1966"/>
                <a:ext cx="15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69" name="Line 152"/>
              <p:cNvSpPr>
                <a:spLocks noChangeShapeType="1"/>
              </p:cNvSpPr>
              <p:nvPr/>
            </p:nvSpPr>
            <p:spPr bwMode="auto">
              <a:xfrm rot="-5400000">
                <a:off x="3441" y="2129"/>
                <a:ext cx="0" cy="12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70" name="Line 153"/>
              <p:cNvSpPr>
                <a:spLocks noChangeShapeType="1"/>
              </p:cNvSpPr>
              <p:nvPr/>
            </p:nvSpPr>
            <p:spPr bwMode="auto">
              <a:xfrm rot="16200000" flipV="1">
                <a:off x="3441" y="2038"/>
                <a:ext cx="0" cy="12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71" name="Line 154"/>
              <p:cNvSpPr>
                <a:spLocks noChangeShapeType="1"/>
              </p:cNvSpPr>
              <p:nvPr/>
            </p:nvSpPr>
            <p:spPr bwMode="auto">
              <a:xfrm rot="-5400000">
                <a:off x="3373" y="2032"/>
                <a:ext cx="13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72" name="Line 155"/>
              <p:cNvSpPr>
                <a:spLocks noChangeShapeType="1"/>
              </p:cNvSpPr>
              <p:nvPr/>
            </p:nvSpPr>
            <p:spPr bwMode="auto">
              <a:xfrm rot="16200000" flipH="1">
                <a:off x="3373" y="2259"/>
                <a:ext cx="13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73" name="Line 156"/>
              <p:cNvSpPr>
                <a:spLocks noChangeShapeType="1"/>
              </p:cNvSpPr>
              <p:nvPr/>
            </p:nvSpPr>
            <p:spPr bwMode="auto">
              <a:xfrm>
                <a:off x="3349" y="2320"/>
                <a:ext cx="431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138" name="Group 157"/>
            <p:cNvGrpSpPr>
              <a:grpSpLocks/>
            </p:cNvGrpSpPr>
            <p:nvPr/>
          </p:nvGrpSpPr>
          <p:grpSpPr bwMode="auto">
            <a:xfrm>
              <a:off x="2208" y="1847"/>
              <a:ext cx="480" cy="528"/>
              <a:chOff x="2208" y="1824"/>
              <a:chExt cx="480" cy="528"/>
            </a:xfrm>
          </p:grpSpPr>
          <p:sp>
            <p:nvSpPr>
              <p:cNvPr id="151" name="Line 158"/>
              <p:cNvSpPr>
                <a:spLocks noChangeShapeType="1"/>
              </p:cNvSpPr>
              <p:nvPr/>
            </p:nvSpPr>
            <p:spPr bwMode="auto">
              <a:xfrm rot="10800000" flipH="1">
                <a:off x="2495" y="2011"/>
                <a:ext cx="0" cy="1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52" name="AutoShape 159"/>
              <p:cNvSpPr>
                <a:spLocks noChangeArrowheads="1"/>
              </p:cNvSpPr>
              <p:nvPr/>
            </p:nvSpPr>
            <p:spPr bwMode="auto">
              <a:xfrm rot="5400000" flipH="1">
                <a:off x="2386" y="2026"/>
                <a:ext cx="124" cy="94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000">
                  <a:latin typeface="+mj-ea"/>
                  <a:ea typeface="+mj-ea"/>
                </a:endParaRPr>
              </a:p>
            </p:txBody>
          </p:sp>
          <p:sp>
            <p:nvSpPr>
              <p:cNvPr id="153" name="Line 160"/>
              <p:cNvSpPr>
                <a:spLocks noChangeShapeType="1"/>
              </p:cNvSpPr>
              <p:nvPr/>
            </p:nvSpPr>
            <p:spPr bwMode="auto">
              <a:xfrm rot="10800000" flipH="1">
                <a:off x="2332" y="2069"/>
                <a:ext cx="26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54" name="Line 161"/>
              <p:cNvSpPr>
                <a:spLocks noChangeShapeType="1"/>
              </p:cNvSpPr>
              <p:nvPr/>
            </p:nvSpPr>
            <p:spPr bwMode="auto">
              <a:xfrm flipH="1">
                <a:off x="2288" y="1915"/>
                <a:ext cx="173" cy="17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55" name="Line 162"/>
              <p:cNvSpPr>
                <a:spLocks noChangeShapeType="1"/>
              </p:cNvSpPr>
              <p:nvPr/>
            </p:nvSpPr>
            <p:spPr bwMode="auto">
              <a:xfrm>
                <a:off x="2288" y="2088"/>
                <a:ext cx="173" cy="17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56" name="Line 163"/>
              <p:cNvSpPr>
                <a:spLocks noChangeShapeType="1"/>
              </p:cNvSpPr>
              <p:nvPr/>
            </p:nvSpPr>
            <p:spPr bwMode="auto">
              <a:xfrm>
                <a:off x="2461" y="1920"/>
                <a:ext cx="173" cy="17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57" name="Line 164"/>
              <p:cNvSpPr>
                <a:spLocks noChangeShapeType="1"/>
              </p:cNvSpPr>
              <p:nvPr/>
            </p:nvSpPr>
            <p:spPr bwMode="auto">
              <a:xfrm flipH="1">
                <a:off x="2461" y="2088"/>
                <a:ext cx="173" cy="17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58" name="Line 165"/>
              <p:cNvSpPr>
                <a:spLocks noChangeShapeType="1"/>
              </p:cNvSpPr>
              <p:nvPr/>
            </p:nvSpPr>
            <p:spPr bwMode="auto">
              <a:xfrm>
                <a:off x="2461" y="1824"/>
                <a:ext cx="0" cy="11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59" name="Line 166"/>
              <p:cNvSpPr>
                <a:spLocks noChangeShapeType="1"/>
              </p:cNvSpPr>
              <p:nvPr/>
            </p:nvSpPr>
            <p:spPr bwMode="auto">
              <a:xfrm flipH="1">
                <a:off x="2634" y="2088"/>
                <a:ext cx="54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60" name="Line 167"/>
              <p:cNvSpPr>
                <a:spLocks noChangeShapeType="1"/>
              </p:cNvSpPr>
              <p:nvPr/>
            </p:nvSpPr>
            <p:spPr bwMode="auto">
              <a:xfrm flipV="1">
                <a:off x="2461" y="2261"/>
                <a:ext cx="0" cy="9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61" name="Line 168"/>
              <p:cNvSpPr>
                <a:spLocks noChangeShapeType="1"/>
              </p:cNvSpPr>
              <p:nvPr/>
            </p:nvSpPr>
            <p:spPr bwMode="auto">
              <a:xfrm>
                <a:off x="2208" y="2088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139" name="Group 169"/>
            <p:cNvGrpSpPr>
              <a:grpSpLocks/>
            </p:cNvGrpSpPr>
            <p:nvPr/>
          </p:nvGrpSpPr>
          <p:grpSpPr bwMode="auto">
            <a:xfrm>
              <a:off x="1056" y="1892"/>
              <a:ext cx="409" cy="437"/>
              <a:chOff x="1056" y="1915"/>
              <a:chExt cx="409" cy="437"/>
            </a:xfrm>
          </p:grpSpPr>
          <p:sp>
            <p:nvSpPr>
              <p:cNvPr id="140" name="Line 170"/>
              <p:cNvSpPr>
                <a:spLocks noChangeShapeType="1"/>
              </p:cNvSpPr>
              <p:nvPr/>
            </p:nvSpPr>
            <p:spPr bwMode="auto">
              <a:xfrm>
                <a:off x="1202" y="1915"/>
                <a:ext cx="0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41" name="Line 171"/>
              <p:cNvSpPr>
                <a:spLocks noChangeShapeType="1"/>
              </p:cNvSpPr>
              <p:nvPr/>
            </p:nvSpPr>
            <p:spPr bwMode="auto">
              <a:xfrm flipV="1">
                <a:off x="1202" y="2290"/>
                <a:ext cx="0" cy="6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42" name="Freeform 172"/>
              <p:cNvSpPr>
                <a:spLocks/>
              </p:cNvSpPr>
              <p:nvPr/>
            </p:nvSpPr>
            <p:spPr bwMode="auto">
              <a:xfrm>
                <a:off x="1202" y="1978"/>
                <a:ext cx="18" cy="312"/>
              </a:xfrm>
              <a:custGeom>
                <a:avLst/>
                <a:gdLst>
                  <a:gd name="T0" fmla="*/ 0 w 48"/>
                  <a:gd name="T1" fmla="*/ 0 h 768"/>
                  <a:gd name="T2" fmla="*/ 3 w 48"/>
                  <a:gd name="T3" fmla="*/ 7 h 768"/>
                  <a:gd name="T4" fmla="*/ 0 w 48"/>
                  <a:gd name="T5" fmla="*/ 13 h 768"/>
                  <a:gd name="T6" fmla="*/ 3 w 48"/>
                  <a:gd name="T7" fmla="*/ 20 h 768"/>
                  <a:gd name="T8" fmla="*/ 0 w 48"/>
                  <a:gd name="T9" fmla="*/ 26 h 768"/>
                  <a:gd name="T10" fmla="*/ 3 w 48"/>
                  <a:gd name="T11" fmla="*/ 32 h 768"/>
                  <a:gd name="T12" fmla="*/ 0 w 48"/>
                  <a:gd name="T13" fmla="*/ 39 h 768"/>
                  <a:gd name="T14" fmla="*/ 3 w 48"/>
                  <a:gd name="T15" fmla="*/ 45 h 768"/>
                  <a:gd name="T16" fmla="*/ 0 w 48"/>
                  <a:gd name="T17" fmla="*/ 52 h 76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8" h="768">
                    <a:moveTo>
                      <a:pt x="0" y="0"/>
                    </a:moveTo>
                    <a:cubicBezTo>
                      <a:pt x="24" y="32"/>
                      <a:pt x="48" y="64"/>
                      <a:pt x="48" y="96"/>
                    </a:cubicBezTo>
                    <a:cubicBezTo>
                      <a:pt x="48" y="128"/>
                      <a:pt x="0" y="160"/>
                      <a:pt x="0" y="192"/>
                    </a:cubicBezTo>
                    <a:cubicBezTo>
                      <a:pt x="0" y="224"/>
                      <a:pt x="48" y="256"/>
                      <a:pt x="48" y="288"/>
                    </a:cubicBezTo>
                    <a:cubicBezTo>
                      <a:pt x="48" y="320"/>
                      <a:pt x="0" y="352"/>
                      <a:pt x="0" y="384"/>
                    </a:cubicBezTo>
                    <a:cubicBezTo>
                      <a:pt x="0" y="416"/>
                      <a:pt x="48" y="448"/>
                      <a:pt x="48" y="480"/>
                    </a:cubicBezTo>
                    <a:cubicBezTo>
                      <a:pt x="48" y="512"/>
                      <a:pt x="0" y="544"/>
                      <a:pt x="0" y="576"/>
                    </a:cubicBezTo>
                    <a:cubicBezTo>
                      <a:pt x="0" y="608"/>
                      <a:pt x="48" y="640"/>
                      <a:pt x="48" y="672"/>
                    </a:cubicBezTo>
                    <a:cubicBezTo>
                      <a:pt x="48" y="704"/>
                      <a:pt x="8" y="752"/>
                      <a:pt x="0" y="768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43" name="Line 173"/>
              <p:cNvSpPr>
                <a:spLocks noChangeShapeType="1"/>
              </p:cNvSpPr>
              <p:nvPr/>
            </p:nvSpPr>
            <p:spPr bwMode="auto">
              <a:xfrm flipH="1">
                <a:off x="1294" y="1915"/>
                <a:ext cx="0" cy="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44" name="Line 174"/>
              <p:cNvSpPr>
                <a:spLocks noChangeShapeType="1"/>
              </p:cNvSpPr>
              <p:nvPr/>
            </p:nvSpPr>
            <p:spPr bwMode="auto">
              <a:xfrm flipH="1" flipV="1">
                <a:off x="1294" y="2290"/>
                <a:ext cx="0" cy="6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45" name="Freeform 175"/>
              <p:cNvSpPr>
                <a:spLocks/>
              </p:cNvSpPr>
              <p:nvPr/>
            </p:nvSpPr>
            <p:spPr bwMode="auto">
              <a:xfrm flipH="1">
                <a:off x="1275" y="1978"/>
                <a:ext cx="19" cy="312"/>
              </a:xfrm>
              <a:custGeom>
                <a:avLst/>
                <a:gdLst>
                  <a:gd name="T0" fmla="*/ 0 w 48"/>
                  <a:gd name="T1" fmla="*/ 0 h 768"/>
                  <a:gd name="T2" fmla="*/ 3 w 48"/>
                  <a:gd name="T3" fmla="*/ 7 h 768"/>
                  <a:gd name="T4" fmla="*/ 0 w 48"/>
                  <a:gd name="T5" fmla="*/ 13 h 768"/>
                  <a:gd name="T6" fmla="*/ 3 w 48"/>
                  <a:gd name="T7" fmla="*/ 20 h 768"/>
                  <a:gd name="T8" fmla="*/ 0 w 48"/>
                  <a:gd name="T9" fmla="*/ 26 h 768"/>
                  <a:gd name="T10" fmla="*/ 3 w 48"/>
                  <a:gd name="T11" fmla="*/ 32 h 768"/>
                  <a:gd name="T12" fmla="*/ 0 w 48"/>
                  <a:gd name="T13" fmla="*/ 39 h 768"/>
                  <a:gd name="T14" fmla="*/ 3 w 48"/>
                  <a:gd name="T15" fmla="*/ 45 h 768"/>
                  <a:gd name="T16" fmla="*/ 0 w 48"/>
                  <a:gd name="T17" fmla="*/ 52 h 76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8" h="768">
                    <a:moveTo>
                      <a:pt x="0" y="0"/>
                    </a:moveTo>
                    <a:cubicBezTo>
                      <a:pt x="24" y="32"/>
                      <a:pt x="48" y="64"/>
                      <a:pt x="48" y="96"/>
                    </a:cubicBezTo>
                    <a:cubicBezTo>
                      <a:pt x="48" y="128"/>
                      <a:pt x="0" y="160"/>
                      <a:pt x="0" y="192"/>
                    </a:cubicBezTo>
                    <a:cubicBezTo>
                      <a:pt x="0" y="224"/>
                      <a:pt x="48" y="256"/>
                      <a:pt x="48" y="288"/>
                    </a:cubicBezTo>
                    <a:cubicBezTo>
                      <a:pt x="48" y="320"/>
                      <a:pt x="0" y="352"/>
                      <a:pt x="0" y="384"/>
                    </a:cubicBezTo>
                    <a:cubicBezTo>
                      <a:pt x="0" y="416"/>
                      <a:pt x="48" y="448"/>
                      <a:pt x="48" y="480"/>
                    </a:cubicBezTo>
                    <a:cubicBezTo>
                      <a:pt x="48" y="512"/>
                      <a:pt x="0" y="544"/>
                      <a:pt x="0" y="576"/>
                    </a:cubicBezTo>
                    <a:cubicBezTo>
                      <a:pt x="0" y="608"/>
                      <a:pt x="48" y="640"/>
                      <a:pt x="48" y="672"/>
                    </a:cubicBezTo>
                    <a:cubicBezTo>
                      <a:pt x="48" y="704"/>
                      <a:pt x="8" y="752"/>
                      <a:pt x="0" y="768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46" name="Line 176"/>
              <p:cNvSpPr>
                <a:spLocks noChangeShapeType="1"/>
              </p:cNvSpPr>
              <p:nvPr/>
            </p:nvSpPr>
            <p:spPr bwMode="auto">
              <a:xfrm>
                <a:off x="1248" y="1915"/>
                <a:ext cx="0" cy="43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47" name="Line 177"/>
              <p:cNvSpPr>
                <a:spLocks noChangeShapeType="1"/>
              </p:cNvSpPr>
              <p:nvPr/>
            </p:nvSpPr>
            <p:spPr bwMode="auto">
              <a:xfrm>
                <a:off x="1058" y="1915"/>
                <a:ext cx="15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48" name="Line 178"/>
              <p:cNvSpPr>
                <a:spLocks noChangeShapeType="1"/>
              </p:cNvSpPr>
              <p:nvPr/>
            </p:nvSpPr>
            <p:spPr bwMode="auto">
              <a:xfrm>
                <a:off x="1056" y="2347"/>
                <a:ext cx="15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49" name="Line 179"/>
              <p:cNvSpPr>
                <a:spLocks noChangeShapeType="1"/>
              </p:cNvSpPr>
              <p:nvPr/>
            </p:nvSpPr>
            <p:spPr bwMode="auto">
              <a:xfrm>
                <a:off x="1306" y="1915"/>
                <a:ext cx="15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  <p:sp>
            <p:nvSpPr>
              <p:cNvPr id="150" name="Line 180"/>
              <p:cNvSpPr>
                <a:spLocks noChangeShapeType="1"/>
              </p:cNvSpPr>
              <p:nvPr/>
            </p:nvSpPr>
            <p:spPr bwMode="auto">
              <a:xfrm>
                <a:off x="1304" y="2347"/>
                <a:ext cx="15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139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4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三相桥式整流电路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grpSp>
        <p:nvGrpSpPr>
          <p:cNvPr id="111" name="Group 7"/>
          <p:cNvGrpSpPr>
            <a:grpSpLocks/>
          </p:cNvGrpSpPr>
          <p:nvPr/>
        </p:nvGrpSpPr>
        <p:grpSpPr bwMode="auto">
          <a:xfrm>
            <a:off x="4788305" y="1303682"/>
            <a:ext cx="3567249" cy="2077034"/>
            <a:chOff x="2509" y="409"/>
            <a:chExt cx="3029" cy="2087"/>
          </a:xfrm>
        </p:grpSpPr>
        <p:sp>
          <p:nvSpPr>
            <p:cNvPr id="112" name="Line 8"/>
            <p:cNvSpPr>
              <a:spLocks noChangeShapeType="1"/>
            </p:cNvSpPr>
            <p:nvPr/>
          </p:nvSpPr>
          <p:spPr bwMode="auto">
            <a:xfrm flipH="1">
              <a:off x="5112" y="418"/>
              <a:ext cx="0" cy="8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3" name="Text Box 9"/>
            <p:cNvSpPr txBox="1">
              <a:spLocks noChangeArrowheads="1"/>
            </p:cNvSpPr>
            <p:nvPr/>
          </p:nvSpPr>
          <p:spPr bwMode="auto">
            <a:xfrm>
              <a:off x="3408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1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4" name="Text Box 10"/>
            <p:cNvSpPr txBox="1">
              <a:spLocks noChangeArrowheads="1"/>
            </p:cNvSpPr>
            <p:nvPr/>
          </p:nvSpPr>
          <p:spPr bwMode="auto">
            <a:xfrm>
              <a:off x="4680" y="1273"/>
              <a:ext cx="445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5" name="Rectangle 11"/>
            <p:cNvSpPr>
              <a:spLocks noChangeArrowheads="1"/>
            </p:cNvSpPr>
            <p:nvPr/>
          </p:nvSpPr>
          <p:spPr bwMode="auto">
            <a:xfrm>
              <a:off x="5043" y="1279"/>
              <a:ext cx="117" cy="38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6" name="Text Box 12"/>
            <p:cNvSpPr txBox="1">
              <a:spLocks noChangeArrowheads="1"/>
            </p:cNvSpPr>
            <p:nvPr/>
          </p:nvSpPr>
          <p:spPr bwMode="auto">
            <a:xfrm>
              <a:off x="5184" y="1282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7" name="AutoShape 13"/>
            <p:cNvSpPr>
              <a:spLocks noChangeArrowheads="1"/>
            </p:cNvSpPr>
            <p:nvPr/>
          </p:nvSpPr>
          <p:spPr bwMode="auto">
            <a:xfrm rot="10800000" flipV="1">
              <a:off x="3338" y="696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8" name="Line 14"/>
            <p:cNvSpPr>
              <a:spLocks noChangeShapeType="1"/>
            </p:cNvSpPr>
            <p:nvPr/>
          </p:nvSpPr>
          <p:spPr bwMode="auto">
            <a:xfrm rot="10800000" flipV="1">
              <a:off x="3334" y="682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9" name="Line 15"/>
            <p:cNvSpPr>
              <a:spLocks noChangeShapeType="1"/>
            </p:cNvSpPr>
            <p:nvPr/>
          </p:nvSpPr>
          <p:spPr bwMode="auto">
            <a:xfrm>
              <a:off x="2568" y="1065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0" name="Line 16"/>
            <p:cNvSpPr>
              <a:spLocks noChangeShapeType="1"/>
            </p:cNvSpPr>
            <p:nvPr/>
          </p:nvSpPr>
          <p:spPr bwMode="auto">
            <a:xfrm>
              <a:off x="3167" y="1080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1" name="Line 17"/>
            <p:cNvSpPr>
              <a:spLocks noChangeShapeType="1"/>
            </p:cNvSpPr>
            <p:nvPr/>
          </p:nvSpPr>
          <p:spPr bwMode="auto">
            <a:xfrm>
              <a:off x="2568" y="1426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2" name="Line 18"/>
            <p:cNvSpPr>
              <a:spLocks noChangeShapeType="1"/>
            </p:cNvSpPr>
            <p:nvPr/>
          </p:nvSpPr>
          <p:spPr bwMode="auto">
            <a:xfrm>
              <a:off x="2566" y="1762"/>
              <a:ext cx="1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3" name="Line 19"/>
            <p:cNvSpPr>
              <a:spLocks noChangeShapeType="1"/>
            </p:cNvSpPr>
            <p:nvPr/>
          </p:nvSpPr>
          <p:spPr bwMode="auto">
            <a:xfrm>
              <a:off x="2568" y="1063"/>
              <a:ext cx="0" cy="6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4" name="Line 20"/>
            <p:cNvSpPr>
              <a:spLocks noChangeShapeType="1"/>
            </p:cNvSpPr>
            <p:nvPr/>
          </p:nvSpPr>
          <p:spPr bwMode="auto">
            <a:xfrm>
              <a:off x="3166" y="1425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5" name="Line 21"/>
            <p:cNvSpPr>
              <a:spLocks noChangeShapeType="1"/>
            </p:cNvSpPr>
            <p:nvPr/>
          </p:nvSpPr>
          <p:spPr bwMode="auto">
            <a:xfrm>
              <a:off x="3144" y="1762"/>
              <a:ext cx="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6" name="AutoShape 22"/>
            <p:cNvSpPr>
              <a:spLocks noChangeArrowheads="1"/>
            </p:cNvSpPr>
            <p:nvPr/>
          </p:nvSpPr>
          <p:spPr bwMode="auto">
            <a:xfrm rot="10800000" flipV="1">
              <a:off x="3771" y="2015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7" name="Line 23"/>
            <p:cNvSpPr>
              <a:spLocks noChangeShapeType="1"/>
            </p:cNvSpPr>
            <p:nvPr/>
          </p:nvSpPr>
          <p:spPr bwMode="auto">
            <a:xfrm rot="10800000" flipV="1">
              <a:off x="3767" y="2001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8" name="AutoShape 24"/>
            <p:cNvSpPr>
              <a:spLocks noChangeArrowheads="1"/>
            </p:cNvSpPr>
            <p:nvPr/>
          </p:nvSpPr>
          <p:spPr bwMode="auto">
            <a:xfrm rot="10800000" flipV="1">
              <a:off x="3771" y="696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9" name="Line 25"/>
            <p:cNvSpPr>
              <a:spLocks noChangeShapeType="1"/>
            </p:cNvSpPr>
            <p:nvPr/>
          </p:nvSpPr>
          <p:spPr bwMode="auto">
            <a:xfrm rot="10800000" flipV="1">
              <a:off x="3767" y="682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0" name="AutoShape 26"/>
            <p:cNvSpPr>
              <a:spLocks noChangeArrowheads="1"/>
            </p:cNvSpPr>
            <p:nvPr/>
          </p:nvSpPr>
          <p:spPr bwMode="auto">
            <a:xfrm rot="10800000" flipV="1">
              <a:off x="4203" y="697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1" name="Line 27"/>
            <p:cNvSpPr>
              <a:spLocks noChangeShapeType="1"/>
            </p:cNvSpPr>
            <p:nvPr/>
          </p:nvSpPr>
          <p:spPr bwMode="auto">
            <a:xfrm rot="10800000" flipV="1">
              <a:off x="4199" y="683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2" name="AutoShape 28"/>
            <p:cNvSpPr>
              <a:spLocks noChangeArrowheads="1"/>
            </p:cNvSpPr>
            <p:nvPr/>
          </p:nvSpPr>
          <p:spPr bwMode="auto">
            <a:xfrm rot="10800000" flipV="1">
              <a:off x="4203" y="2001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3" name="Line 29"/>
            <p:cNvSpPr>
              <a:spLocks noChangeShapeType="1"/>
            </p:cNvSpPr>
            <p:nvPr/>
          </p:nvSpPr>
          <p:spPr bwMode="auto">
            <a:xfrm rot="10800000" flipV="1">
              <a:off x="4199" y="1987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4" name="AutoShape 30"/>
            <p:cNvSpPr>
              <a:spLocks noChangeArrowheads="1"/>
            </p:cNvSpPr>
            <p:nvPr/>
          </p:nvSpPr>
          <p:spPr bwMode="auto">
            <a:xfrm rot="10800000" flipV="1">
              <a:off x="3339" y="2015"/>
              <a:ext cx="266" cy="1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5" name="Line 31"/>
            <p:cNvSpPr>
              <a:spLocks noChangeShapeType="1"/>
            </p:cNvSpPr>
            <p:nvPr/>
          </p:nvSpPr>
          <p:spPr bwMode="auto">
            <a:xfrm rot="10800000" flipV="1">
              <a:off x="3335" y="2001"/>
              <a:ext cx="2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6" name="Line 32"/>
            <p:cNvSpPr>
              <a:spLocks noChangeShapeType="1"/>
            </p:cNvSpPr>
            <p:nvPr/>
          </p:nvSpPr>
          <p:spPr bwMode="auto">
            <a:xfrm rot="5400000" flipH="1" flipV="1">
              <a:off x="2879" y="1450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7" name="Line 33"/>
            <p:cNvSpPr>
              <a:spLocks noChangeShapeType="1"/>
            </p:cNvSpPr>
            <p:nvPr/>
          </p:nvSpPr>
          <p:spPr bwMode="auto">
            <a:xfrm rot="5400000" flipH="1" flipV="1">
              <a:off x="2447" y="1451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8" name="Line 34"/>
            <p:cNvSpPr>
              <a:spLocks noChangeShapeType="1"/>
            </p:cNvSpPr>
            <p:nvPr/>
          </p:nvSpPr>
          <p:spPr bwMode="auto">
            <a:xfrm rot="5400000" flipH="1" flipV="1">
              <a:off x="3311" y="1451"/>
              <a:ext cx="20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9" name="Line 35"/>
            <p:cNvSpPr>
              <a:spLocks noChangeShapeType="1"/>
            </p:cNvSpPr>
            <p:nvPr/>
          </p:nvSpPr>
          <p:spPr bwMode="auto">
            <a:xfrm>
              <a:off x="3480" y="418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0" name="Line 36"/>
            <p:cNvSpPr>
              <a:spLocks noChangeShapeType="1"/>
            </p:cNvSpPr>
            <p:nvPr/>
          </p:nvSpPr>
          <p:spPr bwMode="auto">
            <a:xfrm>
              <a:off x="3480" y="2482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1" name="Text Box 37"/>
            <p:cNvSpPr txBox="1">
              <a:spLocks noChangeArrowheads="1"/>
            </p:cNvSpPr>
            <p:nvPr/>
          </p:nvSpPr>
          <p:spPr bwMode="auto">
            <a:xfrm>
              <a:off x="4344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6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2" name="Text Box 38"/>
            <p:cNvSpPr txBox="1">
              <a:spLocks noChangeArrowheads="1"/>
            </p:cNvSpPr>
            <p:nvPr/>
          </p:nvSpPr>
          <p:spPr bwMode="auto">
            <a:xfrm>
              <a:off x="3840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3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3" name="Text Box 39"/>
            <p:cNvSpPr txBox="1">
              <a:spLocks noChangeArrowheads="1"/>
            </p:cNvSpPr>
            <p:nvPr/>
          </p:nvSpPr>
          <p:spPr bwMode="auto">
            <a:xfrm>
              <a:off x="4320" y="409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5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4" name="Text Box 40"/>
            <p:cNvSpPr txBox="1">
              <a:spLocks noChangeArrowheads="1"/>
            </p:cNvSpPr>
            <p:nvPr/>
          </p:nvSpPr>
          <p:spPr bwMode="auto">
            <a:xfrm>
              <a:off x="3888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4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5" name="Text Box 41"/>
            <p:cNvSpPr txBox="1">
              <a:spLocks noChangeArrowheads="1"/>
            </p:cNvSpPr>
            <p:nvPr/>
          </p:nvSpPr>
          <p:spPr bwMode="auto">
            <a:xfrm>
              <a:off x="3456" y="2146"/>
              <a:ext cx="43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2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6" name="Line 42"/>
            <p:cNvSpPr>
              <a:spLocks noChangeShapeType="1"/>
            </p:cNvSpPr>
            <p:nvPr/>
          </p:nvSpPr>
          <p:spPr bwMode="auto">
            <a:xfrm flipH="1">
              <a:off x="5040" y="562"/>
              <a:ext cx="0" cy="4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7" name="Text Box 43"/>
            <p:cNvSpPr txBox="1">
              <a:spLocks noChangeArrowheads="1"/>
            </p:cNvSpPr>
            <p:nvPr/>
          </p:nvSpPr>
          <p:spPr bwMode="auto">
            <a:xfrm>
              <a:off x="4782" y="610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1800" b="1" baseline="-2500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8" name="Text Box 44"/>
            <p:cNvSpPr txBox="1">
              <a:spLocks noChangeArrowheads="1"/>
            </p:cNvSpPr>
            <p:nvPr/>
          </p:nvSpPr>
          <p:spPr bwMode="auto">
            <a:xfrm>
              <a:off x="4305" y="1579"/>
              <a:ext cx="29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 C</a:t>
              </a:r>
            </a:p>
          </p:txBody>
        </p:sp>
        <p:sp>
          <p:nvSpPr>
            <p:cNvPr id="149" name="Text Box 45"/>
            <p:cNvSpPr txBox="1">
              <a:spLocks noChangeArrowheads="1"/>
            </p:cNvSpPr>
            <p:nvPr/>
          </p:nvSpPr>
          <p:spPr bwMode="auto">
            <a:xfrm>
              <a:off x="3904" y="1286"/>
              <a:ext cx="2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b</a:t>
              </a:r>
            </a:p>
          </p:txBody>
        </p:sp>
        <p:sp>
          <p:nvSpPr>
            <p:cNvPr id="150" name="Text Box 46"/>
            <p:cNvSpPr txBox="1">
              <a:spLocks noChangeArrowheads="1"/>
            </p:cNvSpPr>
            <p:nvPr/>
          </p:nvSpPr>
          <p:spPr bwMode="auto">
            <a:xfrm>
              <a:off x="3478" y="898"/>
              <a:ext cx="219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a</a:t>
              </a:r>
            </a:p>
          </p:txBody>
        </p:sp>
        <p:sp>
          <p:nvSpPr>
            <p:cNvPr id="151" name="Text Box 47"/>
            <p:cNvSpPr txBox="1">
              <a:spLocks noChangeArrowheads="1"/>
            </p:cNvSpPr>
            <p:nvPr/>
          </p:nvSpPr>
          <p:spPr bwMode="auto">
            <a:xfrm>
              <a:off x="2832" y="676"/>
              <a:ext cx="354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sz="1800" b="1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52" name="Text Box 48"/>
            <p:cNvSpPr txBox="1">
              <a:spLocks noChangeArrowheads="1"/>
            </p:cNvSpPr>
            <p:nvPr/>
          </p:nvSpPr>
          <p:spPr bwMode="auto">
            <a:xfrm>
              <a:off x="5184" y="1041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153" name="Text Box 49"/>
            <p:cNvSpPr txBox="1">
              <a:spLocks noChangeArrowheads="1"/>
            </p:cNvSpPr>
            <p:nvPr/>
          </p:nvSpPr>
          <p:spPr bwMode="auto">
            <a:xfrm>
              <a:off x="3024" y="753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154" name="Text Box 50"/>
            <p:cNvSpPr txBox="1">
              <a:spLocks noChangeArrowheads="1"/>
            </p:cNvSpPr>
            <p:nvPr/>
          </p:nvSpPr>
          <p:spPr bwMode="auto">
            <a:xfrm>
              <a:off x="5184" y="1561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155" name="Text Box 51"/>
            <p:cNvSpPr txBox="1">
              <a:spLocks noChangeArrowheads="1"/>
            </p:cNvSpPr>
            <p:nvPr/>
          </p:nvSpPr>
          <p:spPr bwMode="auto">
            <a:xfrm>
              <a:off x="2544" y="728"/>
              <a:ext cx="33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156" name="Line 52"/>
            <p:cNvSpPr>
              <a:spLocks noChangeShapeType="1"/>
            </p:cNvSpPr>
            <p:nvPr/>
          </p:nvSpPr>
          <p:spPr bwMode="auto">
            <a:xfrm flipH="1">
              <a:off x="5109" y="1680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157" name="Group 53"/>
            <p:cNvGrpSpPr>
              <a:grpSpLocks/>
            </p:cNvGrpSpPr>
            <p:nvPr/>
          </p:nvGrpSpPr>
          <p:grpSpPr bwMode="auto">
            <a:xfrm>
              <a:off x="2751" y="985"/>
              <a:ext cx="417" cy="91"/>
              <a:chOff x="2350" y="1292"/>
              <a:chExt cx="417" cy="145"/>
            </a:xfrm>
          </p:grpSpPr>
          <p:sp>
            <p:nvSpPr>
              <p:cNvPr id="167" name="Freeform 54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8" name="Freeform 55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9" name="Freeform 56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58" name="Group 57"/>
            <p:cNvGrpSpPr>
              <a:grpSpLocks/>
            </p:cNvGrpSpPr>
            <p:nvPr/>
          </p:nvGrpSpPr>
          <p:grpSpPr bwMode="auto">
            <a:xfrm>
              <a:off x="2736" y="1344"/>
              <a:ext cx="417" cy="91"/>
              <a:chOff x="2350" y="1292"/>
              <a:chExt cx="417" cy="145"/>
            </a:xfrm>
          </p:grpSpPr>
          <p:sp>
            <p:nvSpPr>
              <p:cNvPr id="164" name="Freeform 58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5" name="Freeform 59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6" name="Freeform 60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59" name="Group 61"/>
            <p:cNvGrpSpPr>
              <a:grpSpLocks/>
            </p:cNvGrpSpPr>
            <p:nvPr/>
          </p:nvGrpSpPr>
          <p:grpSpPr bwMode="auto">
            <a:xfrm>
              <a:off x="2736" y="1680"/>
              <a:ext cx="417" cy="91"/>
              <a:chOff x="2350" y="1292"/>
              <a:chExt cx="417" cy="145"/>
            </a:xfrm>
          </p:grpSpPr>
          <p:sp>
            <p:nvSpPr>
              <p:cNvPr id="161" name="Freeform 62"/>
              <p:cNvSpPr>
                <a:spLocks/>
              </p:cNvSpPr>
              <p:nvPr/>
            </p:nvSpPr>
            <p:spPr bwMode="auto">
              <a:xfrm rot="-5400000">
                <a:off x="2356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2" name="Freeform 63"/>
              <p:cNvSpPr>
                <a:spLocks/>
              </p:cNvSpPr>
              <p:nvPr/>
            </p:nvSpPr>
            <p:spPr bwMode="auto">
              <a:xfrm rot="-5400000">
                <a:off x="2493" y="1286"/>
                <a:ext cx="145" cy="157"/>
              </a:xfrm>
              <a:custGeom>
                <a:avLst/>
                <a:gdLst>
                  <a:gd name="T0" fmla="*/ 0 w 137"/>
                  <a:gd name="T1" fmla="*/ 1 h 221"/>
                  <a:gd name="T2" fmla="*/ 102 w 137"/>
                  <a:gd name="T3" fmla="*/ 4 h 221"/>
                  <a:gd name="T4" fmla="*/ 145 w 137"/>
                  <a:gd name="T5" fmla="*/ 24 h 221"/>
                  <a:gd name="T6" fmla="*/ 88 w 137"/>
                  <a:gd name="T7" fmla="*/ 67 h 221"/>
                  <a:gd name="T8" fmla="*/ 25 w 137"/>
                  <a:gd name="T9" fmla="*/ 72 h 221"/>
                  <a:gd name="T10" fmla="*/ 34 w 137"/>
                  <a:gd name="T11" fmla="*/ 80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221">
                    <a:moveTo>
                      <a:pt x="0" y="2"/>
                    </a:moveTo>
                    <a:cubicBezTo>
                      <a:pt x="13" y="6"/>
                      <a:pt x="66" y="0"/>
                      <a:pt x="86" y="11"/>
                    </a:cubicBezTo>
                    <a:cubicBezTo>
                      <a:pt x="106" y="22"/>
                      <a:pt x="124" y="37"/>
                      <a:pt x="122" y="67"/>
                    </a:cubicBezTo>
                    <a:cubicBezTo>
                      <a:pt x="136" y="117"/>
                      <a:pt x="137" y="171"/>
                      <a:pt x="74" y="189"/>
                    </a:cubicBezTo>
                    <a:cubicBezTo>
                      <a:pt x="68" y="197"/>
                      <a:pt x="30" y="196"/>
                      <a:pt x="22" y="202"/>
                    </a:cubicBezTo>
                    <a:cubicBezTo>
                      <a:pt x="14" y="207"/>
                      <a:pt x="28" y="221"/>
                      <a:pt x="28" y="22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3" name="Freeform 64"/>
              <p:cNvSpPr>
                <a:spLocks/>
              </p:cNvSpPr>
              <p:nvPr/>
            </p:nvSpPr>
            <p:spPr bwMode="auto">
              <a:xfrm>
                <a:off x="2627" y="1292"/>
                <a:ext cx="140" cy="145"/>
              </a:xfrm>
              <a:custGeom>
                <a:avLst/>
                <a:gdLst>
                  <a:gd name="T0" fmla="*/ 1 w 140"/>
                  <a:gd name="T1" fmla="*/ 145 h 145"/>
                  <a:gd name="T2" fmla="*/ 8 w 140"/>
                  <a:gd name="T3" fmla="*/ 54 h 145"/>
                  <a:gd name="T4" fmla="*/ 48 w 140"/>
                  <a:gd name="T5" fmla="*/ 16 h 145"/>
                  <a:gd name="T6" fmla="*/ 134 w 140"/>
                  <a:gd name="T7" fmla="*/ 67 h 145"/>
                  <a:gd name="T8" fmla="*/ 133 w 140"/>
                  <a:gd name="T9" fmla="*/ 136 h 145"/>
                  <a:gd name="T10" fmla="*/ 139 w 140"/>
                  <a:gd name="T11" fmla="*/ 124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" h="145">
                    <a:moveTo>
                      <a:pt x="1" y="145"/>
                    </a:moveTo>
                    <a:cubicBezTo>
                      <a:pt x="4" y="131"/>
                      <a:pt x="0" y="75"/>
                      <a:pt x="8" y="54"/>
                    </a:cubicBezTo>
                    <a:cubicBezTo>
                      <a:pt x="16" y="33"/>
                      <a:pt x="26" y="14"/>
                      <a:pt x="48" y="16"/>
                    </a:cubicBezTo>
                    <a:cubicBezTo>
                      <a:pt x="83" y="1"/>
                      <a:pt x="121" y="0"/>
                      <a:pt x="134" y="67"/>
                    </a:cubicBezTo>
                    <a:cubicBezTo>
                      <a:pt x="140" y="73"/>
                      <a:pt x="128" y="127"/>
                      <a:pt x="133" y="136"/>
                    </a:cubicBezTo>
                    <a:cubicBezTo>
                      <a:pt x="136" y="144"/>
                      <a:pt x="140" y="126"/>
                      <a:pt x="139" y="12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66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60" name="Text Box 65"/>
            <p:cNvSpPr txBox="1">
              <a:spLocks noChangeArrowheads="1"/>
            </p:cNvSpPr>
            <p:nvPr/>
          </p:nvSpPr>
          <p:spPr bwMode="auto">
            <a:xfrm>
              <a:off x="2509" y="1378"/>
              <a:ext cx="261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 </a:t>
              </a:r>
              <a:r>
                <a:rPr lang="en-US" altLang="zh-CN" sz="1800" b="1" i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</p:grpSp>
      <p:sp>
        <p:nvSpPr>
          <p:cNvPr id="177" name="Rectangle 97"/>
          <p:cNvSpPr>
            <a:spLocks noChangeArrowheads="1"/>
          </p:cNvSpPr>
          <p:nvPr/>
        </p:nvSpPr>
        <p:spPr bwMode="auto">
          <a:xfrm>
            <a:off x="994552" y="3118446"/>
            <a:ext cx="15415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负载电压</a:t>
            </a:r>
          </a:p>
        </p:txBody>
      </p:sp>
      <p:grpSp>
        <p:nvGrpSpPr>
          <p:cNvPr id="178" name="Group 98"/>
          <p:cNvGrpSpPr>
            <a:grpSpLocks/>
          </p:cNvGrpSpPr>
          <p:nvPr/>
        </p:nvGrpSpPr>
        <p:grpSpPr bwMode="auto">
          <a:xfrm>
            <a:off x="665647" y="3645161"/>
            <a:ext cx="405139" cy="152626"/>
            <a:chOff x="432" y="2568"/>
            <a:chExt cx="336" cy="168"/>
          </a:xfrm>
        </p:grpSpPr>
        <p:sp>
          <p:nvSpPr>
            <p:cNvPr id="179" name="Freeform 99"/>
            <p:cNvSpPr>
              <a:spLocks/>
            </p:cNvSpPr>
            <p:nvPr/>
          </p:nvSpPr>
          <p:spPr bwMode="auto">
            <a:xfrm>
              <a:off x="576" y="2568"/>
              <a:ext cx="192" cy="168"/>
            </a:xfrm>
            <a:custGeom>
              <a:avLst/>
              <a:gdLst>
                <a:gd name="T0" fmla="*/ 0 w 192"/>
                <a:gd name="T1" fmla="*/ 168 h 168"/>
                <a:gd name="T2" fmla="*/ 48 w 192"/>
                <a:gd name="T3" fmla="*/ 24 h 168"/>
                <a:gd name="T4" fmla="*/ 144 w 192"/>
                <a:gd name="T5" fmla="*/ 24 h 168"/>
                <a:gd name="T6" fmla="*/ 192 w 192"/>
                <a:gd name="T7" fmla="*/ 168 h 16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168">
                  <a:moveTo>
                    <a:pt x="0" y="168"/>
                  </a:moveTo>
                  <a:cubicBezTo>
                    <a:pt x="12" y="108"/>
                    <a:pt x="24" y="48"/>
                    <a:pt x="48" y="24"/>
                  </a:cubicBezTo>
                  <a:cubicBezTo>
                    <a:pt x="72" y="0"/>
                    <a:pt x="120" y="0"/>
                    <a:pt x="144" y="24"/>
                  </a:cubicBezTo>
                  <a:cubicBezTo>
                    <a:pt x="168" y="48"/>
                    <a:pt x="184" y="144"/>
                    <a:pt x="192" y="1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0" name="Freeform 100"/>
            <p:cNvSpPr>
              <a:spLocks/>
            </p:cNvSpPr>
            <p:nvPr/>
          </p:nvSpPr>
          <p:spPr bwMode="auto">
            <a:xfrm>
              <a:off x="432" y="2568"/>
              <a:ext cx="144" cy="168"/>
            </a:xfrm>
            <a:custGeom>
              <a:avLst/>
              <a:gdLst>
                <a:gd name="T0" fmla="*/ 0 w 144"/>
                <a:gd name="T1" fmla="*/ 24 h 168"/>
                <a:gd name="T2" fmla="*/ 96 w 144"/>
                <a:gd name="T3" fmla="*/ 24 h 168"/>
                <a:gd name="T4" fmla="*/ 144 w 144"/>
                <a:gd name="T5" fmla="*/ 168 h 16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4" h="168">
                  <a:moveTo>
                    <a:pt x="0" y="24"/>
                  </a:moveTo>
                  <a:cubicBezTo>
                    <a:pt x="36" y="12"/>
                    <a:pt x="72" y="0"/>
                    <a:pt x="96" y="24"/>
                  </a:cubicBezTo>
                  <a:cubicBezTo>
                    <a:pt x="120" y="48"/>
                    <a:pt x="136" y="144"/>
                    <a:pt x="144" y="1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181" name="Text Box 125"/>
          <p:cNvSpPr txBox="1">
            <a:spLocks noChangeArrowheads="1"/>
          </p:cNvSpPr>
          <p:nvPr/>
        </p:nvSpPr>
        <p:spPr bwMode="auto">
          <a:xfrm>
            <a:off x="518631" y="731902"/>
            <a:ext cx="21059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2. 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工作原理</a:t>
            </a:r>
          </a:p>
        </p:txBody>
      </p:sp>
      <p:sp>
        <p:nvSpPr>
          <p:cNvPr id="182" name="Rectangle 126"/>
          <p:cNvSpPr>
            <a:spLocks noChangeArrowheads="1"/>
          </p:cNvSpPr>
          <p:nvPr/>
        </p:nvSpPr>
        <p:spPr bwMode="auto">
          <a:xfrm>
            <a:off x="840324" y="1257374"/>
            <a:ext cx="25429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变压器副边电压</a:t>
            </a:r>
          </a:p>
        </p:txBody>
      </p:sp>
      <p:grpSp>
        <p:nvGrpSpPr>
          <p:cNvPr id="183" name="Group 128"/>
          <p:cNvGrpSpPr>
            <a:grpSpLocks/>
          </p:cNvGrpSpPr>
          <p:nvPr/>
        </p:nvGrpSpPr>
        <p:grpSpPr bwMode="auto">
          <a:xfrm>
            <a:off x="418618" y="1470551"/>
            <a:ext cx="2939522" cy="1580773"/>
            <a:chOff x="273" y="612"/>
            <a:chExt cx="2271" cy="1740"/>
          </a:xfrm>
        </p:grpSpPr>
        <p:sp>
          <p:nvSpPr>
            <p:cNvPr id="184" name="Text Box 129"/>
            <p:cNvSpPr txBox="1">
              <a:spLocks noChangeArrowheads="1"/>
            </p:cNvSpPr>
            <p:nvPr/>
          </p:nvSpPr>
          <p:spPr bwMode="auto">
            <a:xfrm>
              <a:off x="273" y="612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zh-CN" sz="1800" b="1" i="1">
                  <a:latin typeface="+mn-lt"/>
                  <a:ea typeface="Microsoft YaHei" panose="020B0503020204020204" pitchFamily="34" charset="-122"/>
                </a:rPr>
                <a:t>u</a:t>
              </a:r>
              <a:endParaRPr kumimoji="0"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5" name="Line 130"/>
            <p:cNvSpPr>
              <a:spLocks noChangeShapeType="1"/>
            </p:cNvSpPr>
            <p:nvPr/>
          </p:nvSpPr>
          <p:spPr bwMode="auto">
            <a:xfrm flipH="1" flipV="1">
              <a:off x="473" y="754"/>
              <a:ext cx="0" cy="15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6" name="Freeform 131"/>
            <p:cNvSpPr>
              <a:spLocks/>
            </p:cNvSpPr>
            <p:nvPr/>
          </p:nvSpPr>
          <p:spPr bwMode="auto">
            <a:xfrm flipV="1">
              <a:off x="473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7" name="Freeform 132"/>
            <p:cNvSpPr>
              <a:spLocks/>
            </p:cNvSpPr>
            <p:nvPr/>
          </p:nvSpPr>
          <p:spPr bwMode="auto">
            <a:xfrm flipV="1">
              <a:off x="862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8" name="Freeform 133"/>
            <p:cNvSpPr>
              <a:spLocks/>
            </p:cNvSpPr>
            <p:nvPr/>
          </p:nvSpPr>
          <p:spPr bwMode="auto">
            <a:xfrm>
              <a:off x="477" y="1618"/>
              <a:ext cx="385" cy="595"/>
            </a:xfrm>
            <a:custGeom>
              <a:avLst/>
              <a:gdLst>
                <a:gd name="T0" fmla="*/ 0 w 385"/>
                <a:gd name="T1" fmla="*/ 518 h 595"/>
                <a:gd name="T2" fmla="*/ 110 w 385"/>
                <a:gd name="T3" fmla="*/ 592 h 595"/>
                <a:gd name="T4" fmla="*/ 183 w 385"/>
                <a:gd name="T5" fmla="*/ 499 h 595"/>
                <a:gd name="T6" fmla="*/ 237 w 385"/>
                <a:gd name="T7" fmla="*/ 390 h 595"/>
                <a:gd name="T8" fmla="*/ 292 w 385"/>
                <a:gd name="T9" fmla="*/ 281 h 595"/>
                <a:gd name="T10" fmla="*/ 337 w 385"/>
                <a:gd name="T11" fmla="*/ 153 h 595"/>
                <a:gd name="T12" fmla="*/ 385 w 385"/>
                <a:gd name="T13" fmla="*/ 0 h 5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5" h="595">
                  <a:moveTo>
                    <a:pt x="0" y="518"/>
                  </a:moveTo>
                  <a:cubicBezTo>
                    <a:pt x="19" y="531"/>
                    <a:pt x="80" y="595"/>
                    <a:pt x="110" y="592"/>
                  </a:cubicBezTo>
                  <a:cubicBezTo>
                    <a:pt x="140" y="589"/>
                    <a:pt x="162" y="533"/>
                    <a:pt x="183" y="499"/>
                  </a:cubicBezTo>
                  <a:cubicBezTo>
                    <a:pt x="204" y="465"/>
                    <a:pt x="219" y="426"/>
                    <a:pt x="237" y="390"/>
                  </a:cubicBezTo>
                  <a:cubicBezTo>
                    <a:pt x="255" y="354"/>
                    <a:pt x="275" y="320"/>
                    <a:pt x="292" y="281"/>
                  </a:cubicBezTo>
                  <a:cubicBezTo>
                    <a:pt x="309" y="242"/>
                    <a:pt x="322" y="200"/>
                    <a:pt x="337" y="153"/>
                  </a:cubicBezTo>
                  <a:cubicBezTo>
                    <a:pt x="352" y="106"/>
                    <a:pt x="375" y="32"/>
                    <a:pt x="385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9" name="Line 134"/>
            <p:cNvSpPr>
              <a:spLocks noChangeShapeType="1"/>
            </p:cNvSpPr>
            <p:nvPr/>
          </p:nvSpPr>
          <p:spPr bwMode="auto">
            <a:xfrm>
              <a:off x="473" y="1618"/>
              <a:ext cx="19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0" name="Text Box 135"/>
            <p:cNvSpPr txBox="1">
              <a:spLocks noChangeArrowheads="1"/>
            </p:cNvSpPr>
            <p:nvPr/>
          </p:nvSpPr>
          <p:spPr bwMode="auto">
            <a:xfrm>
              <a:off x="279" y="1440"/>
              <a:ext cx="2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sp>
          <p:nvSpPr>
            <p:cNvPr id="191" name="Rectangle 136"/>
            <p:cNvSpPr>
              <a:spLocks noChangeArrowheads="1"/>
            </p:cNvSpPr>
            <p:nvPr/>
          </p:nvSpPr>
          <p:spPr bwMode="auto">
            <a:xfrm>
              <a:off x="574" y="645"/>
              <a:ext cx="41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FF66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FF6600"/>
                  </a:solidFill>
                  <a:latin typeface="+mn-lt"/>
                  <a:ea typeface="Microsoft YaHei" panose="020B0503020204020204" pitchFamily="34" charset="-122"/>
                </a:rPr>
                <a:t>a</a:t>
              </a:r>
              <a:endParaRPr kumimoji="0" lang="en-US" altLang="zh-CN" b="1" i="1" dirty="0">
                <a:solidFill>
                  <a:srgbClr val="FF66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2" name="Rectangle 137"/>
            <p:cNvSpPr>
              <a:spLocks noChangeArrowheads="1"/>
            </p:cNvSpPr>
            <p:nvPr/>
          </p:nvSpPr>
          <p:spPr bwMode="auto">
            <a:xfrm>
              <a:off x="1026" y="641"/>
              <a:ext cx="34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0066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006600"/>
                  </a:solidFill>
                  <a:latin typeface="+mn-lt"/>
                  <a:ea typeface="Microsoft YaHei" panose="020B0503020204020204" pitchFamily="34" charset="-122"/>
                </a:rPr>
                <a:t>b</a:t>
              </a:r>
              <a:endParaRPr kumimoji="0" lang="en-US" altLang="zh-CN" b="1" i="1" baseline="-25000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3" name="Rectangle 138"/>
            <p:cNvSpPr>
              <a:spLocks noChangeArrowheads="1"/>
            </p:cNvSpPr>
            <p:nvPr/>
          </p:nvSpPr>
          <p:spPr bwMode="auto">
            <a:xfrm>
              <a:off x="1381" y="629"/>
              <a:ext cx="40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CN" b="1" i="1" dirty="0" err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b="1" baseline="-25000" dirty="0" err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c</a:t>
              </a:r>
              <a:endParaRPr kumimoji="0" lang="en-US" altLang="zh-CN" b="1" i="1" baseline="-25000" dirty="0">
                <a:solidFill>
                  <a:srgbClr val="FFFF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4" name="Freeform 139"/>
            <p:cNvSpPr>
              <a:spLocks/>
            </p:cNvSpPr>
            <p:nvPr/>
          </p:nvSpPr>
          <p:spPr bwMode="auto">
            <a:xfrm flipV="1">
              <a:off x="1251" y="1013"/>
              <a:ext cx="583" cy="605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62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5" name="Freeform 140"/>
            <p:cNvSpPr>
              <a:spLocks/>
            </p:cNvSpPr>
            <p:nvPr/>
          </p:nvSpPr>
          <p:spPr bwMode="auto">
            <a:xfrm flipV="1">
              <a:off x="1639" y="1021"/>
              <a:ext cx="583" cy="597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24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6" name="Freeform 141"/>
            <p:cNvSpPr>
              <a:spLocks/>
            </p:cNvSpPr>
            <p:nvPr/>
          </p:nvSpPr>
          <p:spPr bwMode="auto">
            <a:xfrm>
              <a:off x="1056" y="1618"/>
              <a:ext cx="583" cy="604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56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7" name="Freeform 142"/>
            <p:cNvSpPr>
              <a:spLocks/>
            </p:cNvSpPr>
            <p:nvPr/>
          </p:nvSpPr>
          <p:spPr bwMode="auto">
            <a:xfrm>
              <a:off x="1445" y="1618"/>
              <a:ext cx="583" cy="604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56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8" name="Freeform 143"/>
            <p:cNvSpPr>
              <a:spLocks/>
            </p:cNvSpPr>
            <p:nvPr/>
          </p:nvSpPr>
          <p:spPr bwMode="auto">
            <a:xfrm>
              <a:off x="668" y="1618"/>
              <a:ext cx="583" cy="596"/>
            </a:xfrm>
            <a:custGeom>
              <a:avLst/>
              <a:gdLst>
                <a:gd name="T0" fmla="*/ 0 w 864"/>
                <a:gd name="T1" fmla="*/ 0 h 480"/>
                <a:gd name="T2" fmla="*/ 133 w 864"/>
                <a:gd name="T3" fmla="*/ 919 h 480"/>
                <a:gd name="T4" fmla="*/ 265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9" name="Text Box 144"/>
            <p:cNvSpPr txBox="1">
              <a:spLocks noChangeArrowheads="1"/>
            </p:cNvSpPr>
            <p:nvPr/>
          </p:nvSpPr>
          <p:spPr bwMode="auto">
            <a:xfrm>
              <a:off x="1527" y="1565"/>
              <a:ext cx="41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2</a:t>
              </a:r>
              <a:r>
                <a:rPr lang="en-US" altLang="zh-CN" sz="1800" b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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0" name="Rectangle 145"/>
            <p:cNvSpPr>
              <a:spLocks noChangeArrowheads="1"/>
            </p:cNvSpPr>
            <p:nvPr/>
          </p:nvSpPr>
          <p:spPr bwMode="auto">
            <a:xfrm>
              <a:off x="1038" y="1536"/>
              <a:ext cx="19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</a:t>
              </a:r>
            </a:p>
          </p:txBody>
        </p:sp>
        <p:sp>
          <p:nvSpPr>
            <p:cNvPr id="201" name="Rectangle 146"/>
            <p:cNvSpPr>
              <a:spLocks noChangeArrowheads="1"/>
            </p:cNvSpPr>
            <p:nvPr/>
          </p:nvSpPr>
          <p:spPr bwMode="auto">
            <a:xfrm>
              <a:off x="983" y="133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zh-CN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  <p:sp>
          <p:nvSpPr>
            <p:cNvPr id="202" name="Rectangle 147"/>
            <p:cNvSpPr>
              <a:spLocks noChangeArrowheads="1"/>
            </p:cNvSpPr>
            <p:nvPr/>
          </p:nvSpPr>
          <p:spPr bwMode="auto">
            <a:xfrm>
              <a:off x="1371" y="133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zh-CN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  <p:graphicFrame>
          <p:nvGraphicFramePr>
            <p:cNvPr id="203" name="Object 148"/>
            <p:cNvGraphicFramePr>
              <a:graphicFrameLocks noChangeAspect="1"/>
            </p:cNvGraphicFramePr>
            <p:nvPr/>
          </p:nvGraphicFramePr>
          <p:xfrm>
            <a:off x="2282" y="1618"/>
            <a:ext cx="26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4" imgW="171354" imgH="133260" progId="Equation.3">
                    <p:embed/>
                  </p:oleObj>
                </mc:Choice>
                <mc:Fallback>
                  <p:oleObj name="公式" r:id="rId4" imgW="171354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2" y="1618"/>
                          <a:ext cx="26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4" name="Freeform 149"/>
            <p:cNvSpPr>
              <a:spLocks/>
            </p:cNvSpPr>
            <p:nvPr/>
          </p:nvSpPr>
          <p:spPr bwMode="auto">
            <a:xfrm>
              <a:off x="2028" y="1013"/>
              <a:ext cx="272" cy="605"/>
            </a:xfrm>
            <a:custGeom>
              <a:avLst/>
              <a:gdLst>
                <a:gd name="T0" fmla="*/ 0 w 336"/>
                <a:gd name="T1" fmla="*/ 491 h 672"/>
                <a:gd name="T2" fmla="*/ 51 w 336"/>
                <a:gd name="T3" fmla="*/ 315 h 672"/>
                <a:gd name="T4" fmla="*/ 77 w 336"/>
                <a:gd name="T5" fmla="*/ 210 h 672"/>
                <a:gd name="T6" fmla="*/ 101 w 336"/>
                <a:gd name="T7" fmla="*/ 140 h 672"/>
                <a:gd name="T8" fmla="*/ 127 w 336"/>
                <a:gd name="T9" fmla="*/ 69 h 672"/>
                <a:gd name="T10" fmla="*/ 153 w 336"/>
                <a:gd name="T11" fmla="*/ 35 h 672"/>
                <a:gd name="T12" fmla="*/ 178 w 336"/>
                <a:gd name="T13" fmla="*/ 0 h 6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6" h="672">
                  <a:moveTo>
                    <a:pt x="0" y="672"/>
                  </a:moveTo>
                  <a:cubicBezTo>
                    <a:pt x="36" y="584"/>
                    <a:pt x="72" y="496"/>
                    <a:pt x="96" y="432"/>
                  </a:cubicBezTo>
                  <a:cubicBezTo>
                    <a:pt x="120" y="368"/>
                    <a:pt x="128" y="328"/>
                    <a:pt x="144" y="288"/>
                  </a:cubicBezTo>
                  <a:cubicBezTo>
                    <a:pt x="160" y="248"/>
                    <a:pt x="176" y="224"/>
                    <a:pt x="192" y="192"/>
                  </a:cubicBezTo>
                  <a:cubicBezTo>
                    <a:pt x="208" y="160"/>
                    <a:pt x="224" y="120"/>
                    <a:pt x="240" y="96"/>
                  </a:cubicBezTo>
                  <a:cubicBezTo>
                    <a:pt x="256" y="72"/>
                    <a:pt x="272" y="64"/>
                    <a:pt x="288" y="48"/>
                  </a:cubicBezTo>
                  <a:cubicBezTo>
                    <a:pt x="304" y="32"/>
                    <a:pt x="320" y="8"/>
                    <a:pt x="336" y="0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5" name="Freeform 150"/>
            <p:cNvSpPr>
              <a:spLocks/>
            </p:cNvSpPr>
            <p:nvPr/>
          </p:nvSpPr>
          <p:spPr bwMode="auto">
            <a:xfrm>
              <a:off x="1834" y="1618"/>
              <a:ext cx="427" cy="619"/>
            </a:xfrm>
            <a:custGeom>
              <a:avLst/>
              <a:gdLst>
                <a:gd name="T0" fmla="*/ 0 w 528"/>
                <a:gd name="T1" fmla="*/ 0 h 688"/>
                <a:gd name="T2" fmla="*/ 101 w 528"/>
                <a:gd name="T3" fmla="*/ 384 h 688"/>
                <a:gd name="T4" fmla="*/ 204 w 528"/>
                <a:gd name="T5" fmla="*/ 489 h 688"/>
                <a:gd name="T6" fmla="*/ 279 w 528"/>
                <a:gd name="T7" fmla="*/ 315 h 6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28" h="688">
                  <a:moveTo>
                    <a:pt x="0" y="0"/>
                  </a:moveTo>
                  <a:cubicBezTo>
                    <a:pt x="64" y="208"/>
                    <a:pt x="128" y="416"/>
                    <a:pt x="192" y="528"/>
                  </a:cubicBezTo>
                  <a:cubicBezTo>
                    <a:pt x="256" y="640"/>
                    <a:pt x="328" y="688"/>
                    <a:pt x="384" y="672"/>
                  </a:cubicBezTo>
                  <a:cubicBezTo>
                    <a:pt x="440" y="656"/>
                    <a:pt x="504" y="480"/>
                    <a:pt x="528" y="432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6" name="Freeform 151"/>
            <p:cNvSpPr>
              <a:spLocks/>
            </p:cNvSpPr>
            <p:nvPr/>
          </p:nvSpPr>
          <p:spPr bwMode="auto">
            <a:xfrm>
              <a:off x="487" y="1152"/>
              <a:ext cx="182" cy="477"/>
            </a:xfrm>
            <a:custGeom>
              <a:avLst/>
              <a:gdLst>
                <a:gd name="T0" fmla="*/ 0 w 224"/>
                <a:gd name="T1" fmla="*/ 0 h 530"/>
                <a:gd name="T2" fmla="*/ 72 w 224"/>
                <a:gd name="T3" fmla="*/ 215 h 530"/>
                <a:gd name="T4" fmla="*/ 120 w 224"/>
                <a:gd name="T5" fmla="*/ 386 h 5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4" h="530">
                  <a:moveTo>
                    <a:pt x="0" y="0"/>
                  </a:moveTo>
                  <a:cubicBezTo>
                    <a:pt x="22" y="49"/>
                    <a:pt x="96" y="206"/>
                    <a:pt x="133" y="294"/>
                  </a:cubicBezTo>
                  <a:cubicBezTo>
                    <a:pt x="170" y="382"/>
                    <a:pt x="205" y="481"/>
                    <a:pt x="224" y="530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207" name="Group 176"/>
          <p:cNvGrpSpPr>
            <a:grpSpLocks/>
          </p:cNvGrpSpPr>
          <p:nvPr/>
        </p:nvGrpSpPr>
        <p:grpSpPr bwMode="auto">
          <a:xfrm>
            <a:off x="316948" y="3032387"/>
            <a:ext cx="2861861" cy="1527172"/>
            <a:chOff x="180" y="2207"/>
            <a:chExt cx="2211" cy="1681"/>
          </a:xfrm>
        </p:grpSpPr>
        <p:sp>
          <p:nvSpPr>
            <p:cNvPr id="208" name="Text Box 177"/>
            <p:cNvSpPr txBox="1">
              <a:spLocks noChangeArrowheads="1"/>
            </p:cNvSpPr>
            <p:nvPr/>
          </p:nvSpPr>
          <p:spPr bwMode="auto">
            <a:xfrm>
              <a:off x="180" y="2207"/>
              <a:ext cx="2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zh-CN" sz="1800" b="1" i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kumimoji="0" lang="en-US" altLang="zh-CN" sz="1800" b="1" baseline="-25000">
                  <a:latin typeface="+mn-lt"/>
                  <a:ea typeface="Microsoft YaHei" panose="020B0503020204020204" pitchFamily="34" charset="-122"/>
                </a:rPr>
                <a:t>o</a:t>
              </a:r>
              <a:endParaRPr kumimoji="0"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9" name="Line 178"/>
            <p:cNvSpPr>
              <a:spLocks noChangeShapeType="1"/>
            </p:cNvSpPr>
            <p:nvPr/>
          </p:nvSpPr>
          <p:spPr bwMode="auto">
            <a:xfrm flipH="1" flipV="1">
              <a:off x="459" y="2434"/>
              <a:ext cx="0" cy="12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10" name="Line 179"/>
            <p:cNvSpPr>
              <a:spLocks noChangeShapeType="1"/>
            </p:cNvSpPr>
            <p:nvPr/>
          </p:nvSpPr>
          <p:spPr bwMode="auto">
            <a:xfrm>
              <a:off x="447" y="3648"/>
              <a:ext cx="194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11" name="Text Box 180"/>
            <p:cNvSpPr txBox="1">
              <a:spLocks noChangeArrowheads="1"/>
            </p:cNvSpPr>
            <p:nvPr/>
          </p:nvSpPr>
          <p:spPr bwMode="auto">
            <a:xfrm>
              <a:off x="240" y="3408"/>
              <a:ext cx="2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graphicFrame>
          <p:nvGraphicFramePr>
            <p:cNvPr id="212" name="Object 181"/>
            <p:cNvGraphicFramePr>
              <a:graphicFrameLocks noChangeAspect="1"/>
            </p:cNvGraphicFramePr>
            <p:nvPr/>
          </p:nvGraphicFramePr>
          <p:xfrm>
            <a:off x="2251" y="3672"/>
            <a:ext cx="13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76097" imgH="133260" progId="Equation.3">
                    <p:embed/>
                  </p:oleObj>
                </mc:Choice>
                <mc:Fallback>
                  <p:oleObj name="Equation" r:id="rId6" imgW="76097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1" y="3672"/>
                          <a:ext cx="131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3" name="Group 182"/>
          <p:cNvGrpSpPr>
            <a:grpSpLocks/>
          </p:cNvGrpSpPr>
          <p:nvPr/>
        </p:nvGrpSpPr>
        <p:grpSpPr bwMode="auto">
          <a:xfrm>
            <a:off x="682060" y="1819454"/>
            <a:ext cx="2186198" cy="2717973"/>
            <a:chOff x="445" y="1018"/>
            <a:chExt cx="1776" cy="2815"/>
          </a:xfrm>
        </p:grpSpPr>
        <p:sp>
          <p:nvSpPr>
            <p:cNvPr id="214" name="Rectangle 183"/>
            <p:cNvSpPr>
              <a:spLocks noChangeArrowheads="1"/>
            </p:cNvSpPr>
            <p:nvPr/>
          </p:nvSpPr>
          <p:spPr bwMode="auto">
            <a:xfrm>
              <a:off x="445" y="3600"/>
              <a:ext cx="205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t</a:t>
              </a:r>
              <a:r>
                <a:rPr lang="en-US" altLang="zh-CN" baseline="-25000">
                  <a:solidFill>
                    <a:schemeClr val="accent2"/>
                  </a:solidFill>
                  <a:latin typeface="+mn-lt"/>
                  <a:ea typeface="Microsoft YaHei" panose="020B0503020204020204" pitchFamily="34" charset="-122"/>
                </a:rPr>
                <a:t>1</a:t>
              </a:r>
            </a:p>
          </p:txBody>
        </p:sp>
        <p:grpSp>
          <p:nvGrpSpPr>
            <p:cNvPr id="215" name="Group 184"/>
            <p:cNvGrpSpPr>
              <a:grpSpLocks/>
            </p:cNvGrpSpPr>
            <p:nvPr/>
          </p:nvGrpSpPr>
          <p:grpSpPr bwMode="auto">
            <a:xfrm>
              <a:off x="550" y="1018"/>
              <a:ext cx="1671" cy="2815"/>
              <a:chOff x="550" y="1018"/>
              <a:chExt cx="1671" cy="2815"/>
            </a:xfrm>
          </p:grpSpPr>
          <p:sp>
            <p:nvSpPr>
              <p:cNvPr id="216" name="Line 185"/>
              <p:cNvSpPr>
                <a:spLocks noChangeShapeType="1"/>
              </p:cNvSpPr>
              <p:nvPr/>
            </p:nvSpPr>
            <p:spPr bwMode="auto">
              <a:xfrm>
                <a:off x="550" y="1392"/>
                <a:ext cx="26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7" name="Line 186"/>
              <p:cNvSpPr>
                <a:spLocks noChangeShapeType="1"/>
              </p:cNvSpPr>
              <p:nvPr/>
            </p:nvSpPr>
            <p:spPr bwMode="auto">
              <a:xfrm>
                <a:off x="756" y="1030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8" name="Line 187"/>
              <p:cNvSpPr>
                <a:spLocks noChangeShapeType="1"/>
              </p:cNvSpPr>
              <p:nvPr/>
            </p:nvSpPr>
            <p:spPr bwMode="auto">
              <a:xfrm>
                <a:off x="960" y="1368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9" name="Line 188"/>
              <p:cNvSpPr>
                <a:spLocks noChangeShapeType="1"/>
              </p:cNvSpPr>
              <p:nvPr/>
            </p:nvSpPr>
            <p:spPr bwMode="auto">
              <a:xfrm>
                <a:off x="1362" y="1380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0" name="Line 189"/>
              <p:cNvSpPr>
                <a:spLocks noChangeShapeType="1"/>
              </p:cNvSpPr>
              <p:nvPr/>
            </p:nvSpPr>
            <p:spPr bwMode="auto">
              <a:xfrm>
                <a:off x="1162" y="1030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1" name="Line 190"/>
              <p:cNvSpPr>
                <a:spLocks noChangeShapeType="1"/>
              </p:cNvSpPr>
              <p:nvPr/>
            </p:nvSpPr>
            <p:spPr bwMode="auto">
              <a:xfrm>
                <a:off x="1768" y="1362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2" name="Line 191"/>
              <p:cNvSpPr>
                <a:spLocks noChangeShapeType="1"/>
              </p:cNvSpPr>
              <p:nvPr/>
            </p:nvSpPr>
            <p:spPr bwMode="auto">
              <a:xfrm>
                <a:off x="2179" y="1350"/>
                <a:ext cx="0" cy="2256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3" name="Line 192"/>
              <p:cNvSpPr>
                <a:spLocks noChangeShapeType="1"/>
              </p:cNvSpPr>
              <p:nvPr/>
            </p:nvSpPr>
            <p:spPr bwMode="auto">
              <a:xfrm>
                <a:off x="1560" y="1018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4" name="Line 193"/>
              <p:cNvSpPr>
                <a:spLocks noChangeShapeType="1"/>
              </p:cNvSpPr>
              <p:nvPr/>
            </p:nvSpPr>
            <p:spPr bwMode="auto">
              <a:xfrm>
                <a:off x="1972" y="1024"/>
                <a:ext cx="0" cy="261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5" name="Rectangle 194"/>
              <p:cNvSpPr>
                <a:spLocks noChangeArrowheads="1"/>
              </p:cNvSpPr>
              <p:nvPr/>
            </p:nvSpPr>
            <p:spPr bwMode="auto">
              <a:xfrm>
                <a:off x="679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2</a:t>
                </a:r>
              </a:p>
            </p:txBody>
          </p:sp>
          <p:sp>
            <p:nvSpPr>
              <p:cNvPr id="226" name="Rectangle 195"/>
              <p:cNvSpPr>
                <a:spLocks noChangeArrowheads="1"/>
              </p:cNvSpPr>
              <p:nvPr/>
            </p:nvSpPr>
            <p:spPr bwMode="auto">
              <a:xfrm>
                <a:off x="871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3</a:t>
                </a:r>
              </a:p>
            </p:txBody>
          </p:sp>
          <p:sp>
            <p:nvSpPr>
              <p:cNvPr id="227" name="Rectangle 196"/>
              <p:cNvSpPr>
                <a:spLocks noChangeArrowheads="1"/>
              </p:cNvSpPr>
              <p:nvPr/>
            </p:nvSpPr>
            <p:spPr bwMode="auto">
              <a:xfrm>
                <a:off x="1056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4</a:t>
                </a:r>
              </a:p>
            </p:txBody>
          </p:sp>
          <p:sp>
            <p:nvSpPr>
              <p:cNvPr id="228" name="Rectangle 197"/>
              <p:cNvSpPr>
                <a:spLocks noChangeArrowheads="1"/>
              </p:cNvSpPr>
              <p:nvPr/>
            </p:nvSpPr>
            <p:spPr bwMode="auto">
              <a:xfrm>
                <a:off x="1248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5</a:t>
                </a:r>
              </a:p>
            </p:txBody>
          </p:sp>
          <p:sp>
            <p:nvSpPr>
              <p:cNvPr id="229" name="Rectangle 198"/>
              <p:cNvSpPr>
                <a:spLocks noChangeArrowheads="1"/>
              </p:cNvSpPr>
              <p:nvPr/>
            </p:nvSpPr>
            <p:spPr bwMode="auto">
              <a:xfrm>
                <a:off x="1399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6</a:t>
                </a:r>
              </a:p>
            </p:txBody>
          </p:sp>
          <p:sp>
            <p:nvSpPr>
              <p:cNvPr id="230" name="Rectangle 199"/>
              <p:cNvSpPr>
                <a:spLocks noChangeArrowheads="1"/>
              </p:cNvSpPr>
              <p:nvPr/>
            </p:nvSpPr>
            <p:spPr bwMode="auto">
              <a:xfrm>
                <a:off x="1632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7</a:t>
                </a:r>
              </a:p>
            </p:txBody>
          </p:sp>
          <p:sp>
            <p:nvSpPr>
              <p:cNvPr id="231" name="Rectangle 200"/>
              <p:cNvSpPr>
                <a:spLocks noChangeArrowheads="1"/>
              </p:cNvSpPr>
              <p:nvPr/>
            </p:nvSpPr>
            <p:spPr bwMode="auto">
              <a:xfrm>
                <a:off x="1824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8</a:t>
                </a:r>
              </a:p>
            </p:txBody>
          </p:sp>
          <p:sp>
            <p:nvSpPr>
              <p:cNvPr id="232" name="Rectangle 201"/>
              <p:cNvSpPr>
                <a:spLocks noChangeArrowheads="1"/>
              </p:cNvSpPr>
              <p:nvPr/>
            </p:nvSpPr>
            <p:spPr bwMode="auto">
              <a:xfrm>
                <a:off x="2016" y="3600"/>
                <a:ext cx="205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r>
                  <a:rPr lang="en-US" altLang="zh-CN" baseline="-25000">
                    <a:solidFill>
                      <a:schemeClr val="accent2"/>
                    </a:solidFill>
                    <a:latin typeface="+mn-lt"/>
                    <a:ea typeface="Microsoft YaHei" panose="020B0503020204020204" pitchFamily="34" charset="-122"/>
                  </a:rPr>
                  <a:t>9</a:t>
                </a:r>
              </a:p>
            </p:txBody>
          </p:sp>
        </p:grpSp>
      </p:grpSp>
      <p:sp>
        <p:nvSpPr>
          <p:cNvPr id="242" name="Freeform 101"/>
          <p:cNvSpPr>
            <a:spLocks/>
          </p:cNvSpPr>
          <p:nvPr/>
        </p:nvSpPr>
        <p:spPr bwMode="auto">
          <a:xfrm>
            <a:off x="1075087" y="3645161"/>
            <a:ext cx="240605" cy="154900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0" name="Freeform 102"/>
          <p:cNvSpPr>
            <a:spLocks/>
          </p:cNvSpPr>
          <p:nvPr/>
        </p:nvSpPr>
        <p:spPr bwMode="auto">
          <a:xfrm>
            <a:off x="1324049" y="3645161"/>
            <a:ext cx="247545" cy="154900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1" name="Freeform 102"/>
          <p:cNvSpPr>
            <a:spLocks/>
          </p:cNvSpPr>
          <p:nvPr/>
        </p:nvSpPr>
        <p:spPr bwMode="auto">
          <a:xfrm>
            <a:off x="1564664" y="3645161"/>
            <a:ext cx="246193" cy="154900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2" name="Rectangle 3"/>
          <p:cNvSpPr>
            <a:spLocks noChangeArrowheads="1"/>
          </p:cNvSpPr>
          <p:nvPr/>
        </p:nvSpPr>
        <p:spPr bwMode="auto">
          <a:xfrm>
            <a:off x="3842588" y="3304134"/>
            <a:ext cx="4700777" cy="1172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结论：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 </a:t>
            </a:r>
          </a:p>
          <a:p>
            <a:pPr>
              <a:lnSpc>
                <a:spcPct val="130000"/>
              </a:lnSpc>
              <a:defRPr/>
            </a:pP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在一个周期中，每个二极管只有三分之一的时间导通（导通角为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120°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）。</a:t>
            </a:r>
          </a:p>
        </p:txBody>
      </p:sp>
      <p:sp>
        <p:nvSpPr>
          <p:cNvPr id="173" name="Freeform 122"/>
          <p:cNvSpPr>
            <a:spLocks/>
          </p:cNvSpPr>
          <p:nvPr/>
        </p:nvSpPr>
        <p:spPr bwMode="auto">
          <a:xfrm>
            <a:off x="1810858" y="3645160"/>
            <a:ext cx="250700" cy="152493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" name="Freeform 123"/>
          <p:cNvSpPr>
            <a:spLocks/>
          </p:cNvSpPr>
          <p:nvPr/>
        </p:nvSpPr>
        <p:spPr bwMode="auto">
          <a:xfrm>
            <a:off x="2073498" y="3647568"/>
            <a:ext cx="250700" cy="152493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" name="Freeform 124"/>
          <p:cNvSpPr>
            <a:spLocks/>
          </p:cNvSpPr>
          <p:nvPr/>
        </p:nvSpPr>
        <p:spPr bwMode="auto">
          <a:xfrm>
            <a:off x="2320004" y="3647568"/>
            <a:ext cx="250700" cy="152493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" name="Freeform 125"/>
          <p:cNvSpPr>
            <a:spLocks/>
          </p:cNvSpPr>
          <p:nvPr/>
        </p:nvSpPr>
        <p:spPr bwMode="auto">
          <a:xfrm>
            <a:off x="2570704" y="3645160"/>
            <a:ext cx="250700" cy="152493"/>
          </a:xfrm>
          <a:custGeom>
            <a:avLst/>
            <a:gdLst>
              <a:gd name="T0" fmla="*/ 0 w 192"/>
              <a:gd name="T1" fmla="*/ 2147483647 h 168"/>
              <a:gd name="T2" fmla="*/ 2147483647 w 192"/>
              <a:gd name="T3" fmla="*/ 2147483647 h 168"/>
              <a:gd name="T4" fmla="*/ 2147483647 w 192"/>
              <a:gd name="T5" fmla="*/ 2147483647 h 168"/>
              <a:gd name="T6" fmla="*/ 2147483647 w 192"/>
              <a:gd name="T7" fmla="*/ 2147483647 h 1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" h="168">
                <a:moveTo>
                  <a:pt x="0" y="168"/>
                </a:moveTo>
                <a:cubicBezTo>
                  <a:pt x="12" y="108"/>
                  <a:pt x="24" y="48"/>
                  <a:pt x="48" y="24"/>
                </a:cubicBezTo>
                <a:cubicBezTo>
                  <a:pt x="72" y="0"/>
                  <a:pt x="120" y="0"/>
                  <a:pt x="144" y="24"/>
                </a:cubicBezTo>
                <a:cubicBezTo>
                  <a:pt x="168" y="48"/>
                  <a:pt x="184" y="144"/>
                  <a:pt x="192" y="16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3" name="Rectangle 126" descr="70%"/>
          <p:cNvSpPr>
            <a:spLocks noChangeArrowheads="1"/>
          </p:cNvSpPr>
          <p:nvPr/>
        </p:nvSpPr>
        <p:spPr bwMode="auto">
          <a:xfrm>
            <a:off x="3844613" y="4380685"/>
            <a:ext cx="4648200" cy="41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70">
                  <a:fgClr>
                    <a:srgbClr val="00FF00"/>
                  </a:fgClr>
                  <a:bgClr>
                    <a:schemeClr val="bg1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负载两端的电压为线电压。</a:t>
            </a:r>
          </a:p>
        </p:txBody>
      </p:sp>
    </p:spTree>
    <p:extLst>
      <p:ext uri="{BB962C8B-B14F-4D97-AF65-F5344CB8AC3E}">
        <p14:creationId xmlns:p14="http://schemas.microsoft.com/office/powerpoint/2010/main" val="71293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172" grpId="0" build="p" autoUpdateAnimBg="0"/>
      <p:bldP spid="173" grpId="0" animBg="1"/>
      <p:bldP spid="174" grpId="0" animBg="1"/>
      <p:bldP spid="175" grpId="0" animBg="1"/>
      <p:bldP spid="176" grpId="0" animBg="1"/>
      <p:bldP spid="243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4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三相桥式整流电路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sp>
        <p:nvSpPr>
          <p:cNvPr id="233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376518" y="838200"/>
            <a:ext cx="5029200" cy="609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en-US" altLang="zh-CN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3.  </a:t>
            </a:r>
            <a:r>
              <a:rPr lang="zh-CN" altLang="en-US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参数计算</a:t>
            </a:r>
          </a:p>
        </p:txBody>
      </p:sp>
      <p:sp>
        <p:nvSpPr>
          <p:cNvPr id="234" name="Rectangle 3"/>
          <p:cNvSpPr>
            <a:spLocks noChangeArrowheads="1"/>
          </p:cNvSpPr>
          <p:nvPr/>
        </p:nvSpPr>
        <p:spPr bwMode="auto">
          <a:xfrm>
            <a:off x="590534" y="1469526"/>
            <a:ext cx="4648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(1) 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整流电压平均值 </a:t>
            </a:r>
            <a:r>
              <a:rPr lang="en-US" altLang="zh-CN" b="1" i="1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o</a:t>
            </a:r>
            <a:endParaRPr lang="en-US" altLang="zh-CN" b="1" baseline="-25000" dirty="0">
              <a:solidFill>
                <a:srgbClr val="004E00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35" name="Rectangle 8"/>
          <p:cNvSpPr>
            <a:spLocks noChangeArrowheads="1"/>
          </p:cNvSpPr>
          <p:nvPr/>
        </p:nvSpPr>
        <p:spPr bwMode="auto">
          <a:xfrm>
            <a:off x="590534" y="2308822"/>
            <a:ext cx="4267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(2) </a:t>
            </a:r>
            <a:r>
              <a:rPr lang="zh-CN" altLang="en-US" b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整流电流平均值 </a:t>
            </a:r>
            <a:r>
              <a:rPr lang="en-US" altLang="zh-CN" b="1" i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b="1" baseline="-2500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o</a:t>
            </a:r>
            <a:endParaRPr lang="en-US" altLang="zh-CN" b="1">
              <a:solidFill>
                <a:srgbClr val="004E00"/>
              </a:solidFill>
              <a:latin typeface="+mn-lt"/>
              <a:ea typeface="Microsoft YaHei" panose="020B0503020204020204" pitchFamily="34" charset="-122"/>
            </a:endParaRPr>
          </a:p>
        </p:txBody>
      </p:sp>
      <p:graphicFrame>
        <p:nvGraphicFramePr>
          <p:cNvPr id="23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0926807"/>
              </p:ext>
            </p:extLst>
          </p:nvPr>
        </p:nvGraphicFramePr>
        <p:xfrm>
          <a:off x="3234481" y="2204409"/>
          <a:ext cx="1996794" cy="727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90570" imgH="418971" progId="Equation.3">
                  <p:embed/>
                </p:oleObj>
              </mc:Choice>
              <mc:Fallback>
                <p:oleObj name="Equation" r:id="rId4" imgW="1190570" imgH="41897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4481" y="2204409"/>
                        <a:ext cx="1996794" cy="727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7" name="Rectangle 10"/>
          <p:cNvSpPr>
            <a:spLocks noChangeArrowheads="1"/>
          </p:cNvSpPr>
          <p:nvPr/>
        </p:nvSpPr>
        <p:spPr bwMode="auto">
          <a:xfrm>
            <a:off x="590534" y="3138090"/>
            <a:ext cx="5105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(3) </a:t>
            </a:r>
            <a:r>
              <a:rPr lang="zh-CN" altLang="en-US" b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流过每管电流平均值 </a:t>
            </a:r>
            <a:r>
              <a:rPr lang="en-US" altLang="zh-CN" b="1" i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b="1" baseline="-2500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D</a:t>
            </a:r>
            <a:endParaRPr lang="en-US" altLang="zh-CN" b="1" i="1" baseline="-25000">
              <a:solidFill>
                <a:srgbClr val="004E00"/>
              </a:solidFill>
              <a:latin typeface="+mn-lt"/>
              <a:ea typeface="Microsoft YaHei" panose="020B0503020204020204" pitchFamily="34" charset="-122"/>
            </a:endParaRPr>
          </a:p>
        </p:txBody>
      </p:sp>
      <p:graphicFrame>
        <p:nvGraphicFramePr>
          <p:cNvPr id="23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0108171"/>
              </p:ext>
            </p:extLst>
          </p:nvPr>
        </p:nvGraphicFramePr>
        <p:xfrm>
          <a:off x="3703554" y="2987171"/>
          <a:ext cx="1058647" cy="671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90428" imgH="361937" progId="Equation.3">
                  <p:embed/>
                </p:oleObj>
              </mc:Choice>
              <mc:Fallback>
                <p:oleObj name="Equation" r:id="rId6" imgW="590428" imgH="36193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3554" y="2987171"/>
                        <a:ext cx="1058647" cy="6711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" name="Rectangle 12"/>
          <p:cNvSpPr>
            <a:spLocks noChangeArrowheads="1"/>
          </p:cNvSpPr>
          <p:nvPr/>
        </p:nvSpPr>
        <p:spPr bwMode="auto">
          <a:xfrm>
            <a:off x="590534" y="3860402"/>
            <a:ext cx="36423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(4) </a:t>
            </a:r>
            <a:r>
              <a:rPr lang="zh-CN" altLang="en-US" b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每管承受的最高反向电压 </a:t>
            </a:r>
            <a:r>
              <a:rPr lang="en-US" altLang="zh-CN" b="1" i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DRM</a:t>
            </a:r>
          </a:p>
        </p:txBody>
      </p:sp>
      <p:graphicFrame>
        <p:nvGraphicFramePr>
          <p:cNvPr id="240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8160495"/>
              </p:ext>
            </p:extLst>
          </p:nvPr>
        </p:nvGraphicFramePr>
        <p:xfrm>
          <a:off x="4474978" y="3860402"/>
          <a:ext cx="2002914" cy="418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8" imgW="1257223" imgH="247599" progId="Equation.3">
                  <p:embed/>
                </p:oleObj>
              </mc:Choice>
              <mc:Fallback>
                <p:oleObj name="公式" r:id="rId8" imgW="1257223" imgH="24759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4978" y="3860402"/>
                        <a:ext cx="2002914" cy="4185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1" name="Group 17"/>
          <p:cNvGrpSpPr>
            <a:grpSpLocks/>
          </p:cNvGrpSpPr>
          <p:nvPr/>
        </p:nvGrpSpPr>
        <p:grpSpPr bwMode="auto">
          <a:xfrm>
            <a:off x="3269953" y="1315368"/>
            <a:ext cx="4828241" cy="808788"/>
            <a:chOff x="960" y="1046"/>
            <a:chExt cx="4512" cy="834"/>
          </a:xfrm>
        </p:grpSpPr>
        <p:graphicFrame>
          <p:nvGraphicFramePr>
            <p:cNvPr id="244" name="Object 4"/>
            <p:cNvGraphicFramePr>
              <a:graphicFrameLocks noChangeAspect="1"/>
            </p:cNvGraphicFramePr>
            <p:nvPr/>
          </p:nvGraphicFramePr>
          <p:xfrm>
            <a:off x="1248" y="1046"/>
            <a:ext cx="3375" cy="8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2143135" imgH="504928" progId="Equation.3">
                    <p:embed/>
                  </p:oleObj>
                </mc:Choice>
                <mc:Fallback>
                  <p:oleObj name="Equation" r:id="rId10" imgW="2143135" imgH="50492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8" y="1046"/>
                          <a:ext cx="3375" cy="8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5" name="Object 14"/>
            <p:cNvGraphicFramePr>
              <a:graphicFrameLocks noChangeAspect="1"/>
            </p:cNvGraphicFramePr>
            <p:nvPr/>
          </p:nvGraphicFramePr>
          <p:xfrm>
            <a:off x="960" y="1245"/>
            <a:ext cx="336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199958" imgH="200025" progId="Equation.3">
                    <p:embed/>
                  </p:oleObj>
                </mc:Choice>
                <mc:Fallback>
                  <p:oleObj name="Equation" r:id="rId12" imgW="199958" imgH="20002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1245"/>
                          <a:ext cx="336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" name="Object 15"/>
            <p:cNvGraphicFramePr>
              <a:graphicFrameLocks noChangeAspect="1"/>
            </p:cNvGraphicFramePr>
            <p:nvPr/>
          </p:nvGraphicFramePr>
          <p:xfrm>
            <a:off x="4608" y="1245"/>
            <a:ext cx="864" cy="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533490" imgH="152451" progId="Equation.3">
                    <p:embed/>
                  </p:oleObj>
                </mc:Choice>
                <mc:Fallback>
                  <p:oleObj name="Equation" r:id="rId14" imgW="533490" imgH="15245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" y="1245"/>
                          <a:ext cx="864" cy="2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77305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" grpId="0" autoUpdateAnimBg="0"/>
      <p:bldP spid="235" grpId="0" autoUpdateAnimBg="0"/>
      <p:bldP spid="237" grpId="0" autoUpdateAnimBg="0"/>
      <p:bldP spid="239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76956" y="1780360"/>
            <a:ext cx="2954655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1800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解：</a:t>
            </a:r>
            <a:r>
              <a:rPr lang="zh-CN" altLang="en-US" sz="1800" b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变压器副边电压有效值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0756" y="858371"/>
            <a:ext cx="8534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"/>
              </a:spcBef>
            </a:pPr>
            <a:r>
              <a:rPr lang="en-US" altLang="zh-CN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例</a:t>
            </a:r>
            <a:r>
              <a:rPr lang="en-US" altLang="zh-CN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1</a:t>
            </a:r>
            <a:r>
              <a:rPr lang="zh-CN" altLang="en-US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：</a:t>
            </a:r>
            <a:r>
              <a:rPr lang="zh-CN" altLang="en-US" b="1">
                <a:latin typeface="+mn-lt"/>
                <a:ea typeface="Microsoft YaHei" panose="020B0503020204020204" pitchFamily="34" charset="-122"/>
              </a:rPr>
              <a:t>单相桥式整流电路，已知交流电网电压为 </a:t>
            </a:r>
            <a:r>
              <a:rPr lang="en-US" altLang="zh-CN" b="1">
                <a:latin typeface="+mn-lt"/>
                <a:ea typeface="Microsoft YaHei" panose="020B0503020204020204" pitchFamily="34" charset="-122"/>
              </a:rPr>
              <a:t>220V</a:t>
            </a:r>
            <a:r>
              <a:rPr lang="zh-CN" altLang="en-US" b="1">
                <a:latin typeface="+mn-lt"/>
                <a:ea typeface="Microsoft YaHei" panose="020B0503020204020204" pitchFamily="34" charset="-122"/>
              </a:rPr>
              <a:t>，负载电阻 </a:t>
            </a:r>
            <a:r>
              <a:rPr lang="en-US" altLang="zh-CN" b="1" i="1"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b="1" baseline="-25000">
                <a:latin typeface="+mn-lt"/>
                <a:ea typeface="Microsoft YaHei" panose="020B0503020204020204" pitchFamily="34" charset="-122"/>
              </a:rPr>
              <a:t>L</a:t>
            </a:r>
            <a:r>
              <a:rPr lang="en-US" altLang="zh-CN" b="1">
                <a:latin typeface="+mn-lt"/>
                <a:ea typeface="Microsoft YaHei" panose="020B0503020204020204" pitchFamily="34" charset="-122"/>
              </a:rPr>
              <a:t> = 50</a:t>
            </a:r>
            <a:r>
              <a:rPr lang="en-US" altLang="zh-CN" b="1">
                <a:latin typeface="+mn-lt"/>
                <a:ea typeface="Microsoft YaHei" panose="020B0503020204020204" pitchFamily="34" charset="-122"/>
                <a:sym typeface="Symbol" pitchFamily="18" charset="2"/>
              </a:rPr>
              <a:t></a:t>
            </a:r>
            <a:r>
              <a:rPr lang="zh-CN" altLang="en-US" b="1">
                <a:latin typeface="+mn-lt"/>
                <a:ea typeface="Microsoft YaHei" panose="020B0503020204020204" pitchFamily="34" charset="-122"/>
                <a:sym typeface="Symbol" pitchFamily="18" charset="2"/>
              </a:rPr>
              <a:t>，负载电压</a:t>
            </a:r>
            <a:r>
              <a:rPr lang="en-US" altLang="zh-CN" b="1" i="1">
                <a:latin typeface="+mn-lt"/>
                <a:ea typeface="Microsoft YaHei" panose="020B0503020204020204" pitchFamily="34" charset="-122"/>
                <a:sym typeface="Symbol" pitchFamily="18" charset="2"/>
              </a:rPr>
              <a:t>U</a:t>
            </a:r>
            <a:r>
              <a:rPr lang="en-US" altLang="zh-CN" b="1" baseline="-25000">
                <a:latin typeface="+mn-lt"/>
                <a:ea typeface="Microsoft YaHei" panose="020B0503020204020204" pitchFamily="34" charset="-122"/>
                <a:sym typeface="Symbol" pitchFamily="18" charset="2"/>
              </a:rPr>
              <a:t>o</a:t>
            </a:r>
            <a:r>
              <a:rPr lang="en-US" altLang="zh-CN" b="1">
                <a:latin typeface="+mn-lt"/>
                <a:ea typeface="Microsoft YaHei" panose="020B0503020204020204" pitchFamily="34" charset="-122"/>
                <a:sym typeface="Symbol" pitchFamily="18" charset="2"/>
              </a:rPr>
              <a:t>=100V</a:t>
            </a:r>
            <a:r>
              <a:rPr lang="zh-CN" altLang="en-US" b="1">
                <a:latin typeface="+mn-lt"/>
                <a:ea typeface="Microsoft YaHei" panose="020B0503020204020204" pitchFamily="34" charset="-122"/>
                <a:sym typeface="Symbol" pitchFamily="18" charset="2"/>
              </a:rPr>
              <a:t>，试求变压器的变比和容量，并选择二极管。</a:t>
            </a:r>
            <a:endParaRPr lang="zh-CN" altLang="en-US" b="1">
              <a:latin typeface="+mn-lt"/>
              <a:ea typeface="Microsoft YaHei" panose="020B0503020204020204" pitchFamily="34" charset="-122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387002"/>
              </p:ext>
            </p:extLst>
          </p:nvPr>
        </p:nvGraphicFramePr>
        <p:xfrm>
          <a:off x="3673619" y="1666623"/>
          <a:ext cx="2328347" cy="652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19132" imgH="381129" progId="Equation.3">
                  <p:embed/>
                </p:oleObj>
              </mc:Choice>
              <mc:Fallback>
                <p:oleObj name="Equation" r:id="rId2" imgW="1419132" imgH="3811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3619" y="1666623"/>
                        <a:ext cx="2328347" cy="6522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35705" y="4479833"/>
            <a:ext cx="2954655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流过每只二极管电流平均值</a:t>
            </a:r>
          </a:p>
        </p:txBody>
      </p:sp>
      <p:graphicFrame>
        <p:nvGraphicFramePr>
          <p:cNvPr id="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3154137"/>
              </p:ext>
            </p:extLst>
          </p:nvPr>
        </p:nvGraphicFramePr>
        <p:xfrm>
          <a:off x="3647849" y="4344469"/>
          <a:ext cx="2603500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19132" imgH="361937" progId="Equation.3">
                  <p:embed/>
                </p:oleObj>
              </mc:Choice>
              <mc:Fallback>
                <p:oleObj name="Equation" r:id="rId4" imgW="1419132" imgH="36193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7849" y="4344469"/>
                        <a:ext cx="2603500" cy="76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75381" y="3194197"/>
            <a:ext cx="3416320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1800" b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每只二极管承受的最高反向电压</a:t>
            </a:r>
          </a:p>
        </p:txBody>
      </p:sp>
      <p:graphicFrame>
        <p:nvGraphicFramePr>
          <p:cNvPr id="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357261"/>
              </p:ext>
            </p:extLst>
          </p:nvPr>
        </p:nvGraphicFramePr>
        <p:xfrm>
          <a:off x="4100522" y="3183519"/>
          <a:ext cx="3477325" cy="4054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28719" imgH="209486" progId="Equation.3">
                  <p:embed/>
                </p:oleObj>
              </mc:Choice>
              <mc:Fallback>
                <p:oleObj name="Equation" r:id="rId6" imgW="2028719" imgH="20948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0522" y="3183519"/>
                        <a:ext cx="3477325" cy="4054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535706" y="3844208"/>
            <a:ext cx="2031325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1800" b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整流电流的平均值</a:t>
            </a:r>
          </a:p>
        </p:txBody>
      </p:sp>
      <p:graphicFrame>
        <p:nvGraphicFramePr>
          <p:cNvPr id="1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4473677"/>
              </p:ext>
            </p:extLst>
          </p:nvPr>
        </p:nvGraphicFramePr>
        <p:xfrm>
          <a:off x="2774291" y="3692359"/>
          <a:ext cx="2234819" cy="7284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33590" imgH="418971" progId="Equation.3">
                  <p:embed/>
                </p:oleObj>
              </mc:Choice>
              <mc:Fallback>
                <p:oleObj name="Equation" r:id="rId8" imgW="1333590" imgH="41897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4291" y="3692359"/>
                        <a:ext cx="2234819" cy="7284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453156" y="2411133"/>
            <a:ext cx="8534400" cy="655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05000"/>
              </a:lnSpc>
            </a:pPr>
            <a:r>
              <a:rPr lang="en-US" altLang="zh-CN" sz="1800" b="1" dirty="0">
                <a:latin typeface="+mn-lt"/>
                <a:ea typeface="Microsoft YaHei" panose="020B0503020204020204" pitchFamily="34" charset="-122"/>
              </a:rPr>
              <a:t>        </a:t>
            </a:r>
            <a:r>
              <a:rPr lang="zh-CN" altLang="en-US" sz="1800" b="1" dirty="0">
                <a:latin typeface="+mn-lt"/>
                <a:ea typeface="Microsoft YaHei" panose="020B0503020204020204" pitchFamily="34" charset="-122"/>
              </a:rPr>
              <a:t>考虑到变压器副绕组及二极管上的压降，变压器副边电压一般应高出 </a:t>
            </a:r>
            <a:r>
              <a:rPr lang="en-US" altLang="zh-CN" sz="1800" b="1" dirty="0">
                <a:latin typeface="+mn-lt"/>
                <a:ea typeface="Microsoft YaHei" panose="020B0503020204020204" pitchFamily="34" charset="-122"/>
              </a:rPr>
              <a:t>5%~10%</a:t>
            </a:r>
            <a:r>
              <a:rPr lang="zh-CN" altLang="en-US" sz="1800" b="1" dirty="0">
                <a:latin typeface="+mn-lt"/>
                <a:ea typeface="Microsoft YaHei" panose="020B0503020204020204" pitchFamily="34" charset="-122"/>
              </a:rPr>
              <a:t>，即取</a:t>
            </a:r>
            <a:r>
              <a:rPr lang="en-US" altLang="zh-CN" sz="1800" b="1" i="1" dirty="0">
                <a:ea typeface="Microsoft YaHei" panose="020B0503020204020204" pitchFamily="34" charset="-122"/>
              </a:rPr>
              <a:t>U</a:t>
            </a:r>
            <a:r>
              <a:rPr lang="en-US" altLang="zh-CN" sz="1800" b="1" dirty="0">
                <a:ea typeface="Microsoft YaHei" panose="020B0503020204020204" pitchFamily="34" charset="-122"/>
              </a:rPr>
              <a:t> = 1.1 </a:t>
            </a:r>
            <a:r>
              <a:rPr lang="en-US" altLang="zh-CN" sz="1800" b="1" dirty="0">
                <a:ea typeface="Microsoft YaHei" panose="020B0503020204020204" pitchFamily="34" charset="-122"/>
                <a:sym typeface="Symbol" pitchFamily="18" charset="2"/>
              </a:rPr>
              <a:t> 111  122 V</a:t>
            </a:r>
            <a:endParaRPr lang="en-US" altLang="zh-CN" sz="1800" b="1" dirty="0"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8031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6" grpId="0" autoUpdateAnimBg="0"/>
      <p:bldP spid="8" grpId="0" autoUpdateAnimBg="0"/>
      <p:bldP spid="10" grpId="0" autoUpdateAnimBg="0"/>
      <p:bldP spid="12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76956" y="1780360"/>
            <a:ext cx="646331" cy="396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18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解：</a:t>
            </a:r>
            <a:endParaRPr lang="zh-CN" altLang="en-US" sz="1800" b="1" dirty="0">
              <a:solidFill>
                <a:srgbClr val="000099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0756" y="858371"/>
            <a:ext cx="8534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"/>
              </a:spcBef>
            </a:pPr>
            <a:r>
              <a:rPr lang="en-US" altLang="zh-CN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例</a:t>
            </a:r>
            <a:r>
              <a:rPr lang="en-US" altLang="zh-CN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1</a:t>
            </a:r>
            <a:r>
              <a:rPr lang="zh-CN" altLang="en-US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：</a:t>
            </a:r>
            <a:r>
              <a:rPr lang="zh-CN" altLang="en-US" b="1">
                <a:latin typeface="+mn-lt"/>
                <a:ea typeface="Microsoft YaHei" panose="020B0503020204020204" pitchFamily="34" charset="-122"/>
              </a:rPr>
              <a:t>单相桥式整流电路，已知交流电网电压为 </a:t>
            </a:r>
            <a:r>
              <a:rPr lang="en-US" altLang="zh-CN" b="1">
                <a:latin typeface="+mn-lt"/>
                <a:ea typeface="Microsoft YaHei" panose="020B0503020204020204" pitchFamily="34" charset="-122"/>
              </a:rPr>
              <a:t>220V</a:t>
            </a:r>
            <a:r>
              <a:rPr lang="zh-CN" altLang="en-US" b="1">
                <a:latin typeface="+mn-lt"/>
                <a:ea typeface="Microsoft YaHei" panose="020B0503020204020204" pitchFamily="34" charset="-122"/>
              </a:rPr>
              <a:t>，负载电阻 </a:t>
            </a:r>
            <a:r>
              <a:rPr lang="en-US" altLang="zh-CN" b="1" i="1"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b="1" baseline="-25000">
                <a:latin typeface="+mn-lt"/>
                <a:ea typeface="Microsoft YaHei" panose="020B0503020204020204" pitchFamily="34" charset="-122"/>
              </a:rPr>
              <a:t>L</a:t>
            </a:r>
            <a:r>
              <a:rPr lang="en-US" altLang="zh-CN" b="1">
                <a:latin typeface="+mn-lt"/>
                <a:ea typeface="Microsoft YaHei" panose="020B0503020204020204" pitchFamily="34" charset="-122"/>
              </a:rPr>
              <a:t> = 50</a:t>
            </a:r>
            <a:r>
              <a:rPr lang="en-US" altLang="zh-CN" b="1">
                <a:latin typeface="+mn-lt"/>
                <a:ea typeface="Microsoft YaHei" panose="020B0503020204020204" pitchFamily="34" charset="-122"/>
                <a:sym typeface="Symbol" pitchFamily="18" charset="2"/>
              </a:rPr>
              <a:t></a:t>
            </a:r>
            <a:r>
              <a:rPr lang="zh-CN" altLang="en-US" b="1">
                <a:latin typeface="+mn-lt"/>
                <a:ea typeface="Microsoft YaHei" panose="020B0503020204020204" pitchFamily="34" charset="-122"/>
                <a:sym typeface="Symbol" pitchFamily="18" charset="2"/>
              </a:rPr>
              <a:t>，负载电压</a:t>
            </a:r>
            <a:r>
              <a:rPr lang="en-US" altLang="zh-CN" b="1" i="1">
                <a:latin typeface="+mn-lt"/>
                <a:ea typeface="Microsoft YaHei" panose="020B0503020204020204" pitchFamily="34" charset="-122"/>
                <a:sym typeface="Symbol" pitchFamily="18" charset="2"/>
              </a:rPr>
              <a:t>U</a:t>
            </a:r>
            <a:r>
              <a:rPr lang="en-US" altLang="zh-CN" b="1" baseline="-25000">
                <a:latin typeface="+mn-lt"/>
                <a:ea typeface="Microsoft YaHei" panose="020B0503020204020204" pitchFamily="34" charset="-122"/>
                <a:sym typeface="Symbol" pitchFamily="18" charset="2"/>
              </a:rPr>
              <a:t>o</a:t>
            </a:r>
            <a:r>
              <a:rPr lang="en-US" altLang="zh-CN" b="1">
                <a:latin typeface="+mn-lt"/>
                <a:ea typeface="Microsoft YaHei" panose="020B0503020204020204" pitchFamily="34" charset="-122"/>
                <a:sym typeface="Symbol" pitchFamily="18" charset="2"/>
              </a:rPr>
              <a:t>=100V</a:t>
            </a:r>
            <a:r>
              <a:rPr lang="zh-CN" altLang="en-US" b="1">
                <a:latin typeface="+mn-lt"/>
                <a:ea typeface="Microsoft YaHei" panose="020B0503020204020204" pitchFamily="34" charset="-122"/>
                <a:sym typeface="Symbol" pitchFamily="18" charset="2"/>
              </a:rPr>
              <a:t>，试求变压器的变比和容量，并选择二极管。</a:t>
            </a:r>
            <a:endParaRPr lang="zh-CN" altLang="en-US" b="1">
              <a:latin typeface="+mn-lt"/>
              <a:ea typeface="Microsoft YaHei" panose="020B0503020204020204" pitchFamily="34" charset="-122"/>
            </a:endParaRPr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384323"/>
              </p:ext>
            </p:extLst>
          </p:nvPr>
        </p:nvGraphicFramePr>
        <p:xfrm>
          <a:off x="4410380" y="3021973"/>
          <a:ext cx="2175246" cy="679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2" imgW="1266937" imgH="381129" progId="Equation.3">
                  <p:embed/>
                </p:oleObj>
              </mc:Choice>
              <mc:Fallback>
                <p:oleObj name="公式" r:id="rId2" imgW="1266937" imgH="3811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0380" y="3021973"/>
                        <a:ext cx="2175246" cy="6797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3625175" y="3781810"/>
            <a:ext cx="45752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= 1.11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= 2 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 1.11 = 2. 2 A</a:t>
            </a:r>
            <a:r>
              <a:rPr lang="en-US" altLang="zh-CN" sz="2000" b="1" dirty="0">
                <a:solidFill>
                  <a:schemeClr val="bg1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 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762000" y="3781810"/>
            <a:ext cx="31485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变压器副边电流有效值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762000" y="4375095"/>
            <a:ext cx="7010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变压器容量 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S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=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U I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= 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122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 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2.2 =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 207. 8 V A</a:t>
            </a: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762000" y="3190886"/>
            <a:ext cx="34884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变压器副边电压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 122 V</a:t>
            </a:r>
            <a:endParaRPr lang="en-US" altLang="zh-CN" sz="2000" b="1" dirty="0">
              <a:latin typeface="+mn-lt"/>
              <a:ea typeface="Microsoft YaHei" panose="020B0503020204020204" pitchFamily="34" charset="-122"/>
            </a:endParaRPr>
          </a:p>
        </p:txBody>
      </p:sp>
      <p:graphicFrame>
        <p:nvGraphicFramePr>
          <p:cNvPr id="1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8025456"/>
              </p:ext>
            </p:extLst>
          </p:nvPr>
        </p:nvGraphicFramePr>
        <p:xfrm>
          <a:off x="3358046" y="1836481"/>
          <a:ext cx="892389" cy="363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42935" imgH="190564" progId="Equation.3">
                  <p:embed/>
                </p:oleObj>
              </mc:Choice>
              <mc:Fallback>
                <p:oleObj name="Equation" r:id="rId4" imgW="542935" imgH="19056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8046" y="1836481"/>
                        <a:ext cx="892389" cy="3633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0731159"/>
              </p:ext>
            </p:extLst>
          </p:nvPr>
        </p:nvGraphicFramePr>
        <p:xfrm>
          <a:off x="1497082" y="1847985"/>
          <a:ext cx="1398518" cy="328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85912" imgH="190564" progId="Equation.DSMT4">
                  <p:embed/>
                </p:oleObj>
              </mc:Choice>
              <mc:Fallback>
                <p:oleObj name="Equation" r:id="rId6" imgW="885912" imgH="19056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7082" y="1847985"/>
                        <a:ext cx="1398518" cy="3287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762000" y="2332107"/>
            <a:ext cx="807315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   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可选用二极管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2CZ11C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，其最大整流电流为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1A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，反向工作峰值电压为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300V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31666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14" grpId="0" autoUpdateAnimBg="0"/>
      <p:bldP spid="15" grpId="0" autoUpdateAnimBg="0"/>
      <p:bldP spid="16" grpId="0" autoUpdateAnimBg="0"/>
      <p:bldP spid="17" grpId="0" autoUpdateAnimBg="0"/>
      <p:bldP spid="20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96954" y="734651"/>
            <a:ext cx="1670050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例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2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：</a:t>
            </a: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898528" y="742102"/>
            <a:ext cx="7837117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试分析图示桥式整流电路中的二极管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2 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或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4 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断开时负载电压的波形。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如果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2 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或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4 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接反，后果如何？</a:t>
            </a:r>
            <a:r>
              <a:rPr lang="zh-CN" altLang="en-US" sz="2000" b="1" dirty="0">
                <a:solidFill>
                  <a:srgbClr val="2211A1"/>
                </a:solidFill>
                <a:latin typeface="+mn-lt"/>
                <a:ea typeface="Microsoft YaHei" panose="020B0503020204020204" pitchFamily="34" charset="-122"/>
              </a:rPr>
              <a:t>如果</a:t>
            </a:r>
            <a:r>
              <a:rPr lang="en-US" altLang="zh-CN" sz="2000" b="1" dirty="0">
                <a:solidFill>
                  <a:srgbClr val="2211A1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2211A1"/>
                </a:solidFill>
                <a:latin typeface="+mn-lt"/>
                <a:ea typeface="Microsoft YaHei" panose="020B0503020204020204" pitchFamily="34" charset="-122"/>
              </a:rPr>
              <a:t>2 </a:t>
            </a:r>
            <a:r>
              <a:rPr lang="zh-CN" altLang="en-US" sz="2000" b="1" dirty="0">
                <a:solidFill>
                  <a:srgbClr val="2211A1"/>
                </a:solidFill>
                <a:latin typeface="+mn-lt"/>
                <a:ea typeface="Microsoft YaHei" panose="020B0503020204020204" pitchFamily="34" charset="-122"/>
              </a:rPr>
              <a:t>或</a:t>
            </a:r>
            <a:r>
              <a:rPr lang="en-US" altLang="zh-CN" sz="2000" b="1" dirty="0">
                <a:solidFill>
                  <a:srgbClr val="2211A1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2211A1"/>
                </a:solidFill>
                <a:latin typeface="+mn-lt"/>
                <a:ea typeface="Microsoft YaHei" panose="020B0503020204020204" pitchFamily="34" charset="-122"/>
              </a:rPr>
              <a:t>4</a:t>
            </a:r>
            <a:r>
              <a:rPr lang="zh-CN" altLang="en-US" sz="2000" b="1" dirty="0">
                <a:solidFill>
                  <a:srgbClr val="2211A1"/>
                </a:solidFill>
                <a:latin typeface="+mn-lt"/>
                <a:ea typeface="Microsoft YaHei" panose="020B0503020204020204" pitchFamily="34" charset="-122"/>
              </a:rPr>
              <a:t>因击穿或烧坏而短路，后果又如何？</a:t>
            </a:r>
            <a:r>
              <a:rPr lang="zh-CN" altLang="en-US" sz="2000" b="1" baseline="-25000" dirty="0">
                <a:solidFill>
                  <a:srgbClr val="006666"/>
                </a:solidFill>
                <a:latin typeface="+mn-lt"/>
                <a:ea typeface="Microsoft YaHei" panose="020B0503020204020204" pitchFamily="34" charset="-122"/>
              </a:rPr>
              <a:t> </a:t>
            </a:r>
            <a:endParaRPr lang="zh-CN" altLang="en-US" sz="2000" b="1" dirty="0">
              <a:solidFill>
                <a:srgbClr val="000000"/>
              </a:solidFill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22" name="Group 4"/>
          <p:cNvGrpSpPr>
            <a:grpSpLocks/>
          </p:cNvGrpSpPr>
          <p:nvPr/>
        </p:nvGrpSpPr>
        <p:grpSpPr bwMode="auto">
          <a:xfrm>
            <a:off x="1000127" y="1865735"/>
            <a:ext cx="3799907" cy="1628553"/>
            <a:chOff x="686" y="1372"/>
            <a:chExt cx="2507" cy="1028"/>
          </a:xfrm>
        </p:grpSpPr>
        <p:grpSp>
          <p:nvGrpSpPr>
            <p:cNvPr id="23" name="Group 5"/>
            <p:cNvGrpSpPr>
              <a:grpSpLocks/>
            </p:cNvGrpSpPr>
            <p:nvPr/>
          </p:nvGrpSpPr>
          <p:grpSpPr bwMode="auto">
            <a:xfrm>
              <a:off x="686" y="1442"/>
              <a:ext cx="2507" cy="958"/>
              <a:chOff x="686" y="1442"/>
              <a:chExt cx="2507" cy="958"/>
            </a:xfrm>
          </p:grpSpPr>
          <p:sp>
            <p:nvSpPr>
              <p:cNvPr id="28" name="Line 6"/>
              <p:cNvSpPr>
                <a:spLocks noChangeShapeType="1"/>
              </p:cNvSpPr>
              <p:nvPr/>
            </p:nvSpPr>
            <p:spPr bwMode="auto">
              <a:xfrm rot="10780850">
                <a:off x="1238" y="1463"/>
                <a:ext cx="0" cy="21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grpSp>
            <p:nvGrpSpPr>
              <p:cNvPr id="29" name="Group 7"/>
              <p:cNvGrpSpPr>
                <a:grpSpLocks/>
              </p:cNvGrpSpPr>
              <p:nvPr/>
            </p:nvGrpSpPr>
            <p:grpSpPr bwMode="auto">
              <a:xfrm flipH="1">
                <a:off x="1220" y="1680"/>
                <a:ext cx="69" cy="321"/>
                <a:chOff x="8770" y="1859"/>
                <a:chExt cx="185" cy="638"/>
              </a:xfrm>
            </p:grpSpPr>
            <p:grpSp>
              <p:nvGrpSpPr>
                <p:cNvPr id="80" name="Group 8"/>
                <p:cNvGrpSpPr>
                  <a:grpSpLocks/>
                </p:cNvGrpSpPr>
                <p:nvPr/>
              </p:nvGrpSpPr>
              <p:grpSpPr bwMode="auto">
                <a:xfrm rot="5447720" flipH="1">
                  <a:off x="8700" y="2248"/>
                  <a:ext cx="319" cy="180"/>
                  <a:chOff x="6120" y="2220"/>
                  <a:chExt cx="600" cy="468"/>
                </a:xfrm>
              </p:grpSpPr>
              <p:sp>
                <p:nvSpPr>
                  <p:cNvPr id="84" name="Arc 9"/>
                  <p:cNvSpPr>
                    <a:spLocks/>
                  </p:cNvSpPr>
                  <p:nvPr/>
                </p:nvSpPr>
                <p:spPr bwMode="auto">
                  <a:xfrm flipV="1">
                    <a:off x="6120" y="2220"/>
                    <a:ext cx="304" cy="468"/>
                  </a:xfrm>
                  <a:custGeom>
                    <a:avLst/>
                    <a:gdLst>
                      <a:gd name="T0" fmla="*/ 0 w 35483"/>
                      <a:gd name="T1" fmla="*/ 0 h 21600"/>
                      <a:gd name="T2" fmla="*/ 0 w 35483"/>
                      <a:gd name="T3" fmla="*/ 0 h 21600"/>
                      <a:gd name="T4" fmla="*/ 0 w 35483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5483" h="21600" fill="none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</a:path>
                      <a:path w="35483" h="21600" stroke="0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  <a:lnTo>
                          <a:pt x="17658" y="0"/>
                        </a:lnTo>
                        <a:lnTo>
                          <a:pt x="35482" y="12199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  <p:sp>
                <p:nvSpPr>
                  <p:cNvPr id="85" name="Arc 10"/>
                  <p:cNvSpPr>
                    <a:spLocks/>
                  </p:cNvSpPr>
                  <p:nvPr/>
                </p:nvSpPr>
                <p:spPr bwMode="auto">
                  <a:xfrm flipV="1">
                    <a:off x="6416" y="2220"/>
                    <a:ext cx="304" cy="468"/>
                  </a:xfrm>
                  <a:custGeom>
                    <a:avLst/>
                    <a:gdLst>
                      <a:gd name="T0" fmla="*/ 0 w 35483"/>
                      <a:gd name="T1" fmla="*/ 0 h 21600"/>
                      <a:gd name="T2" fmla="*/ 0 w 35483"/>
                      <a:gd name="T3" fmla="*/ 0 h 21600"/>
                      <a:gd name="T4" fmla="*/ 0 w 35483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5483" h="21600" fill="none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</a:path>
                      <a:path w="35483" h="21600" stroke="0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  <a:lnTo>
                          <a:pt x="17658" y="0"/>
                        </a:lnTo>
                        <a:lnTo>
                          <a:pt x="35482" y="12199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</p:grpSp>
            <p:grpSp>
              <p:nvGrpSpPr>
                <p:cNvPr id="81" name="Group 11"/>
                <p:cNvGrpSpPr>
                  <a:grpSpLocks/>
                </p:cNvGrpSpPr>
                <p:nvPr/>
              </p:nvGrpSpPr>
              <p:grpSpPr bwMode="auto">
                <a:xfrm rot="5447720" flipH="1">
                  <a:off x="8705" y="1929"/>
                  <a:ext cx="320" cy="180"/>
                  <a:chOff x="6120" y="2220"/>
                  <a:chExt cx="600" cy="468"/>
                </a:xfrm>
              </p:grpSpPr>
              <p:sp>
                <p:nvSpPr>
                  <p:cNvPr id="82" name="Arc 12"/>
                  <p:cNvSpPr>
                    <a:spLocks/>
                  </p:cNvSpPr>
                  <p:nvPr/>
                </p:nvSpPr>
                <p:spPr bwMode="auto">
                  <a:xfrm flipV="1">
                    <a:off x="6120" y="2220"/>
                    <a:ext cx="304" cy="468"/>
                  </a:xfrm>
                  <a:custGeom>
                    <a:avLst/>
                    <a:gdLst>
                      <a:gd name="T0" fmla="*/ 0 w 35483"/>
                      <a:gd name="T1" fmla="*/ 0 h 21600"/>
                      <a:gd name="T2" fmla="*/ 0 w 35483"/>
                      <a:gd name="T3" fmla="*/ 0 h 21600"/>
                      <a:gd name="T4" fmla="*/ 0 w 35483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5483" h="21600" fill="none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</a:path>
                      <a:path w="35483" h="21600" stroke="0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  <a:lnTo>
                          <a:pt x="17658" y="0"/>
                        </a:lnTo>
                        <a:lnTo>
                          <a:pt x="35482" y="12199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  <p:sp>
                <p:nvSpPr>
                  <p:cNvPr id="83" name="Arc 13"/>
                  <p:cNvSpPr>
                    <a:spLocks/>
                  </p:cNvSpPr>
                  <p:nvPr/>
                </p:nvSpPr>
                <p:spPr bwMode="auto">
                  <a:xfrm flipV="1">
                    <a:off x="6416" y="2220"/>
                    <a:ext cx="304" cy="468"/>
                  </a:xfrm>
                  <a:custGeom>
                    <a:avLst/>
                    <a:gdLst>
                      <a:gd name="T0" fmla="*/ 0 w 35483"/>
                      <a:gd name="T1" fmla="*/ 0 h 21600"/>
                      <a:gd name="T2" fmla="*/ 0 w 35483"/>
                      <a:gd name="T3" fmla="*/ 0 h 21600"/>
                      <a:gd name="T4" fmla="*/ 0 w 35483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5483" h="21600" fill="none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</a:path>
                      <a:path w="35483" h="21600" stroke="0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  <a:lnTo>
                          <a:pt x="17658" y="0"/>
                        </a:lnTo>
                        <a:lnTo>
                          <a:pt x="35482" y="12199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</p:grpSp>
          </p:grpSp>
          <p:sp>
            <p:nvSpPr>
              <p:cNvPr id="30" name="Line 14"/>
              <p:cNvSpPr>
                <a:spLocks noChangeShapeType="1"/>
              </p:cNvSpPr>
              <p:nvPr/>
            </p:nvSpPr>
            <p:spPr bwMode="auto">
              <a:xfrm flipH="1">
                <a:off x="1255" y="2004"/>
                <a:ext cx="0" cy="25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grpSp>
            <p:nvGrpSpPr>
              <p:cNvPr id="31" name="Group 15"/>
              <p:cNvGrpSpPr>
                <a:grpSpLocks/>
              </p:cNvGrpSpPr>
              <p:nvPr/>
            </p:nvGrpSpPr>
            <p:grpSpPr bwMode="auto">
              <a:xfrm rot="8071415">
                <a:off x="1620" y="1994"/>
                <a:ext cx="166" cy="149"/>
                <a:chOff x="8580" y="6360"/>
                <a:chExt cx="240" cy="227"/>
              </a:xfrm>
            </p:grpSpPr>
            <p:sp>
              <p:nvSpPr>
                <p:cNvPr id="78" name="AutoShape 16"/>
                <p:cNvSpPr>
                  <a:spLocks noChangeArrowheads="1"/>
                </p:cNvSpPr>
                <p:nvPr/>
              </p:nvSpPr>
              <p:spPr bwMode="auto">
                <a:xfrm>
                  <a:off x="8580" y="6360"/>
                  <a:ext cx="227" cy="227"/>
                </a:xfrm>
                <a:prstGeom prst="flowChartExtra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00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79" name="Line 17"/>
                <p:cNvSpPr>
                  <a:spLocks noChangeShapeType="1"/>
                </p:cNvSpPr>
                <p:nvPr/>
              </p:nvSpPr>
              <p:spPr bwMode="auto">
                <a:xfrm>
                  <a:off x="8580" y="6360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32" name="Group 18"/>
              <p:cNvGrpSpPr>
                <a:grpSpLocks/>
              </p:cNvGrpSpPr>
              <p:nvPr/>
            </p:nvGrpSpPr>
            <p:grpSpPr bwMode="auto">
              <a:xfrm rot="8071415">
                <a:off x="1983" y="1621"/>
                <a:ext cx="167" cy="150"/>
                <a:chOff x="8580" y="6360"/>
                <a:chExt cx="240" cy="227"/>
              </a:xfrm>
            </p:grpSpPr>
            <p:sp>
              <p:nvSpPr>
                <p:cNvPr id="76" name="AutoShape 19"/>
                <p:cNvSpPr>
                  <a:spLocks noChangeArrowheads="1"/>
                </p:cNvSpPr>
                <p:nvPr/>
              </p:nvSpPr>
              <p:spPr bwMode="auto">
                <a:xfrm>
                  <a:off x="8580" y="6360"/>
                  <a:ext cx="227" cy="227"/>
                </a:xfrm>
                <a:prstGeom prst="flowChartExtra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00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77" name="Line 20"/>
                <p:cNvSpPr>
                  <a:spLocks noChangeShapeType="1"/>
                </p:cNvSpPr>
                <p:nvPr/>
              </p:nvSpPr>
              <p:spPr bwMode="auto">
                <a:xfrm>
                  <a:off x="8580" y="6360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33" name="Group 21"/>
              <p:cNvGrpSpPr>
                <a:grpSpLocks/>
              </p:cNvGrpSpPr>
              <p:nvPr/>
            </p:nvGrpSpPr>
            <p:grpSpPr bwMode="auto">
              <a:xfrm rot="3042535">
                <a:off x="1976" y="1994"/>
                <a:ext cx="166" cy="149"/>
                <a:chOff x="8580" y="6360"/>
                <a:chExt cx="240" cy="227"/>
              </a:xfrm>
            </p:grpSpPr>
            <p:sp>
              <p:nvSpPr>
                <p:cNvPr id="74" name="AutoShape 22"/>
                <p:cNvSpPr>
                  <a:spLocks noChangeArrowheads="1"/>
                </p:cNvSpPr>
                <p:nvPr/>
              </p:nvSpPr>
              <p:spPr bwMode="auto">
                <a:xfrm>
                  <a:off x="8580" y="6360"/>
                  <a:ext cx="227" cy="227"/>
                </a:xfrm>
                <a:prstGeom prst="flowChartExtra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00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75" name="Line 23"/>
                <p:cNvSpPr>
                  <a:spLocks noChangeShapeType="1"/>
                </p:cNvSpPr>
                <p:nvPr/>
              </p:nvSpPr>
              <p:spPr bwMode="auto">
                <a:xfrm>
                  <a:off x="8580" y="6360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34" name="Group 24"/>
              <p:cNvGrpSpPr>
                <a:grpSpLocks/>
              </p:cNvGrpSpPr>
              <p:nvPr/>
            </p:nvGrpSpPr>
            <p:grpSpPr bwMode="auto">
              <a:xfrm rot="3042535">
                <a:off x="1589" y="1579"/>
                <a:ext cx="166" cy="150"/>
                <a:chOff x="8580" y="6360"/>
                <a:chExt cx="240" cy="227"/>
              </a:xfrm>
            </p:grpSpPr>
            <p:sp>
              <p:nvSpPr>
                <p:cNvPr id="72" name="AutoShape 25"/>
                <p:cNvSpPr>
                  <a:spLocks noChangeArrowheads="1"/>
                </p:cNvSpPr>
                <p:nvPr/>
              </p:nvSpPr>
              <p:spPr bwMode="auto">
                <a:xfrm>
                  <a:off x="8580" y="6360"/>
                  <a:ext cx="227" cy="227"/>
                </a:xfrm>
                <a:prstGeom prst="flowChartExtra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00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73" name="Line 26"/>
                <p:cNvSpPr>
                  <a:spLocks noChangeShapeType="1"/>
                </p:cNvSpPr>
                <p:nvPr/>
              </p:nvSpPr>
              <p:spPr bwMode="auto">
                <a:xfrm>
                  <a:off x="8580" y="6360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</p:grpSp>
          <p:sp>
            <p:nvSpPr>
              <p:cNvPr id="35" name="Line 27"/>
              <p:cNvSpPr>
                <a:spLocks noChangeShapeType="1"/>
              </p:cNvSpPr>
              <p:nvPr/>
            </p:nvSpPr>
            <p:spPr bwMode="auto">
              <a:xfrm>
                <a:off x="1498" y="1840"/>
                <a:ext cx="0" cy="56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36" name="Rectangle 28"/>
              <p:cNvSpPr>
                <a:spLocks noChangeArrowheads="1"/>
              </p:cNvSpPr>
              <p:nvPr/>
            </p:nvSpPr>
            <p:spPr bwMode="auto">
              <a:xfrm>
                <a:off x="2763" y="1791"/>
                <a:ext cx="91" cy="281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C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37" name="Line 29"/>
              <p:cNvSpPr>
                <a:spLocks noChangeShapeType="1"/>
              </p:cNvSpPr>
              <p:nvPr/>
            </p:nvSpPr>
            <p:spPr bwMode="auto">
              <a:xfrm flipV="1">
                <a:off x="1255" y="2256"/>
                <a:ext cx="62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38" name="Line 30"/>
              <p:cNvSpPr>
                <a:spLocks noChangeShapeType="1"/>
              </p:cNvSpPr>
              <p:nvPr/>
            </p:nvSpPr>
            <p:spPr bwMode="auto">
              <a:xfrm flipH="1">
                <a:off x="2822" y="1460"/>
                <a:ext cx="0" cy="33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39" name="Line 31"/>
              <p:cNvSpPr>
                <a:spLocks noChangeShapeType="1"/>
              </p:cNvSpPr>
              <p:nvPr/>
            </p:nvSpPr>
            <p:spPr bwMode="auto">
              <a:xfrm flipV="1">
                <a:off x="1238" y="1463"/>
                <a:ext cx="61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0" name="Line 32"/>
              <p:cNvSpPr>
                <a:spLocks noChangeShapeType="1"/>
              </p:cNvSpPr>
              <p:nvPr/>
            </p:nvSpPr>
            <p:spPr bwMode="auto">
              <a:xfrm>
                <a:off x="1505" y="2400"/>
                <a:ext cx="131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1" name="Line 33"/>
              <p:cNvSpPr>
                <a:spLocks noChangeShapeType="1"/>
              </p:cNvSpPr>
              <p:nvPr/>
            </p:nvSpPr>
            <p:spPr bwMode="auto">
              <a:xfrm>
                <a:off x="2809" y="2069"/>
                <a:ext cx="0" cy="33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grpSp>
            <p:nvGrpSpPr>
              <p:cNvPr id="42" name="Group 34"/>
              <p:cNvGrpSpPr>
                <a:grpSpLocks/>
              </p:cNvGrpSpPr>
              <p:nvPr/>
            </p:nvGrpSpPr>
            <p:grpSpPr bwMode="auto">
              <a:xfrm>
                <a:off x="757" y="1442"/>
                <a:ext cx="396" cy="832"/>
                <a:chOff x="2880" y="5652"/>
                <a:chExt cx="805" cy="1605"/>
              </a:xfrm>
            </p:grpSpPr>
            <p:grpSp>
              <p:nvGrpSpPr>
                <p:cNvPr id="58" name="Group 35"/>
                <p:cNvGrpSpPr>
                  <a:grpSpLocks/>
                </p:cNvGrpSpPr>
                <p:nvPr/>
              </p:nvGrpSpPr>
              <p:grpSpPr bwMode="auto">
                <a:xfrm>
                  <a:off x="2880" y="5652"/>
                  <a:ext cx="780" cy="57"/>
                  <a:chOff x="2700" y="2532"/>
                  <a:chExt cx="780" cy="57"/>
                </a:xfrm>
              </p:grpSpPr>
              <p:sp>
                <p:nvSpPr>
                  <p:cNvPr id="70" name="AutoShape 36"/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2700" y="2532"/>
                    <a:ext cx="57" cy="57"/>
                  </a:xfrm>
                  <a:prstGeom prst="flowChartConnector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  <p:sp>
                <p:nvSpPr>
                  <p:cNvPr id="71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2760" y="2568"/>
                    <a:ext cx="72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59" name="Line 38"/>
                <p:cNvSpPr>
                  <a:spLocks noChangeShapeType="1"/>
                </p:cNvSpPr>
                <p:nvPr/>
              </p:nvSpPr>
              <p:spPr bwMode="auto">
                <a:xfrm>
                  <a:off x="3630" y="5683"/>
                  <a:ext cx="0" cy="46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60" name="Line 39"/>
                <p:cNvSpPr>
                  <a:spLocks noChangeShapeType="1"/>
                </p:cNvSpPr>
                <p:nvPr/>
              </p:nvSpPr>
              <p:spPr bwMode="auto">
                <a:xfrm>
                  <a:off x="3637" y="6770"/>
                  <a:ext cx="0" cy="46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61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2940" y="7223"/>
                  <a:ext cx="68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62" name="AutoShape 41"/>
                <p:cNvSpPr>
                  <a:spLocks noChangeArrowheads="1"/>
                </p:cNvSpPr>
                <p:nvPr/>
              </p:nvSpPr>
              <p:spPr bwMode="auto">
                <a:xfrm flipH="1" flipV="1">
                  <a:off x="2880" y="7200"/>
                  <a:ext cx="57" cy="57"/>
                </a:xfrm>
                <a:prstGeom prst="flowChartConnector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grpSp>
              <p:nvGrpSpPr>
                <p:cNvPr id="63" name="Group 42"/>
                <p:cNvGrpSpPr>
                  <a:grpSpLocks/>
                </p:cNvGrpSpPr>
                <p:nvPr/>
              </p:nvGrpSpPr>
              <p:grpSpPr bwMode="auto">
                <a:xfrm>
                  <a:off x="3540" y="6120"/>
                  <a:ext cx="145" cy="637"/>
                  <a:chOff x="8770" y="1859"/>
                  <a:chExt cx="185" cy="638"/>
                </a:xfrm>
              </p:grpSpPr>
              <p:grpSp>
                <p:nvGrpSpPr>
                  <p:cNvPr id="64" name="Group 43"/>
                  <p:cNvGrpSpPr>
                    <a:grpSpLocks/>
                  </p:cNvGrpSpPr>
                  <p:nvPr/>
                </p:nvGrpSpPr>
                <p:grpSpPr bwMode="auto">
                  <a:xfrm rot="5447720" flipH="1">
                    <a:off x="8700" y="2248"/>
                    <a:ext cx="319" cy="180"/>
                    <a:chOff x="6120" y="2220"/>
                    <a:chExt cx="600" cy="468"/>
                  </a:xfrm>
                </p:grpSpPr>
                <p:sp>
                  <p:nvSpPr>
                    <p:cNvPr id="68" name="Arc 44"/>
                    <p:cNvSpPr>
                      <a:spLocks/>
                    </p:cNvSpPr>
                    <p:nvPr/>
                  </p:nvSpPr>
                  <p:spPr bwMode="auto">
                    <a:xfrm flipV="1">
                      <a:off x="6120" y="2220"/>
                      <a:ext cx="304" cy="468"/>
                    </a:xfrm>
                    <a:custGeom>
                      <a:avLst/>
                      <a:gdLst>
                        <a:gd name="T0" fmla="*/ 0 w 35483"/>
                        <a:gd name="T1" fmla="*/ 0 h 21600"/>
                        <a:gd name="T2" fmla="*/ 0 w 35483"/>
                        <a:gd name="T3" fmla="*/ 0 h 21600"/>
                        <a:gd name="T4" fmla="*/ 0 w 35483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5483" h="21600" fill="none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</a:path>
                        <a:path w="35483" h="21600" stroke="0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  <a:lnTo>
                            <a:pt x="17658" y="0"/>
                          </a:lnTo>
                          <a:lnTo>
                            <a:pt x="35482" y="12199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+mn-lt"/>
                        <a:ea typeface="Microsoft YaHei" panose="020B0503020204020204" pitchFamily="34" charset="-122"/>
                      </a:endParaRPr>
                    </a:p>
                  </p:txBody>
                </p:sp>
                <p:sp>
                  <p:nvSpPr>
                    <p:cNvPr id="69" name="Arc 45"/>
                    <p:cNvSpPr>
                      <a:spLocks/>
                    </p:cNvSpPr>
                    <p:nvPr/>
                  </p:nvSpPr>
                  <p:spPr bwMode="auto">
                    <a:xfrm flipV="1">
                      <a:off x="6416" y="2220"/>
                      <a:ext cx="304" cy="468"/>
                    </a:xfrm>
                    <a:custGeom>
                      <a:avLst/>
                      <a:gdLst>
                        <a:gd name="T0" fmla="*/ 0 w 35483"/>
                        <a:gd name="T1" fmla="*/ 0 h 21600"/>
                        <a:gd name="T2" fmla="*/ 0 w 35483"/>
                        <a:gd name="T3" fmla="*/ 0 h 21600"/>
                        <a:gd name="T4" fmla="*/ 0 w 35483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5483" h="21600" fill="none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</a:path>
                        <a:path w="35483" h="21600" stroke="0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  <a:lnTo>
                            <a:pt x="17658" y="0"/>
                          </a:lnTo>
                          <a:lnTo>
                            <a:pt x="35482" y="12199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+mn-lt"/>
                        <a:ea typeface="Microsoft YaHei" panose="020B0503020204020204" pitchFamily="34" charset="-122"/>
                      </a:endParaRPr>
                    </a:p>
                  </p:txBody>
                </p:sp>
              </p:grpSp>
              <p:grpSp>
                <p:nvGrpSpPr>
                  <p:cNvPr id="65" name="Group 46"/>
                  <p:cNvGrpSpPr>
                    <a:grpSpLocks/>
                  </p:cNvGrpSpPr>
                  <p:nvPr/>
                </p:nvGrpSpPr>
                <p:grpSpPr bwMode="auto">
                  <a:xfrm rot="5447720" flipH="1">
                    <a:off x="8705" y="1929"/>
                    <a:ext cx="320" cy="180"/>
                    <a:chOff x="6120" y="2220"/>
                    <a:chExt cx="600" cy="468"/>
                  </a:xfrm>
                </p:grpSpPr>
                <p:sp>
                  <p:nvSpPr>
                    <p:cNvPr id="66" name="Arc 47"/>
                    <p:cNvSpPr>
                      <a:spLocks/>
                    </p:cNvSpPr>
                    <p:nvPr/>
                  </p:nvSpPr>
                  <p:spPr bwMode="auto">
                    <a:xfrm flipV="1">
                      <a:off x="6120" y="2220"/>
                      <a:ext cx="304" cy="468"/>
                    </a:xfrm>
                    <a:custGeom>
                      <a:avLst/>
                      <a:gdLst>
                        <a:gd name="T0" fmla="*/ 0 w 35483"/>
                        <a:gd name="T1" fmla="*/ 0 h 21600"/>
                        <a:gd name="T2" fmla="*/ 0 w 35483"/>
                        <a:gd name="T3" fmla="*/ 0 h 21600"/>
                        <a:gd name="T4" fmla="*/ 0 w 35483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5483" h="21600" fill="none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</a:path>
                        <a:path w="35483" h="21600" stroke="0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  <a:lnTo>
                            <a:pt x="17658" y="0"/>
                          </a:lnTo>
                          <a:lnTo>
                            <a:pt x="35482" y="12199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+mn-lt"/>
                        <a:ea typeface="Microsoft YaHei" panose="020B0503020204020204" pitchFamily="34" charset="-122"/>
                      </a:endParaRPr>
                    </a:p>
                  </p:txBody>
                </p:sp>
                <p:sp>
                  <p:nvSpPr>
                    <p:cNvPr id="67" name="Arc 48"/>
                    <p:cNvSpPr>
                      <a:spLocks/>
                    </p:cNvSpPr>
                    <p:nvPr/>
                  </p:nvSpPr>
                  <p:spPr bwMode="auto">
                    <a:xfrm flipV="1">
                      <a:off x="6416" y="2220"/>
                      <a:ext cx="304" cy="468"/>
                    </a:xfrm>
                    <a:custGeom>
                      <a:avLst/>
                      <a:gdLst>
                        <a:gd name="T0" fmla="*/ 0 w 35483"/>
                        <a:gd name="T1" fmla="*/ 0 h 21600"/>
                        <a:gd name="T2" fmla="*/ 0 w 35483"/>
                        <a:gd name="T3" fmla="*/ 0 h 21600"/>
                        <a:gd name="T4" fmla="*/ 0 w 35483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5483" h="21600" fill="none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</a:path>
                        <a:path w="35483" h="21600" stroke="0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  <a:lnTo>
                            <a:pt x="17658" y="0"/>
                          </a:lnTo>
                          <a:lnTo>
                            <a:pt x="35482" y="12199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+mn-lt"/>
                        <a:ea typeface="Microsoft YaHei" panose="020B0503020204020204" pitchFamily="34" charset="-122"/>
                      </a:endParaRPr>
                    </a:p>
                  </p:txBody>
                </p:sp>
              </p:grpSp>
            </p:grpSp>
          </p:grpSp>
          <p:sp>
            <p:nvSpPr>
              <p:cNvPr id="43" name="Line 49"/>
              <p:cNvSpPr>
                <a:spLocks noChangeShapeType="1"/>
              </p:cNvSpPr>
              <p:nvPr/>
            </p:nvSpPr>
            <p:spPr bwMode="auto">
              <a:xfrm flipH="1">
                <a:off x="1496" y="1467"/>
                <a:ext cx="354" cy="3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4" name="Line 50"/>
              <p:cNvSpPr>
                <a:spLocks noChangeShapeType="1"/>
              </p:cNvSpPr>
              <p:nvPr/>
            </p:nvSpPr>
            <p:spPr bwMode="auto">
              <a:xfrm>
                <a:off x="1850" y="1467"/>
                <a:ext cx="385" cy="40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5" name="Line 51"/>
              <p:cNvSpPr>
                <a:spLocks noChangeShapeType="1"/>
              </p:cNvSpPr>
              <p:nvPr/>
            </p:nvSpPr>
            <p:spPr bwMode="auto">
              <a:xfrm>
                <a:off x="1496" y="1840"/>
                <a:ext cx="384" cy="40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6" name="Line 52"/>
              <p:cNvSpPr>
                <a:spLocks noChangeShapeType="1"/>
              </p:cNvSpPr>
              <p:nvPr/>
            </p:nvSpPr>
            <p:spPr bwMode="auto">
              <a:xfrm flipH="1">
                <a:off x="1850" y="1872"/>
                <a:ext cx="385" cy="40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7" name="Line 53"/>
              <p:cNvSpPr>
                <a:spLocks noChangeShapeType="1"/>
              </p:cNvSpPr>
              <p:nvPr/>
            </p:nvSpPr>
            <p:spPr bwMode="auto">
              <a:xfrm>
                <a:off x="2240" y="1463"/>
                <a:ext cx="0" cy="41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8" name="Text Box 54"/>
              <p:cNvSpPr txBox="1">
                <a:spLocks noChangeArrowheads="1"/>
              </p:cNvSpPr>
              <p:nvPr/>
            </p:nvSpPr>
            <p:spPr bwMode="auto">
              <a:xfrm>
                <a:off x="2822" y="1779"/>
                <a:ext cx="37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 i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u</a:t>
                </a:r>
                <a:r>
                  <a:rPr lang="en-US" altLang="zh-CN" sz="1800" baseline="-25000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o</a:t>
                </a:r>
                <a:endPara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9" name="Text Box 55"/>
              <p:cNvSpPr txBox="1">
                <a:spLocks noChangeArrowheads="1"/>
              </p:cNvSpPr>
              <p:nvPr/>
            </p:nvSpPr>
            <p:spPr bwMode="auto">
              <a:xfrm>
                <a:off x="2810" y="1581"/>
                <a:ext cx="19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 b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+</a:t>
                </a:r>
              </a:p>
            </p:txBody>
          </p:sp>
          <p:sp>
            <p:nvSpPr>
              <p:cNvPr id="50" name="Text Box 56"/>
              <p:cNvSpPr txBox="1">
                <a:spLocks noChangeArrowheads="1"/>
              </p:cNvSpPr>
              <p:nvPr/>
            </p:nvSpPr>
            <p:spPr bwMode="auto">
              <a:xfrm>
                <a:off x="2828" y="1925"/>
                <a:ext cx="18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en-US" sz="1800" b="1" i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_</a:t>
                </a:r>
                <a:endPara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1" name="Text Box 57"/>
              <p:cNvSpPr txBox="1">
                <a:spLocks noChangeArrowheads="1"/>
              </p:cNvSpPr>
              <p:nvPr/>
            </p:nvSpPr>
            <p:spPr bwMode="auto">
              <a:xfrm>
                <a:off x="686" y="1727"/>
                <a:ext cx="19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en-US" sz="1800" b="1" i="1">
                    <a:latin typeface="+mn-lt"/>
                    <a:ea typeface="Microsoft YaHei" panose="020B0503020204020204" pitchFamily="34" charset="-122"/>
                  </a:rPr>
                  <a:t>~</a:t>
                </a:r>
                <a:endParaRPr lang="en-US" altLang="zh-CN" sz="1800" b="1" i="1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2" name="Text Box 58"/>
              <p:cNvSpPr txBox="1">
                <a:spLocks noChangeArrowheads="1"/>
              </p:cNvSpPr>
              <p:nvPr/>
            </p:nvSpPr>
            <p:spPr bwMode="auto">
              <a:xfrm>
                <a:off x="1176" y="1692"/>
                <a:ext cx="372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 i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u</a:t>
                </a:r>
                <a:endPara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3" name="Text Box 59"/>
              <p:cNvSpPr txBox="1">
                <a:spLocks noChangeArrowheads="1"/>
              </p:cNvSpPr>
              <p:nvPr/>
            </p:nvSpPr>
            <p:spPr bwMode="auto">
              <a:xfrm>
                <a:off x="1266" y="1524"/>
                <a:ext cx="19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 b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+</a:t>
                </a:r>
              </a:p>
            </p:txBody>
          </p:sp>
          <p:sp>
            <p:nvSpPr>
              <p:cNvPr id="54" name="Text Box 60"/>
              <p:cNvSpPr txBox="1">
                <a:spLocks noChangeArrowheads="1"/>
              </p:cNvSpPr>
              <p:nvPr/>
            </p:nvSpPr>
            <p:spPr bwMode="auto">
              <a:xfrm>
                <a:off x="1267" y="1808"/>
                <a:ext cx="18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en-US" sz="1800" b="1" i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_</a:t>
                </a:r>
                <a:endPara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5" name="Text Box 61"/>
              <p:cNvSpPr txBox="1">
                <a:spLocks noChangeArrowheads="1"/>
              </p:cNvSpPr>
              <p:nvPr/>
            </p:nvSpPr>
            <p:spPr bwMode="auto">
              <a:xfrm>
                <a:off x="2448" y="1775"/>
                <a:ext cx="37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 i="1">
                    <a:latin typeface="+mn-lt"/>
                    <a:ea typeface="Microsoft YaHei" panose="020B0503020204020204" pitchFamily="34" charset="-122"/>
                  </a:rPr>
                  <a:t>R</a:t>
                </a:r>
                <a:r>
                  <a:rPr lang="en-US" altLang="zh-CN" sz="1800" baseline="-25000">
                    <a:latin typeface="+mn-lt"/>
                    <a:ea typeface="Microsoft YaHei" panose="020B0503020204020204" pitchFamily="34" charset="-122"/>
                  </a:rPr>
                  <a:t>L</a:t>
                </a:r>
                <a:endParaRPr lang="en-US" altLang="zh-CN" sz="1800" b="1" i="1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6" name="Line 62"/>
              <p:cNvSpPr>
                <a:spLocks noChangeShapeType="1"/>
              </p:cNvSpPr>
              <p:nvPr/>
            </p:nvSpPr>
            <p:spPr bwMode="auto">
              <a:xfrm>
                <a:off x="2639" y="1463"/>
                <a:ext cx="1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7" name="Line 63"/>
              <p:cNvSpPr>
                <a:spLocks noChangeShapeType="1"/>
              </p:cNvSpPr>
              <p:nvPr/>
            </p:nvSpPr>
            <p:spPr bwMode="auto">
              <a:xfrm>
                <a:off x="2242" y="1463"/>
                <a:ext cx="41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4" name="Rectangle 64"/>
            <p:cNvSpPr>
              <a:spLocks noChangeArrowheads="1"/>
            </p:cNvSpPr>
            <p:nvPr/>
          </p:nvSpPr>
          <p:spPr bwMode="auto">
            <a:xfrm>
              <a:off x="1344" y="1411"/>
              <a:ext cx="3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altLang="zh-CN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baseline="-2500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2</a:t>
              </a:r>
            </a:p>
          </p:txBody>
        </p:sp>
        <p:sp>
          <p:nvSpPr>
            <p:cNvPr id="25" name="Rectangle 65"/>
            <p:cNvSpPr>
              <a:spLocks noChangeArrowheads="1"/>
            </p:cNvSpPr>
            <p:nvPr/>
          </p:nvSpPr>
          <p:spPr bwMode="auto">
            <a:xfrm>
              <a:off x="2053" y="2063"/>
              <a:ext cx="27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dirty="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baseline="-25000" dirty="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4</a:t>
              </a:r>
            </a:p>
          </p:txBody>
        </p:sp>
        <p:sp>
          <p:nvSpPr>
            <p:cNvPr id="26" name="Rectangle 66"/>
            <p:cNvSpPr>
              <a:spLocks noChangeArrowheads="1"/>
            </p:cNvSpPr>
            <p:nvPr/>
          </p:nvSpPr>
          <p:spPr bwMode="auto">
            <a:xfrm>
              <a:off x="1951" y="1372"/>
              <a:ext cx="30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baseline="-2500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1</a:t>
              </a:r>
            </a:p>
          </p:txBody>
        </p:sp>
        <p:sp>
          <p:nvSpPr>
            <p:cNvPr id="27" name="Rectangle 67"/>
            <p:cNvSpPr>
              <a:spLocks noChangeArrowheads="1"/>
            </p:cNvSpPr>
            <p:nvPr/>
          </p:nvSpPr>
          <p:spPr bwMode="auto">
            <a:xfrm>
              <a:off x="1443" y="2025"/>
              <a:ext cx="27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baseline="-2500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3</a:t>
              </a:r>
            </a:p>
          </p:txBody>
        </p:sp>
      </p:grpSp>
      <p:sp>
        <p:nvSpPr>
          <p:cNvPr id="86" name="Rectangle 71"/>
          <p:cNvSpPr>
            <a:spLocks noChangeArrowheads="1"/>
          </p:cNvSpPr>
          <p:nvPr/>
        </p:nvSpPr>
        <p:spPr bwMode="auto">
          <a:xfrm>
            <a:off x="577483" y="3712289"/>
            <a:ext cx="815816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05000"/>
              </a:lnSpc>
            </a:pP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解：当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2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或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4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断开后</a:t>
            </a:r>
          </a:p>
          <a:p>
            <a:pPr>
              <a:lnSpc>
                <a:spcPct val="105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  电路为单相半波整流电路。正半周时，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和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3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导通，负载中有电流过，负载电压</a:t>
            </a:r>
            <a:r>
              <a:rPr lang="en-US" altLang="zh-CN" sz="2000" b="1" i="1" dirty="0" err="1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 err="1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=</a:t>
            </a:r>
            <a:r>
              <a:rPr lang="en-US" altLang="zh-CN" sz="2000" b="1" i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；负半周时，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和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3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截止，负载中无电流通过，负载两端无电压， </a:t>
            </a:r>
            <a:r>
              <a:rPr lang="en-US" altLang="zh-CN" sz="2000" b="1" i="1" dirty="0" err="1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 err="1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=0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。</a:t>
            </a:r>
          </a:p>
        </p:txBody>
      </p:sp>
      <p:grpSp>
        <p:nvGrpSpPr>
          <p:cNvPr id="87" name="Group 72"/>
          <p:cNvGrpSpPr>
            <a:grpSpLocks/>
          </p:cNvGrpSpPr>
          <p:nvPr/>
        </p:nvGrpSpPr>
        <p:grpSpPr bwMode="auto">
          <a:xfrm>
            <a:off x="4254501" y="1550446"/>
            <a:ext cx="4162957" cy="2603693"/>
            <a:chOff x="2810" y="991"/>
            <a:chExt cx="2856" cy="1774"/>
          </a:xfrm>
        </p:grpSpPr>
        <p:sp>
          <p:nvSpPr>
            <p:cNvPr id="88" name="Text Box 73"/>
            <p:cNvSpPr txBox="1">
              <a:spLocks noChangeArrowheads="1"/>
            </p:cNvSpPr>
            <p:nvPr/>
          </p:nvSpPr>
          <p:spPr bwMode="auto">
            <a:xfrm>
              <a:off x="2810" y="1972"/>
              <a:ext cx="453" cy="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>
                <a:defRPr/>
              </a:pPr>
              <a:endParaRPr lang="zh-CN" altLang="zh-CN" i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9" name="Text Box 74"/>
            <p:cNvSpPr txBox="1">
              <a:spLocks noChangeArrowheads="1"/>
            </p:cNvSpPr>
            <p:nvPr/>
          </p:nvSpPr>
          <p:spPr bwMode="auto">
            <a:xfrm>
              <a:off x="3093" y="1824"/>
              <a:ext cx="507" cy="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>
                <a:defRPr/>
              </a:pPr>
              <a:r>
                <a:rPr lang="en-US" altLang="zh-CN">
                  <a:latin typeface="+mn-lt"/>
                  <a:ea typeface="Microsoft YaHei" panose="020B0503020204020204" pitchFamily="34" charset="-122"/>
                </a:rPr>
                <a:t>  </a:t>
              </a:r>
              <a:r>
                <a:rPr lang="en-US" altLang="zh-CN" i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i="1" baseline="-25000">
                  <a:latin typeface="+mn-lt"/>
                  <a:ea typeface="Microsoft YaHei" panose="020B0503020204020204" pitchFamily="34" charset="-122"/>
                </a:rPr>
                <a:t>o</a:t>
              </a:r>
              <a:r>
                <a:rPr lang="en-US" altLang="zh-CN" baseline="-25000">
                  <a:latin typeface="+mn-lt"/>
                  <a:ea typeface="Microsoft YaHei" panose="020B0503020204020204" pitchFamily="34" charset="-122"/>
                </a:rPr>
                <a:t> </a:t>
              </a:r>
              <a:endParaRPr lang="en-US" altLang="zh-CN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0" name="Text Box 75"/>
            <p:cNvSpPr txBox="1">
              <a:spLocks noChangeArrowheads="1"/>
            </p:cNvSpPr>
            <p:nvPr/>
          </p:nvSpPr>
          <p:spPr bwMode="auto">
            <a:xfrm>
              <a:off x="3165" y="991"/>
              <a:ext cx="542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>
                <a:defRPr/>
              </a:pPr>
              <a:r>
                <a:rPr lang="en-US" altLang="zh-CN" i="1" dirty="0">
                  <a:latin typeface="+mn-lt"/>
                  <a:ea typeface="Microsoft YaHei" panose="020B0503020204020204" pitchFamily="34" charset="-122"/>
                </a:rPr>
                <a:t> u</a:t>
              </a:r>
              <a:endParaRPr lang="en-US" altLang="zh-CN" dirty="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1" name="Freeform 76"/>
            <p:cNvSpPr>
              <a:spLocks/>
            </p:cNvSpPr>
            <p:nvPr/>
          </p:nvSpPr>
          <p:spPr bwMode="auto">
            <a:xfrm>
              <a:off x="3474" y="1227"/>
              <a:ext cx="1725" cy="662"/>
            </a:xfrm>
            <a:custGeom>
              <a:avLst/>
              <a:gdLst>
                <a:gd name="T0" fmla="*/ 0 w 2820"/>
                <a:gd name="T1" fmla="*/ 460 h 863"/>
                <a:gd name="T2" fmla="*/ 340 w 2820"/>
                <a:gd name="T3" fmla="*/ 0 h 863"/>
                <a:gd name="T4" fmla="*/ 700 w 2820"/>
                <a:gd name="T5" fmla="*/ 460 h 863"/>
                <a:gd name="T6" fmla="*/ 1060 w 2820"/>
                <a:gd name="T7" fmla="*/ 860 h 863"/>
                <a:gd name="T8" fmla="*/ 1440 w 2820"/>
                <a:gd name="T9" fmla="*/ 440 h 863"/>
                <a:gd name="T10" fmla="*/ 1780 w 2820"/>
                <a:gd name="T11" fmla="*/ 40 h 863"/>
                <a:gd name="T12" fmla="*/ 2100 w 2820"/>
                <a:gd name="T13" fmla="*/ 460 h 863"/>
                <a:gd name="T14" fmla="*/ 2480 w 2820"/>
                <a:gd name="T15" fmla="*/ 840 h 863"/>
                <a:gd name="T16" fmla="*/ 2820 w 2820"/>
                <a:gd name="T17" fmla="*/ 440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0" h="863">
                  <a:moveTo>
                    <a:pt x="0" y="460"/>
                  </a:moveTo>
                  <a:cubicBezTo>
                    <a:pt x="111" y="230"/>
                    <a:pt x="223" y="0"/>
                    <a:pt x="340" y="0"/>
                  </a:cubicBezTo>
                  <a:cubicBezTo>
                    <a:pt x="457" y="0"/>
                    <a:pt x="580" y="317"/>
                    <a:pt x="700" y="460"/>
                  </a:cubicBezTo>
                  <a:cubicBezTo>
                    <a:pt x="820" y="603"/>
                    <a:pt x="937" y="863"/>
                    <a:pt x="1060" y="860"/>
                  </a:cubicBezTo>
                  <a:cubicBezTo>
                    <a:pt x="1183" y="857"/>
                    <a:pt x="1320" y="577"/>
                    <a:pt x="1440" y="440"/>
                  </a:cubicBezTo>
                  <a:cubicBezTo>
                    <a:pt x="1560" y="303"/>
                    <a:pt x="1670" y="37"/>
                    <a:pt x="1780" y="40"/>
                  </a:cubicBezTo>
                  <a:cubicBezTo>
                    <a:pt x="1890" y="43"/>
                    <a:pt x="1983" y="327"/>
                    <a:pt x="2100" y="460"/>
                  </a:cubicBezTo>
                  <a:cubicBezTo>
                    <a:pt x="2217" y="593"/>
                    <a:pt x="2360" y="843"/>
                    <a:pt x="2480" y="840"/>
                  </a:cubicBezTo>
                  <a:cubicBezTo>
                    <a:pt x="2600" y="837"/>
                    <a:pt x="2763" y="507"/>
                    <a:pt x="2820" y="440"/>
                  </a:cubicBez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2" name="Line 77"/>
            <p:cNvSpPr>
              <a:spLocks noChangeShapeType="1"/>
            </p:cNvSpPr>
            <p:nvPr/>
          </p:nvSpPr>
          <p:spPr bwMode="auto">
            <a:xfrm>
              <a:off x="3474" y="1553"/>
              <a:ext cx="204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3" name="Line 78"/>
            <p:cNvSpPr>
              <a:spLocks noChangeShapeType="1"/>
            </p:cNvSpPr>
            <p:nvPr/>
          </p:nvSpPr>
          <p:spPr bwMode="auto">
            <a:xfrm flipV="1">
              <a:off x="3474" y="1073"/>
              <a:ext cx="1" cy="86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4" name="Text Box 79"/>
            <p:cNvSpPr txBox="1">
              <a:spLocks noChangeArrowheads="1"/>
            </p:cNvSpPr>
            <p:nvPr/>
          </p:nvSpPr>
          <p:spPr bwMode="auto">
            <a:xfrm>
              <a:off x="3686" y="1486"/>
              <a:ext cx="281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>
                <a:defRPr/>
              </a:pPr>
              <a:r>
                <a:rPr lang="en-GB" altLang="zh-CN">
                  <a:latin typeface="+mn-lt"/>
                  <a:ea typeface="Microsoft YaHei" panose="020B0503020204020204" pitchFamily="34" charset="-122"/>
                </a:rPr>
                <a:t>π</a:t>
              </a:r>
              <a:endParaRPr lang="en-US" altLang="zh-CN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5" name="Text Box 80"/>
            <p:cNvSpPr txBox="1">
              <a:spLocks noChangeArrowheads="1"/>
            </p:cNvSpPr>
            <p:nvPr/>
          </p:nvSpPr>
          <p:spPr bwMode="auto">
            <a:xfrm>
              <a:off x="4235" y="1476"/>
              <a:ext cx="562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>
                <a:defRPr/>
              </a:pPr>
              <a:r>
                <a:rPr lang="en-GB" altLang="en-US" dirty="0">
                  <a:latin typeface="+mn-lt"/>
                  <a:ea typeface="Microsoft YaHei" panose="020B0503020204020204" pitchFamily="34" charset="-122"/>
                </a:rPr>
                <a:t>2</a:t>
              </a:r>
              <a:r>
                <a:rPr lang="en-GB" altLang="zh-CN" dirty="0">
                  <a:latin typeface="+mn-lt"/>
                  <a:ea typeface="Microsoft YaHei" panose="020B0503020204020204" pitchFamily="34" charset="-122"/>
                </a:rPr>
                <a:t>π</a:t>
              </a:r>
              <a:endParaRPr lang="en-US" altLang="zh-CN" dirty="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6" name="Text Box 81"/>
            <p:cNvSpPr txBox="1">
              <a:spLocks noChangeArrowheads="1"/>
            </p:cNvSpPr>
            <p:nvPr/>
          </p:nvSpPr>
          <p:spPr bwMode="auto">
            <a:xfrm>
              <a:off x="4648" y="1476"/>
              <a:ext cx="515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>
                <a:defRPr/>
              </a:pPr>
              <a:r>
                <a:rPr lang="en-GB" altLang="en-US">
                  <a:latin typeface="+mn-lt"/>
                  <a:ea typeface="Microsoft YaHei" panose="020B0503020204020204" pitchFamily="34" charset="-122"/>
                </a:rPr>
                <a:t>3</a:t>
              </a:r>
              <a:r>
                <a:rPr lang="en-GB" altLang="zh-CN">
                  <a:latin typeface="+mn-lt"/>
                  <a:ea typeface="Microsoft YaHei" panose="020B0503020204020204" pitchFamily="34" charset="-122"/>
                </a:rPr>
                <a:t>π</a:t>
              </a:r>
              <a:endParaRPr lang="en-US" altLang="zh-CN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7" name="Text Box 82"/>
            <p:cNvSpPr txBox="1">
              <a:spLocks noChangeArrowheads="1"/>
            </p:cNvSpPr>
            <p:nvPr/>
          </p:nvSpPr>
          <p:spPr bwMode="auto">
            <a:xfrm>
              <a:off x="5101" y="1491"/>
              <a:ext cx="527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>
                <a:defRPr/>
              </a:pPr>
              <a:r>
                <a:rPr lang="en-GB" altLang="en-US">
                  <a:latin typeface="+mn-lt"/>
                  <a:ea typeface="Microsoft YaHei" panose="020B0503020204020204" pitchFamily="34" charset="-122"/>
                </a:rPr>
                <a:t>4</a:t>
              </a:r>
              <a:r>
                <a:rPr lang="en-GB" altLang="zh-CN">
                  <a:latin typeface="+mn-lt"/>
                  <a:ea typeface="Microsoft YaHei" panose="020B0503020204020204" pitchFamily="34" charset="-122"/>
                </a:rPr>
                <a:t>π</a:t>
              </a:r>
              <a:endParaRPr lang="en-US" altLang="zh-CN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8" name="Line 83"/>
            <p:cNvSpPr>
              <a:spLocks noChangeShapeType="1"/>
            </p:cNvSpPr>
            <p:nvPr/>
          </p:nvSpPr>
          <p:spPr bwMode="auto">
            <a:xfrm>
              <a:off x="3884" y="1553"/>
              <a:ext cx="0" cy="936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9" name="Line 84"/>
            <p:cNvSpPr>
              <a:spLocks noChangeShapeType="1"/>
            </p:cNvSpPr>
            <p:nvPr/>
          </p:nvSpPr>
          <p:spPr bwMode="auto">
            <a:xfrm>
              <a:off x="4342" y="1579"/>
              <a:ext cx="0" cy="936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0" name="Line 85"/>
            <p:cNvSpPr>
              <a:spLocks noChangeShapeType="1"/>
            </p:cNvSpPr>
            <p:nvPr/>
          </p:nvSpPr>
          <p:spPr bwMode="auto">
            <a:xfrm>
              <a:off x="4770" y="1579"/>
              <a:ext cx="13" cy="925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1" name="Line 86"/>
            <p:cNvSpPr>
              <a:spLocks noChangeShapeType="1"/>
            </p:cNvSpPr>
            <p:nvPr/>
          </p:nvSpPr>
          <p:spPr bwMode="auto">
            <a:xfrm>
              <a:off x="5211" y="1579"/>
              <a:ext cx="0" cy="936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102" name="Group 87"/>
            <p:cNvGrpSpPr>
              <a:grpSpLocks/>
            </p:cNvGrpSpPr>
            <p:nvPr/>
          </p:nvGrpSpPr>
          <p:grpSpPr bwMode="auto">
            <a:xfrm>
              <a:off x="5194" y="1325"/>
              <a:ext cx="434" cy="175"/>
              <a:chOff x="882" y="3036"/>
              <a:chExt cx="494" cy="175"/>
            </a:xfrm>
          </p:grpSpPr>
          <p:sp>
            <p:nvSpPr>
              <p:cNvPr id="116" name="Rectangle 88"/>
              <p:cNvSpPr>
                <a:spLocks noChangeArrowheads="1"/>
              </p:cNvSpPr>
              <p:nvPr/>
            </p:nvSpPr>
            <p:spPr bwMode="auto">
              <a:xfrm>
                <a:off x="1209" y="3036"/>
                <a:ext cx="4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altLang="zh-CN" i="1">
                    <a:solidFill>
                      <a:srgbClr val="000000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endParaRPr lang="en-US" altLang="zh-CN" i="1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17" name="Rectangle 89"/>
              <p:cNvSpPr>
                <a:spLocks noChangeArrowheads="1"/>
              </p:cNvSpPr>
              <p:nvPr/>
            </p:nvSpPr>
            <p:spPr bwMode="auto">
              <a:xfrm>
                <a:off x="882" y="3037"/>
                <a:ext cx="49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altLang="zh-CN" i="1">
                    <a:solidFill>
                      <a:srgbClr val="000000"/>
                    </a:solidFill>
                    <a:latin typeface="+mn-lt"/>
                    <a:ea typeface="Microsoft YaHei" panose="020B0503020204020204" pitchFamily="34" charset="-122"/>
                  </a:rPr>
                  <a:t>w</a:t>
                </a:r>
                <a:endParaRPr lang="en-US" altLang="zh-CN" i="1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03" name="Line 90"/>
            <p:cNvSpPr>
              <a:spLocks noChangeShapeType="1"/>
            </p:cNvSpPr>
            <p:nvPr/>
          </p:nvSpPr>
          <p:spPr bwMode="auto">
            <a:xfrm flipV="1">
              <a:off x="3469" y="1968"/>
              <a:ext cx="0" cy="49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4" name="Line 91"/>
            <p:cNvSpPr>
              <a:spLocks noChangeShapeType="1"/>
            </p:cNvSpPr>
            <p:nvPr/>
          </p:nvSpPr>
          <p:spPr bwMode="auto">
            <a:xfrm>
              <a:off x="3472" y="2430"/>
              <a:ext cx="204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5" name="Freeform 92"/>
            <p:cNvSpPr>
              <a:spLocks/>
            </p:cNvSpPr>
            <p:nvPr/>
          </p:nvSpPr>
          <p:spPr bwMode="auto">
            <a:xfrm rot="-5125973">
              <a:off x="3507" y="2054"/>
              <a:ext cx="369" cy="415"/>
            </a:xfrm>
            <a:custGeom>
              <a:avLst/>
              <a:gdLst>
                <a:gd name="T0" fmla="*/ 0 w 383"/>
                <a:gd name="T1" fmla="*/ 0 h 420"/>
                <a:gd name="T2" fmla="*/ 380 w 383"/>
                <a:gd name="T3" fmla="*/ 180 h 420"/>
                <a:gd name="T4" fmla="*/ 20 w 383"/>
                <a:gd name="T5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3" h="420">
                  <a:moveTo>
                    <a:pt x="0" y="0"/>
                  </a:moveTo>
                  <a:cubicBezTo>
                    <a:pt x="188" y="55"/>
                    <a:pt x="377" y="110"/>
                    <a:pt x="380" y="180"/>
                  </a:cubicBezTo>
                  <a:cubicBezTo>
                    <a:pt x="383" y="250"/>
                    <a:pt x="80" y="380"/>
                    <a:pt x="20" y="42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6" name="Freeform 93"/>
            <p:cNvSpPr>
              <a:spLocks/>
            </p:cNvSpPr>
            <p:nvPr/>
          </p:nvSpPr>
          <p:spPr bwMode="auto">
            <a:xfrm rot="5158727" flipH="1">
              <a:off x="4366" y="2054"/>
              <a:ext cx="369" cy="415"/>
            </a:xfrm>
            <a:custGeom>
              <a:avLst/>
              <a:gdLst>
                <a:gd name="T0" fmla="*/ 0 w 383"/>
                <a:gd name="T1" fmla="*/ 0 h 420"/>
                <a:gd name="T2" fmla="*/ 380 w 383"/>
                <a:gd name="T3" fmla="*/ 180 h 420"/>
                <a:gd name="T4" fmla="*/ 20 w 383"/>
                <a:gd name="T5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3" h="420">
                  <a:moveTo>
                    <a:pt x="0" y="0"/>
                  </a:moveTo>
                  <a:cubicBezTo>
                    <a:pt x="188" y="55"/>
                    <a:pt x="377" y="110"/>
                    <a:pt x="380" y="180"/>
                  </a:cubicBezTo>
                  <a:cubicBezTo>
                    <a:pt x="383" y="250"/>
                    <a:pt x="80" y="380"/>
                    <a:pt x="20" y="42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107" name="Group 94"/>
            <p:cNvGrpSpPr>
              <a:grpSpLocks/>
            </p:cNvGrpSpPr>
            <p:nvPr/>
          </p:nvGrpSpPr>
          <p:grpSpPr bwMode="auto">
            <a:xfrm>
              <a:off x="5232" y="2220"/>
              <a:ext cx="434" cy="180"/>
              <a:chOff x="816" y="3036"/>
              <a:chExt cx="494" cy="180"/>
            </a:xfrm>
          </p:grpSpPr>
          <p:sp>
            <p:nvSpPr>
              <p:cNvPr id="114" name="Rectangle 95"/>
              <p:cNvSpPr>
                <a:spLocks noChangeArrowheads="1"/>
              </p:cNvSpPr>
              <p:nvPr/>
            </p:nvSpPr>
            <p:spPr bwMode="auto">
              <a:xfrm>
                <a:off x="1125" y="3042"/>
                <a:ext cx="4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altLang="zh-CN" i="1" dirty="0">
                    <a:solidFill>
                      <a:srgbClr val="000000"/>
                    </a:solidFill>
                    <a:latin typeface="+mn-lt"/>
                    <a:ea typeface="Microsoft YaHei" panose="020B0503020204020204" pitchFamily="34" charset="-122"/>
                  </a:rPr>
                  <a:t>t</a:t>
                </a:r>
                <a:endParaRPr lang="en-US" altLang="zh-CN" i="1" dirty="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15" name="Rectangle 96"/>
              <p:cNvSpPr>
                <a:spLocks noChangeArrowheads="1"/>
              </p:cNvSpPr>
              <p:nvPr/>
            </p:nvSpPr>
            <p:spPr bwMode="auto">
              <a:xfrm>
                <a:off x="816" y="3036"/>
                <a:ext cx="49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altLang="zh-CN" i="1" dirty="0">
                    <a:solidFill>
                      <a:srgbClr val="000000"/>
                    </a:solidFill>
                    <a:latin typeface="+mn-lt"/>
                    <a:ea typeface="Microsoft YaHei" panose="020B0503020204020204" pitchFamily="34" charset="-122"/>
                  </a:rPr>
                  <a:t>w</a:t>
                </a:r>
                <a:endParaRPr lang="en-US" altLang="zh-CN" i="1" dirty="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08" name="Text Box 97"/>
            <p:cNvSpPr txBox="1">
              <a:spLocks noChangeArrowheads="1"/>
            </p:cNvSpPr>
            <p:nvPr/>
          </p:nvSpPr>
          <p:spPr bwMode="auto">
            <a:xfrm>
              <a:off x="3700" y="2352"/>
              <a:ext cx="282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>
                <a:defRPr/>
              </a:pPr>
              <a:r>
                <a:rPr lang="en-GB" altLang="zh-CN">
                  <a:latin typeface="+mn-lt"/>
                  <a:ea typeface="Microsoft YaHei" panose="020B0503020204020204" pitchFamily="34" charset="-122"/>
                </a:rPr>
                <a:t>π</a:t>
              </a:r>
              <a:endParaRPr lang="en-US" altLang="zh-CN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9" name="Text Box 98"/>
            <p:cNvSpPr txBox="1">
              <a:spLocks noChangeArrowheads="1"/>
            </p:cNvSpPr>
            <p:nvPr/>
          </p:nvSpPr>
          <p:spPr bwMode="auto">
            <a:xfrm>
              <a:off x="4150" y="2352"/>
              <a:ext cx="599" cy="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>
                <a:defRPr/>
              </a:pPr>
              <a:r>
                <a:rPr lang="en-GB" altLang="en-US">
                  <a:latin typeface="+mn-lt"/>
                  <a:ea typeface="Microsoft YaHei" panose="020B0503020204020204" pitchFamily="34" charset="-122"/>
                </a:rPr>
                <a:t>2</a:t>
              </a:r>
              <a:r>
                <a:rPr lang="en-GB" altLang="zh-CN">
                  <a:latin typeface="+mn-lt"/>
                  <a:ea typeface="Microsoft YaHei" panose="020B0503020204020204" pitchFamily="34" charset="-122"/>
                </a:rPr>
                <a:t>π</a:t>
              </a:r>
              <a:endParaRPr lang="en-US" altLang="zh-CN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0" name="Text Box 99"/>
            <p:cNvSpPr txBox="1">
              <a:spLocks noChangeArrowheads="1"/>
            </p:cNvSpPr>
            <p:nvPr/>
          </p:nvSpPr>
          <p:spPr bwMode="auto">
            <a:xfrm>
              <a:off x="4606" y="2352"/>
              <a:ext cx="515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>
                <a:defRPr/>
              </a:pPr>
              <a:r>
                <a:rPr lang="en-GB" altLang="en-US">
                  <a:latin typeface="+mn-lt"/>
                  <a:ea typeface="Microsoft YaHei" panose="020B0503020204020204" pitchFamily="34" charset="-122"/>
                </a:rPr>
                <a:t>3</a:t>
              </a:r>
              <a:r>
                <a:rPr lang="en-GB" altLang="zh-CN">
                  <a:latin typeface="+mn-lt"/>
                  <a:ea typeface="Microsoft YaHei" panose="020B0503020204020204" pitchFamily="34" charset="-122"/>
                </a:rPr>
                <a:t>π</a:t>
              </a:r>
              <a:endParaRPr lang="en-US" altLang="zh-CN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1" name="Text Box 100"/>
            <p:cNvSpPr txBox="1">
              <a:spLocks noChangeArrowheads="1"/>
            </p:cNvSpPr>
            <p:nvPr/>
          </p:nvSpPr>
          <p:spPr bwMode="auto">
            <a:xfrm>
              <a:off x="5059" y="2367"/>
              <a:ext cx="527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>
                <a:defRPr/>
              </a:pPr>
              <a:r>
                <a:rPr lang="en-GB" altLang="en-US">
                  <a:latin typeface="+mn-lt"/>
                  <a:ea typeface="Microsoft YaHei" panose="020B0503020204020204" pitchFamily="34" charset="-122"/>
                </a:rPr>
                <a:t>4</a:t>
              </a:r>
              <a:r>
                <a:rPr lang="en-GB" altLang="zh-CN">
                  <a:latin typeface="+mn-lt"/>
                  <a:ea typeface="Microsoft YaHei" panose="020B0503020204020204" pitchFamily="34" charset="-122"/>
                </a:rPr>
                <a:t>π</a:t>
              </a:r>
              <a:endParaRPr lang="en-US" altLang="zh-CN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2" name="Text Box 101"/>
            <p:cNvSpPr txBox="1">
              <a:spLocks noChangeArrowheads="1"/>
            </p:cNvSpPr>
            <p:nvPr/>
          </p:nvSpPr>
          <p:spPr bwMode="auto">
            <a:xfrm>
              <a:off x="3295" y="1386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zh-CN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sp>
          <p:nvSpPr>
            <p:cNvPr id="113" name="Text Box 102"/>
            <p:cNvSpPr txBox="1">
              <a:spLocks noChangeArrowheads="1"/>
            </p:cNvSpPr>
            <p:nvPr/>
          </p:nvSpPr>
          <p:spPr bwMode="auto">
            <a:xfrm>
              <a:off x="3295" y="2256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zh-CN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62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 Box 3"/>
          <p:cNvSpPr txBox="1">
            <a:spLocks noChangeArrowheads="1"/>
          </p:cNvSpPr>
          <p:nvPr/>
        </p:nvSpPr>
        <p:spPr bwMode="auto">
          <a:xfrm>
            <a:off x="417512" y="2497989"/>
            <a:ext cx="825182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如果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2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或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4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接反</a:t>
            </a:r>
            <a:endParaRPr lang="zh-CN" altLang="en-US" sz="2000" b="1" dirty="0">
              <a:solidFill>
                <a:srgbClr val="000000"/>
              </a:solidFill>
              <a:latin typeface="+mn-lt"/>
              <a:ea typeface="Microsoft YaHei" panose="020B0503020204020204" pitchFamily="34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     则正半周时，二极管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、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4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或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2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、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3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导通，电流经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、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4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或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2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、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3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而造成电源短路，电流很大，因此变压器及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、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4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或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2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、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3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将被烧坏。</a:t>
            </a:r>
          </a:p>
        </p:txBody>
      </p:sp>
      <p:sp>
        <p:nvSpPr>
          <p:cNvPr id="120" name="Rectangle 10"/>
          <p:cNvSpPr>
            <a:spLocks noChangeArrowheads="1"/>
          </p:cNvSpPr>
          <p:nvPr/>
        </p:nvSpPr>
        <p:spPr bwMode="auto">
          <a:xfrm>
            <a:off x="417512" y="3777795"/>
            <a:ext cx="8331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如果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2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或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4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因击穿烧坏而短路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    则正半周时，情况与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2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或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4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接反类似，电源及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或</a:t>
            </a:r>
            <a:r>
              <a:rPr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baseline="-250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3</a:t>
            </a:r>
            <a:r>
              <a:rPr lang="zh-CN" altLang="en-US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rPr>
              <a:t>也将因电流过大而烧坏。</a:t>
            </a:r>
            <a:endParaRPr lang="zh-CN" altLang="en-US" sz="2000" b="1" baseline="-25000" dirty="0">
              <a:solidFill>
                <a:srgbClr val="000000"/>
              </a:solidFill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121" name="Group 11"/>
          <p:cNvGrpSpPr>
            <a:grpSpLocks/>
          </p:cNvGrpSpPr>
          <p:nvPr/>
        </p:nvGrpSpPr>
        <p:grpSpPr bwMode="auto">
          <a:xfrm>
            <a:off x="2136142" y="817227"/>
            <a:ext cx="3603177" cy="1430474"/>
            <a:chOff x="677" y="1379"/>
            <a:chExt cx="2516" cy="1021"/>
          </a:xfrm>
        </p:grpSpPr>
        <p:grpSp>
          <p:nvGrpSpPr>
            <p:cNvPr id="122" name="Group 12"/>
            <p:cNvGrpSpPr>
              <a:grpSpLocks/>
            </p:cNvGrpSpPr>
            <p:nvPr/>
          </p:nvGrpSpPr>
          <p:grpSpPr bwMode="auto">
            <a:xfrm>
              <a:off x="677" y="1442"/>
              <a:ext cx="2516" cy="958"/>
              <a:chOff x="677" y="1442"/>
              <a:chExt cx="2516" cy="958"/>
            </a:xfrm>
          </p:grpSpPr>
          <p:sp>
            <p:nvSpPr>
              <p:cNvPr id="127" name="Line 13"/>
              <p:cNvSpPr>
                <a:spLocks noChangeShapeType="1"/>
              </p:cNvSpPr>
              <p:nvPr/>
            </p:nvSpPr>
            <p:spPr bwMode="auto">
              <a:xfrm rot="10780850">
                <a:off x="1238" y="1463"/>
                <a:ext cx="0" cy="21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grpSp>
            <p:nvGrpSpPr>
              <p:cNvPr id="128" name="Group 14"/>
              <p:cNvGrpSpPr>
                <a:grpSpLocks/>
              </p:cNvGrpSpPr>
              <p:nvPr/>
            </p:nvGrpSpPr>
            <p:grpSpPr bwMode="auto">
              <a:xfrm flipH="1">
                <a:off x="1220" y="1680"/>
                <a:ext cx="69" cy="321"/>
                <a:chOff x="8770" y="1859"/>
                <a:chExt cx="185" cy="638"/>
              </a:xfrm>
            </p:grpSpPr>
            <p:grpSp>
              <p:nvGrpSpPr>
                <p:cNvPr id="179" name="Group 15"/>
                <p:cNvGrpSpPr>
                  <a:grpSpLocks/>
                </p:cNvGrpSpPr>
                <p:nvPr/>
              </p:nvGrpSpPr>
              <p:grpSpPr bwMode="auto">
                <a:xfrm rot="5447720" flipH="1">
                  <a:off x="8700" y="2248"/>
                  <a:ext cx="319" cy="180"/>
                  <a:chOff x="6120" y="2220"/>
                  <a:chExt cx="600" cy="468"/>
                </a:xfrm>
              </p:grpSpPr>
              <p:sp>
                <p:nvSpPr>
                  <p:cNvPr id="183" name="Arc 16"/>
                  <p:cNvSpPr>
                    <a:spLocks/>
                  </p:cNvSpPr>
                  <p:nvPr/>
                </p:nvSpPr>
                <p:spPr bwMode="auto">
                  <a:xfrm flipV="1">
                    <a:off x="6120" y="2220"/>
                    <a:ext cx="304" cy="468"/>
                  </a:xfrm>
                  <a:custGeom>
                    <a:avLst/>
                    <a:gdLst>
                      <a:gd name="T0" fmla="*/ 0 w 35483"/>
                      <a:gd name="T1" fmla="*/ 0 h 21600"/>
                      <a:gd name="T2" fmla="*/ 0 w 35483"/>
                      <a:gd name="T3" fmla="*/ 0 h 21600"/>
                      <a:gd name="T4" fmla="*/ 0 w 35483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5483" h="21600" fill="none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</a:path>
                      <a:path w="35483" h="21600" stroke="0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  <a:lnTo>
                          <a:pt x="17658" y="0"/>
                        </a:lnTo>
                        <a:lnTo>
                          <a:pt x="35482" y="12199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  <p:sp>
                <p:nvSpPr>
                  <p:cNvPr id="184" name="Arc 17"/>
                  <p:cNvSpPr>
                    <a:spLocks/>
                  </p:cNvSpPr>
                  <p:nvPr/>
                </p:nvSpPr>
                <p:spPr bwMode="auto">
                  <a:xfrm flipV="1">
                    <a:off x="6416" y="2220"/>
                    <a:ext cx="304" cy="468"/>
                  </a:xfrm>
                  <a:custGeom>
                    <a:avLst/>
                    <a:gdLst>
                      <a:gd name="T0" fmla="*/ 0 w 35483"/>
                      <a:gd name="T1" fmla="*/ 0 h 21600"/>
                      <a:gd name="T2" fmla="*/ 0 w 35483"/>
                      <a:gd name="T3" fmla="*/ 0 h 21600"/>
                      <a:gd name="T4" fmla="*/ 0 w 35483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5483" h="21600" fill="none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</a:path>
                      <a:path w="35483" h="21600" stroke="0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  <a:lnTo>
                          <a:pt x="17658" y="0"/>
                        </a:lnTo>
                        <a:lnTo>
                          <a:pt x="35482" y="12199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</p:grpSp>
            <p:grpSp>
              <p:nvGrpSpPr>
                <p:cNvPr id="180" name="Group 18"/>
                <p:cNvGrpSpPr>
                  <a:grpSpLocks/>
                </p:cNvGrpSpPr>
                <p:nvPr/>
              </p:nvGrpSpPr>
              <p:grpSpPr bwMode="auto">
                <a:xfrm rot="5447720" flipH="1">
                  <a:off x="8705" y="1929"/>
                  <a:ext cx="320" cy="180"/>
                  <a:chOff x="6120" y="2220"/>
                  <a:chExt cx="600" cy="468"/>
                </a:xfrm>
              </p:grpSpPr>
              <p:sp>
                <p:nvSpPr>
                  <p:cNvPr id="181" name="Arc 19"/>
                  <p:cNvSpPr>
                    <a:spLocks/>
                  </p:cNvSpPr>
                  <p:nvPr/>
                </p:nvSpPr>
                <p:spPr bwMode="auto">
                  <a:xfrm flipV="1">
                    <a:off x="6120" y="2220"/>
                    <a:ext cx="304" cy="468"/>
                  </a:xfrm>
                  <a:custGeom>
                    <a:avLst/>
                    <a:gdLst>
                      <a:gd name="T0" fmla="*/ 0 w 35483"/>
                      <a:gd name="T1" fmla="*/ 0 h 21600"/>
                      <a:gd name="T2" fmla="*/ 0 w 35483"/>
                      <a:gd name="T3" fmla="*/ 0 h 21600"/>
                      <a:gd name="T4" fmla="*/ 0 w 35483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5483" h="21600" fill="none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</a:path>
                      <a:path w="35483" h="21600" stroke="0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  <a:lnTo>
                          <a:pt x="17658" y="0"/>
                        </a:lnTo>
                        <a:lnTo>
                          <a:pt x="35482" y="12199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  <p:sp>
                <p:nvSpPr>
                  <p:cNvPr id="182" name="Arc 20"/>
                  <p:cNvSpPr>
                    <a:spLocks/>
                  </p:cNvSpPr>
                  <p:nvPr/>
                </p:nvSpPr>
                <p:spPr bwMode="auto">
                  <a:xfrm flipV="1">
                    <a:off x="6416" y="2220"/>
                    <a:ext cx="304" cy="468"/>
                  </a:xfrm>
                  <a:custGeom>
                    <a:avLst/>
                    <a:gdLst>
                      <a:gd name="T0" fmla="*/ 0 w 35483"/>
                      <a:gd name="T1" fmla="*/ 0 h 21600"/>
                      <a:gd name="T2" fmla="*/ 0 w 35483"/>
                      <a:gd name="T3" fmla="*/ 0 h 21600"/>
                      <a:gd name="T4" fmla="*/ 0 w 35483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5483" h="21600" fill="none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</a:path>
                      <a:path w="35483" h="21600" stroke="0" extrusionOk="0">
                        <a:moveTo>
                          <a:pt x="35482" y="12199"/>
                        </a:moveTo>
                        <a:cubicBezTo>
                          <a:pt x="31456" y="18082"/>
                          <a:pt x="24786" y="21599"/>
                          <a:pt x="17658" y="21600"/>
                        </a:cubicBezTo>
                        <a:cubicBezTo>
                          <a:pt x="10632" y="21600"/>
                          <a:pt x="4046" y="18183"/>
                          <a:pt x="-1" y="12440"/>
                        </a:cubicBezTo>
                        <a:lnTo>
                          <a:pt x="17658" y="0"/>
                        </a:lnTo>
                        <a:lnTo>
                          <a:pt x="35482" y="12199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</p:grpSp>
          </p:grpSp>
          <p:sp>
            <p:nvSpPr>
              <p:cNvPr id="129" name="Line 21"/>
              <p:cNvSpPr>
                <a:spLocks noChangeShapeType="1"/>
              </p:cNvSpPr>
              <p:nvPr/>
            </p:nvSpPr>
            <p:spPr bwMode="auto">
              <a:xfrm flipH="1">
                <a:off x="1255" y="2004"/>
                <a:ext cx="0" cy="25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grpSp>
            <p:nvGrpSpPr>
              <p:cNvPr id="130" name="Group 22"/>
              <p:cNvGrpSpPr>
                <a:grpSpLocks/>
              </p:cNvGrpSpPr>
              <p:nvPr/>
            </p:nvGrpSpPr>
            <p:grpSpPr bwMode="auto">
              <a:xfrm rot="8071415">
                <a:off x="1620" y="1994"/>
                <a:ext cx="166" cy="149"/>
                <a:chOff x="8580" y="6360"/>
                <a:chExt cx="240" cy="227"/>
              </a:xfrm>
            </p:grpSpPr>
            <p:sp>
              <p:nvSpPr>
                <p:cNvPr id="177" name="AutoShape 23"/>
                <p:cNvSpPr>
                  <a:spLocks noChangeArrowheads="1"/>
                </p:cNvSpPr>
                <p:nvPr/>
              </p:nvSpPr>
              <p:spPr bwMode="auto">
                <a:xfrm>
                  <a:off x="8580" y="6360"/>
                  <a:ext cx="227" cy="227"/>
                </a:xfrm>
                <a:prstGeom prst="flowChartExtra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00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178" name="Line 24"/>
                <p:cNvSpPr>
                  <a:spLocks noChangeShapeType="1"/>
                </p:cNvSpPr>
                <p:nvPr/>
              </p:nvSpPr>
              <p:spPr bwMode="auto">
                <a:xfrm>
                  <a:off x="8580" y="6360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131" name="Group 25"/>
              <p:cNvGrpSpPr>
                <a:grpSpLocks/>
              </p:cNvGrpSpPr>
              <p:nvPr/>
            </p:nvGrpSpPr>
            <p:grpSpPr bwMode="auto">
              <a:xfrm rot="8071415">
                <a:off x="1983" y="1621"/>
                <a:ext cx="167" cy="150"/>
                <a:chOff x="8580" y="6360"/>
                <a:chExt cx="240" cy="227"/>
              </a:xfrm>
            </p:grpSpPr>
            <p:sp>
              <p:nvSpPr>
                <p:cNvPr id="175" name="AutoShape 26"/>
                <p:cNvSpPr>
                  <a:spLocks noChangeArrowheads="1"/>
                </p:cNvSpPr>
                <p:nvPr/>
              </p:nvSpPr>
              <p:spPr bwMode="auto">
                <a:xfrm>
                  <a:off x="8580" y="6360"/>
                  <a:ext cx="227" cy="227"/>
                </a:xfrm>
                <a:prstGeom prst="flowChartExtra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00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176" name="Line 27"/>
                <p:cNvSpPr>
                  <a:spLocks noChangeShapeType="1"/>
                </p:cNvSpPr>
                <p:nvPr/>
              </p:nvSpPr>
              <p:spPr bwMode="auto">
                <a:xfrm>
                  <a:off x="8580" y="6360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132" name="Group 28"/>
              <p:cNvGrpSpPr>
                <a:grpSpLocks/>
              </p:cNvGrpSpPr>
              <p:nvPr/>
            </p:nvGrpSpPr>
            <p:grpSpPr bwMode="auto">
              <a:xfrm rot="3042535">
                <a:off x="1976" y="1994"/>
                <a:ext cx="166" cy="149"/>
                <a:chOff x="8580" y="6360"/>
                <a:chExt cx="240" cy="227"/>
              </a:xfrm>
            </p:grpSpPr>
            <p:sp>
              <p:nvSpPr>
                <p:cNvPr id="173" name="AutoShape 29"/>
                <p:cNvSpPr>
                  <a:spLocks noChangeArrowheads="1"/>
                </p:cNvSpPr>
                <p:nvPr/>
              </p:nvSpPr>
              <p:spPr bwMode="auto">
                <a:xfrm>
                  <a:off x="8580" y="6360"/>
                  <a:ext cx="227" cy="227"/>
                </a:xfrm>
                <a:prstGeom prst="flowChartExtra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00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174" name="Line 30"/>
                <p:cNvSpPr>
                  <a:spLocks noChangeShapeType="1"/>
                </p:cNvSpPr>
                <p:nvPr/>
              </p:nvSpPr>
              <p:spPr bwMode="auto">
                <a:xfrm>
                  <a:off x="8580" y="6360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133" name="Group 31"/>
              <p:cNvGrpSpPr>
                <a:grpSpLocks/>
              </p:cNvGrpSpPr>
              <p:nvPr/>
            </p:nvGrpSpPr>
            <p:grpSpPr bwMode="auto">
              <a:xfrm rot="3042535">
                <a:off x="1589" y="1579"/>
                <a:ext cx="166" cy="150"/>
                <a:chOff x="8580" y="6360"/>
                <a:chExt cx="240" cy="227"/>
              </a:xfrm>
            </p:grpSpPr>
            <p:sp>
              <p:nvSpPr>
                <p:cNvPr id="171" name="AutoShape 32"/>
                <p:cNvSpPr>
                  <a:spLocks noChangeArrowheads="1"/>
                </p:cNvSpPr>
                <p:nvPr/>
              </p:nvSpPr>
              <p:spPr bwMode="auto">
                <a:xfrm>
                  <a:off x="8580" y="6360"/>
                  <a:ext cx="227" cy="227"/>
                </a:xfrm>
                <a:prstGeom prst="flowChartExtra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00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172" name="Line 33"/>
                <p:cNvSpPr>
                  <a:spLocks noChangeShapeType="1"/>
                </p:cNvSpPr>
                <p:nvPr/>
              </p:nvSpPr>
              <p:spPr bwMode="auto">
                <a:xfrm>
                  <a:off x="8580" y="6360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</p:grpSp>
          <p:sp>
            <p:nvSpPr>
              <p:cNvPr id="134" name="Line 34"/>
              <p:cNvSpPr>
                <a:spLocks noChangeShapeType="1"/>
              </p:cNvSpPr>
              <p:nvPr/>
            </p:nvSpPr>
            <p:spPr bwMode="auto">
              <a:xfrm>
                <a:off x="1498" y="1840"/>
                <a:ext cx="0" cy="56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35" name="Rectangle 35"/>
              <p:cNvSpPr>
                <a:spLocks noChangeArrowheads="1"/>
              </p:cNvSpPr>
              <p:nvPr/>
            </p:nvSpPr>
            <p:spPr bwMode="auto">
              <a:xfrm>
                <a:off x="2763" y="1791"/>
                <a:ext cx="91" cy="281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C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36" name="Line 36"/>
              <p:cNvSpPr>
                <a:spLocks noChangeShapeType="1"/>
              </p:cNvSpPr>
              <p:nvPr/>
            </p:nvSpPr>
            <p:spPr bwMode="auto">
              <a:xfrm flipV="1">
                <a:off x="1255" y="2256"/>
                <a:ext cx="62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37" name="Line 37"/>
              <p:cNvSpPr>
                <a:spLocks noChangeShapeType="1"/>
              </p:cNvSpPr>
              <p:nvPr/>
            </p:nvSpPr>
            <p:spPr bwMode="auto">
              <a:xfrm flipH="1">
                <a:off x="2822" y="1460"/>
                <a:ext cx="0" cy="33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38" name="Line 38"/>
              <p:cNvSpPr>
                <a:spLocks noChangeShapeType="1"/>
              </p:cNvSpPr>
              <p:nvPr/>
            </p:nvSpPr>
            <p:spPr bwMode="auto">
              <a:xfrm flipV="1">
                <a:off x="1238" y="1463"/>
                <a:ext cx="61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39" name="Line 39"/>
              <p:cNvSpPr>
                <a:spLocks noChangeShapeType="1"/>
              </p:cNvSpPr>
              <p:nvPr/>
            </p:nvSpPr>
            <p:spPr bwMode="auto">
              <a:xfrm>
                <a:off x="1505" y="2400"/>
                <a:ext cx="131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40" name="Line 40"/>
              <p:cNvSpPr>
                <a:spLocks noChangeShapeType="1"/>
              </p:cNvSpPr>
              <p:nvPr/>
            </p:nvSpPr>
            <p:spPr bwMode="auto">
              <a:xfrm>
                <a:off x="2809" y="2069"/>
                <a:ext cx="0" cy="33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grpSp>
            <p:nvGrpSpPr>
              <p:cNvPr id="141" name="Group 41"/>
              <p:cNvGrpSpPr>
                <a:grpSpLocks/>
              </p:cNvGrpSpPr>
              <p:nvPr/>
            </p:nvGrpSpPr>
            <p:grpSpPr bwMode="auto">
              <a:xfrm>
                <a:off x="757" y="1442"/>
                <a:ext cx="396" cy="832"/>
                <a:chOff x="2880" y="5652"/>
                <a:chExt cx="805" cy="1605"/>
              </a:xfrm>
            </p:grpSpPr>
            <p:grpSp>
              <p:nvGrpSpPr>
                <p:cNvPr id="157" name="Group 42"/>
                <p:cNvGrpSpPr>
                  <a:grpSpLocks/>
                </p:cNvGrpSpPr>
                <p:nvPr/>
              </p:nvGrpSpPr>
              <p:grpSpPr bwMode="auto">
                <a:xfrm>
                  <a:off x="2880" y="5652"/>
                  <a:ext cx="780" cy="57"/>
                  <a:chOff x="2700" y="2532"/>
                  <a:chExt cx="780" cy="57"/>
                </a:xfrm>
              </p:grpSpPr>
              <p:sp>
                <p:nvSpPr>
                  <p:cNvPr id="169" name="AutoShape 43"/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2700" y="2532"/>
                    <a:ext cx="57" cy="57"/>
                  </a:xfrm>
                  <a:prstGeom prst="flowChartConnector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  <p:sp>
                <p:nvSpPr>
                  <p:cNvPr id="170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2760" y="2568"/>
                    <a:ext cx="72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158" name="Line 45"/>
                <p:cNvSpPr>
                  <a:spLocks noChangeShapeType="1"/>
                </p:cNvSpPr>
                <p:nvPr/>
              </p:nvSpPr>
              <p:spPr bwMode="auto">
                <a:xfrm>
                  <a:off x="3630" y="5683"/>
                  <a:ext cx="0" cy="46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159" name="Line 46"/>
                <p:cNvSpPr>
                  <a:spLocks noChangeShapeType="1"/>
                </p:cNvSpPr>
                <p:nvPr/>
              </p:nvSpPr>
              <p:spPr bwMode="auto">
                <a:xfrm>
                  <a:off x="3637" y="6770"/>
                  <a:ext cx="0" cy="46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160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940" y="7223"/>
                  <a:ext cx="68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161" name="AutoShape 48"/>
                <p:cNvSpPr>
                  <a:spLocks noChangeArrowheads="1"/>
                </p:cNvSpPr>
                <p:nvPr/>
              </p:nvSpPr>
              <p:spPr bwMode="auto">
                <a:xfrm flipH="1" flipV="1">
                  <a:off x="2880" y="7200"/>
                  <a:ext cx="57" cy="57"/>
                </a:xfrm>
                <a:prstGeom prst="flowChartConnector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  <p:grpSp>
              <p:nvGrpSpPr>
                <p:cNvPr id="162" name="Group 49"/>
                <p:cNvGrpSpPr>
                  <a:grpSpLocks/>
                </p:cNvGrpSpPr>
                <p:nvPr/>
              </p:nvGrpSpPr>
              <p:grpSpPr bwMode="auto">
                <a:xfrm>
                  <a:off x="3540" y="6120"/>
                  <a:ext cx="145" cy="637"/>
                  <a:chOff x="8770" y="1859"/>
                  <a:chExt cx="185" cy="638"/>
                </a:xfrm>
              </p:grpSpPr>
              <p:grpSp>
                <p:nvGrpSpPr>
                  <p:cNvPr id="163" name="Group 50"/>
                  <p:cNvGrpSpPr>
                    <a:grpSpLocks/>
                  </p:cNvGrpSpPr>
                  <p:nvPr/>
                </p:nvGrpSpPr>
                <p:grpSpPr bwMode="auto">
                  <a:xfrm rot="5447720" flipH="1">
                    <a:off x="8700" y="2248"/>
                    <a:ext cx="319" cy="180"/>
                    <a:chOff x="6120" y="2220"/>
                    <a:chExt cx="600" cy="468"/>
                  </a:xfrm>
                </p:grpSpPr>
                <p:sp>
                  <p:nvSpPr>
                    <p:cNvPr id="167" name="Arc 51"/>
                    <p:cNvSpPr>
                      <a:spLocks/>
                    </p:cNvSpPr>
                    <p:nvPr/>
                  </p:nvSpPr>
                  <p:spPr bwMode="auto">
                    <a:xfrm flipV="1">
                      <a:off x="6120" y="2220"/>
                      <a:ext cx="304" cy="468"/>
                    </a:xfrm>
                    <a:custGeom>
                      <a:avLst/>
                      <a:gdLst>
                        <a:gd name="T0" fmla="*/ 0 w 35483"/>
                        <a:gd name="T1" fmla="*/ 0 h 21600"/>
                        <a:gd name="T2" fmla="*/ 0 w 35483"/>
                        <a:gd name="T3" fmla="*/ 0 h 21600"/>
                        <a:gd name="T4" fmla="*/ 0 w 35483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5483" h="21600" fill="none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</a:path>
                        <a:path w="35483" h="21600" stroke="0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  <a:lnTo>
                            <a:pt x="17658" y="0"/>
                          </a:lnTo>
                          <a:lnTo>
                            <a:pt x="35482" y="12199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+mn-lt"/>
                        <a:ea typeface="Microsoft YaHei" panose="020B0503020204020204" pitchFamily="34" charset="-122"/>
                      </a:endParaRPr>
                    </a:p>
                  </p:txBody>
                </p:sp>
                <p:sp>
                  <p:nvSpPr>
                    <p:cNvPr id="168" name="Arc 52"/>
                    <p:cNvSpPr>
                      <a:spLocks/>
                    </p:cNvSpPr>
                    <p:nvPr/>
                  </p:nvSpPr>
                  <p:spPr bwMode="auto">
                    <a:xfrm flipV="1">
                      <a:off x="6416" y="2220"/>
                      <a:ext cx="304" cy="468"/>
                    </a:xfrm>
                    <a:custGeom>
                      <a:avLst/>
                      <a:gdLst>
                        <a:gd name="T0" fmla="*/ 0 w 35483"/>
                        <a:gd name="T1" fmla="*/ 0 h 21600"/>
                        <a:gd name="T2" fmla="*/ 0 w 35483"/>
                        <a:gd name="T3" fmla="*/ 0 h 21600"/>
                        <a:gd name="T4" fmla="*/ 0 w 35483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5483" h="21600" fill="none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</a:path>
                        <a:path w="35483" h="21600" stroke="0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  <a:lnTo>
                            <a:pt x="17658" y="0"/>
                          </a:lnTo>
                          <a:lnTo>
                            <a:pt x="35482" y="12199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+mn-lt"/>
                        <a:ea typeface="Microsoft YaHei" panose="020B0503020204020204" pitchFamily="34" charset="-122"/>
                      </a:endParaRPr>
                    </a:p>
                  </p:txBody>
                </p:sp>
              </p:grpSp>
              <p:grpSp>
                <p:nvGrpSpPr>
                  <p:cNvPr id="164" name="Group 53"/>
                  <p:cNvGrpSpPr>
                    <a:grpSpLocks/>
                  </p:cNvGrpSpPr>
                  <p:nvPr/>
                </p:nvGrpSpPr>
                <p:grpSpPr bwMode="auto">
                  <a:xfrm rot="5447720" flipH="1">
                    <a:off x="8705" y="1929"/>
                    <a:ext cx="320" cy="180"/>
                    <a:chOff x="6120" y="2220"/>
                    <a:chExt cx="600" cy="468"/>
                  </a:xfrm>
                </p:grpSpPr>
                <p:sp>
                  <p:nvSpPr>
                    <p:cNvPr id="165" name="Arc 54"/>
                    <p:cNvSpPr>
                      <a:spLocks/>
                    </p:cNvSpPr>
                    <p:nvPr/>
                  </p:nvSpPr>
                  <p:spPr bwMode="auto">
                    <a:xfrm flipV="1">
                      <a:off x="6120" y="2220"/>
                      <a:ext cx="304" cy="468"/>
                    </a:xfrm>
                    <a:custGeom>
                      <a:avLst/>
                      <a:gdLst>
                        <a:gd name="T0" fmla="*/ 0 w 35483"/>
                        <a:gd name="T1" fmla="*/ 0 h 21600"/>
                        <a:gd name="T2" fmla="*/ 0 w 35483"/>
                        <a:gd name="T3" fmla="*/ 0 h 21600"/>
                        <a:gd name="T4" fmla="*/ 0 w 35483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5483" h="21600" fill="none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</a:path>
                        <a:path w="35483" h="21600" stroke="0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  <a:lnTo>
                            <a:pt x="17658" y="0"/>
                          </a:lnTo>
                          <a:lnTo>
                            <a:pt x="35482" y="12199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+mn-lt"/>
                        <a:ea typeface="Microsoft YaHei" panose="020B0503020204020204" pitchFamily="34" charset="-122"/>
                      </a:endParaRPr>
                    </a:p>
                  </p:txBody>
                </p:sp>
                <p:sp>
                  <p:nvSpPr>
                    <p:cNvPr id="166" name="Arc 55"/>
                    <p:cNvSpPr>
                      <a:spLocks/>
                    </p:cNvSpPr>
                    <p:nvPr/>
                  </p:nvSpPr>
                  <p:spPr bwMode="auto">
                    <a:xfrm flipV="1">
                      <a:off x="6416" y="2220"/>
                      <a:ext cx="304" cy="468"/>
                    </a:xfrm>
                    <a:custGeom>
                      <a:avLst/>
                      <a:gdLst>
                        <a:gd name="T0" fmla="*/ 0 w 35483"/>
                        <a:gd name="T1" fmla="*/ 0 h 21600"/>
                        <a:gd name="T2" fmla="*/ 0 w 35483"/>
                        <a:gd name="T3" fmla="*/ 0 h 21600"/>
                        <a:gd name="T4" fmla="*/ 0 w 35483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5483" h="21600" fill="none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</a:path>
                        <a:path w="35483" h="21600" stroke="0" extrusionOk="0">
                          <a:moveTo>
                            <a:pt x="35482" y="12199"/>
                          </a:moveTo>
                          <a:cubicBezTo>
                            <a:pt x="31456" y="18082"/>
                            <a:pt x="24786" y="21599"/>
                            <a:pt x="17658" y="21600"/>
                          </a:cubicBezTo>
                          <a:cubicBezTo>
                            <a:pt x="10632" y="21600"/>
                            <a:pt x="4046" y="18183"/>
                            <a:pt x="-1" y="12440"/>
                          </a:cubicBezTo>
                          <a:lnTo>
                            <a:pt x="17658" y="0"/>
                          </a:lnTo>
                          <a:lnTo>
                            <a:pt x="35482" y="12199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+mn-lt"/>
                        <a:ea typeface="Microsoft YaHei" panose="020B0503020204020204" pitchFamily="34" charset="-122"/>
                      </a:endParaRPr>
                    </a:p>
                  </p:txBody>
                </p:sp>
              </p:grpSp>
            </p:grpSp>
          </p:grpSp>
          <p:sp>
            <p:nvSpPr>
              <p:cNvPr id="142" name="Line 56"/>
              <p:cNvSpPr>
                <a:spLocks noChangeShapeType="1"/>
              </p:cNvSpPr>
              <p:nvPr/>
            </p:nvSpPr>
            <p:spPr bwMode="auto">
              <a:xfrm flipH="1">
                <a:off x="1496" y="1467"/>
                <a:ext cx="354" cy="3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43" name="Line 57"/>
              <p:cNvSpPr>
                <a:spLocks noChangeShapeType="1"/>
              </p:cNvSpPr>
              <p:nvPr/>
            </p:nvSpPr>
            <p:spPr bwMode="auto">
              <a:xfrm>
                <a:off x="1850" y="1467"/>
                <a:ext cx="385" cy="40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44" name="Line 58"/>
              <p:cNvSpPr>
                <a:spLocks noChangeShapeType="1"/>
              </p:cNvSpPr>
              <p:nvPr/>
            </p:nvSpPr>
            <p:spPr bwMode="auto">
              <a:xfrm>
                <a:off x="1496" y="1840"/>
                <a:ext cx="384" cy="40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45" name="Line 59"/>
              <p:cNvSpPr>
                <a:spLocks noChangeShapeType="1"/>
              </p:cNvSpPr>
              <p:nvPr/>
            </p:nvSpPr>
            <p:spPr bwMode="auto">
              <a:xfrm flipH="1">
                <a:off x="1878" y="1872"/>
                <a:ext cx="357" cy="37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46" name="Line 60"/>
              <p:cNvSpPr>
                <a:spLocks noChangeShapeType="1"/>
              </p:cNvSpPr>
              <p:nvPr/>
            </p:nvSpPr>
            <p:spPr bwMode="auto">
              <a:xfrm>
                <a:off x="2240" y="1463"/>
                <a:ext cx="0" cy="41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47" name="Text Box 61"/>
              <p:cNvSpPr txBox="1">
                <a:spLocks noChangeArrowheads="1"/>
              </p:cNvSpPr>
              <p:nvPr/>
            </p:nvSpPr>
            <p:spPr bwMode="auto">
              <a:xfrm>
                <a:off x="2822" y="1786"/>
                <a:ext cx="371" cy="2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 i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u</a:t>
                </a:r>
                <a:r>
                  <a:rPr lang="en-US" altLang="zh-CN" sz="1800" baseline="-25000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o</a:t>
                </a:r>
                <a:endPara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48" name="Text Box 62"/>
              <p:cNvSpPr txBox="1">
                <a:spLocks noChangeArrowheads="1"/>
              </p:cNvSpPr>
              <p:nvPr/>
            </p:nvSpPr>
            <p:spPr bwMode="auto">
              <a:xfrm>
                <a:off x="2801" y="1588"/>
                <a:ext cx="215" cy="2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 b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+</a:t>
                </a:r>
              </a:p>
            </p:txBody>
          </p:sp>
          <p:sp>
            <p:nvSpPr>
              <p:cNvPr id="149" name="Text Box 63"/>
              <p:cNvSpPr txBox="1">
                <a:spLocks noChangeArrowheads="1"/>
              </p:cNvSpPr>
              <p:nvPr/>
            </p:nvSpPr>
            <p:spPr bwMode="auto">
              <a:xfrm>
                <a:off x="2820" y="1932"/>
                <a:ext cx="204" cy="2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en-US" sz="1800" b="1" i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_</a:t>
                </a:r>
                <a:endPara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50" name="Text Box 64"/>
              <p:cNvSpPr txBox="1">
                <a:spLocks noChangeArrowheads="1"/>
              </p:cNvSpPr>
              <p:nvPr/>
            </p:nvSpPr>
            <p:spPr bwMode="auto">
              <a:xfrm>
                <a:off x="677" y="1734"/>
                <a:ext cx="215" cy="2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en-US" sz="1800" b="1" i="1">
                    <a:latin typeface="+mn-lt"/>
                    <a:ea typeface="Microsoft YaHei" panose="020B0503020204020204" pitchFamily="34" charset="-122"/>
                  </a:rPr>
                  <a:t>~</a:t>
                </a:r>
                <a:endParaRPr lang="en-US" altLang="zh-CN" sz="1800" b="1" i="1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51" name="Text Box 65"/>
              <p:cNvSpPr txBox="1">
                <a:spLocks noChangeArrowheads="1"/>
              </p:cNvSpPr>
              <p:nvPr/>
            </p:nvSpPr>
            <p:spPr bwMode="auto">
              <a:xfrm>
                <a:off x="1176" y="1699"/>
                <a:ext cx="372" cy="2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 i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u</a:t>
                </a:r>
                <a:endPara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52" name="Text Box 66"/>
              <p:cNvSpPr txBox="1">
                <a:spLocks noChangeArrowheads="1"/>
              </p:cNvSpPr>
              <p:nvPr/>
            </p:nvSpPr>
            <p:spPr bwMode="auto">
              <a:xfrm>
                <a:off x="1257" y="1531"/>
                <a:ext cx="215" cy="2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 b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+</a:t>
                </a:r>
              </a:p>
            </p:txBody>
          </p:sp>
          <p:sp>
            <p:nvSpPr>
              <p:cNvPr id="153" name="Text Box 67"/>
              <p:cNvSpPr txBox="1">
                <a:spLocks noChangeArrowheads="1"/>
              </p:cNvSpPr>
              <p:nvPr/>
            </p:nvSpPr>
            <p:spPr bwMode="auto">
              <a:xfrm>
                <a:off x="1259" y="1815"/>
                <a:ext cx="204" cy="2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en-US" sz="1800" b="1" i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_</a:t>
                </a:r>
                <a:endPara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54" name="Text Box 68"/>
              <p:cNvSpPr txBox="1">
                <a:spLocks noChangeArrowheads="1"/>
              </p:cNvSpPr>
              <p:nvPr/>
            </p:nvSpPr>
            <p:spPr bwMode="auto">
              <a:xfrm>
                <a:off x="2448" y="1782"/>
                <a:ext cx="371" cy="2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 i="1">
                    <a:latin typeface="+mn-lt"/>
                    <a:ea typeface="Microsoft YaHei" panose="020B0503020204020204" pitchFamily="34" charset="-122"/>
                  </a:rPr>
                  <a:t>R</a:t>
                </a:r>
                <a:r>
                  <a:rPr lang="en-US" altLang="zh-CN" sz="1800" baseline="-25000">
                    <a:latin typeface="+mn-lt"/>
                    <a:ea typeface="Microsoft YaHei" panose="020B0503020204020204" pitchFamily="34" charset="-122"/>
                  </a:rPr>
                  <a:t>L</a:t>
                </a:r>
                <a:endParaRPr lang="en-US" altLang="zh-CN" sz="1800" b="1" i="1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55" name="Line 69"/>
              <p:cNvSpPr>
                <a:spLocks noChangeShapeType="1"/>
              </p:cNvSpPr>
              <p:nvPr/>
            </p:nvSpPr>
            <p:spPr bwMode="auto">
              <a:xfrm>
                <a:off x="2639" y="1463"/>
                <a:ext cx="1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56" name="Line 70"/>
              <p:cNvSpPr>
                <a:spLocks noChangeShapeType="1"/>
              </p:cNvSpPr>
              <p:nvPr/>
            </p:nvSpPr>
            <p:spPr bwMode="auto">
              <a:xfrm>
                <a:off x="2242" y="1463"/>
                <a:ext cx="41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23" name="Rectangle 71"/>
            <p:cNvSpPr>
              <a:spLocks noChangeArrowheads="1"/>
            </p:cNvSpPr>
            <p:nvPr/>
          </p:nvSpPr>
          <p:spPr bwMode="auto">
            <a:xfrm>
              <a:off x="1344" y="1418"/>
              <a:ext cx="333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altLang="zh-CN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baseline="-2500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2</a:t>
              </a:r>
            </a:p>
          </p:txBody>
        </p:sp>
        <p:sp>
          <p:nvSpPr>
            <p:cNvPr id="124" name="Rectangle 72"/>
            <p:cNvSpPr>
              <a:spLocks noChangeArrowheads="1"/>
            </p:cNvSpPr>
            <p:nvPr/>
          </p:nvSpPr>
          <p:spPr bwMode="auto">
            <a:xfrm>
              <a:off x="2042" y="2070"/>
              <a:ext cx="291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baseline="-2500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4</a:t>
              </a:r>
            </a:p>
          </p:txBody>
        </p:sp>
        <p:sp>
          <p:nvSpPr>
            <p:cNvPr id="125" name="Rectangle 73"/>
            <p:cNvSpPr>
              <a:spLocks noChangeArrowheads="1"/>
            </p:cNvSpPr>
            <p:nvPr/>
          </p:nvSpPr>
          <p:spPr bwMode="auto">
            <a:xfrm>
              <a:off x="1939" y="1379"/>
              <a:ext cx="331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baseline="-2500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1</a:t>
              </a:r>
            </a:p>
          </p:txBody>
        </p:sp>
        <p:sp>
          <p:nvSpPr>
            <p:cNvPr id="126" name="Rectangle 74"/>
            <p:cNvSpPr>
              <a:spLocks noChangeArrowheads="1"/>
            </p:cNvSpPr>
            <p:nvPr/>
          </p:nvSpPr>
          <p:spPr bwMode="auto">
            <a:xfrm>
              <a:off x="1412" y="2032"/>
              <a:ext cx="331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 D</a:t>
              </a:r>
              <a:r>
                <a:rPr lang="en-US" altLang="zh-CN" baseline="-2500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914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build="p" autoUpdateAnimBg="0"/>
      <p:bldP spid="120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标题 3"/>
          <p:cNvSpPr>
            <a:spLocks noGrp="1"/>
          </p:cNvSpPr>
          <p:nvPr>
            <p:ph type="ctrTitle"/>
          </p:nvPr>
        </p:nvSpPr>
        <p:spPr bwMode="auto">
          <a:xfrm>
            <a:off x="685800" y="1598613"/>
            <a:ext cx="7772400" cy="1101725"/>
          </a:xfr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noProof="1"/>
          </a:p>
        </p:txBody>
      </p:sp>
      <p:pic>
        <p:nvPicPr>
          <p:cNvPr id="38915" name="Picture 2" descr="C:\Users\Administrator\Desktop\beijin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矩形 2"/>
          <p:cNvSpPr>
            <a:spLocks noChangeArrowheads="1"/>
          </p:cNvSpPr>
          <p:nvPr/>
        </p:nvSpPr>
        <p:spPr bwMode="auto">
          <a:xfrm>
            <a:off x="391160" y="1144905"/>
            <a:ext cx="6167755" cy="1291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CN" sz="2800" b="1" dirty="0">
                <a:solidFill>
                  <a:srgbClr val="031F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031F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   </a:t>
            </a:r>
            <a:endParaRPr lang="en-US" altLang="zh-CN" sz="2800" b="1" dirty="0">
              <a:solidFill>
                <a:srgbClr val="031F43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SimSun" panose="02010600030101010101" pitchFamily="2" charset="-122"/>
            </a:endParaRPr>
          </a:p>
          <a:p>
            <a:r>
              <a:rPr lang="zh-CN" altLang="en-US" sz="4000" b="1" dirty="0">
                <a:solidFill>
                  <a:srgbClr val="031F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    滤波电路</a:t>
            </a:r>
          </a:p>
        </p:txBody>
      </p:sp>
    </p:spTree>
    <p:extLst>
      <p:ext uri="{BB962C8B-B14F-4D97-AF65-F5344CB8AC3E}">
        <p14:creationId xmlns:p14="http://schemas.microsoft.com/office/powerpoint/2010/main" val="3320671997"/>
      </p:ext>
    </p:extLst>
  </p:cSld>
  <p:clrMapOvr>
    <a:masterClrMapping/>
  </p:clrMapOvr>
  <p:transition spd="med" advTm="4147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9880" y="1031267"/>
            <a:ext cx="8153400" cy="279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000" b="1" dirty="0">
                <a:latin typeface="+mn-lt"/>
                <a:ea typeface="+mj-ea"/>
              </a:rPr>
              <a:t>  </a:t>
            </a:r>
            <a:r>
              <a:rPr lang="zh-CN" altLang="en-US" sz="2000" b="1" dirty="0">
                <a:latin typeface="+mn-lt"/>
                <a:ea typeface="+mj-ea"/>
              </a:rPr>
              <a:t>交流电压经整流电路整流后输出的是脉动直流，其中既有直流成份又有交流成份。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+mj-ea"/>
              </a:rPr>
              <a:t>  滤波原理：</a:t>
            </a:r>
            <a:r>
              <a:rPr lang="zh-CN" altLang="en-US" sz="2000" b="1" dirty="0">
                <a:latin typeface="+mn-lt"/>
                <a:ea typeface="+mj-ea"/>
              </a:rPr>
              <a:t>滤波电路利用储能元件电容两端的电压</a:t>
            </a:r>
            <a:r>
              <a:rPr lang="en-US" altLang="zh-CN" sz="2000" b="1" dirty="0">
                <a:latin typeface="+mn-lt"/>
                <a:ea typeface="+mj-ea"/>
              </a:rPr>
              <a:t>(</a:t>
            </a:r>
            <a:r>
              <a:rPr lang="zh-CN" altLang="en-US" sz="2000" b="1" dirty="0">
                <a:latin typeface="+mn-lt"/>
                <a:ea typeface="+mj-ea"/>
              </a:rPr>
              <a:t>或通过电感中的电流</a:t>
            </a:r>
            <a:r>
              <a:rPr lang="en-US" altLang="zh-CN" sz="2000" b="1" dirty="0">
                <a:latin typeface="+mn-lt"/>
                <a:ea typeface="+mj-ea"/>
              </a:rPr>
              <a:t>)</a:t>
            </a:r>
            <a:r>
              <a:rPr lang="zh-CN" altLang="en-US" sz="2000" b="1" dirty="0">
                <a:latin typeface="+mn-lt"/>
                <a:ea typeface="+mj-ea"/>
              </a:rPr>
              <a:t>不能突变的特性</a:t>
            </a:r>
            <a:r>
              <a:rPr lang="en-US" altLang="zh-CN" sz="2000" b="1" dirty="0">
                <a:latin typeface="+mn-lt"/>
                <a:ea typeface="+mj-ea"/>
              </a:rPr>
              <a:t>, </a:t>
            </a:r>
            <a:r>
              <a:rPr lang="zh-CN" altLang="en-US" sz="2000" b="1" dirty="0">
                <a:latin typeface="+mn-lt"/>
                <a:ea typeface="+mj-ea"/>
              </a:rPr>
              <a:t>滤掉整流电路输出电压中的交流成份，保留其直流成份，达到平滑输出电压波形的目的。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+mj-ea"/>
              </a:rPr>
              <a:t>  方法：</a:t>
            </a:r>
            <a:r>
              <a:rPr lang="zh-CN" altLang="en-US" sz="2000" b="1" dirty="0">
                <a:latin typeface="+mn-lt"/>
                <a:ea typeface="+mj-ea"/>
              </a:rPr>
              <a:t>将电容与负载</a:t>
            </a:r>
            <a:r>
              <a:rPr lang="en-US" altLang="zh-CN" sz="2000" b="1" i="1" dirty="0">
                <a:latin typeface="+mn-lt"/>
                <a:ea typeface="+mj-ea"/>
              </a:rPr>
              <a:t>R</a:t>
            </a:r>
            <a:r>
              <a:rPr lang="en-US" altLang="zh-CN" sz="2000" b="1" baseline="-25000" dirty="0">
                <a:latin typeface="+mn-lt"/>
                <a:ea typeface="+mj-ea"/>
              </a:rPr>
              <a:t>L</a:t>
            </a:r>
            <a:r>
              <a:rPr lang="zh-CN" altLang="en-US" sz="2000" b="1" dirty="0">
                <a:latin typeface="+mn-lt"/>
                <a:ea typeface="+mj-ea"/>
              </a:rPr>
              <a:t>并联</a:t>
            </a:r>
            <a:r>
              <a:rPr lang="en-US" altLang="zh-CN" sz="2000" b="1" dirty="0">
                <a:latin typeface="+mn-lt"/>
                <a:ea typeface="+mj-ea"/>
              </a:rPr>
              <a:t>(</a:t>
            </a:r>
            <a:r>
              <a:rPr lang="zh-CN" altLang="en-US" sz="2000" b="1" dirty="0">
                <a:latin typeface="+mn-lt"/>
                <a:ea typeface="+mj-ea"/>
              </a:rPr>
              <a:t>或将电感与负载</a:t>
            </a:r>
            <a:r>
              <a:rPr lang="en-US" altLang="zh-CN" sz="2000" b="1" i="1" dirty="0">
                <a:latin typeface="+mn-lt"/>
                <a:ea typeface="+mj-ea"/>
              </a:rPr>
              <a:t>R</a:t>
            </a:r>
            <a:r>
              <a:rPr lang="en-US" altLang="zh-CN" sz="2000" b="1" baseline="-25000" dirty="0">
                <a:latin typeface="+mn-lt"/>
                <a:ea typeface="+mj-ea"/>
              </a:rPr>
              <a:t>L</a:t>
            </a:r>
            <a:r>
              <a:rPr lang="zh-CN" altLang="en-US" sz="2000" b="1" dirty="0">
                <a:latin typeface="+mn-lt"/>
                <a:ea typeface="+mj-ea"/>
              </a:rPr>
              <a:t>串联</a:t>
            </a:r>
            <a:r>
              <a:rPr lang="en-US" altLang="zh-CN" sz="2000" b="1" dirty="0">
                <a:latin typeface="+mn-lt"/>
                <a:ea typeface="+mj-ea"/>
              </a:rPr>
              <a:t>)</a:t>
            </a:r>
            <a:r>
              <a:rPr lang="zh-CN" altLang="en-US" sz="2000" b="1" dirty="0">
                <a:latin typeface="+mn-lt"/>
                <a:ea typeface="+mj-ea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60338"/>
            <a:ext cx="5675313" cy="52197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电容滤波器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35465" y="3808099"/>
            <a:ext cx="81431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b="1" i="1" dirty="0">
                <a:latin typeface="+mn-lt"/>
                <a:ea typeface="Microsoft YaHei" panose="020B0503020204020204" pitchFamily="34" charset="-122"/>
              </a:rPr>
              <a:t>u 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&gt;</a:t>
            </a:r>
            <a:r>
              <a:rPr lang="en-US" altLang="zh-CN" b="1" i="1" dirty="0" err="1"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 err="1">
                <a:latin typeface="+mn-lt"/>
                <a:ea typeface="Microsoft YaHei" panose="020B0503020204020204" pitchFamily="34" charset="-122"/>
              </a:rPr>
              <a:t>C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时，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导通，</a:t>
            </a:r>
            <a:r>
              <a:rPr lang="zh-CN" altLang="zh-CN" b="1" dirty="0">
                <a:latin typeface="+mn-lt"/>
                <a:ea typeface="Microsoft YaHei" panose="020B0503020204020204" pitchFamily="34" charset="-122"/>
              </a:rPr>
              <a:t>电源给负载</a:t>
            </a:r>
            <a:r>
              <a:rPr lang="en-US" altLang="zh-CN" b="1" i="1" dirty="0"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L</a:t>
            </a:r>
            <a:r>
              <a:rPr lang="zh-CN" altLang="zh-CN" b="1" dirty="0">
                <a:latin typeface="+mn-lt"/>
                <a:ea typeface="Microsoft YaHei" panose="020B0503020204020204" pitchFamily="34" charset="-122"/>
              </a:rPr>
              <a:t>供电的同时也给电容充电， </a:t>
            </a:r>
            <a:r>
              <a:rPr lang="en-US" altLang="zh-CN" b="1" i="1" dirty="0" err="1"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i="1" baseline="-25000" dirty="0" err="1">
                <a:latin typeface="+mn-lt"/>
                <a:ea typeface="Microsoft YaHei" panose="020B0503020204020204" pitchFamily="34" charset="-122"/>
              </a:rPr>
              <a:t>C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zh-CN" b="1" dirty="0">
                <a:latin typeface="+mn-lt"/>
                <a:ea typeface="Microsoft YaHei" panose="020B0503020204020204" pitchFamily="34" charset="-122"/>
              </a:rPr>
              <a:t>增加，</a:t>
            </a:r>
            <a:r>
              <a:rPr lang="en-US" altLang="zh-CN" b="1" i="1" dirty="0" err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 err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= </a:t>
            </a:r>
            <a:r>
              <a:rPr lang="en-US" altLang="zh-CN" b="1" i="1" dirty="0" err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 err="1">
                <a:latin typeface="+mn-lt"/>
                <a:ea typeface="Microsoft YaHei" panose="020B0503020204020204" pitchFamily="34" charset="-122"/>
              </a:rPr>
              <a:t>C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。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57690" y="4245755"/>
            <a:ext cx="8305800" cy="39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    u</a:t>
            </a:r>
            <a:r>
              <a:rPr lang="en-US" altLang="zh-CN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 &lt;</a:t>
            </a:r>
            <a:r>
              <a:rPr lang="en-US" altLang="zh-CN" b="1" i="1" dirty="0" err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i="1" baseline="-25000" dirty="0" err="1">
                <a:latin typeface="+mn-lt"/>
                <a:ea typeface="Microsoft YaHei" panose="020B0503020204020204" pitchFamily="34" charset="-122"/>
              </a:rPr>
              <a:t>C</a:t>
            </a: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时，二极管截止，电容通过负载</a:t>
            </a:r>
            <a:r>
              <a:rPr lang="en-US" altLang="zh-CN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b="1" baseline="-25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L</a:t>
            </a:r>
            <a:r>
              <a:rPr lang="en-US" altLang="zh-CN" b="1" i="1" baseline="-25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放电，</a:t>
            </a:r>
            <a:r>
              <a:rPr lang="en-US" altLang="zh-CN" b="1" i="1" dirty="0" err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 err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C</a:t>
            </a: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按指数规律下降， </a:t>
            </a:r>
            <a:r>
              <a:rPr lang="en-US" altLang="zh-CN" b="1" i="1" dirty="0" err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 err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= </a:t>
            </a:r>
            <a:r>
              <a:rPr lang="en-US" altLang="zh-CN" b="1" i="1" dirty="0" err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i="1" baseline="-25000" dirty="0" err="1">
                <a:latin typeface="+mn-lt"/>
                <a:ea typeface="Microsoft YaHei" panose="020B0503020204020204" pitchFamily="34" charset="-122"/>
              </a:rPr>
              <a:t>C</a:t>
            </a:r>
            <a:r>
              <a:rPr lang="en-US" altLang="zh-CN" b="1" baseline="-25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。</a:t>
            </a: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2514600" y="1734109"/>
            <a:ext cx="703263" cy="1381125"/>
            <a:chOff x="1584" y="1146"/>
            <a:chExt cx="443" cy="870"/>
          </a:xfrm>
        </p:grpSpPr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1728" y="1248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/>
                <a:t>+</a:t>
              </a: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1584" y="1449"/>
              <a:ext cx="22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/>
                <a:t>C</a:t>
              </a:r>
              <a:endParaRPr lang="en-US" altLang="zh-CN" sz="2000" b="1"/>
            </a:p>
          </p:txBody>
        </p:sp>
        <p:grpSp>
          <p:nvGrpSpPr>
            <p:cNvPr id="12" name="Group 12"/>
            <p:cNvGrpSpPr>
              <a:grpSpLocks/>
            </p:cNvGrpSpPr>
            <p:nvPr/>
          </p:nvGrpSpPr>
          <p:grpSpPr bwMode="auto">
            <a:xfrm>
              <a:off x="1845" y="1146"/>
              <a:ext cx="182" cy="870"/>
              <a:chOff x="3662" y="1048"/>
              <a:chExt cx="288" cy="1104"/>
            </a:xfrm>
          </p:grpSpPr>
          <p:sp>
            <p:nvSpPr>
              <p:cNvPr id="13" name="Line 13"/>
              <p:cNvSpPr>
                <a:spLocks noChangeShapeType="1"/>
              </p:cNvSpPr>
              <p:nvPr/>
            </p:nvSpPr>
            <p:spPr bwMode="auto">
              <a:xfrm>
                <a:off x="3806" y="1048"/>
                <a:ext cx="0" cy="480"/>
              </a:xfrm>
              <a:prstGeom prst="line">
                <a:avLst/>
              </a:prstGeom>
              <a:noFill/>
              <a:ln w="3810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Line 14"/>
              <p:cNvSpPr>
                <a:spLocks noChangeShapeType="1"/>
              </p:cNvSpPr>
              <p:nvPr/>
            </p:nvSpPr>
            <p:spPr bwMode="auto">
              <a:xfrm>
                <a:off x="3806" y="1624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5"/>
              <p:cNvSpPr>
                <a:spLocks noChangeShapeType="1"/>
              </p:cNvSpPr>
              <p:nvPr/>
            </p:nvSpPr>
            <p:spPr bwMode="auto">
              <a:xfrm>
                <a:off x="3662" y="1528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6"/>
              <p:cNvSpPr>
                <a:spLocks noChangeShapeType="1"/>
              </p:cNvSpPr>
              <p:nvPr/>
            </p:nvSpPr>
            <p:spPr bwMode="auto">
              <a:xfrm>
                <a:off x="3662" y="1624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7" name="Group 17"/>
          <p:cNvGrpSpPr>
            <a:grpSpLocks/>
          </p:cNvGrpSpPr>
          <p:nvPr/>
        </p:nvGrpSpPr>
        <p:grpSpPr bwMode="auto">
          <a:xfrm>
            <a:off x="2660259" y="1197826"/>
            <a:ext cx="828040" cy="996950"/>
            <a:chOff x="2584" y="764"/>
            <a:chExt cx="652" cy="628"/>
          </a:xfrm>
        </p:grpSpPr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2976" y="1127"/>
              <a:ext cx="0" cy="26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Text Box 19"/>
            <p:cNvSpPr txBox="1">
              <a:spLocks noChangeArrowheads="1"/>
            </p:cNvSpPr>
            <p:nvPr/>
          </p:nvSpPr>
          <p:spPr bwMode="auto">
            <a:xfrm>
              <a:off x="2976" y="1056"/>
              <a:ext cx="26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0000"/>
                  </a:solidFill>
                </a:rPr>
                <a:t>i</a:t>
              </a:r>
              <a:r>
                <a:rPr lang="en-US" altLang="zh-CN" sz="2000" b="1" i="1" baseline="-25000">
                  <a:solidFill>
                    <a:srgbClr val="FF0000"/>
                  </a:solidFill>
                </a:rPr>
                <a:t>c</a:t>
              </a:r>
              <a:endParaRPr lang="en-US" altLang="zh-CN" sz="2000" b="1">
                <a:solidFill>
                  <a:srgbClr val="FF0000"/>
                </a:solidFill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2592" y="1022"/>
              <a:ext cx="22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Text Box 21"/>
            <p:cNvSpPr txBox="1">
              <a:spLocks noChangeArrowheads="1"/>
            </p:cNvSpPr>
            <p:nvPr/>
          </p:nvSpPr>
          <p:spPr bwMode="auto">
            <a:xfrm>
              <a:off x="2584" y="764"/>
              <a:ext cx="20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 dirty="0" err="1">
                  <a:solidFill>
                    <a:srgbClr val="FF0000"/>
                  </a:solidFill>
                </a:rPr>
                <a:t>i</a:t>
              </a:r>
              <a:endParaRPr lang="en-US" altLang="zh-CN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" name="Group 22"/>
          <p:cNvGrpSpPr>
            <a:grpSpLocks/>
          </p:cNvGrpSpPr>
          <p:nvPr/>
        </p:nvGrpSpPr>
        <p:grpSpPr bwMode="auto">
          <a:xfrm>
            <a:off x="3303828" y="1858330"/>
            <a:ext cx="609600" cy="457200"/>
            <a:chOff x="3936" y="1096"/>
            <a:chExt cx="576" cy="296"/>
          </a:xfrm>
        </p:grpSpPr>
        <p:sp>
          <p:nvSpPr>
            <p:cNvPr id="23" name="Line 23"/>
            <p:cNvSpPr>
              <a:spLocks noChangeShapeType="1"/>
            </p:cNvSpPr>
            <p:nvPr/>
          </p:nvSpPr>
          <p:spPr bwMode="auto">
            <a:xfrm flipV="1">
              <a:off x="3936" y="1104"/>
              <a:ext cx="0" cy="28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3936" y="1096"/>
              <a:ext cx="57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4512" y="1104"/>
              <a:ext cx="0" cy="28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" name="Group 26"/>
          <p:cNvGrpSpPr>
            <a:grpSpLocks/>
          </p:cNvGrpSpPr>
          <p:nvPr/>
        </p:nvGrpSpPr>
        <p:grpSpPr bwMode="auto">
          <a:xfrm>
            <a:off x="744306" y="1175601"/>
            <a:ext cx="3962400" cy="2278063"/>
            <a:chOff x="480" y="737"/>
            <a:chExt cx="2496" cy="1435"/>
          </a:xfrm>
        </p:grpSpPr>
        <p:sp>
          <p:nvSpPr>
            <p:cNvPr id="27" name="Rectangle 27"/>
            <p:cNvSpPr>
              <a:spLocks noChangeArrowheads="1"/>
            </p:cNvSpPr>
            <p:nvPr/>
          </p:nvSpPr>
          <p:spPr bwMode="auto">
            <a:xfrm>
              <a:off x="2524" y="1582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</a:rPr>
                <a:t>  –</a:t>
              </a:r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1068" y="1151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29" name="Rectangle 29"/>
            <p:cNvSpPr>
              <a:spLocks noChangeArrowheads="1"/>
            </p:cNvSpPr>
            <p:nvPr/>
          </p:nvSpPr>
          <p:spPr bwMode="auto">
            <a:xfrm>
              <a:off x="2598" y="1141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30" name="Rectangle 30"/>
            <p:cNvSpPr>
              <a:spLocks noChangeArrowheads="1"/>
            </p:cNvSpPr>
            <p:nvPr/>
          </p:nvSpPr>
          <p:spPr bwMode="auto">
            <a:xfrm>
              <a:off x="1079" y="1574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</a:rPr>
                <a:t>–</a:t>
              </a:r>
            </a:p>
          </p:txBody>
        </p:sp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1064" y="825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ea typeface="楷体_GB2312" pitchFamily="49" charset="-122"/>
                </a:rPr>
                <a:t>a</a:t>
              </a:r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1415" y="737"/>
              <a:ext cx="27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ea typeface="楷体_GB2312" pitchFamily="49" charset="-122"/>
                </a:rPr>
                <a:t>D</a:t>
              </a:r>
            </a:p>
          </p:txBody>
        </p:sp>
        <p:sp>
          <p:nvSpPr>
            <p:cNvPr id="33" name="Text Box 33"/>
            <p:cNvSpPr txBox="1">
              <a:spLocks noChangeArrowheads="1"/>
            </p:cNvSpPr>
            <p:nvPr/>
          </p:nvSpPr>
          <p:spPr bwMode="auto">
            <a:xfrm>
              <a:off x="2601" y="1296"/>
              <a:ext cx="37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 dirty="0" err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r>
                <a:rPr lang="en-US" altLang="zh-CN" sz="2000" b="1" baseline="-25000" dirty="0" err="1">
                  <a:solidFill>
                    <a:srgbClr val="FF0000"/>
                  </a:solidFill>
                  <a:ea typeface="楷体_GB2312" pitchFamily="49" charset="-122"/>
                </a:rPr>
                <a:t>o</a:t>
              </a:r>
              <a:endParaRPr lang="en-US" altLang="zh-CN" sz="2000" b="1" dirty="0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34" name="Line 34"/>
            <p:cNvSpPr>
              <a:spLocks noChangeShapeType="1"/>
            </p:cNvSpPr>
            <p:nvPr/>
          </p:nvSpPr>
          <p:spPr bwMode="auto">
            <a:xfrm>
              <a:off x="513" y="1083"/>
              <a:ext cx="3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35"/>
            <p:cNvSpPr>
              <a:spLocks noChangeArrowheads="1"/>
            </p:cNvSpPr>
            <p:nvPr/>
          </p:nvSpPr>
          <p:spPr bwMode="auto">
            <a:xfrm>
              <a:off x="480" y="1065"/>
              <a:ext cx="31" cy="3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  <p:sp>
          <p:nvSpPr>
            <p:cNvPr id="36" name="Line 36"/>
            <p:cNvSpPr>
              <a:spLocks noChangeShapeType="1"/>
            </p:cNvSpPr>
            <p:nvPr/>
          </p:nvSpPr>
          <p:spPr bwMode="auto">
            <a:xfrm>
              <a:off x="513" y="1945"/>
              <a:ext cx="3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Oval 37"/>
            <p:cNvSpPr>
              <a:spLocks noChangeArrowheads="1"/>
            </p:cNvSpPr>
            <p:nvPr/>
          </p:nvSpPr>
          <p:spPr bwMode="auto">
            <a:xfrm>
              <a:off x="480" y="1927"/>
              <a:ext cx="31" cy="3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885" y="1265"/>
              <a:ext cx="33" cy="497"/>
            </a:xfrm>
            <a:custGeom>
              <a:avLst/>
              <a:gdLst>
                <a:gd name="T0" fmla="*/ 0 w 48"/>
                <a:gd name="T1" fmla="*/ 0 h 768"/>
                <a:gd name="T2" fmla="*/ 16 w 48"/>
                <a:gd name="T3" fmla="*/ 26 h 768"/>
                <a:gd name="T4" fmla="*/ 0 w 48"/>
                <a:gd name="T5" fmla="*/ 52 h 768"/>
                <a:gd name="T6" fmla="*/ 16 w 48"/>
                <a:gd name="T7" fmla="*/ 78 h 768"/>
                <a:gd name="T8" fmla="*/ 0 w 48"/>
                <a:gd name="T9" fmla="*/ 104 h 768"/>
                <a:gd name="T10" fmla="*/ 16 w 48"/>
                <a:gd name="T11" fmla="*/ 130 h 768"/>
                <a:gd name="T12" fmla="*/ 0 w 48"/>
                <a:gd name="T13" fmla="*/ 156 h 768"/>
                <a:gd name="T14" fmla="*/ 16 w 48"/>
                <a:gd name="T15" fmla="*/ 182 h 768"/>
                <a:gd name="T16" fmla="*/ 0 w 48"/>
                <a:gd name="T17" fmla="*/ 208 h 7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768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0" y="160"/>
                    <a:pt x="0" y="192"/>
                  </a:cubicBezTo>
                  <a:cubicBezTo>
                    <a:pt x="0" y="224"/>
                    <a:pt x="48" y="256"/>
                    <a:pt x="48" y="288"/>
                  </a:cubicBezTo>
                  <a:cubicBezTo>
                    <a:pt x="48" y="320"/>
                    <a:pt x="0" y="352"/>
                    <a:pt x="0" y="384"/>
                  </a:cubicBezTo>
                  <a:cubicBezTo>
                    <a:pt x="0" y="416"/>
                    <a:pt x="48" y="448"/>
                    <a:pt x="48" y="480"/>
                  </a:cubicBezTo>
                  <a:cubicBezTo>
                    <a:pt x="48" y="512"/>
                    <a:pt x="0" y="544"/>
                    <a:pt x="0" y="576"/>
                  </a:cubicBezTo>
                  <a:cubicBezTo>
                    <a:pt x="0" y="608"/>
                    <a:pt x="48" y="640"/>
                    <a:pt x="48" y="672"/>
                  </a:cubicBezTo>
                  <a:cubicBezTo>
                    <a:pt x="48" y="704"/>
                    <a:pt x="8" y="752"/>
                    <a:pt x="0" y="7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auto">
            <a:xfrm flipH="1">
              <a:off x="1027" y="1265"/>
              <a:ext cx="32" cy="497"/>
            </a:xfrm>
            <a:custGeom>
              <a:avLst/>
              <a:gdLst>
                <a:gd name="T0" fmla="*/ 0 w 48"/>
                <a:gd name="T1" fmla="*/ 0 h 768"/>
                <a:gd name="T2" fmla="*/ 14 w 48"/>
                <a:gd name="T3" fmla="*/ 26 h 768"/>
                <a:gd name="T4" fmla="*/ 0 w 48"/>
                <a:gd name="T5" fmla="*/ 52 h 768"/>
                <a:gd name="T6" fmla="*/ 14 w 48"/>
                <a:gd name="T7" fmla="*/ 78 h 768"/>
                <a:gd name="T8" fmla="*/ 0 w 48"/>
                <a:gd name="T9" fmla="*/ 104 h 768"/>
                <a:gd name="T10" fmla="*/ 14 w 48"/>
                <a:gd name="T11" fmla="*/ 130 h 768"/>
                <a:gd name="T12" fmla="*/ 0 w 48"/>
                <a:gd name="T13" fmla="*/ 156 h 768"/>
                <a:gd name="T14" fmla="*/ 14 w 48"/>
                <a:gd name="T15" fmla="*/ 182 h 768"/>
                <a:gd name="T16" fmla="*/ 0 w 48"/>
                <a:gd name="T17" fmla="*/ 208 h 7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768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0" y="160"/>
                    <a:pt x="0" y="192"/>
                  </a:cubicBezTo>
                  <a:cubicBezTo>
                    <a:pt x="0" y="224"/>
                    <a:pt x="48" y="256"/>
                    <a:pt x="48" y="288"/>
                  </a:cubicBezTo>
                  <a:cubicBezTo>
                    <a:pt x="48" y="320"/>
                    <a:pt x="0" y="352"/>
                    <a:pt x="0" y="384"/>
                  </a:cubicBezTo>
                  <a:cubicBezTo>
                    <a:pt x="0" y="416"/>
                    <a:pt x="48" y="448"/>
                    <a:pt x="48" y="480"/>
                  </a:cubicBezTo>
                  <a:cubicBezTo>
                    <a:pt x="48" y="512"/>
                    <a:pt x="0" y="544"/>
                    <a:pt x="0" y="576"/>
                  </a:cubicBezTo>
                  <a:cubicBezTo>
                    <a:pt x="0" y="608"/>
                    <a:pt x="48" y="640"/>
                    <a:pt x="48" y="672"/>
                  </a:cubicBezTo>
                  <a:cubicBezTo>
                    <a:pt x="48" y="704"/>
                    <a:pt x="8" y="752"/>
                    <a:pt x="0" y="7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Line 40"/>
            <p:cNvSpPr>
              <a:spLocks noChangeShapeType="1"/>
            </p:cNvSpPr>
            <p:nvPr/>
          </p:nvSpPr>
          <p:spPr bwMode="auto">
            <a:xfrm>
              <a:off x="975" y="1164"/>
              <a:ext cx="0" cy="69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Line 41"/>
            <p:cNvSpPr>
              <a:spLocks noChangeShapeType="1"/>
            </p:cNvSpPr>
            <p:nvPr/>
          </p:nvSpPr>
          <p:spPr bwMode="auto">
            <a:xfrm flipV="1">
              <a:off x="1053" y="1943"/>
              <a:ext cx="1493" cy="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42"/>
            <p:cNvSpPr txBox="1">
              <a:spLocks noChangeArrowheads="1"/>
            </p:cNvSpPr>
            <p:nvPr/>
          </p:nvSpPr>
          <p:spPr bwMode="auto">
            <a:xfrm>
              <a:off x="1077" y="1316"/>
              <a:ext cx="23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solidFill>
                    <a:srgbClr val="FF3300"/>
                  </a:solidFill>
                  <a:ea typeface="楷体_GB2312" pitchFamily="49" charset="-122"/>
                </a:rPr>
                <a:t>u</a:t>
              </a:r>
            </a:p>
          </p:txBody>
        </p:sp>
        <p:sp>
          <p:nvSpPr>
            <p:cNvPr id="43" name="Line 43"/>
            <p:cNvSpPr>
              <a:spLocks noChangeShapeType="1"/>
            </p:cNvSpPr>
            <p:nvPr/>
          </p:nvSpPr>
          <p:spPr bwMode="auto">
            <a:xfrm>
              <a:off x="885" y="1081"/>
              <a:ext cx="0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Line 44"/>
            <p:cNvSpPr>
              <a:spLocks noChangeShapeType="1"/>
            </p:cNvSpPr>
            <p:nvPr/>
          </p:nvSpPr>
          <p:spPr bwMode="auto">
            <a:xfrm>
              <a:off x="885" y="1762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Line 45"/>
            <p:cNvSpPr>
              <a:spLocks noChangeShapeType="1"/>
            </p:cNvSpPr>
            <p:nvPr/>
          </p:nvSpPr>
          <p:spPr bwMode="auto">
            <a:xfrm>
              <a:off x="1059" y="1082"/>
              <a:ext cx="0" cy="18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Line 46"/>
            <p:cNvSpPr>
              <a:spLocks noChangeShapeType="1"/>
            </p:cNvSpPr>
            <p:nvPr/>
          </p:nvSpPr>
          <p:spPr bwMode="auto">
            <a:xfrm>
              <a:off x="1059" y="1762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Line 47"/>
            <p:cNvSpPr>
              <a:spLocks noChangeShapeType="1"/>
            </p:cNvSpPr>
            <p:nvPr/>
          </p:nvSpPr>
          <p:spPr bwMode="auto">
            <a:xfrm>
              <a:off x="2536" y="1081"/>
              <a:ext cx="0" cy="27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Text Box 48"/>
            <p:cNvSpPr txBox="1">
              <a:spLocks noChangeArrowheads="1"/>
            </p:cNvSpPr>
            <p:nvPr/>
          </p:nvSpPr>
          <p:spPr bwMode="auto">
            <a:xfrm>
              <a:off x="1027" y="1920"/>
              <a:ext cx="20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ea typeface="楷体_GB2312" pitchFamily="49" charset="-122"/>
                </a:rPr>
                <a:t>b</a:t>
              </a:r>
            </a:p>
          </p:txBody>
        </p:sp>
        <p:sp>
          <p:nvSpPr>
            <p:cNvPr id="49" name="Text Box 49"/>
            <p:cNvSpPr txBox="1">
              <a:spLocks noChangeArrowheads="1"/>
            </p:cNvSpPr>
            <p:nvPr/>
          </p:nvSpPr>
          <p:spPr bwMode="auto">
            <a:xfrm>
              <a:off x="2191" y="1316"/>
              <a:ext cx="42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ea typeface="楷体_GB2312" pitchFamily="49" charset="-122"/>
                </a:rPr>
                <a:t>R</a:t>
              </a:r>
              <a:r>
                <a:rPr lang="en-US" altLang="zh-CN" sz="2000" b="1" baseline="-25000">
                  <a:ea typeface="楷体_GB2312" pitchFamily="49" charset="-122"/>
                </a:rPr>
                <a:t>L</a:t>
              </a:r>
              <a:endParaRPr lang="en-US" altLang="zh-CN" sz="2000" b="1">
                <a:ea typeface="楷体_GB2312" pitchFamily="49" charset="-122"/>
              </a:endParaRPr>
            </a:p>
          </p:txBody>
        </p:sp>
        <p:grpSp>
          <p:nvGrpSpPr>
            <p:cNvPr id="50" name="Group 50"/>
            <p:cNvGrpSpPr>
              <a:grpSpLocks/>
            </p:cNvGrpSpPr>
            <p:nvPr/>
          </p:nvGrpSpPr>
          <p:grpSpPr bwMode="auto">
            <a:xfrm flipH="1">
              <a:off x="1460" y="983"/>
              <a:ext cx="136" cy="186"/>
              <a:chOff x="2793" y="1735"/>
              <a:chExt cx="206" cy="292"/>
            </a:xfrm>
          </p:grpSpPr>
          <p:sp>
            <p:nvSpPr>
              <p:cNvPr id="56" name="AutoShape 51"/>
              <p:cNvSpPr>
                <a:spLocks noChangeArrowheads="1"/>
              </p:cNvSpPr>
              <p:nvPr/>
            </p:nvSpPr>
            <p:spPr bwMode="auto">
              <a:xfrm rot="-5400000">
                <a:off x="2759" y="1787"/>
                <a:ext cx="288" cy="192"/>
              </a:xfrm>
              <a:prstGeom prst="triangle">
                <a:avLst>
                  <a:gd name="adj" fmla="val 50000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33C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000"/>
              </a:p>
            </p:txBody>
          </p:sp>
          <p:sp>
            <p:nvSpPr>
              <p:cNvPr id="57" name="Line 52"/>
              <p:cNvSpPr>
                <a:spLocks noChangeShapeType="1"/>
              </p:cNvSpPr>
              <p:nvPr/>
            </p:nvSpPr>
            <p:spPr bwMode="auto">
              <a:xfrm rot="-5400000">
                <a:off x="2648" y="1880"/>
                <a:ext cx="29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1" name="Rectangle 53"/>
            <p:cNvSpPr>
              <a:spLocks noChangeArrowheads="1"/>
            </p:cNvSpPr>
            <p:nvPr/>
          </p:nvSpPr>
          <p:spPr bwMode="auto">
            <a:xfrm>
              <a:off x="2500" y="1366"/>
              <a:ext cx="78" cy="26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  <p:sp>
          <p:nvSpPr>
            <p:cNvPr id="52" name="Line 54"/>
            <p:cNvSpPr>
              <a:spLocks noChangeShapeType="1"/>
            </p:cNvSpPr>
            <p:nvPr/>
          </p:nvSpPr>
          <p:spPr bwMode="auto">
            <a:xfrm>
              <a:off x="1059" y="1083"/>
              <a:ext cx="14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Line 55"/>
            <p:cNvSpPr>
              <a:spLocks noChangeShapeType="1"/>
            </p:cNvSpPr>
            <p:nvPr/>
          </p:nvSpPr>
          <p:spPr bwMode="auto">
            <a:xfrm rot="-5400000">
              <a:off x="2344" y="872"/>
              <a:ext cx="0" cy="27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Text Box 56"/>
            <p:cNvSpPr txBox="1">
              <a:spLocks noChangeArrowheads="1"/>
            </p:cNvSpPr>
            <p:nvPr/>
          </p:nvSpPr>
          <p:spPr bwMode="auto">
            <a:xfrm>
              <a:off x="2191" y="770"/>
              <a:ext cx="27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 dirty="0" err="1">
                  <a:solidFill>
                    <a:srgbClr val="FF0000"/>
                  </a:solidFill>
                  <a:ea typeface="楷体_GB2312" pitchFamily="49" charset="-122"/>
                </a:rPr>
                <a:t>i</a:t>
              </a:r>
              <a:r>
                <a:rPr lang="en-US" altLang="zh-CN" sz="2000" b="1" baseline="-25000" dirty="0" err="1">
                  <a:solidFill>
                    <a:srgbClr val="FF0000"/>
                  </a:solidFill>
                  <a:ea typeface="楷体_GB2312" pitchFamily="49" charset="-122"/>
                </a:rPr>
                <a:t>o</a:t>
              </a:r>
              <a:endParaRPr lang="en-US" altLang="zh-CN" sz="2000" b="1" dirty="0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55" name="Line 57"/>
            <p:cNvSpPr>
              <a:spLocks noChangeShapeType="1"/>
            </p:cNvSpPr>
            <p:nvPr/>
          </p:nvSpPr>
          <p:spPr bwMode="auto">
            <a:xfrm>
              <a:off x="2538" y="1632"/>
              <a:ext cx="0" cy="31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Text Box 58"/>
          <p:cNvSpPr txBox="1">
            <a:spLocks noChangeArrowheads="1"/>
          </p:cNvSpPr>
          <p:nvPr/>
        </p:nvSpPr>
        <p:spPr bwMode="auto">
          <a:xfrm>
            <a:off x="4409050" y="2087993"/>
            <a:ext cx="8953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dirty="0">
                <a:solidFill>
                  <a:srgbClr val="FF0000"/>
                </a:solidFill>
              </a:rPr>
              <a:t>=</a:t>
            </a:r>
            <a:r>
              <a:rPr lang="en-US" altLang="zh-CN" sz="2000" b="1" i="1" dirty="0">
                <a:solidFill>
                  <a:srgbClr val="FF0000"/>
                </a:solidFill>
              </a:rPr>
              <a:t> </a:t>
            </a:r>
            <a:r>
              <a:rPr lang="en-US" altLang="zh-CN" sz="2000" b="1" i="1" dirty="0" err="1">
                <a:solidFill>
                  <a:srgbClr val="FF0000"/>
                </a:solidFill>
              </a:rPr>
              <a:t>u</a:t>
            </a:r>
            <a:r>
              <a:rPr lang="en-US" altLang="zh-CN" sz="2000" b="1" i="1" baseline="-25000" dirty="0" err="1">
                <a:solidFill>
                  <a:srgbClr val="FF0000"/>
                </a:solidFill>
              </a:rPr>
              <a:t>C</a:t>
            </a:r>
            <a:r>
              <a:rPr lang="en-US" altLang="zh-CN" sz="2000" b="1" i="1" baseline="-25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9" name="Rectangle 82"/>
          <p:cNvSpPr>
            <a:spLocks noChangeArrowheads="1"/>
          </p:cNvSpPr>
          <p:nvPr/>
        </p:nvSpPr>
        <p:spPr bwMode="auto">
          <a:xfrm>
            <a:off x="5430985" y="801652"/>
            <a:ext cx="2819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algn="ctr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algn="ctr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algn="ctr">
              <a:spcBef>
                <a:spcPct val="20000"/>
              </a:spcBef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algn="ctr">
              <a:spcBef>
                <a:spcPct val="20000"/>
              </a:spcBef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defRPr/>
            </a:pP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（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3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）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工作波形</a:t>
            </a:r>
          </a:p>
        </p:txBody>
      </p:sp>
      <p:sp>
        <p:nvSpPr>
          <p:cNvPr id="60" name="Freeform 83"/>
          <p:cNvSpPr>
            <a:spLocks/>
          </p:cNvSpPr>
          <p:nvPr/>
        </p:nvSpPr>
        <p:spPr bwMode="auto">
          <a:xfrm>
            <a:off x="6591300" y="3025296"/>
            <a:ext cx="314325" cy="285750"/>
          </a:xfrm>
          <a:custGeom>
            <a:avLst/>
            <a:gdLst>
              <a:gd name="T0" fmla="*/ 0 w 198"/>
              <a:gd name="T1" fmla="*/ 2147483647 h 180"/>
              <a:gd name="T2" fmla="*/ 2147483647 w 198"/>
              <a:gd name="T3" fmla="*/ 2147483647 h 180"/>
              <a:gd name="T4" fmla="*/ 2147483647 w 198"/>
              <a:gd name="T5" fmla="*/ 2147483647 h 180"/>
              <a:gd name="T6" fmla="*/ 2147483647 w 198"/>
              <a:gd name="T7" fmla="*/ 0 h 180"/>
              <a:gd name="T8" fmla="*/ 2147483647 w 198"/>
              <a:gd name="T9" fmla="*/ 2147483647 h 180"/>
              <a:gd name="T10" fmla="*/ 2147483647 w 198"/>
              <a:gd name="T11" fmla="*/ 2147483647 h 1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98" h="180">
                <a:moveTo>
                  <a:pt x="0" y="180"/>
                </a:moveTo>
                <a:cubicBezTo>
                  <a:pt x="18" y="157"/>
                  <a:pt x="34" y="133"/>
                  <a:pt x="42" y="108"/>
                </a:cubicBezTo>
                <a:cubicBezTo>
                  <a:pt x="44" y="98"/>
                  <a:pt x="49" y="66"/>
                  <a:pt x="54" y="60"/>
                </a:cubicBezTo>
                <a:cubicBezTo>
                  <a:pt x="60" y="30"/>
                  <a:pt x="89" y="20"/>
                  <a:pt x="107" y="0"/>
                </a:cubicBezTo>
                <a:cubicBezTo>
                  <a:pt x="127" y="3"/>
                  <a:pt x="151" y="9"/>
                  <a:pt x="169" y="30"/>
                </a:cubicBezTo>
                <a:cubicBezTo>
                  <a:pt x="176" y="49"/>
                  <a:pt x="192" y="76"/>
                  <a:pt x="198" y="88"/>
                </a:cubicBezTo>
              </a:path>
            </a:pathLst>
          </a:custGeom>
          <a:noFill/>
          <a:ln w="38100" cap="flat" cmpd="sng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Freeform 84"/>
          <p:cNvSpPr>
            <a:spLocks/>
          </p:cNvSpPr>
          <p:nvPr/>
        </p:nvSpPr>
        <p:spPr bwMode="auto">
          <a:xfrm>
            <a:off x="6858000" y="3101496"/>
            <a:ext cx="762000" cy="228600"/>
          </a:xfrm>
          <a:custGeom>
            <a:avLst/>
            <a:gdLst>
              <a:gd name="T0" fmla="*/ 0 w 384"/>
              <a:gd name="T1" fmla="*/ 0 h 144"/>
              <a:gd name="T2" fmla="*/ 2147483647 w 384"/>
              <a:gd name="T3" fmla="*/ 2147483647 h 144"/>
              <a:gd name="T4" fmla="*/ 2147483647 w 384"/>
              <a:gd name="T5" fmla="*/ 2147483647 h 144"/>
              <a:gd name="T6" fmla="*/ 2147483647 w 384"/>
              <a:gd name="T7" fmla="*/ 2147483647 h 14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84" h="144">
                <a:moveTo>
                  <a:pt x="0" y="0"/>
                </a:moveTo>
                <a:cubicBezTo>
                  <a:pt x="28" y="16"/>
                  <a:pt x="56" y="32"/>
                  <a:pt x="96" y="48"/>
                </a:cubicBezTo>
                <a:cubicBezTo>
                  <a:pt x="136" y="64"/>
                  <a:pt x="192" y="80"/>
                  <a:pt x="240" y="96"/>
                </a:cubicBezTo>
                <a:cubicBezTo>
                  <a:pt x="288" y="112"/>
                  <a:pt x="360" y="136"/>
                  <a:pt x="384" y="144"/>
                </a:cubicBezTo>
              </a:path>
            </a:pathLst>
          </a:custGeom>
          <a:noFill/>
          <a:ln w="38100" cap="flat" cmpd="sng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Freeform 85"/>
          <p:cNvSpPr>
            <a:spLocks/>
          </p:cNvSpPr>
          <p:nvPr/>
        </p:nvSpPr>
        <p:spPr bwMode="auto">
          <a:xfrm>
            <a:off x="7924800" y="3177696"/>
            <a:ext cx="381000" cy="152400"/>
          </a:xfrm>
          <a:custGeom>
            <a:avLst/>
            <a:gdLst>
              <a:gd name="T0" fmla="*/ 0 w 384"/>
              <a:gd name="T1" fmla="*/ 0 h 144"/>
              <a:gd name="T2" fmla="*/ 2147483647 w 384"/>
              <a:gd name="T3" fmla="*/ 2147483647 h 144"/>
              <a:gd name="T4" fmla="*/ 2147483647 w 384"/>
              <a:gd name="T5" fmla="*/ 2147483647 h 144"/>
              <a:gd name="T6" fmla="*/ 2147483647 w 384"/>
              <a:gd name="T7" fmla="*/ 2147483647 h 14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84" h="144">
                <a:moveTo>
                  <a:pt x="0" y="0"/>
                </a:moveTo>
                <a:cubicBezTo>
                  <a:pt x="28" y="16"/>
                  <a:pt x="56" y="32"/>
                  <a:pt x="96" y="48"/>
                </a:cubicBezTo>
                <a:cubicBezTo>
                  <a:pt x="136" y="64"/>
                  <a:pt x="192" y="80"/>
                  <a:pt x="240" y="96"/>
                </a:cubicBezTo>
                <a:cubicBezTo>
                  <a:pt x="288" y="112"/>
                  <a:pt x="360" y="136"/>
                  <a:pt x="384" y="144"/>
                </a:cubicBezTo>
              </a:path>
            </a:pathLst>
          </a:custGeom>
          <a:noFill/>
          <a:ln w="38100" cap="flat" cmpd="sng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Freeform 86"/>
          <p:cNvSpPr>
            <a:spLocks/>
          </p:cNvSpPr>
          <p:nvPr/>
        </p:nvSpPr>
        <p:spPr bwMode="auto">
          <a:xfrm>
            <a:off x="7573963" y="3025296"/>
            <a:ext cx="350837" cy="304800"/>
          </a:xfrm>
          <a:custGeom>
            <a:avLst/>
            <a:gdLst>
              <a:gd name="T0" fmla="*/ 2147483647 w 311"/>
              <a:gd name="T1" fmla="*/ 2147483647 h 240"/>
              <a:gd name="T2" fmla="*/ 2147483647 w 311"/>
              <a:gd name="T3" fmla="*/ 2147483647 h 240"/>
              <a:gd name="T4" fmla="*/ 2147483647 w 311"/>
              <a:gd name="T5" fmla="*/ 2147483647 h 240"/>
              <a:gd name="T6" fmla="*/ 2147483647 w 311"/>
              <a:gd name="T7" fmla="*/ 0 h 240"/>
              <a:gd name="T8" fmla="*/ 2147483647 w 311"/>
              <a:gd name="T9" fmla="*/ 2147483647 h 240"/>
              <a:gd name="T10" fmla="*/ 2147483647 w 311"/>
              <a:gd name="T11" fmla="*/ 2147483647 h 24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11" h="240">
                <a:moveTo>
                  <a:pt x="7" y="240"/>
                </a:moveTo>
                <a:cubicBezTo>
                  <a:pt x="39" y="205"/>
                  <a:pt x="0" y="198"/>
                  <a:pt x="25" y="172"/>
                </a:cubicBezTo>
                <a:cubicBezTo>
                  <a:pt x="29" y="157"/>
                  <a:pt x="58" y="89"/>
                  <a:pt x="67" y="80"/>
                </a:cubicBezTo>
                <a:cubicBezTo>
                  <a:pt x="80" y="17"/>
                  <a:pt x="100" y="31"/>
                  <a:pt x="132" y="0"/>
                </a:cubicBezTo>
                <a:cubicBezTo>
                  <a:pt x="168" y="5"/>
                  <a:pt x="210" y="14"/>
                  <a:pt x="243" y="46"/>
                </a:cubicBezTo>
                <a:cubicBezTo>
                  <a:pt x="256" y="74"/>
                  <a:pt x="297" y="98"/>
                  <a:pt x="311" y="112"/>
                </a:cubicBezTo>
              </a:path>
            </a:pathLst>
          </a:custGeom>
          <a:noFill/>
          <a:ln w="38100" cap="flat" cmpd="sng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" name="Freeform 87"/>
          <p:cNvSpPr>
            <a:spLocks/>
          </p:cNvSpPr>
          <p:nvPr/>
        </p:nvSpPr>
        <p:spPr bwMode="auto">
          <a:xfrm>
            <a:off x="5943600" y="3101496"/>
            <a:ext cx="685800" cy="228600"/>
          </a:xfrm>
          <a:custGeom>
            <a:avLst/>
            <a:gdLst>
              <a:gd name="T0" fmla="*/ 0 w 424"/>
              <a:gd name="T1" fmla="*/ 0 h 136"/>
              <a:gd name="T2" fmla="*/ 2147483647 w 424"/>
              <a:gd name="T3" fmla="*/ 2147483647 h 136"/>
              <a:gd name="T4" fmla="*/ 2147483647 w 424"/>
              <a:gd name="T5" fmla="*/ 2147483647 h 136"/>
              <a:gd name="T6" fmla="*/ 2147483647 w 424"/>
              <a:gd name="T7" fmla="*/ 2147483647 h 13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24" h="136">
                <a:moveTo>
                  <a:pt x="0" y="0"/>
                </a:moveTo>
                <a:cubicBezTo>
                  <a:pt x="18" y="7"/>
                  <a:pt x="56" y="25"/>
                  <a:pt x="100" y="40"/>
                </a:cubicBezTo>
                <a:cubicBezTo>
                  <a:pt x="144" y="55"/>
                  <a:pt x="208" y="72"/>
                  <a:pt x="262" y="88"/>
                </a:cubicBezTo>
                <a:cubicBezTo>
                  <a:pt x="316" y="104"/>
                  <a:pt x="397" y="128"/>
                  <a:pt x="424" y="136"/>
                </a:cubicBezTo>
              </a:path>
            </a:pathLst>
          </a:custGeom>
          <a:noFill/>
          <a:ln w="38100" cap="flat" cmpd="sng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Freeform 88"/>
          <p:cNvSpPr>
            <a:spLocks/>
          </p:cNvSpPr>
          <p:nvPr/>
        </p:nvSpPr>
        <p:spPr bwMode="auto">
          <a:xfrm>
            <a:off x="5562600" y="3023709"/>
            <a:ext cx="395288" cy="534987"/>
          </a:xfrm>
          <a:custGeom>
            <a:avLst/>
            <a:gdLst>
              <a:gd name="T0" fmla="*/ 0 w 249"/>
              <a:gd name="T1" fmla="*/ 2147483647 h 337"/>
              <a:gd name="T2" fmla="*/ 2147483647 w 249"/>
              <a:gd name="T3" fmla="*/ 2147483647 h 337"/>
              <a:gd name="T4" fmla="*/ 2147483647 w 249"/>
              <a:gd name="T5" fmla="*/ 2147483647 h 337"/>
              <a:gd name="T6" fmla="*/ 2147483647 w 249"/>
              <a:gd name="T7" fmla="*/ 2147483647 h 337"/>
              <a:gd name="T8" fmla="*/ 2147483647 w 249"/>
              <a:gd name="T9" fmla="*/ 2147483647 h 337"/>
              <a:gd name="T10" fmla="*/ 2147483647 w 249"/>
              <a:gd name="T11" fmla="*/ 2147483647 h 337"/>
              <a:gd name="T12" fmla="*/ 2147483647 w 249"/>
              <a:gd name="T13" fmla="*/ 2147483647 h 337"/>
              <a:gd name="T14" fmla="*/ 2147483647 w 249"/>
              <a:gd name="T15" fmla="*/ 2147483647 h 337"/>
              <a:gd name="T16" fmla="*/ 2147483647 w 249"/>
              <a:gd name="T17" fmla="*/ 2147483647 h 33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49" h="337">
                <a:moveTo>
                  <a:pt x="0" y="337"/>
                </a:moveTo>
                <a:cubicBezTo>
                  <a:pt x="10" y="313"/>
                  <a:pt x="35" y="221"/>
                  <a:pt x="54" y="175"/>
                </a:cubicBezTo>
                <a:cubicBezTo>
                  <a:pt x="73" y="128"/>
                  <a:pt x="100" y="79"/>
                  <a:pt x="114" y="55"/>
                </a:cubicBezTo>
                <a:cubicBezTo>
                  <a:pt x="117" y="49"/>
                  <a:pt x="133" y="32"/>
                  <a:pt x="138" y="29"/>
                </a:cubicBezTo>
                <a:cubicBezTo>
                  <a:pt x="143" y="21"/>
                  <a:pt x="171" y="25"/>
                  <a:pt x="177" y="22"/>
                </a:cubicBezTo>
                <a:cubicBezTo>
                  <a:pt x="183" y="19"/>
                  <a:pt x="178" y="15"/>
                  <a:pt x="177" y="12"/>
                </a:cubicBezTo>
                <a:cubicBezTo>
                  <a:pt x="176" y="9"/>
                  <a:pt x="163" y="0"/>
                  <a:pt x="169" y="3"/>
                </a:cubicBezTo>
                <a:cubicBezTo>
                  <a:pt x="189" y="5"/>
                  <a:pt x="198" y="37"/>
                  <a:pt x="216" y="31"/>
                </a:cubicBezTo>
                <a:cubicBezTo>
                  <a:pt x="222" y="79"/>
                  <a:pt x="245" y="44"/>
                  <a:pt x="249" y="51"/>
                </a:cubicBezTo>
              </a:path>
            </a:pathLst>
          </a:custGeom>
          <a:noFill/>
          <a:ln w="38100" cap="flat" cmpd="sng">
            <a:solidFill>
              <a:srgbClr val="00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组合 2"/>
          <p:cNvGrpSpPr/>
          <p:nvPr/>
        </p:nvGrpSpPr>
        <p:grpSpPr>
          <a:xfrm>
            <a:off x="768912" y="4684073"/>
            <a:ext cx="7772400" cy="379797"/>
            <a:chOff x="768912" y="4684073"/>
            <a:chExt cx="7772400" cy="379797"/>
          </a:xfrm>
        </p:grpSpPr>
        <p:sp>
          <p:nvSpPr>
            <p:cNvPr id="66" name="Rectangle 89"/>
            <p:cNvSpPr>
              <a:spLocks noChangeArrowheads="1"/>
            </p:cNvSpPr>
            <p:nvPr/>
          </p:nvSpPr>
          <p:spPr bwMode="auto">
            <a:xfrm>
              <a:off x="768912" y="4684073"/>
              <a:ext cx="777240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b="1" dirty="0">
                  <a:solidFill>
                    <a:srgbClr val="CC0000"/>
                  </a:solidFill>
                  <a:latin typeface="+mn-lt"/>
                  <a:ea typeface="Microsoft YaHei" panose="020B0503020204020204" pitchFamily="34" charset="-122"/>
                </a:rPr>
                <a:t>二极管承受的最高反向电压为                         。</a:t>
              </a:r>
            </a:p>
          </p:txBody>
        </p:sp>
        <p:graphicFrame>
          <p:nvGraphicFramePr>
            <p:cNvPr id="67" name="Object 9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38959895"/>
                </p:ext>
              </p:extLst>
            </p:nvPr>
          </p:nvGraphicFramePr>
          <p:xfrm>
            <a:off x="3951056" y="4684073"/>
            <a:ext cx="1289282" cy="3797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3" imgW="1000058" imgH="247599" progId="Equation.3">
                    <p:embed/>
                  </p:oleObj>
                </mc:Choice>
                <mc:Fallback>
                  <p:oleObj name="公式" r:id="rId3" imgW="1000058" imgH="24759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1056" y="4684073"/>
                          <a:ext cx="1289282" cy="3797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8" name="Group 94"/>
          <p:cNvGrpSpPr>
            <a:grpSpLocks/>
          </p:cNvGrpSpPr>
          <p:nvPr/>
        </p:nvGrpSpPr>
        <p:grpSpPr bwMode="auto">
          <a:xfrm>
            <a:off x="4953000" y="1079022"/>
            <a:ext cx="3679825" cy="2741613"/>
            <a:chOff x="3120" y="790"/>
            <a:chExt cx="2318" cy="1727"/>
          </a:xfrm>
        </p:grpSpPr>
        <p:sp>
          <p:nvSpPr>
            <p:cNvPr id="69" name="Freeform 95"/>
            <p:cNvSpPr>
              <a:spLocks/>
            </p:cNvSpPr>
            <p:nvPr/>
          </p:nvSpPr>
          <p:spPr bwMode="auto">
            <a:xfrm flipV="1">
              <a:off x="3505" y="2023"/>
              <a:ext cx="306" cy="327"/>
            </a:xfrm>
            <a:custGeom>
              <a:avLst/>
              <a:gdLst>
                <a:gd name="T0" fmla="*/ 0 w 864"/>
                <a:gd name="T1" fmla="*/ 0 h 480"/>
                <a:gd name="T2" fmla="*/ 19 w 864"/>
                <a:gd name="T3" fmla="*/ 152 h 480"/>
                <a:gd name="T4" fmla="*/ 38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rnd" cmpd="sng">
              <a:solidFill>
                <a:srgbClr val="FF3300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96"/>
            <p:cNvSpPr>
              <a:spLocks/>
            </p:cNvSpPr>
            <p:nvPr/>
          </p:nvSpPr>
          <p:spPr bwMode="auto">
            <a:xfrm flipV="1">
              <a:off x="4119" y="2023"/>
              <a:ext cx="306" cy="327"/>
            </a:xfrm>
            <a:custGeom>
              <a:avLst/>
              <a:gdLst>
                <a:gd name="T0" fmla="*/ 0 w 864"/>
                <a:gd name="T1" fmla="*/ 0 h 480"/>
                <a:gd name="T2" fmla="*/ 19 w 864"/>
                <a:gd name="T3" fmla="*/ 152 h 480"/>
                <a:gd name="T4" fmla="*/ 38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rnd" cmpd="sng">
              <a:solidFill>
                <a:srgbClr val="FF3300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97"/>
            <p:cNvSpPr>
              <a:spLocks/>
            </p:cNvSpPr>
            <p:nvPr/>
          </p:nvSpPr>
          <p:spPr bwMode="auto">
            <a:xfrm flipV="1">
              <a:off x="4733" y="2023"/>
              <a:ext cx="306" cy="327"/>
            </a:xfrm>
            <a:custGeom>
              <a:avLst/>
              <a:gdLst>
                <a:gd name="T0" fmla="*/ 0 w 864"/>
                <a:gd name="T1" fmla="*/ 0 h 480"/>
                <a:gd name="T2" fmla="*/ 19 w 864"/>
                <a:gd name="T3" fmla="*/ 152 h 480"/>
                <a:gd name="T4" fmla="*/ 38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rnd" cmpd="sng">
              <a:solidFill>
                <a:srgbClr val="FF3300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2" name="Group 98"/>
            <p:cNvGrpSpPr>
              <a:grpSpLocks/>
            </p:cNvGrpSpPr>
            <p:nvPr/>
          </p:nvGrpSpPr>
          <p:grpSpPr bwMode="auto">
            <a:xfrm>
              <a:off x="3505" y="1831"/>
              <a:ext cx="1727" cy="640"/>
              <a:chOff x="3357" y="2400"/>
              <a:chExt cx="2160" cy="640"/>
            </a:xfrm>
          </p:grpSpPr>
          <p:sp>
            <p:nvSpPr>
              <p:cNvPr id="87" name="Line 99"/>
              <p:cNvSpPr>
                <a:spLocks noChangeShapeType="1"/>
              </p:cNvSpPr>
              <p:nvPr/>
            </p:nvSpPr>
            <p:spPr bwMode="auto">
              <a:xfrm flipV="1">
                <a:off x="3357" y="2400"/>
                <a:ext cx="0" cy="6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arrow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Line 100"/>
              <p:cNvSpPr>
                <a:spLocks noChangeShapeType="1"/>
              </p:cNvSpPr>
              <p:nvPr/>
            </p:nvSpPr>
            <p:spPr bwMode="auto">
              <a:xfrm>
                <a:off x="3357" y="2914"/>
                <a:ext cx="2160" cy="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arrow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3" name="Text Box 101"/>
            <p:cNvSpPr txBox="1">
              <a:spLocks noChangeArrowheads="1"/>
            </p:cNvSpPr>
            <p:nvPr/>
          </p:nvSpPr>
          <p:spPr bwMode="auto">
            <a:xfrm>
              <a:off x="3249" y="1628"/>
              <a:ext cx="26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000" b="1" i="1">
                  <a:ea typeface="楷体_GB2312" pitchFamily="49" charset="-122"/>
                </a:rPr>
                <a:t>u</a:t>
              </a:r>
              <a:r>
                <a:rPr lang="en-US" altLang="zh-CN" sz="2000" b="1" baseline="-25000">
                  <a:ea typeface="楷体_GB2312" pitchFamily="49" charset="-122"/>
                </a:rPr>
                <a:t>o</a:t>
              </a:r>
              <a:endParaRPr lang="en-US" altLang="zh-CN" sz="2000" b="1">
                <a:ea typeface="楷体_GB2312" pitchFamily="49" charset="-122"/>
              </a:endParaRPr>
            </a:p>
          </p:txBody>
        </p:sp>
        <p:sp>
          <p:nvSpPr>
            <p:cNvPr id="74" name="Line 102"/>
            <p:cNvSpPr>
              <a:spLocks noChangeShapeType="1"/>
            </p:cNvSpPr>
            <p:nvPr/>
          </p:nvSpPr>
          <p:spPr bwMode="auto">
            <a:xfrm>
              <a:off x="3505" y="1061"/>
              <a:ext cx="15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103"/>
            <p:cNvSpPr>
              <a:spLocks/>
            </p:cNvSpPr>
            <p:nvPr/>
          </p:nvSpPr>
          <p:spPr bwMode="auto">
            <a:xfrm>
              <a:off x="3505" y="1061"/>
              <a:ext cx="1535" cy="672"/>
            </a:xfrm>
            <a:custGeom>
              <a:avLst/>
              <a:gdLst>
                <a:gd name="T0" fmla="*/ 0 w 4320"/>
                <a:gd name="T1" fmla="*/ 165 h 960"/>
                <a:gd name="T2" fmla="*/ 20 w 4320"/>
                <a:gd name="T3" fmla="*/ 0 h 960"/>
                <a:gd name="T4" fmla="*/ 39 w 4320"/>
                <a:gd name="T5" fmla="*/ 165 h 960"/>
                <a:gd name="T6" fmla="*/ 58 w 4320"/>
                <a:gd name="T7" fmla="*/ 329 h 960"/>
                <a:gd name="T8" fmla="*/ 77 w 4320"/>
                <a:gd name="T9" fmla="*/ 165 h 960"/>
                <a:gd name="T10" fmla="*/ 97 w 4320"/>
                <a:gd name="T11" fmla="*/ 0 h 960"/>
                <a:gd name="T12" fmla="*/ 116 w 4320"/>
                <a:gd name="T13" fmla="*/ 165 h 960"/>
                <a:gd name="T14" fmla="*/ 136 w 4320"/>
                <a:gd name="T15" fmla="*/ 329 h 960"/>
                <a:gd name="T16" fmla="*/ 155 w 4320"/>
                <a:gd name="T17" fmla="*/ 165 h 960"/>
                <a:gd name="T18" fmla="*/ 174 w 4320"/>
                <a:gd name="T19" fmla="*/ 0 h 960"/>
                <a:gd name="T20" fmla="*/ 194 w 4320"/>
                <a:gd name="T21" fmla="*/ 165 h 9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320" h="960">
                  <a:moveTo>
                    <a:pt x="0" y="480"/>
                  </a:moveTo>
                  <a:cubicBezTo>
                    <a:pt x="144" y="240"/>
                    <a:pt x="288" y="0"/>
                    <a:pt x="432" y="0"/>
                  </a:cubicBezTo>
                  <a:cubicBezTo>
                    <a:pt x="576" y="0"/>
                    <a:pt x="720" y="320"/>
                    <a:pt x="864" y="480"/>
                  </a:cubicBezTo>
                  <a:cubicBezTo>
                    <a:pt x="1008" y="640"/>
                    <a:pt x="1152" y="960"/>
                    <a:pt x="1296" y="960"/>
                  </a:cubicBezTo>
                  <a:cubicBezTo>
                    <a:pt x="1440" y="960"/>
                    <a:pt x="1584" y="640"/>
                    <a:pt x="1728" y="480"/>
                  </a:cubicBezTo>
                  <a:cubicBezTo>
                    <a:pt x="1872" y="320"/>
                    <a:pt x="2016" y="0"/>
                    <a:pt x="2160" y="0"/>
                  </a:cubicBezTo>
                  <a:cubicBezTo>
                    <a:pt x="2304" y="0"/>
                    <a:pt x="2448" y="320"/>
                    <a:pt x="2592" y="480"/>
                  </a:cubicBezTo>
                  <a:cubicBezTo>
                    <a:pt x="2736" y="640"/>
                    <a:pt x="2880" y="960"/>
                    <a:pt x="3024" y="960"/>
                  </a:cubicBezTo>
                  <a:cubicBezTo>
                    <a:pt x="3168" y="960"/>
                    <a:pt x="3312" y="640"/>
                    <a:pt x="3456" y="480"/>
                  </a:cubicBezTo>
                  <a:cubicBezTo>
                    <a:pt x="3600" y="320"/>
                    <a:pt x="3744" y="0"/>
                    <a:pt x="3888" y="0"/>
                  </a:cubicBezTo>
                  <a:cubicBezTo>
                    <a:pt x="4032" y="0"/>
                    <a:pt x="4176" y="240"/>
                    <a:pt x="4320" y="48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76" name="Object 104"/>
            <p:cNvGraphicFramePr>
              <a:graphicFrameLocks noChangeAspect="1"/>
            </p:cNvGraphicFramePr>
            <p:nvPr/>
          </p:nvGraphicFramePr>
          <p:xfrm>
            <a:off x="3216" y="976"/>
            <a:ext cx="253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314373" imgH="190564" progId="Equation.3">
                    <p:embed/>
                  </p:oleObj>
                </mc:Choice>
                <mc:Fallback>
                  <p:oleObj name="Equation" r:id="rId5" imgW="314373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976"/>
                          <a:ext cx="253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" name="Object 105"/>
            <p:cNvGraphicFramePr>
              <a:graphicFrameLocks noChangeAspect="1"/>
            </p:cNvGraphicFramePr>
            <p:nvPr/>
          </p:nvGraphicFramePr>
          <p:xfrm>
            <a:off x="3120" y="1925"/>
            <a:ext cx="294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314373" imgH="190564" progId="Equation.3">
                    <p:embed/>
                  </p:oleObj>
                </mc:Choice>
                <mc:Fallback>
                  <p:oleObj name="Equation" r:id="rId7" imgW="314373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1925"/>
                          <a:ext cx="294" cy="2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" name="Line 106"/>
            <p:cNvSpPr>
              <a:spLocks noChangeShapeType="1"/>
            </p:cNvSpPr>
            <p:nvPr/>
          </p:nvSpPr>
          <p:spPr bwMode="auto">
            <a:xfrm flipH="1">
              <a:off x="3435" y="2028"/>
              <a:ext cx="178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9" name="Group 107"/>
            <p:cNvGrpSpPr>
              <a:grpSpLocks/>
            </p:cNvGrpSpPr>
            <p:nvPr/>
          </p:nvGrpSpPr>
          <p:grpSpPr bwMode="auto">
            <a:xfrm>
              <a:off x="3314" y="790"/>
              <a:ext cx="2075" cy="1039"/>
              <a:chOff x="3117" y="1313"/>
              <a:chExt cx="2595" cy="1039"/>
            </a:xfrm>
          </p:grpSpPr>
          <p:sp>
            <p:nvSpPr>
              <p:cNvPr id="82" name="Line 108"/>
              <p:cNvSpPr>
                <a:spLocks noChangeShapeType="1"/>
              </p:cNvSpPr>
              <p:nvPr/>
            </p:nvSpPr>
            <p:spPr bwMode="auto">
              <a:xfrm flipV="1">
                <a:off x="3357" y="1392"/>
                <a:ext cx="0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arrow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Line 109"/>
              <p:cNvSpPr>
                <a:spLocks noChangeShapeType="1"/>
              </p:cNvSpPr>
              <p:nvPr/>
            </p:nvSpPr>
            <p:spPr bwMode="auto">
              <a:xfrm>
                <a:off x="3357" y="1920"/>
                <a:ext cx="220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arrow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Text Box 110"/>
              <p:cNvSpPr txBox="1">
                <a:spLocks noChangeArrowheads="1"/>
              </p:cNvSpPr>
              <p:nvPr/>
            </p:nvSpPr>
            <p:spPr bwMode="auto">
              <a:xfrm>
                <a:off x="3348" y="1313"/>
                <a:ext cx="28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2000" b="1" i="1" dirty="0">
                    <a:solidFill>
                      <a:srgbClr val="006600"/>
                    </a:solidFill>
                    <a:ea typeface="楷体_GB2312" pitchFamily="49" charset="-122"/>
                  </a:rPr>
                  <a:t>u</a:t>
                </a:r>
                <a:endParaRPr lang="en-US" altLang="zh-CN" sz="2000" b="1" dirty="0">
                  <a:solidFill>
                    <a:srgbClr val="0066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85" name="Text Box 111"/>
              <p:cNvSpPr txBox="1">
                <a:spLocks noChangeArrowheads="1"/>
              </p:cNvSpPr>
              <p:nvPr/>
            </p:nvSpPr>
            <p:spPr bwMode="auto">
              <a:xfrm>
                <a:off x="5232" y="1909"/>
                <a:ext cx="480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2000" b="1" i="1">
                    <a:solidFill>
                      <a:srgbClr val="006600"/>
                    </a:solidFill>
                    <a:ea typeface="楷体_GB2312" pitchFamily="49" charset="-122"/>
                    <a:sym typeface="Symbol" pitchFamily="18" charset="2"/>
                  </a:rPr>
                  <a:t>t</a:t>
                </a:r>
                <a:endParaRPr lang="en-US" altLang="zh-CN" sz="2000" b="1">
                  <a:solidFill>
                    <a:srgbClr val="0066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86" name="Text Box 112"/>
              <p:cNvSpPr txBox="1">
                <a:spLocks noChangeArrowheads="1"/>
              </p:cNvSpPr>
              <p:nvPr/>
            </p:nvSpPr>
            <p:spPr bwMode="auto">
              <a:xfrm>
                <a:off x="3117" y="1807"/>
                <a:ext cx="292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algn="ctr"/>
                <a:r>
                  <a:rPr kumimoji="0" lang="en-US" altLang="zh-CN" sz="2000" b="1" i="1"/>
                  <a:t>O</a:t>
                </a:r>
              </a:p>
            </p:txBody>
          </p:sp>
        </p:grpSp>
        <p:sp>
          <p:nvSpPr>
            <p:cNvPr id="80" name="Rectangle 113"/>
            <p:cNvSpPr>
              <a:spLocks noChangeArrowheads="1"/>
            </p:cNvSpPr>
            <p:nvPr/>
          </p:nvSpPr>
          <p:spPr bwMode="auto">
            <a:xfrm>
              <a:off x="5166" y="2265"/>
              <a:ext cx="27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>
                  <a:ea typeface="楷体_GB2312" pitchFamily="49" charset="-122"/>
                  <a:sym typeface="Symbol" pitchFamily="18" charset="2"/>
                </a:rPr>
                <a:t>t</a:t>
              </a:r>
            </a:p>
          </p:txBody>
        </p:sp>
        <p:sp>
          <p:nvSpPr>
            <p:cNvPr id="81" name="Rectangle 114"/>
            <p:cNvSpPr>
              <a:spLocks noChangeArrowheads="1"/>
            </p:cNvSpPr>
            <p:nvPr/>
          </p:nvSpPr>
          <p:spPr bwMode="auto">
            <a:xfrm>
              <a:off x="3312" y="2208"/>
              <a:ext cx="23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sz="2000" b="1" i="1"/>
                <a:t>O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330463" y="877261"/>
            <a:ext cx="1572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(1) 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电路结构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572467" y="3346963"/>
            <a:ext cx="1572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(2) 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工作原理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823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4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58" grpId="0" autoUpdateAnimBg="0"/>
      <p:bldP spid="59" grpId="0" build="p" autoUpdateAnimBg="0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9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60338"/>
            <a:ext cx="5675313" cy="52197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电容滤波器</a:t>
            </a:r>
          </a:p>
        </p:txBody>
      </p:sp>
      <p:graphicFrame>
        <p:nvGraphicFramePr>
          <p:cNvPr id="6" name="Object 3" descr="40%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1275982"/>
              </p:ext>
            </p:extLst>
          </p:nvPr>
        </p:nvGraphicFramePr>
        <p:xfrm>
          <a:off x="1555318" y="3047032"/>
          <a:ext cx="2832842" cy="669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86012" imgH="381129" progId="Equation.3">
                  <p:embed/>
                </p:oleObj>
              </mc:Choice>
              <mc:Fallback>
                <p:oleObj name="Equation" r:id="rId3" imgW="1686012" imgH="3811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5318" y="3047032"/>
                        <a:ext cx="2832842" cy="669721"/>
                      </a:xfrm>
                      <a:prstGeom prst="rect">
                        <a:avLst/>
                      </a:prstGeom>
                      <a:pattFill prst="pct40">
                        <a:fgClr>
                          <a:srgbClr val="FFCCCC"/>
                        </a:fgClr>
                        <a:bgClr>
                          <a:srgbClr val="FFFFFF"/>
                        </a:bgClr>
                      </a:patt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646883" y="3239319"/>
            <a:ext cx="26917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(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T 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— 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电源电压的周期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)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19113" y="1338634"/>
            <a:ext cx="79248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05000"/>
              </a:lnSpc>
            </a:pP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1) 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输出电压的脉动程度与平均值</a:t>
            </a:r>
            <a:r>
              <a:rPr lang="en-US" altLang="zh-CN" sz="2000" b="1" i="1" dirty="0" err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 err="1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与放电时间常数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L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C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有关。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084838" y="1782152"/>
            <a:ext cx="5561138" cy="840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25000"/>
              </a:lnSpc>
              <a:spcBef>
                <a:spcPct val="5000"/>
              </a:spcBef>
            </a:pP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 R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L</a:t>
            </a: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C 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越大 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 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电容器放电越慢</a:t>
            </a:r>
          </a:p>
          <a:p>
            <a:pPr>
              <a:lnSpc>
                <a:spcPct val="125000"/>
              </a:lnSpc>
              <a:spcBef>
                <a:spcPct val="5000"/>
              </a:spcBef>
            </a:pP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       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输出电压的平均值</a:t>
            </a:r>
            <a:r>
              <a:rPr lang="en-US" altLang="zh-CN" sz="2000" b="1" i="1" dirty="0" err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 err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越大，波形越平滑。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963038" y="3963419"/>
            <a:ext cx="502972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近似估算取： </a:t>
            </a:r>
            <a:r>
              <a:rPr lang="en-US" altLang="zh-CN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2000" b="1" i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= 1.2 </a:t>
            </a:r>
            <a:r>
              <a:rPr lang="en-US" altLang="zh-CN" sz="2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  (</a:t>
            </a:r>
            <a:r>
              <a:rPr lang="en-US" altLang="zh-CN" sz="2000" b="1" i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  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桥式、全波）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             </a:t>
            </a:r>
            <a:r>
              <a:rPr lang="en-US" altLang="zh-CN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2000" b="1" i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= 1.0 </a:t>
            </a:r>
            <a:r>
              <a:rPr lang="en-US" altLang="zh-CN" sz="2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（半波）</a:t>
            </a:r>
          </a:p>
        </p:txBody>
      </p:sp>
      <p:sp>
        <p:nvSpPr>
          <p:cNvPr id="11" name="Text Box 8" descr="40%"/>
          <p:cNvSpPr txBox="1">
            <a:spLocks noChangeArrowheads="1"/>
          </p:cNvSpPr>
          <p:nvPr/>
        </p:nvSpPr>
        <p:spPr bwMode="auto">
          <a:xfrm>
            <a:off x="6419418" y="3866142"/>
            <a:ext cx="229921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40">
                  <a:fgClr>
                    <a:srgbClr val="00FF00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当负载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L 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开路时，</a:t>
            </a:r>
            <a:endParaRPr lang="en-US" altLang="zh-CN" sz="2000" b="1" dirty="0">
              <a:solidFill>
                <a:srgbClr val="000099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747713" y="2646922"/>
            <a:ext cx="5943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"/>
              </a:spcBef>
            </a:pP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 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为了得到比较平直的输出电压</a:t>
            </a:r>
          </a:p>
        </p:txBody>
      </p:sp>
      <p:sp>
        <p:nvSpPr>
          <p:cNvPr id="14" name="矩形 13"/>
          <p:cNvSpPr/>
          <p:nvPr/>
        </p:nvSpPr>
        <p:spPr>
          <a:xfrm>
            <a:off x="330463" y="877261"/>
            <a:ext cx="24497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(4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）电容滤波的特点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691313" y="4309655"/>
            <a:ext cx="1163457" cy="387484"/>
            <a:chOff x="7037922" y="4202647"/>
            <a:chExt cx="1163457" cy="387484"/>
          </a:xfrm>
        </p:grpSpPr>
        <p:graphicFrame>
          <p:nvGraphicFramePr>
            <p:cNvPr id="12" name="Object 12" descr="40%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79507992"/>
                </p:ext>
              </p:extLst>
            </p:nvPr>
          </p:nvGraphicFramePr>
          <p:xfrm>
            <a:off x="7569027" y="4202647"/>
            <a:ext cx="632352" cy="3874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5" imgW="361866" imgH="209486" progId="Equation.3">
                    <p:embed/>
                  </p:oleObj>
                </mc:Choice>
                <mc:Fallback>
                  <p:oleObj name="公式" r:id="rId5" imgW="361866" imgH="20948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69027" y="4202647"/>
                          <a:ext cx="632352" cy="3874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" name="矩形 1"/>
            <p:cNvSpPr/>
            <p:nvPr/>
          </p:nvSpPr>
          <p:spPr>
            <a:xfrm>
              <a:off x="7037922" y="4203816"/>
              <a:ext cx="6367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000099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b="1" baseline="-25000" dirty="0">
                  <a:solidFill>
                    <a:srgbClr val="000099"/>
                  </a:solidFill>
                  <a:latin typeface="+mn-lt"/>
                  <a:ea typeface="Microsoft YaHei" panose="020B0503020204020204" pitchFamily="34" charset="-122"/>
                </a:rPr>
                <a:t>O </a:t>
              </a:r>
              <a:r>
                <a:rPr lang="en-US" altLang="zh-CN" b="1" dirty="0">
                  <a:solidFill>
                    <a:srgbClr val="000099"/>
                  </a:solidFill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</a:t>
              </a:r>
              <a:endParaRPr lang="en-US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875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 autoUpdateAnimBg="0"/>
      <p:bldP spid="10" grpId="0" animBg="1" autoUpdateAnimBg="0"/>
      <p:bldP spid="11" grpId="0" autoUpdateAnimBg="0"/>
      <p:bldP spid="1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标题 3"/>
          <p:cNvSpPr>
            <a:spLocks noGrp="1"/>
          </p:cNvSpPr>
          <p:nvPr>
            <p:ph type="ctrTitle"/>
          </p:nvPr>
        </p:nvSpPr>
        <p:spPr bwMode="auto">
          <a:xfrm>
            <a:off x="685800" y="1598613"/>
            <a:ext cx="7772400" cy="1101725"/>
          </a:xfr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noProof="1"/>
          </a:p>
        </p:txBody>
      </p:sp>
      <p:pic>
        <p:nvPicPr>
          <p:cNvPr id="38915" name="Picture 2" descr="C:\Users\Administrator\Desktop\beijin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矩形 2"/>
          <p:cNvSpPr>
            <a:spLocks noChangeArrowheads="1"/>
          </p:cNvSpPr>
          <p:nvPr/>
        </p:nvSpPr>
        <p:spPr bwMode="auto">
          <a:xfrm>
            <a:off x="391160" y="1144905"/>
            <a:ext cx="6167755" cy="1291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CN" sz="2800" b="1" dirty="0">
                <a:solidFill>
                  <a:srgbClr val="031F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031F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   </a:t>
            </a:r>
            <a:endParaRPr lang="en-US" altLang="zh-CN" sz="2800" b="1" dirty="0">
              <a:solidFill>
                <a:srgbClr val="031F43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SimSun" panose="02010600030101010101" pitchFamily="2" charset="-122"/>
            </a:endParaRPr>
          </a:p>
          <a:p>
            <a:r>
              <a:rPr lang="zh-CN" altLang="en-US" sz="4000" b="1" dirty="0">
                <a:solidFill>
                  <a:srgbClr val="031F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    整流电路</a:t>
            </a:r>
          </a:p>
        </p:txBody>
      </p:sp>
    </p:spTree>
  </p:cSld>
  <p:clrMapOvr>
    <a:masterClrMapping/>
  </p:clrMapOvr>
  <p:transition spd="med" advTm="4147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60338"/>
            <a:ext cx="5675313" cy="52197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电容滤波器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6876" y="824385"/>
            <a:ext cx="18790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2)  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外特性曲线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701002" y="1563001"/>
            <a:ext cx="13388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D7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1800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有电容</a:t>
            </a:r>
            <a:r>
              <a:rPr lang="zh-CN" altLang="zh-CN" sz="1800" b="1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滤波</a:t>
            </a:r>
            <a:endParaRPr lang="zh-CN" altLang="en-US" sz="1800" b="1">
              <a:solidFill>
                <a:srgbClr val="CC0000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20120" y="1494738"/>
            <a:ext cx="6399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D7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altLang="zh-CN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rPr>
              <a:t>1.4</a:t>
            </a:r>
            <a:r>
              <a:rPr lang="en-US" altLang="zh-CN" b="1" i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endParaRPr lang="en-US" altLang="zh-CN" b="1">
              <a:solidFill>
                <a:srgbClr val="FF0000"/>
              </a:solidFill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543720" y="2171530"/>
            <a:ext cx="2949852" cy="798672"/>
            <a:chOff x="223" y="1203"/>
            <a:chExt cx="2369" cy="559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816" y="1392"/>
              <a:ext cx="1776" cy="192"/>
            </a:xfrm>
            <a:custGeom>
              <a:avLst/>
              <a:gdLst>
                <a:gd name="T0" fmla="*/ 0 w 1793"/>
                <a:gd name="T1" fmla="*/ 0 h 101"/>
                <a:gd name="T2" fmla="*/ 1742 w 1793"/>
                <a:gd name="T3" fmla="*/ 694 h 10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793" h="101">
                  <a:moveTo>
                    <a:pt x="0" y="0"/>
                  </a:moveTo>
                  <a:lnTo>
                    <a:pt x="1793" y="101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72" y="1503"/>
              <a:ext cx="1261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D7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    </a:t>
              </a:r>
              <a:r>
                <a:rPr lang="zh-CN" altLang="en-US" sz="1800" b="1">
                  <a:latin typeface="+mn-lt"/>
                  <a:ea typeface="Microsoft YaHei" panose="020B0503020204020204" pitchFamily="34" charset="-122"/>
                </a:rPr>
                <a:t>无电容滤波</a:t>
              </a: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223" y="1203"/>
              <a:ext cx="607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D7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0.45</a:t>
              </a:r>
              <a:r>
                <a:rPr lang="en-US" altLang="zh-CN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1056106" y="1236148"/>
            <a:ext cx="2889076" cy="2068061"/>
            <a:chOff x="574" y="415"/>
            <a:chExt cx="3159" cy="1810"/>
          </a:xfrm>
        </p:grpSpPr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 flipV="1">
              <a:off x="821" y="623"/>
              <a:ext cx="0" cy="14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821" y="2028"/>
              <a:ext cx="257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710" y="415"/>
              <a:ext cx="59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D7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  U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574" y="1902"/>
              <a:ext cx="328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D7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3301" y="1691"/>
              <a:ext cx="432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D7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18" name="AutoShape 16" descr="75%"/>
          <p:cNvSpPr>
            <a:spLocks noChangeArrowheads="1"/>
          </p:cNvSpPr>
          <p:nvPr/>
        </p:nvSpPr>
        <p:spPr bwMode="auto">
          <a:xfrm>
            <a:off x="2971800" y="782123"/>
            <a:ext cx="1373187" cy="908050"/>
          </a:xfrm>
          <a:prstGeom prst="star8">
            <a:avLst>
              <a:gd name="adj" fmla="val 29032"/>
            </a:avLst>
          </a:prstGeom>
          <a:solidFill>
            <a:schemeClr val="accent5">
              <a:lumMod val="50000"/>
            </a:schemeClr>
          </a:solidFill>
          <a:ln w="2857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CN" sz="2400" b="1" dirty="0">
                <a:solidFill>
                  <a:srgbClr val="FF3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2400" b="1" dirty="0">
                <a:solidFill>
                  <a:srgbClr val="FF3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结论</a:t>
            </a:r>
          </a:p>
        </p:txBody>
      </p:sp>
      <p:sp>
        <p:nvSpPr>
          <p:cNvPr id="19" name="Rectangle 17" descr="40%"/>
          <p:cNvSpPr>
            <a:spLocks noChangeArrowheads="1"/>
          </p:cNvSpPr>
          <p:nvPr/>
        </p:nvSpPr>
        <p:spPr bwMode="auto">
          <a:xfrm>
            <a:off x="4312445" y="824385"/>
            <a:ext cx="4698206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40">
                  <a:fgClr>
                    <a:srgbClr val="FFCC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 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采用电容滤波时，输出电压受负载变化影响较大，即带负载能力较差。</a:t>
            </a:r>
          </a:p>
          <a:p>
            <a:pPr>
              <a:lnSpc>
                <a:spcPct val="130000"/>
              </a:lnSpc>
            </a:pP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  因此电容滤波适合于要求输出电压较高、负载电流较小且负载变化较小的场合。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444759" y="3261879"/>
            <a:ext cx="36744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3)  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流过二极管的瞬时电流很大</a:t>
            </a: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707804" y="4567187"/>
            <a:ext cx="3505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38100">
                <a:pattFill prst="pct40">
                  <a:fgClr>
                    <a:srgbClr val="FFFF00"/>
                  </a:fgClr>
                  <a:bgClr>
                    <a:srgbClr val="FFFFFF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选管时一般取： </a:t>
            </a:r>
            <a:r>
              <a:rPr lang="en-US" altLang="zh-CN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OM </a:t>
            </a:r>
            <a:r>
              <a:rPr lang="en-US" altLang="zh-CN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=2 </a:t>
            </a:r>
            <a:r>
              <a:rPr lang="en-US" altLang="zh-CN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 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564518" y="3745134"/>
            <a:ext cx="4425771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1800" b="1" i="1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  R</a:t>
            </a:r>
            <a:r>
              <a:rPr lang="en-US" altLang="zh-CN" sz="1800" b="1" i="1" baseline="-25000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L</a:t>
            </a:r>
            <a:r>
              <a:rPr lang="en-US" altLang="zh-CN" sz="1800" b="1" i="1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C </a:t>
            </a:r>
            <a:r>
              <a:rPr lang="zh-CN" altLang="en-US" sz="1800" b="1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越大</a:t>
            </a:r>
            <a:r>
              <a:rPr lang="zh-CN" altLang="en-US" sz="1800" b="1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</a:t>
            </a:r>
            <a:r>
              <a:rPr lang="en-US" altLang="zh-CN" sz="1800" b="1" i="1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1800" b="1" baseline="-25000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1800" b="1" i="1" baseline="-25000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sz="1800" b="1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越高，</a:t>
            </a:r>
            <a:r>
              <a:rPr lang="en-US" altLang="zh-CN" sz="1800" b="1" i="1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1800" b="1" baseline="-25000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1800" b="1" i="1" baseline="-25000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sz="1800" b="1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越大</a:t>
            </a:r>
            <a:r>
              <a:rPr lang="zh-CN" altLang="en-US" sz="1800" b="1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</a:t>
            </a:r>
            <a:r>
              <a:rPr lang="zh-CN" altLang="en-US" sz="1800" b="1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整流二极管导通时间越短</a:t>
            </a:r>
            <a:r>
              <a:rPr lang="zh-CN" altLang="en-US" sz="1800" b="1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 </a:t>
            </a:r>
            <a:r>
              <a:rPr lang="en-US" altLang="zh-CN" sz="1800" b="1" i="1" dirty="0" err="1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1800" b="1" baseline="-25000" dirty="0" err="1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1800" b="1" i="1" baseline="-25000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sz="1800" b="1" dirty="0">
                <a:solidFill>
                  <a:schemeClr val="tx2"/>
                </a:solidFill>
                <a:latin typeface="+mn-lt"/>
                <a:ea typeface="Microsoft YaHei" panose="020B0503020204020204" pitchFamily="34" charset="-122"/>
              </a:rPr>
              <a:t>的峰值电流越大。</a:t>
            </a:r>
          </a:p>
        </p:txBody>
      </p:sp>
      <p:grpSp>
        <p:nvGrpSpPr>
          <p:cNvPr id="23" name="Group 68"/>
          <p:cNvGrpSpPr>
            <a:grpSpLocks/>
          </p:cNvGrpSpPr>
          <p:nvPr/>
        </p:nvGrpSpPr>
        <p:grpSpPr bwMode="auto">
          <a:xfrm>
            <a:off x="5113338" y="2399375"/>
            <a:ext cx="3598863" cy="1335087"/>
            <a:chOff x="3298" y="2275"/>
            <a:chExt cx="2267" cy="841"/>
          </a:xfrm>
        </p:grpSpPr>
        <p:sp>
          <p:nvSpPr>
            <p:cNvPr id="24" name="Freeform 31"/>
            <p:cNvSpPr>
              <a:spLocks/>
            </p:cNvSpPr>
            <p:nvPr/>
          </p:nvSpPr>
          <p:spPr bwMode="auto">
            <a:xfrm flipV="1">
              <a:off x="3698" y="2605"/>
              <a:ext cx="363" cy="352"/>
            </a:xfrm>
            <a:custGeom>
              <a:avLst/>
              <a:gdLst>
                <a:gd name="T0" fmla="*/ 0 w 864"/>
                <a:gd name="T1" fmla="*/ 0 h 480"/>
                <a:gd name="T2" fmla="*/ 32 w 864"/>
                <a:gd name="T3" fmla="*/ 189 h 480"/>
                <a:gd name="T4" fmla="*/ 64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rnd" cmpd="sng">
              <a:solidFill>
                <a:srgbClr val="FF3300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32"/>
            <p:cNvSpPr>
              <a:spLocks/>
            </p:cNvSpPr>
            <p:nvPr/>
          </p:nvSpPr>
          <p:spPr bwMode="auto">
            <a:xfrm flipV="1">
              <a:off x="4427" y="2605"/>
              <a:ext cx="363" cy="352"/>
            </a:xfrm>
            <a:custGeom>
              <a:avLst/>
              <a:gdLst>
                <a:gd name="T0" fmla="*/ 0 w 864"/>
                <a:gd name="T1" fmla="*/ 0 h 480"/>
                <a:gd name="T2" fmla="*/ 32 w 864"/>
                <a:gd name="T3" fmla="*/ 189 h 480"/>
                <a:gd name="T4" fmla="*/ 64 w 864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4" h="480">
                  <a:moveTo>
                    <a:pt x="0" y="0"/>
                  </a:moveTo>
                  <a:cubicBezTo>
                    <a:pt x="144" y="240"/>
                    <a:pt x="288" y="480"/>
                    <a:pt x="432" y="480"/>
                  </a:cubicBezTo>
                  <a:cubicBezTo>
                    <a:pt x="576" y="480"/>
                    <a:pt x="720" y="240"/>
                    <a:pt x="864" y="0"/>
                  </a:cubicBezTo>
                </a:path>
              </a:pathLst>
            </a:custGeom>
            <a:noFill/>
            <a:ln w="38100" cap="rnd" cmpd="sng">
              <a:solidFill>
                <a:srgbClr val="FF3300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33"/>
            <p:cNvSpPr>
              <a:spLocks noChangeShapeType="1"/>
            </p:cNvSpPr>
            <p:nvPr/>
          </p:nvSpPr>
          <p:spPr bwMode="auto">
            <a:xfrm flipV="1">
              <a:off x="3698" y="2399"/>
              <a:ext cx="0" cy="53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34"/>
            <p:cNvSpPr>
              <a:spLocks noChangeShapeType="1"/>
            </p:cNvSpPr>
            <p:nvPr/>
          </p:nvSpPr>
          <p:spPr bwMode="auto">
            <a:xfrm>
              <a:off x="3698" y="2952"/>
              <a:ext cx="1704" cy="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Text Box 35"/>
            <p:cNvSpPr txBox="1">
              <a:spLocks noChangeArrowheads="1"/>
            </p:cNvSpPr>
            <p:nvPr/>
          </p:nvSpPr>
          <p:spPr bwMode="auto">
            <a:xfrm>
              <a:off x="3755" y="2275"/>
              <a:ext cx="26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000" b="1" i="1" dirty="0" err="1">
                  <a:ea typeface="楷体_GB2312" pitchFamily="49" charset="-122"/>
                </a:rPr>
                <a:t>u</a:t>
              </a:r>
              <a:r>
                <a:rPr lang="en-US" altLang="zh-CN" sz="2000" b="1" baseline="-25000" dirty="0" err="1">
                  <a:ea typeface="楷体_GB2312" pitchFamily="49" charset="-122"/>
                </a:rPr>
                <a:t>o</a:t>
              </a:r>
              <a:endParaRPr lang="en-US" altLang="zh-CN" sz="2000" b="1" dirty="0">
                <a:ea typeface="楷体_GB2312" pitchFamily="49" charset="-122"/>
              </a:endParaRPr>
            </a:p>
          </p:txBody>
        </p:sp>
        <p:graphicFrame>
          <p:nvGraphicFramePr>
            <p:cNvPr id="29" name="Object 37"/>
            <p:cNvGraphicFramePr>
              <a:graphicFrameLocks noChangeAspect="1"/>
            </p:cNvGraphicFramePr>
            <p:nvPr/>
          </p:nvGraphicFramePr>
          <p:xfrm>
            <a:off x="3298" y="2502"/>
            <a:ext cx="349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14373" imgH="190564" progId="Equation.3">
                    <p:embed/>
                  </p:oleObj>
                </mc:Choice>
                <mc:Fallback>
                  <p:oleObj name="Equation" r:id="rId3" imgW="314373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8" y="2502"/>
                          <a:ext cx="349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Line 38"/>
            <p:cNvSpPr>
              <a:spLocks noChangeShapeType="1"/>
            </p:cNvSpPr>
            <p:nvPr/>
          </p:nvSpPr>
          <p:spPr bwMode="auto">
            <a:xfrm flipH="1">
              <a:off x="3615" y="2613"/>
              <a:ext cx="211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39"/>
            <p:cNvSpPr>
              <a:spLocks noChangeArrowheads="1"/>
            </p:cNvSpPr>
            <p:nvPr/>
          </p:nvSpPr>
          <p:spPr bwMode="auto">
            <a:xfrm>
              <a:off x="5293" y="2864"/>
              <a:ext cx="27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>
                  <a:ea typeface="楷体_GB2312" pitchFamily="49" charset="-122"/>
                  <a:sym typeface="Symbol" pitchFamily="18" charset="2"/>
                </a:rPr>
                <a:t>t</a:t>
              </a:r>
            </a:p>
          </p:txBody>
        </p:sp>
        <p:sp>
          <p:nvSpPr>
            <p:cNvPr id="32" name="Freeform 40"/>
            <p:cNvSpPr>
              <a:spLocks/>
            </p:cNvSpPr>
            <p:nvPr/>
          </p:nvSpPr>
          <p:spPr bwMode="auto">
            <a:xfrm>
              <a:off x="4466" y="2607"/>
              <a:ext cx="235" cy="194"/>
            </a:xfrm>
            <a:custGeom>
              <a:avLst/>
              <a:gdLst>
                <a:gd name="T0" fmla="*/ 0 w 198"/>
                <a:gd name="T1" fmla="*/ 225 h 180"/>
                <a:gd name="T2" fmla="*/ 70 w 198"/>
                <a:gd name="T3" fmla="*/ 135 h 180"/>
                <a:gd name="T4" fmla="*/ 90 w 198"/>
                <a:gd name="T5" fmla="*/ 75 h 180"/>
                <a:gd name="T6" fmla="*/ 179 w 198"/>
                <a:gd name="T7" fmla="*/ 0 h 180"/>
                <a:gd name="T8" fmla="*/ 284 w 198"/>
                <a:gd name="T9" fmla="*/ 37 h 180"/>
                <a:gd name="T10" fmla="*/ 331 w 198"/>
                <a:gd name="T11" fmla="*/ 110 h 1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8" h="180">
                  <a:moveTo>
                    <a:pt x="0" y="180"/>
                  </a:moveTo>
                  <a:cubicBezTo>
                    <a:pt x="18" y="157"/>
                    <a:pt x="34" y="133"/>
                    <a:pt x="42" y="108"/>
                  </a:cubicBezTo>
                  <a:cubicBezTo>
                    <a:pt x="44" y="98"/>
                    <a:pt x="49" y="66"/>
                    <a:pt x="54" y="60"/>
                  </a:cubicBezTo>
                  <a:cubicBezTo>
                    <a:pt x="60" y="30"/>
                    <a:pt x="89" y="20"/>
                    <a:pt x="107" y="0"/>
                  </a:cubicBezTo>
                  <a:cubicBezTo>
                    <a:pt x="127" y="3"/>
                    <a:pt x="151" y="9"/>
                    <a:pt x="169" y="30"/>
                  </a:cubicBezTo>
                  <a:cubicBezTo>
                    <a:pt x="176" y="49"/>
                    <a:pt x="192" y="76"/>
                    <a:pt x="198" y="88"/>
                  </a:cubicBezTo>
                </a:path>
              </a:pathLst>
            </a:custGeom>
            <a:noFill/>
            <a:ln w="38100" cap="flat" cmpd="sng">
              <a:solidFill>
                <a:srgbClr val="00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Freeform 41"/>
            <p:cNvSpPr>
              <a:spLocks/>
            </p:cNvSpPr>
            <p:nvPr/>
          </p:nvSpPr>
          <p:spPr bwMode="auto">
            <a:xfrm>
              <a:off x="4675" y="2667"/>
              <a:ext cx="399" cy="153"/>
            </a:xfrm>
            <a:custGeom>
              <a:avLst/>
              <a:gdLst>
                <a:gd name="T0" fmla="*/ 0 w 384"/>
                <a:gd name="T1" fmla="*/ 0 h 144"/>
                <a:gd name="T2" fmla="*/ 108 w 384"/>
                <a:gd name="T3" fmla="*/ 57 h 144"/>
                <a:gd name="T4" fmla="*/ 269 w 384"/>
                <a:gd name="T5" fmla="*/ 115 h 144"/>
                <a:gd name="T6" fmla="*/ 431 w 384"/>
                <a:gd name="T7" fmla="*/ 173 h 14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4" h="144">
                  <a:moveTo>
                    <a:pt x="0" y="0"/>
                  </a:moveTo>
                  <a:cubicBezTo>
                    <a:pt x="28" y="16"/>
                    <a:pt x="56" y="32"/>
                    <a:pt x="96" y="48"/>
                  </a:cubicBezTo>
                  <a:cubicBezTo>
                    <a:pt x="136" y="64"/>
                    <a:pt x="192" y="80"/>
                    <a:pt x="240" y="96"/>
                  </a:cubicBezTo>
                  <a:cubicBezTo>
                    <a:pt x="288" y="112"/>
                    <a:pt x="360" y="136"/>
                    <a:pt x="384" y="144"/>
                  </a:cubicBezTo>
                </a:path>
              </a:pathLst>
            </a:custGeom>
            <a:noFill/>
            <a:ln w="38100" cap="flat" cmpd="sng">
              <a:solidFill>
                <a:srgbClr val="00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42"/>
            <p:cNvSpPr>
              <a:spLocks/>
            </p:cNvSpPr>
            <p:nvPr/>
          </p:nvSpPr>
          <p:spPr bwMode="auto">
            <a:xfrm>
              <a:off x="3970" y="2658"/>
              <a:ext cx="519" cy="150"/>
            </a:xfrm>
            <a:custGeom>
              <a:avLst/>
              <a:gdLst>
                <a:gd name="T0" fmla="*/ 0 w 424"/>
                <a:gd name="T1" fmla="*/ 0 h 136"/>
                <a:gd name="T2" fmla="*/ 182 w 424"/>
                <a:gd name="T3" fmla="*/ 54 h 136"/>
                <a:gd name="T4" fmla="*/ 481 w 424"/>
                <a:gd name="T5" fmla="*/ 118 h 136"/>
                <a:gd name="T6" fmla="*/ 777 w 424"/>
                <a:gd name="T7" fmla="*/ 182 h 1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4" h="136">
                  <a:moveTo>
                    <a:pt x="0" y="0"/>
                  </a:moveTo>
                  <a:cubicBezTo>
                    <a:pt x="18" y="7"/>
                    <a:pt x="56" y="25"/>
                    <a:pt x="100" y="40"/>
                  </a:cubicBezTo>
                  <a:cubicBezTo>
                    <a:pt x="144" y="55"/>
                    <a:pt x="208" y="72"/>
                    <a:pt x="262" y="88"/>
                  </a:cubicBezTo>
                  <a:cubicBezTo>
                    <a:pt x="316" y="104"/>
                    <a:pt x="397" y="128"/>
                    <a:pt x="424" y="136"/>
                  </a:cubicBezTo>
                </a:path>
              </a:pathLst>
            </a:custGeom>
            <a:noFill/>
            <a:ln w="38100" cap="flat" cmpd="sng">
              <a:solidFill>
                <a:srgbClr val="00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Text Box 43"/>
            <p:cNvSpPr txBox="1">
              <a:spLocks noChangeArrowheads="1"/>
            </p:cNvSpPr>
            <p:nvPr/>
          </p:nvSpPr>
          <p:spPr bwMode="auto">
            <a:xfrm>
              <a:off x="3512" y="2843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000" b="1" i="1">
                  <a:ea typeface="楷体_GB2312" pitchFamily="49" charset="-122"/>
                </a:rPr>
                <a:t>O</a:t>
              </a:r>
            </a:p>
          </p:txBody>
        </p:sp>
        <p:sp>
          <p:nvSpPr>
            <p:cNvPr id="36" name="Freeform 44"/>
            <p:cNvSpPr>
              <a:spLocks/>
            </p:cNvSpPr>
            <p:nvPr/>
          </p:nvSpPr>
          <p:spPr bwMode="auto">
            <a:xfrm>
              <a:off x="3747" y="2596"/>
              <a:ext cx="235" cy="193"/>
            </a:xfrm>
            <a:custGeom>
              <a:avLst/>
              <a:gdLst>
                <a:gd name="T0" fmla="*/ 0 w 198"/>
                <a:gd name="T1" fmla="*/ 222 h 180"/>
                <a:gd name="T2" fmla="*/ 70 w 198"/>
                <a:gd name="T3" fmla="*/ 133 h 180"/>
                <a:gd name="T4" fmla="*/ 90 w 198"/>
                <a:gd name="T5" fmla="*/ 74 h 180"/>
                <a:gd name="T6" fmla="*/ 179 w 198"/>
                <a:gd name="T7" fmla="*/ 0 h 180"/>
                <a:gd name="T8" fmla="*/ 284 w 198"/>
                <a:gd name="T9" fmla="*/ 36 h 180"/>
                <a:gd name="T10" fmla="*/ 331 w 198"/>
                <a:gd name="T11" fmla="*/ 108 h 1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8" h="180">
                  <a:moveTo>
                    <a:pt x="0" y="180"/>
                  </a:moveTo>
                  <a:cubicBezTo>
                    <a:pt x="18" y="157"/>
                    <a:pt x="34" y="133"/>
                    <a:pt x="42" y="108"/>
                  </a:cubicBezTo>
                  <a:cubicBezTo>
                    <a:pt x="44" y="98"/>
                    <a:pt x="49" y="66"/>
                    <a:pt x="54" y="60"/>
                  </a:cubicBezTo>
                  <a:cubicBezTo>
                    <a:pt x="60" y="30"/>
                    <a:pt x="89" y="20"/>
                    <a:pt x="107" y="0"/>
                  </a:cubicBezTo>
                  <a:cubicBezTo>
                    <a:pt x="127" y="3"/>
                    <a:pt x="151" y="9"/>
                    <a:pt x="169" y="30"/>
                  </a:cubicBezTo>
                  <a:cubicBezTo>
                    <a:pt x="176" y="49"/>
                    <a:pt x="192" y="76"/>
                    <a:pt x="198" y="88"/>
                  </a:cubicBezTo>
                </a:path>
              </a:pathLst>
            </a:custGeom>
            <a:noFill/>
            <a:ln w="38100" cap="flat" cmpd="sng">
              <a:solidFill>
                <a:srgbClr val="00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Freeform 45"/>
            <p:cNvSpPr>
              <a:spLocks/>
            </p:cNvSpPr>
            <p:nvPr/>
          </p:nvSpPr>
          <p:spPr bwMode="auto">
            <a:xfrm>
              <a:off x="3698" y="2715"/>
              <a:ext cx="76" cy="78"/>
            </a:xfrm>
            <a:custGeom>
              <a:avLst/>
              <a:gdLst>
                <a:gd name="T0" fmla="*/ 0 w 384"/>
                <a:gd name="T1" fmla="*/ 0 h 144"/>
                <a:gd name="T2" fmla="*/ 1 w 384"/>
                <a:gd name="T3" fmla="*/ 8 h 144"/>
                <a:gd name="T4" fmla="*/ 2 w 384"/>
                <a:gd name="T5" fmla="*/ 15 h 144"/>
                <a:gd name="T6" fmla="*/ 3 w 384"/>
                <a:gd name="T7" fmla="*/ 23 h 14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4" h="144">
                  <a:moveTo>
                    <a:pt x="0" y="0"/>
                  </a:moveTo>
                  <a:cubicBezTo>
                    <a:pt x="28" y="16"/>
                    <a:pt x="56" y="32"/>
                    <a:pt x="96" y="48"/>
                  </a:cubicBezTo>
                  <a:cubicBezTo>
                    <a:pt x="136" y="64"/>
                    <a:pt x="192" y="80"/>
                    <a:pt x="240" y="96"/>
                  </a:cubicBezTo>
                  <a:cubicBezTo>
                    <a:pt x="288" y="112"/>
                    <a:pt x="360" y="136"/>
                    <a:pt x="384" y="144"/>
                  </a:cubicBezTo>
                </a:path>
              </a:pathLst>
            </a:custGeom>
            <a:noFill/>
            <a:ln w="38100" cap="flat" cmpd="sng">
              <a:solidFill>
                <a:srgbClr val="00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8" name="Group 63"/>
          <p:cNvGrpSpPr>
            <a:grpSpLocks/>
          </p:cNvGrpSpPr>
          <p:nvPr/>
        </p:nvGrpSpPr>
        <p:grpSpPr bwMode="auto">
          <a:xfrm>
            <a:off x="5868988" y="2994687"/>
            <a:ext cx="1400175" cy="1889125"/>
            <a:chOff x="3817" y="2688"/>
            <a:chExt cx="743" cy="1104"/>
          </a:xfrm>
        </p:grpSpPr>
        <p:sp>
          <p:nvSpPr>
            <p:cNvPr id="39" name="Line 46"/>
            <p:cNvSpPr>
              <a:spLocks noChangeShapeType="1"/>
            </p:cNvSpPr>
            <p:nvPr/>
          </p:nvSpPr>
          <p:spPr bwMode="auto">
            <a:xfrm>
              <a:off x="3817" y="2784"/>
              <a:ext cx="0" cy="1008"/>
            </a:xfrm>
            <a:prstGeom prst="line">
              <a:avLst/>
            </a:prstGeom>
            <a:noFill/>
            <a:ln w="28575">
              <a:solidFill>
                <a:srgbClr val="33993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Line 47"/>
            <p:cNvSpPr>
              <a:spLocks noChangeShapeType="1"/>
            </p:cNvSpPr>
            <p:nvPr/>
          </p:nvSpPr>
          <p:spPr bwMode="auto">
            <a:xfrm>
              <a:off x="3960" y="2688"/>
              <a:ext cx="0" cy="1099"/>
            </a:xfrm>
            <a:prstGeom prst="line">
              <a:avLst/>
            </a:prstGeom>
            <a:noFill/>
            <a:ln w="28575">
              <a:solidFill>
                <a:srgbClr val="33993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Line 48"/>
            <p:cNvSpPr>
              <a:spLocks noChangeShapeType="1"/>
            </p:cNvSpPr>
            <p:nvPr/>
          </p:nvSpPr>
          <p:spPr bwMode="auto">
            <a:xfrm>
              <a:off x="4417" y="2784"/>
              <a:ext cx="0" cy="1008"/>
            </a:xfrm>
            <a:prstGeom prst="line">
              <a:avLst/>
            </a:prstGeom>
            <a:noFill/>
            <a:ln w="28575">
              <a:solidFill>
                <a:srgbClr val="33993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Line 49"/>
            <p:cNvSpPr>
              <a:spLocks noChangeShapeType="1"/>
            </p:cNvSpPr>
            <p:nvPr/>
          </p:nvSpPr>
          <p:spPr bwMode="auto">
            <a:xfrm>
              <a:off x="4560" y="2688"/>
              <a:ext cx="0" cy="1099"/>
            </a:xfrm>
            <a:prstGeom prst="line">
              <a:avLst/>
            </a:prstGeom>
            <a:noFill/>
            <a:ln w="28575">
              <a:solidFill>
                <a:srgbClr val="33993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3" name="Group 55"/>
          <p:cNvGrpSpPr>
            <a:grpSpLocks/>
          </p:cNvGrpSpPr>
          <p:nvPr/>
        </p:nvGrpSpPr>
        <p:grpSpPr bwMode="auto">
          <a:xfrm>
            <a:off x="5278438" y="3680487"/>
            <a:ext cx="3516313" cy="1389063"/>
            <a:chOff x="3499" y="3022"/>
            <a:chExt cx="1866" cy="812"/>
          </a:xfrm>
        </p:grpSpPr>
        <p:grpSp>
          <p:nvGrpSpPr>
            <p:cNvPr id="44" name="Group 25"/>
            <p:cNvGrpSpPr>
              <a:grpSpLocks/>
            </p:cNvGrpSpPr>
            <p:nvPr/>
          </p:nvGrpSpPr>
          <p:grpSpPr bwMode="auto">
            <a:xfrm>
              <a:off x="3744" y="3168"/>
              <a:ext cx="1435" cy="522"/>
              <a:chOff x="3744" y="3129"/>
              <a:chExt cx="1435" cy="522"/>
            </a:xfrm>
          </p:grpSpPr>
          <p:sp>
            <p:nvSpPr>
              <p:cNvPr id="48" name="Line 26"/>
              <p:cNvSpPr>
                <a:spLocks noChangeShapeType="1"/>
              </p:cNvSpPr>
              <p:nvPr/>
            </p:nvSpPr>
            <p:spPr bwMode="auto">
              <a:xfrm flipV="1">
                <a:off x="3744" y="3129"/>
                <a:ext cx="0" cy="51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arrow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27"/>
              <p:cNvSpPr>
                <a:spLocks noChangeShapeType="1"/>
              </p:cNvSpPr>
              <p:nvPr/>
            </p:nvSpPr>
            <p:spPr bwMode="auto">
              <a:xfrm>
                <a:off x="3744" y="3643"/>
                <a:ext cx="1435" cy="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arrow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5" name="Text Box 28"/>
            <p:cNvSpPr txBox="1">
              <a:spLocks noChangeArrowheads="1"/>
            </p:cNvSpPr>
            <p:nvPr/>
          </p:nvSpPr>
          <p:spPr bwMode="auto">
            <a:xfrm>
              <a:off x="3499" y="3022"/>
              <a:ext cx="201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000" b="1" i="1">
                  <a:ea typeface="楷体_GB2312" pitchFamily="49" charset="-122"/>
                </a:rPr>
                <a:t>i</a:t>
              </a:r>
              <a:r>
                <a:rPr lang="en-US" altLang="zh-CN" sz="2000" b="1" baseline="-25000">
                  <a:ea typeface="楷体_GB2312" pitchFamily="49" charset="-122"/>
                </a:rPr>
                <a:t>D</a:t>
              </a:r>
              <a:endParaRPr lang="en-US" altLang="zh-CN" sz="2000" b="1">
                <a:ea typeface="楷体_GB2312" pitchFamily="49" charset="-122"/>
              </a:endParaRPr>
            </a:p>
          </p:txBody>
        </p:sp>
        <p:sp>
          <p:nvSpPr>
            <p:cNvPr id="46" name="Rectangle 29"/>
            <p:cNvSpPr>
              <a:spLocks noChangeArrowheads="1"/>
            </p:cNvSpPr>
            <p:nvPr/>
          </p:nvSpPr>
          <p:spPr bwMode="auto">
            <a:xfrm>
              <a:off x="5136" y="3600"/>
              <a:ext cx="229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>
                  <a:ea typeface="楷体_GB2312" pitchFamily="49" charset="-122"/>
                  <a:sym typeface="Symbol" pitchFamily="18" charset="2"/>
                </a:rPr>
                <a:t>t</a:t>
              </a:r>
            </a:p>
          </p:txBody>
        </p:sp>
        <p:sp>
          <p:nvSpPr>
            <p:cNvPr id="47" name="Rectangle 50"/>
            <p:cNvSpPr>
              <a:spLocks noChangeArrowheads="1"/>
            </p:cNvSpPr>
            <p:nvPr/>
          </p:nvSpPr>
          <p:spPr bwMode="auto">
            <a:xfrm>
              <a:off x="3596" y="3581"/>
              <a:ext cx="195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>
                  <a:ea typeface="楷体_GB2312" pitchFamily="49" charset="-122"/>
                </a:rPr>
                <a:t>O</a:t>
              </a:r>
            </a:p>
          </p:txBody>
        </p:sp>
      </p:grpSp>
      <p:sp>
        <p:nvSpPr>
          <p:cNvPr id="50" name="Freeform 51" descr="宽上对角线"/>
          <p:cNvSpPr>
            <a:spLocks/>
          </p:cNvSpPr>
          <p:nvPr/>
        </p:nvSpPr>
        <p:spPr bwMode="auto">
          <a:xfrm>
            <a:off x="5864226" y="4102762"/>
            <a:ext cx="273050" cy="704850"/>
          </a:xfrm>
          <a:custGeom>
            <a:avLst/>
            <a:gdLst>
              <a:gd name="T0" fmla="*/ 0 w 137"/>
              <a:gd name="T1" fmla="*/ 2147483647 h 212"/>
              <a:gd name="T2" fmla="*/ 2147483647 w 137"/>
              <a:gd name="T3" fmla="*/ 2147483647 h 212"/>
              <a:gd name="T4" fmla="*/ 2147483647 w 137"/>
              <a:gd name="T5" fmla="*/ 2147483647 h 212"/>
              <a:gd name="T6" fmla="*/ 2147483647 w 137"/>
              <a:gd name="T7" fmla="*/ 2147483647 h 212"/>
              <a:gd name="T8" fmla="*/ 2147483647 w 137"/>
              <a:gd name="T9" fmla="*/ 2147483647 h 212"/>
              <a:gd name="T10" fmla="*/ 0 w 137"/>
              <a:gd name="T11" fmla="*/ 2147483647 h 2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37" h="212">
                <a:moveTo>
                  <a:pt x="0" y="212"/>
                </a:moveTo>
                <a:cubicBezTo>
                  <a:pt x="13" y="134"/>
                  <a:pt x="11" y="72"/>
                  <a:pt x="56" y="4"/>
                </a:cubicBezTo>
                <a:cubicBezTo>
                  <a:pt x="67" y="7"/>
                  <a:pt x="77" y="0"/>
                  <a:pt x="84" y="8"/>
                </a:cubicBezTo>
                <a:cubicBezTo>
                  <a:pt x="95" y="21"/>
                  <a:pt x="108" y="76"/>
                  <a:pt x="108" y="92"/>
                </a:cubicBezTo>
                <a:cubicBezTo>
                  <a:pt x="125" y="143"/>
                  <a:pt x="137" y="186"/>
                  <a:pt x="120" y="212"/>
                </a:cubicBezTo>
                <a:lnTo>
                  <a:pt x="0" y="212"/>
                </a:lnTo>
                <a:close/>
              </a:path>
            </a:pathLst>
          </a:custGeom>
          <a:pattFill prst="wdUpDiag">
            <a:fgClr>
              <a:srgbClr val="66FFFF"/>
            </a:fgClr>
            <a:bgClr>
              <a:srgbClr val="2F7676"/>
            </a:bgClr>
          </a:pattFill>
          <a:ln w="9525" cap="flat" cmpd="sng">
            <a:solidFill>
              <a:schemeClr val="bg2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Freeform 52" descr="宽上对角线"/>
          <p:cNvSpPr>
            <a:spLocks/>
          </p:cNvSpPr>
          <p:nvPr/>
        </p:nvSpPr>
        <p:spPr bwMode="auto">
          <a:xfrm>
            <a:off x="7002463" y="4109112"/>
            <a:ext cx="273050" cy="704850"/>
          </a:xfrm>
          <a:custGeom>
            <a:avLst/>
            <a:gdLst>
              <a:gd name="T0" fmla="*/ 0 w 137"/>
              <a:gd name="T1" fmla="*/ 2147483647 h 212"/>
              <a:gd name="T2" fmla="*/ 2147483647 w 137"/>
              <a:gd name="T3" fmla="*/ 2147483647 h 212"/>
              <a:gd name="T4" fmla="*/ 2147483647 w 137"/>
              <a:gd name="T5" fmla="*/ 2147483647 h 212"/>
              <a:gd name="T6" fmla="*/ 2147483647 w 137"/>
              <a:gd name="T7" fmla="*/ 2147483647 h 212"/>
              <a:gd name="T8" fmla="*/ 2147483647 w 137"/>
              <a:gd name="T9" fmla="*/ 2147483647 h 212"/>
              <a:gd name="T10" fmla="*/ 0 w 137"/>
              <a:gd name="T11" fmla="*/ 2147483647 h 2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37" h="212">
                <a:moveTo>
                  <a:pt x="0" y="212"/>
                </a:moveTo>
                <a:cubicBezTo>
                  <a:pt x="13" y="134"/>
                  <a:pt x="11" y="72"/>
                  <a:pt x="56" y="4"/>
                </a:cubicBezTo>
                <a:cubicBezTo>
                  <a:pt x="67" y="7"/>
                  <a:pt x="77" y="0"/>
                  <a:pt x="84" y="8"/>
                </a:cubicBezTo>
                <a:cubicBezTo>
                  <a:pt x="95" y="21"/>
                  <a:pt x="108" y="76"/>
                  <a:pt x="108" y="92"/>
                </a:cubicBezTo>
                <a:cubicBezTo>
                  <a:pt x="125" y="143"/>
                  <a:pt x="137" y="186"/>
                  <a:pt x="120" y="212"/>
                </a:cubicBezTo>
                <a:lnTo>
                  <a:pt x="0" y="212"/>
                </a:lnTo>
                <a:close/>
              </a:path>
            </a:pathLst>
          </a:custGeom>
          <a:pattFill prst="wdUpDiag">
            <a:fgClr>
              <a:srgbClr val="66FFFF"/>
            </a:fgClr>
            <a:bgClr>
              <a:srgbClr val="2F7676"/>
            </a:bgClr>
          </a:pattFill>
          <a:ln w="9525" cap="flat" cmpd="sng">
            <a:solidFill>
              <a:schemeClr val="bg2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Freeform 62"/>
          <p:cNvSpPr>
            <a:spLocks/>
          </p:cNvSpPr>
          <p:nvPr/>
        </p:nvSpPr>
        <p:spPr bwMode="auto">
          <a:xfrm flipV="1">
            <a:off x="1283773" y="1671467"/>
            <a:ext cx="2209800" cy="914400"/>
          </a:xfrm>
          <a:custGeom>
            <a:avLst/>
            <a:gdLst>
              <a:gd name="T0" fmla="*/ 0 w 2640"/>
              <a:gd name="T1" fmla="*/ 2147483647 h 1536"/>
              <a:gd name="T2" fmla="*/ 2147483647 w 2640"/>
              <a:gd name="T3" fmla="*/ 2147483647 h 1536"/>
              <a:gd name="T4" fmla="*/ 2147483647 w 2640"/>
              <a:gd name="T5" fmla="*/ 0 h 15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640" h="1536">
                <a:moveTo>
                  <a:pt x="0" y="1536"/>
                </a:moveTo>
                <a:cubicBezTo>
                  <a:pt x="308" y="1088"/>
                  <a:pt x="616" y="640"/>
                  <a:pt x="1056" y="384"/>
                </a:cubicBezTo>
                <a:cubicBezTo>
                  <a:pt x="1496" y="128"/>
                  <a:pt x="2068" y="64"/>
                  <a:pt x="2640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n-lt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875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18" grpId="0" animBg="1" autoUpdateAnimBg="0"/>
      <p:bldP spid="19" grpId="0" build="p" autoUpdateAnimBg="0"/>
      <p:bldP spid="20" grpId="0" build="p" autoUpdateAnimBg="0"/>
      <p:bldP spid="21" grpId="0" autoUpdateAnimBg="0"/>
      <p:bldP spid="22" grpId="0" build="p" autoUpdateAnimBg="0"/>
      <p:bldP spid="50" grpId="0" animBg="1"/>
      <p:bldP spid="51" grpId="0" animBg="1"/>
      <p:bldP spid="5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60338"/>
            <a:ext cx="5675313" cy="52197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电容滤波器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78571" y="856372"/>
            <a:ext cx="12954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例：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78571" y="856372"/>
            <a:ext cx="844156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"/>
              </a:spcBef>
            </a:pP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       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有一单相桥式整流滤波电路，已知交流电源频率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f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=50Hz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，负载电阻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L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= 200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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，要求直流输出电压</a:t>
            </a:r>
            <a:r>
              <a:rPr lang="en-US" altLang="zh-CN" sz="2000" b="1" i="1" dirty="0" err="1">
                <a:latin typeface="+mn-lt"/>
                <a:ea typeface="Microsoft YaHei" panose="020B0503020204020204" pitchFamily="34" charset="-122"/>
                <a:sym typeface="Symbol" pitchFamily="18" charset="2"/>
              </a:rPr>
              <a:t>U</a:t>
            </a:r>
            <a:r>
              <a:rPr lang="en-US" altLang="zh-CN" sz="2000" b="1" baseline="-25000" dirty="0" err="1">
                <a:latin typeface="+mn-lt"/>
                <a:ea typeface="Microsoft YaHei" panose="020B0503020204020204" pitchFamily="34" charset="-122"/>
                <a:sym typeface="Symbol" pitchFamily="18" charset="2"/>
              </a:rPr>
              <a:t>o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=30V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，选择整流二极管及滤波电容器。</a:t>
            </a:r>
            <a:endParaRPr lang="zh-CN" altLang="en-US" sz="2000" b="1" dirty="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97166" y="2378079"/>
            <a:ext cx="22493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流过二极管的电流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72464" y="4107450"/>
            <a:ext cx="32816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二极管承受的最高反向电压</a:t>
            </a:r>
          </a:p>
        </p:txBody>
      </p:sp>
      <p:graphicFrame>
        <p:nvGraphicFramePr>
          <p:cNvPr id="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781396"/>
              </p:ext>
            </p:extLst>
          </p:nvPr>
        </p:nvGraphicFramePr>
        <p:xfrm>
          <a:off x="1240832" y="4595778"/>
          <a:ext cx="2893033" cy="423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85969" imgH="209486" progId="Equation.3">
                  <p:embed/>
                </p:oleObj>
              </mc:Choice>
              <mc:Fallback>
                <p:oleObj name="Equation" r:id="rId3" imgW="1885969" imgH="20948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0832" y="4595778"/>
                        <a:ext cx="2893033" cy="4234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10041" y="3607239"/>
            <a:ext cx="30235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变压器副边电压的有效值</a:t>
            </a:r>
          </a:p>
        </p:txBody>
      </p:sp>
      <p:graphicFrame>
        <p:nvGraphicFramePr>
          <p:cNvPr id="1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1737084"/>
              </p:ext>
            </p:extLst>
          </p:nvPr>
        </p:nvGraphicFramePr>
        <p:xfrm>
          <a:off x="639830" y="2876890"/>
          <a:ext cx="4099795" cy="706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5" imgW="2838534" imgH="466815" progId="Equation.3">
                  <p:embed/>
                </p:oleObj>
              </mc:Choice>
              <mc:Fallback>
                <p:oleObj name="公式" r:id="rId5" imgW="2838534" imgH="46681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830" y="2876890"/>
                        <a:ext cx="4099795" cy="7063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4739625" y="1981754"/>
            <a:ext cx="3998912" cy="1401763"/>
            <a:chOff x="744" y="1271"/>
            <a:chExt cx="3011" cy="985"/>
          </a:xfrm>
        </p:grpSpPr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2563" y="1290"/>
              <a:ext cx="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235" y="1458"/>
              <a:ext cx="62" cy="511"/>
            </a:xfrm>
            <a:custGeom>
              <a:avLst/>
              <a:gdLst>
                <a:gd name="T0" fmla="*/ 0 w 96"/>
                <a:gd name="T1" fmla="*/ 0 h 384"/>
                <a:gd name="T2" fmla="*/ 26 w 96"/>
                <a:gd name="T3" fmla="*/ 113 h 384"/>
                <a:gd name="T4" fmla="*/ 0 w 96"/>
                <a:gd name="T5" fmla="*/ 226 h 384"/>
                <a:gd name="T6" fmla="*/ 26 w 96"/>
                <a:gd name="T7" fmla="*/ 341 h 384"/>
                <a:gd name="T8" fmla="*/ 0 w 96"/>
                <a:gd name="T9" fmla="*/ 454 h 384"/>
                <a:gd name="T10" fmla="*/ 26 w 96"/>
                <a:gd name="T11" fmla="*/ 566 h 384"/>
                <a:gd name="T12" fmla="*/ 0 w 96"/>
                <a:gd name="T13" fmla="*/ 679 h 384"/>
                <a:gd name="T14" fmla="*/ 26 w 96"/>
                <a:gd name="T15" fmla="*/ 792 h 384"/>
                <a:gd name="T16" fmla="*/ 0 w 96"/>
                <a:gd name="T17" fmla="*/ 905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1235" y="1288"/>
              <a:ext cx="0" cy="1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858" y="1288"/>
              <a:ext cx="3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7" name="Oval 14"/>
            <p:cNvSpPr>
              <a:spLocks noChangeArrowheads="1"/>
            </p:cNvSpPr>
            <p:nvPr/>
          </p:nvSpPr>
          <p:spPr bwMode="auto">
            <a:xfrm>
              <a:off x="826" y="1271"/>
              <a:ext cx="32" cy="3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V="1">
              <a:off x="858" y="2141"/>
              <a:ext cx="3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1235" y="1969"/>
              <a:ext cx="0" cy="1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" name="Oval 17"/>
            <p:cNvSpPr>
              <a:spLocks noChangeArrowheads="1"/>
            </p:cNvSpPr>
            <p:nvPr/>
          </p:nvSpPr>
          <p:spPr bwMode="auto">
            <a:xfrm flipV="1">
              <a:off x="826" y="2122"/>
              <a:ext cx="32" cy="3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1331" y="1288"/>
              <a:ext cx="0" cy="8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 flipH="1">
              <a:off x="1374" y="1458"/>
              <a:ext cx="63" cy="512"/>
            </a:xfrm>
            <a:custGeom>
              <a:avLst/>
              <a:gdLst>
                <a:gd name="T0" fmla="*/ 0 w 96"/>
                <a:gd name="T1" fmla="*/ 0 h 384"/>
                <a:gd name="T2" fmla="*/ 27 w 96"/>
                <a:gd name="T3" fmla="*/ 113 h 384"/>
                <a:gd name="T4" fmla="*/ 0 w 96"/>
                <a:gd name="T5" fmla="*/ 228 h 384"/>
                <a:gd name="T6" fmla="*/ 27 w 96"/>
                <a:gd name="T7" fmla="*/ 341 h 384"/>
                <a:gd name="T8" fmla="*/ 0 w 96"/>
                <a:gd name="T9" fmla="*/ 455 h 384"/>
                <a:gd name="T10" fmla="*/ 27 w 96"/>
                <a:gd name="T11" fmla="*/ 569 h 384"/>
                <a:gd name="T12" fmla="*/ 0 w 96"/>
                <a:gd name="T13" fmla="*/ 683 h 384"/>
                <a:gd name="T14" fmla="*/ 27 w 96"/>
                <a:gd name="T15" fmla="*/ 796 h 384"/>
                <a:gd name="T16" fmla="*/ 0 w 96"/>
                <a:gd name="T17" fmla="*/ 911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H="1">
              <a:off x="1437" y="1288"/>
              <a:ext cx="0" cy="1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H="1" flipV="1">
              <a:off x="1437" y="1970"/>
              <a:ext cx="0" cy="1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>
              <a:off x="1437" y="1288"/>
              <a:ext cx="72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2156" y="2019"/>
              <a:ext cx="3" cy="1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7" name="Rectangle 24"/>
            <p:cNvSpPr>
              <a:spLocks noChangeArrowheads="1"/>
            </p:cNvSpPr>
            <p:nvPr/>
          </p:nvSpPr>
          <p:spPr bwMode="auto">
            <a:xfrm rot="2700000">
              <a:off x="1939" y="1466"/>
              <a:ext cx="442" cy="47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>
              <a:off x="1437" y="2141"/>
              <a:ext cx="72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>
              <a:off x="2159" y="1288"/>
              <a:ext cx="0" cy="1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>
              <a:off x="1981" y="1716"/>
              <a:ext cx="36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>
              <a:off x="2248" y="1613"/>
              <a:ext cx="0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2" name="AutoShape 29"/>
            <p:cNvSpPr>
              <a:spLocks noChangeArrowheads="1"/>
            </p:cNvSpPr>
            <p:nvPr/>
          </p:nvSpPr>
          <p:spPr bwMode="auto">
            <a:xfrm rot="5400000">
              <a:off x="2042" y="1632"/>
              <a:ext cx="227" cy="163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>
              <a:off x="1844" y="1731"/>
              <a:ext cx="0" cy="5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V="1">
              <a:off x="1833" y="2235"/>
              <a:ext cx="155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>
              <a:off x="2473" y="1731"/>
              <a:ext cx="1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V="1">
              <a:off x="2567" y="1288"/>
              <a:ext cx="0" cy="4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7" name="Rectangle 34"/>
            <p:cNvSpPr>
              <a:spLocks noChangeArrowheads="1"/>
            </p:cNvSpPr>
            <p:nvPr/>
          </p:nvSpPr>
          <p:spPr bwMode="auto">
            <a:xfrm>
              <a:off x="3338" y="1629"/>
              <a:ext cx="82" cy="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5E4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 flipV="1">
              <a:off x="3378" y="1288"/>
              <a:ext cx="0" cy="3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>
              <a:off x="3378" y="1901"/>
              <a:ext cx="0" cy="3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0" name="Text Box 37"/>
            <p:cNvSpPr txBox="1">
              <a:spLocks noChangeArrowheads="1"/>
            </p:cNvSpPr>
            <p:nvPr/>
          </p:nvSpPr>
          <p:spPr bwMode="auto">
            <a:xfrm>
              <a:off x="1357" y="1552"/>
              <a:ext cx="32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 u</a:t>
              </a:r>
              <a:endParaRPr lang="en-US" altLang="zh-CN" sz="20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1" name="Text Box 38"/>
            <p:cNvSpPr txBox="1">
              <a:spLocks noChangeArrowheads="1"/>
            </p:cNvSpPr>
            <p:nvPr/>
          </p:nvSpPr>
          <p:spPr bwMode="auto">
            <a:xfrm>
              <a:off x="3048" y="1648"/>
              <a:ext cx="43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20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3432" y="1600"/>
              <a:ext cx="32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20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20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3" name="Rectangle 40"/>
            <p:cNvSpPr>
              <a:spLocks noChangeArrowheads="1"/>
            </p:cNvSpPr>
            <p:nvPr/>
          </p:nvSpPr>
          <p:spPr bwMode="auto">
            <a:xfrm>
              <a:off x="1443" y="1312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44" name="Rectangle 41"/>
            <p:cNvSpPr>
              <a:spLocks noChangeArrowheads="1"/>
            </p:cNvSpPr>
            <p:nvPr/>
          </p:nvSpPr>
          <p:spPr bwMode="auto">
            <a:xfrm>
              <a:off x="3424" y="1360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45" name="Rectangle 42"/>
            <p:cNvSpPr>
              <a:spLocks noChangeArrowheads="1"/>
            </p:cNvSpPr>
            <p:nvPr/>
          </p:nvSpPr>
          <p:spPr bwMode="auto">
            <a:xfrm>
              <a:off x="1392" y="1801"/>
              <a:ext cx="33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46" name="Rectangle 43"/>
            <p:cNvSpPr>
              <a:spLocks noChangeArrowheads="1"/>
            </p:cNvSpPr>
            <p:nvPr/>
          </p:nvSpPr>
          <p:spPr bwMode="auto">
            <a:xfrm>
              <a:off x="3444" y="1840"/>
              <a:ext cx="20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47" name="Text Box 44"/>
            <p:cNvSpPr txBox="1">
              <a:spLocks noChangeArrowheads="1"/>
            </p:cNvSpPr>
            <p:nvPr/>
          </p:nvSpPr>
          <p:spPr bwMode="auto">
            <a:xfrm>
              <a:off x="744" y="1475"/>
              <a:ext cx="20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~</a:t>
              </a:r>
            </a:p>
          </p:txBody>
        </p:sp>
        <p:grpSp>
          <p:nvGrpSpPr>
            <p:cNvPr id="48" name="Group 45"/>
            <p:cNvGrpSpPr>
              <a:grpSpLocks/>
            </p:cNvGrpSpPr>
            <p:nvPr/>
          </p:nvGrpSpPr>
          <p:grpSpPr bwMode="auto">
            <a:xfrm>
              <a:off x="2684" y="1293"/>
              <a:ext cx="164" cy="963"/>
              <a:chOff x="3662" y="1048"/>
              <a:chExt cx="288" cy="1104"/>
            </a:xfrm>
          </p:grpSpPr>
          <p:sp>
            <p:nvSpPr>
              <p:cNvPr id="51" name="Line 46"/>
              <p:cNvSpPr>
                <a:spLocks noChangeShapeType="1"/>
              </p:cNvSpPr>
              <p:nvPr/>
            </p:nvSpPr>
            <p:spPr bwMode="auto">
              <a:xfrm>
                <a:off x="3806" y="1048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2" name="Line 47"/>
              <p:cNvSpPr>
                <a:spLocks noChangeShapeType="1"/>
              </p:cNvSpPr>
              <p:nvPr/>
            </p:nvSpPr>
            <p:spPr bwMode="auto">
              <a:xfrm>
                <a:off x="3806" y="1624"/>
                <a:ext cx="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3" name="Line 48"/>
              <p:cNvSpPr>
                <a:spLocks noChangeShapeType="1"/>
              </p:cNvSpPr>
              <p:nvPr/>
            </p:nvSpPr>
            <p:spPr bwMode="auto">
              <a:xfrm>
                <a:off x="3662" y="152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4" name="Line 49"/>
              <p:cNvSpPr>
                <a:spLocks noChangeShapeType="1"/>
              </p:cNvSpPr>
              <p:nvPr/>
            </p:nvSpPr>
            <p:spPr bwMode="auto">
              <a:xfrm>
                <a:off x="3662" y="162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49" name="Text Box 50"/>
            <p:cNvSpPr txBox="1">
              <a:spLocks noChangeArrowheads="1"/>
            </p:cNvSpPr>
            <p:nvPr/>
          </p:nvSpPr>
          <p:spPr bwMode="auto">
            <a:xfrm>
              <a:off x="2761" y="1437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50" name="Text Box 51"/>
            <p:cNvSpPr txBox="1">
              <a:spLocks noChangeArrowheads="1"/>
            </p:cNvSpPr>
            <p:nvPr/>
          </p:nvSpPr>
          <p:spPr bwMode="auto">
            <a:xfrm>
              <a:off x="2833" y="1632"/>
              <a:ext cx="22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C</a:t>
              </a:r>
              <a:endParaRPr lang="en-US" altLang="zh-CN" sz="2000" b="1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55" name="Text Box 52"/>
          <p:cNvSpPr txBox="1">
            <a:spLocks noChangeArrowheads="1"/>
          </p:cNvSpPr>
          <p:nvPr/>
        </p:nvSpPr>
        <p:spPr bwMode="auto">
          <a:xfrm>
            <a:off x="278571" y="1890191"/>
            <a:ext cx="28793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atin typeface="+mn-lt"/>
                <a:ea typeface="Microsoft YaHei" panose="020B0503020204020204" pitchFamily="34" charset="-122"/>
              </a:rPr>
              <a:t>解：</a:t>
            </a:r>
            <a:r>
              <a:rPr lang="en-US" altLang="zh-CN" sz="2000" b="1">
                <a:solidFill>
                  <a:srgbClr val="004600"/>
                </a:solidFill>
                <a:latin typeface="+mn-lt"/>
                <a:ea typeface="Microsoft YaHei" panose="020B0503020204020204" pitchFamily="34" charset="-122"/>
              </a:rPr>
              <a:t>1.  </a:t>
            </a:r>
            <a:r>
              <a:rPr lang="zh-CN" altLang="en-US" sz="2000" b="1">
                <a:solidFill>
                  <a:srgbClr val="004600"/>
                </a:solidFill>
                <a:latin typeface="+mn-lt"/>
                <a:ea typeface="Microsoft YaHei" panose="020B0503020204020204" pitchFamily="34" charset="-122"/>
              </a:rPr>
              <a:t>选择整流二极管</a:t>
            </a:r>
          </a:p>
        </p:txBody>
      </p:sp>
      <p:graphicFrame>
        <p:nvGraphicFramePr>
          <p:cNvPr id="56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4225907"/>
              </p:ext>
            </p:extLst>
          </p:nvPr>
        </p:nvGraphicFramePr>
        <p:xfrm>
          <a:off x="3559676" y="3516197"/>
          <a:ext cx="2040558" cy="643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7" imgW="1485784" imgH="418971" progId="Equation.3">
                  <p:embed/>
                </p:oleObj>
              </mc:Choice>
              <mc:Fallback>
                <p:oleObj name="公式" r:id="rId7" imgW="1485784" imgH="41897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9676" y="3516197"/>
                        <a:ext cx="2040558" cy="6437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 Box 54"/>
          <p:cNvSpPr txBox="1">
            <a:spLocks noChangeArrowheads="1"/>
          </p:cNvSpPr>
          <p:nvPr/>
        </p:nvSpPr>
        <p:spPr bwMode="auto">
          <a:xfrm>
            <a:off x="6049960" y="3838071"/>
            <a:ext cx="24371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atin typeface="+mn-lt"/>
                <a:ea typeface="Microsoft YaHei" panose="020B0503020204020204" pitchFamily="34" charset="-122"/>
              </a:rPr>
              <a:t>可选用二极管</a:t>
            </a:r>
            <a:r>
              <a:rPr lang="en-US" altLang="zh-CN" sz="2000" b="1">
                <a:latin typeface="+mn-lt"/>
                <a:ea typeface="Microsoft YaHei" panose="020B0503020204020204" pitchFamily="34" charset="-122"/>
              </a:rPr>
              <a:t>2CP11</a:t>
            </a:r>
          </a:p>
        </p:txBody>
      </p:sp>
      <p:sp>
        <p:nvSpPr>
          <p:cNvPr id="58" name="Rectangle 55"/>
          <p:cNvSpPr>
            <a:spLocks noChangeArrowheads="1"/>
          </p:cNvSpPr>
          <p:nvPr/>
        </p:nvSpPr>
        <p:spPr bwMode="auto">
          <a:xfrm>
            <a:off x="5793996" y="4369060"/>
            <a:ext cx="29261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38100">
                <a:pattFill prst="pct40">
                  <a:fgClr>
                    <a:srgbClr val="FFFF00"/>
                  </a:fgClr>
                  <a:bgClr>
                    <a:srgbClr val="FFFFFF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OM 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=100mA  </a:t>
            </a: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RWM 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=50V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526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10" grpId="0" autoUpdateAnimBg="0"/>
      <p:bldP spid="55" grpId="0" autoUpdateAnimBg="0"/>
      <p:bldP spid="57" grpId="0" autoUpdateAnimBg="0"/>
      <p:bldP spid="58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60338"/>
            <a:ext cx="5675313" cy="52197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电容滤波器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78571" y="856372"/>
            <a:ext cx="12954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例：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78571" y="856372"/>
            <a:ext cx="844156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"/>
              </a:spcBef>
            </a:pP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       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有一单相桥式整流滤波电路，已知交流电源频率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f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=50Hz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，负载电阻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L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= 200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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，要求直流输出电压</a:t>
            </a:r>
            <a:r>
              <a:rPr lang="en-US" altLang="zh-CN" sz="2000" b="1" i="1" dirty="0" err="1">
                <a:latin typeface="+mn-lt"/>
                <a:ea typeface="Microsoft YaHei" panose="020B0503020204020204" pitchFamily="34" charset="-122"/>
                <a:sym typeface="Symbol" pitchFamily="18" charset="2"/>
              </a:rPr>
              <a:t>U</a:t>
            </a:r>
            <a:r>
              <a:rPr lang="en-US" altLang="zh-CN" sz="2000" b="1" baseline="-25000" dirty="0" err="1">
                <a:latin typeface="+mn-lt"/>
                <a:ea typeface="Microsoft YaHei" panose="020B0503020204020204" pitchFamily="34" charset="-122"/>
                <a:sym typeface="Symbol" pitchFamily="18" charset="2"/>
              </a:rPr>
              <a:t>o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=30V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，选择整流二极管及滤波电容器。</a:t>
            </a:r>
            <a:endParaRPr lang="zh-CN" altLang="en-US" sz="2000" b="1" dirty="0"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4739625" y="1981754"/>
            <a:ext cx="3998912" cy="1401763"/>
            <a:chOff x="744" y="1271"/>
            <a:chExt cx="3011" cy="985"/>
          </a:xfrm>
        </p:grpSpPr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2563" y="1290"/>
              <a:ext cx="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235" y="1458"/>
              <a:ext cx="62" cy="511"/>
            </a:xfrm>
            <a:custGeom>
              <a:avLst/>
              <a:gdLst>
                <a:gd name="T0" fmla="*/ 0 w 96"/>
                <a:gd name="T1" fmla="*/ 0 h 384"/>
                <a:gd name="T2" fmla="*/ 26 w 96"/>
                <a:gd name="T3" fmla="*/ 113 h 384"/>
                <a:gd name="T4" fmla="*/ 0 w 96"/>
                <a:gd name="T5" fmla="*/ 226 h 384"/>
                <a:gd name="T6" fmla="*/ 26 w 96"/>
                <a:gd name="T7" fmla="*/ 341 h 384"/>
                <a:gd name="T8" fmla="*/ 0 w 96"/>
                <a:gd name="T9" fmla="*/ 454 h 384"/>
                <a:gd name="T10" fmla="*/ 26 w 96"/>
                <a:gd name="T11" fmla="*/ 566 h 384"/>
                <a:gd name="T12" fmla="*/ 0 w 96"/>
                <a:gd name="T13" fmla="*/ 679 h 384"/>
                <a:gd name="T14" fmla="*/ 26 w 96"/>
                <a:gd name="T15" fmla="*/ 792 h 384"/>
                <a:gd name="T16" fmla="*/ 0 w 96"/>
                <a:gd name="T17" fmla="*/ 905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1235" y="1288"/>
              <a:ext cx="0" cy="1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858" y="1288"/>
              <a:ext cx="3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7" name="Oval 14"/>
            <p:cNvSpPr>
              <a:spLocks noChangeArrowheads="1"/>
            </p:cNvSpPr>
            <p:nvPr/>
          </p:nvSpPr>
          <p:spPr bwMode="auto">
            <a:xfrm>
              <a:off x="826" y="1271"/>
              <a:ext cx="32" cy="3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V="1">
              <a:off x="858" y="2141"/>
              <a:ext cx="3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1235" y="1969"/>
              <a:ext cx="0" cy="1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" name="Oval 17"/>
            <p:cNvSpPr>
              <a:spLocks noChangeArrowheads="1"/>
            </p:cNvSpPr>
            <p:nvPr/>
          </p:nvSpPr>
          <p:spPr bwMode="auto">
            <a:xfrm flipV="1">
              <a:off x="826" y="2122"/>
              <a:ext cx="32" cy="3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1331" y="1288"/>
              <a:ext cx="0" cy="8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 flipH="1">
              <a:off x="1374" y="1458"/>
              <a:ext cx="63" cy="512"/>
            </a:xfrm>
            <a:custGeom>
              <a:avLst/>
              <a:gdLst>
                <a:gd name="T0" fmla="*/ 0 w 96"/>
                <a:gd name="T1" fmla="*/ 0 h 384"/>
                <a:gd name="T2" fmla="*/ 27 w 96"/>
                <a:gd name="T3" fmla="*/ 113 h 384"/>
                <a:gd name="T4" fmla="*/ 0 w 96"/>
                <a:gd name="T5" fmla="*/ 228 h 384"/>
                <a:gd name="T6" fmla="*/ 27 w 96"/>
                <a:gd name="T7" fmla="*/ 341 h 384"/>
                <a:gd name="T8" fmla="*/ 0 w 96"/>
                <a:gd name="T9" fmla="*/ 455 h 384"/>
                <a:gd name="T10" fmla="*/ 27 w 96"/>
                <a:gd name="T11" fmla="*/ 569 h 384"/>
                <a:gd name="T12" fmla="*/ 0 w 96"/>
                <a:gd name="T13" fmla="*/ 683 h 384"/>
                <a:gd name="T14" fmla="*/ 27 w 96"/>
                <a:gd name="T15" fmla="*/ 796 h 384"/>
                <a:gd name="T16" fmla="*/ 0 w 96"/>
                <a:gd name="T17" fmla="*/ 911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H="1">
              <a:off x="1437" y="1288"/>
              <a:ext cx="0" cy="1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H="1" flipV="1">
              <a:off x="1437" y="1970"/>
              <a:ext cx="0" cy="1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>
              <a:off x="1437" y="1288"/>
              <a:ext cx="72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2156" y="2019"/>
              <a:ext cx="3" cy="1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7" name="Rectangle 24"/>
            <p:cNvSpPr>
              <a:spLocks noChangeArrowheads="1"/>
            </p:cNvSpPr>
            <p:nvPr/>
          </p:nvSpPr>
          <p:spPr bwMode="auto">
            <a:xfrm rot="2700000">
              <a:off x="1939" y="1466"/>
              <a:ext cx="442" cy="47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>
              <a:off x="1437" y="2141"/>
              <a:ext cx="72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>
              <a:off x="2159" y="1288"/>
              <a:ext cx="0" cy="1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>
              <a:off x="1981" y="1716"/>
              <a:ext cx="36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>
              <a:off x="2248" y="1613"/>
              <a:ext cx="0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2" name="AutoShape 29"/>
            <p:cNvSpPr>
              <a:spLocks noChangeArrowheads="1"/>
            </p:cNvSpPr>
            <p:nvPr/>
          </p:nvSpPr>
          <p:spPr bwMode="auto">
            <a:xfrm rot="5400000">
              <a:off x="2042" y="1632"/>
              <a:ext cx="227" cy="163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>
              <a:off x="1844" y="1731"/>
              <a:ext cx="0" cy="5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V="1">
              <a:off x="1833" y="2235"/>
              <a:ext cx="155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>
              <a:off x="2473" y="1731"/>
              <a:ext cx="1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V="1">
              <a:off x="2567" y="1288"/>
              <a:ext cx="0" cy="4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7" name="Rectangle 34"/>
            <p:cNvSpPr>
              <a:spLocks noChangeArrowheads="1"/>
            </p:cNvSpPr>
            <p:nvPr/>
          </p:nvSpPr>
          <p:spPr bwMode="auto">
            <a:xfrm>
              <a:off x="3338" y="1629"/>
              <a:ext cx="82" cy="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5E4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 flipV="1">
              <a:off x="3378" y="1288"/>
              <a:ext cx="0" cy="3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>
              <a:off x="3378" y="1901"/>
              <a:ext cx="0" cy="3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0" name="Text Box 37"/>
            <p:cNvSpPr txBox="1">
              <a:spLocks noChangeArrowheads="1"/>
            </p:cNvSpPr>
            <p:nvPr/>
          </p:nvSpPr>
          <p:spPr bwMode="auto">
            <a:xfrm>
              <a:off x="1357" y="1552"/>
              <a:ext cx="32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 u</a:t>
              </a:r>
              <a:endParaRPr lang="en-US" altLang="zh-CN" sz="20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1" name="Text Box 38"/>
            <p:cNvSpPr txBox="1">
              <a:spLocks noChangeArrowheads="1"/>
            </p:cNvSpPr>
            <p:nvPr/>
          </p:nvSpPr>
          <p:spPr bwMode="auto">
            <a:xfrm>
              <a:off x="3048" y="1648"/>
              <a:ext cx="43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20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3432" y="1600"/>
              <a:ext cx="32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20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20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3" name="Rectangle 40"/>
            <p:cNvSpPr>
              <a:spLocks noChangeArrowheads="1"/>
            </p:cNvSpPr>
            <p:nvPr/>
          </p:nvSpPr>
          <p:spPr bwMode="auto">
            <a:xfrm>
              <a:off x="1443" y="1312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44" name="Rectangle 41"/>
            <p:cNvSpPr>
              <a:spLocks noChangeArrowheads="1"/>
            </p:cNvSpPr>
            <p:nvPr/>
          </p:nvSpPr>
          <p:spPr bwMode="auto">
            <a:xfrm>
              <a:off x="3424" y="1360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45" name="Rectangle 42"/>
            <p:cNvSpPr>
              <a:spLocks noChangeArrowheads="1"/>
            </p:cNvSpPr>
            <p:nvPr/>
          </p:nvSpPr>
          <p:spPr bwMode="auto">
            <a:xfrm>
              <a:off x="1392" y="1801"/>
              <a:ext cx="33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46" name="Rectangle 43"/>
            <p:cNvSpPr>
              <a:spLocks noChangeArrowheads="1"/>
            </p:cNvSpPr>
            <p:nvPr/>
          </p:nvSpPr>
          <p:spPr bwMode="auto">
            <a:xfrm>
              <a:off x="3444" y="1840"/>
              <a:ext cx="20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47" name="Text Box 44"/>
            <p:cNvSpPr txBox="1">
              <a:spLocks noChangeArrowheads="1"/>
            </p:cNvSpPr>
            <p:nvPr/>
          </p:nvSpPr>
          <p:spPr bwMode="auto">
            <a:xfrm>
              <a:off x="744" y="1475"/>
              <a:ext cx="20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~</a:t>
              </a:r>
            </a:p>
          </p:txBody>
        </p:sp>
        <p:grpSp>
          <p:nvGrpSpPr>
            <p:cNvPr id="48" name="Group 45"/>
            <p:cNvGrpSpPr>
              <a:grpSpLocks/>
            </p:cNvGrpSpPr>
            <p:nvPr/>
          </p:nvGrpSpPr>
          <p:grpSpPr bwMode="auto">
            <a:xfrm>
              <a:off x="2684" y="1293"/>
              <a:ext cx="164" cy="963"/>
              <a:chOff x="3662" y="1048"/>
              <a:chExt cx="288" cy="1104"/>
            </a:xfrm>
          </p:grpSpPr>
          <p:sp>
            <p:nvSpPr>
              <p:cNvPr id="51" name="Line 46"/>
              <p:cNvSpPr>
                <a:spLocks noChangeShapeType="1"/>
              </p:cNvSpPr>
              <p:nvPr/>
            </p:nvSpPr>
            <p:spPr bwMode="auto">
              <a:xfrm>
                <a:off x="3806" y="1048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2" name="Line 47"/>
              <p:cNvSpPr>
                <a:spLocks noChangeShapeType="1"/>
              </p:cNvSpPr>
              <p:nvPr/>
            </p:nvSpPr>
            <p:spPr bwMode="auto">
              <a:xfrm>
                <a:off x="3806" y="1624"/>
                <a:ext cx="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3" name="Line 48"/>
              <p:cNvSpPr>
                <a:spLocks noChangeShapeType="1"/>
              </p:cNvSpPr>
              <p:nvPr/>
            </p:nvSpPr>
            <p:spPr bwMode="auto">
              <a:xfrm>
                <a:off x="3662" y="152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4" name="Line 49"/>
              <p:cNvSpPr>
                <a:spLocks noChangeShapeType="1"/>
              </p:cNvSpPr>
              <p:nvPr/>
            </p:nvSpPr>
            <p:spPr bwMode="auto">
              <a:xfrm>
                <a:off x="3662" y="162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49" name="Text Box 50"/>
            <p:cNvSpPr txBox="1">
              <a:spLocks noChangeArrowheads="1"/>
            </p:cNvSpPr>
            <p:nvPr/>
          </p:nvSpPr>
          <p:spPr bwMode="auto">
            <a:xfrm>
              <a:off x="2761" y="1437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50" name="Text Box 51"/>
            <p:cNvSpPr txBox="1">
              <a:spLocks noChangeArrowheads="1"/>
            </p:cNvSpPr>
            <p:nvPr/>
          </p:nvSpPr>
          <p:spPr bwMode="auto">
            <a:xfrm>
              <a:off x="2833" y="1632"/>
              <a:ext cx="22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C</a:t>
              </a:r>
              <a:endParaRPr lang="en-US" altLang="zh-CN" sz="2000" b="1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55" name="Text Box 52"/>
          <p:cNvSpPr txBox="1">
            <a:spLocks noChangeArrowheads="1"/>
          </p:cNvSpPr>
          <p:nvPr/>
        </p:nvSpPr>
        <p:spPr bwMode="auto">
          <a:xfrm>
            <a:off x="278571" y="1890191"/>
            <a:ext cx="697627" cy="43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解：</a:t>
            </a:r>
            <a:endParaRPr lang="zh-CN" altLang="en-US" sz="2000" b="1" dirty="0">
              <a:solidFill>
                <a:srgbClr val="004600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97808" y="1928119"/>
            <a:ext cx="23663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2.  </a:t>
            </a: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选择滤波电容器</a:t>
            </a:r>
            <a:endParaRPr lang="en-US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1184351" y="2415225"/>
            <a:ext cx="30146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取 </a:t>
            </a: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L</a:t>
            </a: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C 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= 5 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 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T/2</a:t>
            </a:r>
          </a:p>
        </p:txBody>
      </p:sp>
      <p:sp>
        <p:nvSpPr>
          <p:cNvPr id="61" name="Text Box 4"/>
          <p:cNvSpPr txBox="1">
            <a:spLocks noChangeArrowheads="1"/>
          </p:cNvSpPr>
          <p:nvPr/>
        </p:nvSpPr>
        <p:spPr bwMode="auto">
          <a:xfrm>
            <a:off x="1184351" y="3581795"/>
            <a:ext cx="25749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已知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L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= 50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</a:t>
            </a:r>
          </a:p>
        </p:txBody>
      </p:sp>
      <p:graphicFrame>
        <p:nvGraphicFramePr>
          <p:cNvPr id="6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2051251"/>
              </p:ext>
            </p:extLst>
          </p:nvPr>
        </p:nvGraphicFramePr>
        <p:xfrm>
          <a:off x="1288821" y="2885702"/>
          <a:ext cx="2667000" cy="713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85784" imgH="381129" progId="Equation.3">
                  <p:embed/>
                </p:oleObj>
              </mc:Choice>
              <mc:Fallback>
                <p:oleObj name="Equation" r:id="rId3" imgW="1485784" imgH="3811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8821" y="2885702"/>
                        <a:ext cx="2667000" cy="7138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442723"/>
              </p:ext>
            </p:extLst>
          </p:nvPr>
        </p:nvGraphicFramePr>
        <p:xfrm>
          <a:off x="1248273" y="4214369"/>
          <a:ext cx="4184621" cy="756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5" imgW="2838534" imgH="466815" progId="Equation.3">
                  <p:embed/>
                </p:oleObj>
              </mc:Choice>
              <mc:Fallback>
                <p:oleObj name="公式" r:id="rId5" imgW="2838534" imgH="46681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8273" y="4214369"/>
                        <a:ext cx="4184621" cy="7564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Text Box 51"/>
          <p:cNvSpPr txBox="1">
            <a:spLocks noChangeArrowheads="1"/>
          </p:cNvSpPr>
          <p:nvPr/>
        </p:nvSpPr>
        <p:spPr bwMode="auto">
          <a:xfrm>
            <a:off x="5977846" y="4043460"/>
            <a:ext cx="272964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可选用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C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=250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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F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，耐压为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50V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的极性电容器。</a:t>
            </a:r>
          </a:p>
        </p:txBody>
      </p:sp>
    </p:spTree>
    <p:extLst>
      <p:ext uri="{BB962C8B-B14F-4D97-AF65-F5344CB8AC3E}">
        <p14:creationId xmlns:p14="http://schemas.microsoft.com/office/powerpoint/2010/main" val="257302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0" grpId="0" autoUpdateAnimBg="0"/>
      <p:bldP spid="61" grpId="0" autoUpdateAnimBg="0"/>
      <p:bldP spid="64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60338"/>
            <a:ext cx="5675313" cy="52197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2.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电感电容滤波器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76522" y="908958"/>
            <a:ext cx="3328988" cy="430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000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(1) </a:t>
            </a:r>
            <a:r>
              <a:rPr lang="zh-CN" altLang="en-US" sz="2000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电路结构</a:t>
            </a: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2649000" y="719678"/>
            <a:ext cx="4686711" cy="1869320"/>
            <a:chOff x="662" y="644"/>
            <a:chExt cx="3640" cy="1295"/>
          </a:xfrm>
        </p:grpSpPr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2979" y="644"/>
              <a:ext cx="279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L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3302" y="986"/>
              <a:ext cx="5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1227" y="1154"/>
              <a:ext cx="69" cy="511"/>
            </a:xfrm>
            <a:custGeom>
              <a:avLst/>
              <a:gdLst>
                <a:gd name="T0" fmla="*/ 0 w 96"/>
                <a:gd name="T1" fmla="*/ 0 h 384"/>
                <a:gd name="T2" fmla="*/ 36 w 96"/>
                <a:gd name="T3" fmla="*/ 113 h 384"/>
                <a:gd name="T4" fmla="*/ 0 w 96"/>
                <a:gd name="T5" fmla="*/ 226 h 384"/>
                <a:gd name="T6" fmla="*/ 36 w 96"/>
                <a:gd name="T7" fmla="*/ 341 h 384"/>
                <a:gd name="T8" fmla="*/ 0 w 96"/>
                <a:gd name="T9" fmla="*/ 454 h 384"/>
                <a:gd name="T10" fmla="*/ 36 w 96"/>
                <a:gd name="T11" fmla="*/ 566 h 384"/>
                <a:gd name="T12" fmla="*/ 0 w 96"/>
                <a:gd name="T13" fmla="*/ 679 h 384"/>
                <a:gd name="T14" fmla="*/ 36 w 96"/>
                <a:gd name="T15" fmla="*/ 792 h 384"/>
                <a:gd name="T16" fmla="*/ 0 w 96"/>
                <a:gd name="T17" fmla="*/ 905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1227" y="984"/>
              <a:ext cx="0" cy="170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808" y="984"/>
              <a:ext cx="419" cy="0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Oval 13"/>
            <p:cNvSpPr>
              <a:spLocks noChangeArrowheads="1"/>
            </p:cNvSpPr>
            <p:nvPr/>
          </p:nvSpPr>
          <p:spPr bwMode="auto">
            <a:xfrm>
              <a:off x="773" y="967"/>
              <a:ext cx="35" cy="3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V="1">
              <a:off x="808" y="1837"/>
              <a:ext cx="4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V="1">
              <a:off x="1227" y="1665"/>
              <a:ext cx="0" cy="172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16"/>
            <p:cNvSpPr>
              <a:spLocks noChangeArrowheads="1"/>
            </p:cNvSpPr>
            <p:nvPr/>
          </p:nvSpPr>
          <p:spPr bwMode="auto">
            <a:xfrm flipV="1">
              <a:off x="773" y="1818"/>
              <a:ext cx="35" cy="3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>
              <a:off x="1334" y="984"/>
              <a:ext cx="0" cy="8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 flipH="1">
              <a:off x="1382" y="1154"/>
              <a:ext cx="70" cy="512"/>
            </a:xfrm>
            <a:custGeom>
              <a:avLst/>
              <a:gdLst>
                <a:gd name="T0" fmla="*/ 0 w 96"/>
                <a:gd name="T1" fmla="*/ 0 h 384"/>
                <a:gd name="T2" fmla="*/ 37 w 96"/>
                <a:gd name="T3" fmla="*/ 113 h 384"/>
                <a:gd name="T4" fmla="*/ 0 w 96"/>
                <a:gd name="T5" fmla="*/ 228 h 384"/>
                <a:gd name="T6" fmla="*/ 37 w 96"/>
                <a:gd name="T7" fmla="*/ 341 h 384"/>
                <a:gd name="T8" fmla="*/ 0 w 96"/>
                <a:gd name="T9" fmla="*/ 455 h 384"/>
                <a:gd name="T10" fmla="*/ 37 w 96"/>
                <a:gd name="T11" fmla="*/ 569 h 384"/>
                <a:gd name="T12" fmla="*/ 0 w 96"/>
                <a:gd name="T13" fmla="*/ 683 h 384"/>
                <a:gd name="T14" fmla="*/ 37 w 96"/>
                <a:gd name="T15" fmla="*/ 796 h 384"/>
                <a:gd name="T16" fmla="*/ 0 w 96"/>
                <a:gd name="T17" fmla="*/ 911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 flipH="1">
              <a:off x="1452" y="984"/>
              <a:ext cx="0" cy="170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 flipH="1" flipV="1">
              <a:off x="1452" y="1666"/>
              <a:ext cx="0" cy="1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>
              <a:off x="1452" y="984"/>
              <a:ext cx="802" cy="0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>
              <a:off x="2269" y="1754"/>
              <a:ext cx="0" cy="82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Rectangle 23"/>
            <p:cNvSpPr>
              <a:spLocks noChangeArrowheads="1"/>
            </p:cNvSpPr>
            <p:nvPr/>
          </p:nvSpPr>
          <p:spPr bwMode="auto">
            <a:xfrm rot="2700000">
              <a:off x="2027" y="1160"/>
              <a:ext cx="476" cy="51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1452" y="1837"/>
              <a:ext cx="802" cy="0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>
              <a:off x="2254" y="984"/>
              <a:ext cx="0" cy="102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>
              <a:off x="2057" y="1412"/>
              <a:ext cx="40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2353" y="1309"/>
              <a:ext cx="0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AutoShape 28"/>
            <p:cNvSpPr>
              <a:spLocks noChangeArrowheads="1"/>
            </p:cNvSpPr>
            <p:nvPr/>
          </p:nvSpPr>
          <p:spPr bwMode="auto">
            <a:xfrm rot="5400000">
              <a:off x="2137" y="1319"/>
              <a:ext cx="227" cy="181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>
              <a:off x="1904" y="1427"/>
              <a:ext cx="0" cy="5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 flipV="1">
              <a:off x="1892" y="1931"/>
              <a:ext cx="19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2624" y="1427"/>
              <a:ext cx="84" cy="0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2708" y="984"/>
              <a:ext cx="0" cy="4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>
              <a:off x="2708" y="984"/>
              <a:ext cx="17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 rot="5400000" flipH="1">
              <a:off x="3057" y="740"/>
              <a:ext cx="69" cy="419"/>
            </a:xfrm>
            <a:custGeom>
              <a:avLst/>
              <a:gdLst>
                <a:gd name="T0" fmla="*/ 0 w 96"/>
                <a:gd name="T1" fmla="*/ 0 h 384"/>
                <a:gd name="T2" fmla="*/ 36 w 96"/>
                <a:gd name="T3" fmla="*/ 62 h 384"/>
                <a:gd name="T4" fmla="*/ 0 w 96"/>
                <a:gd name="T5" fmla="*/ 125 h 384"/>
                <a:gd name="T6" fmla="*/ 36 w 96"/>
                <a:gd name="T7" fmla="*/ 187 h 384"/>
                <a:gd name="T8" fmla="*/ 0 w 96"/>
                <a:gd name="T9" fmla="*/ 250 h 384"/>
                <a:gd name="T10" fmla="*/ 36 w 96"/>
                <a:gd name="T11" fmla="*/ 312 h 384"/>
                <a:gd name="T12" fmla="*/ 0 w 96"/>
                <a:gd name="T13" fmla="*/ 374 h 384"/>
                <a:gd name="T14" fmla="*/ 36 w 96"/>
                <a:gd name="T15" fmla="*/ 436 h 384"/>
                <a:gd name="T16" fmla="*/ 0 w 96"/>
                <a:gd name="T17" fmla="*/ 499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>
              <a:off x="2882" y="881"/>
              <a:ext cx="4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3824" y="1325"/>
              <a:ext cx="91" cy="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5E4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Line 37"/>
            <p:cNvSpPr>
              <a:spLocks noChangeShapeType="1"/>
            </p:cNvSpPr>
            <p:nvPr/>
          </p:nvSpPr>
          <p:spPr bwMode="auto">
            <a:xfrm flipV="1">
              <a:off x="3868" y="984"/>
              <a:ext cx="0" cy="3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38"/>
            <p:cNvSpPr>
              <a:spLocks noChangeShapeType="1"/>
            </p:cNvSpPr>
            <p:nvPr/>
          </p:nvSpPr>
          <p:spPr bwMode="auto">
            <a:xfrm>
              <a:off x="3868" y="1597"/>
              <a:ext cx="0" cy="3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Text Box 39"/>
            <p:cNvSpPr txBox="1">
              <a:spLocks noChangeArrowheads="1"/>
            </p:cNvSpPr>
            <p:nvPr/>
          </p:nvSpPr>
          <p:spPr bwMode="auto">
            <a:xfrm>
              <a:off x="1363" y="1248"/>
              <a:ext cx="365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  </a:t>
              </a:r>
              <a:r>
                <a:rPr lang="en-US" altLang="zh-CN" sz="1800" b="1" i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endParaRPr lang="en-US" altLang="zh-CN" sz="18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39" name="Text Box 40"/>
            <p:cNvSpPr txBox="1">
              <a:spLocks noChangeArrowheads="1"/>
            </p:cNvSpPr>
            <p:nvPr/>
          </p:nvSpPr>
          <p:spPr bwMode="auto">
            <a:xfrm>
              <a:off x="3504" y="1357"/>
              <a:ext cx="397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R</a:t>
              </a:r>
              <a:r>
                <a:rPr lang="en-US" altLang="zh-CN" sz="1800" b="1" i="1" baseline="-25000">
                  <a:ea typeface="楷体_GB2312" pitchFamily="49" charset="-122"/>
                </a:rPr>
                <a:t>L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40" name="Text Box 41"/>
            <p:cNvSpPr txBox="1">
              <a:spLocks noChangeArrowheads="1"/>
            </p:cNvSpPr>
            <p:nvPr/>
          </p:nvSpPr>
          <p:spPr bwMode="auto">
            <a:xfrm>
              <a:off x="3943" y="1340"/>
              <a:ext cx="359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 i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ea typeface="楷体_GB2312" pitchFamily="49" charset="-122"/>
                </a:rPr>
                <a:t>o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41" name="Rectangle 42"/>
            <p:cNvSpPr>
              <a:spLocks noChangeArrowheads="1"/>
            </p:cNvSpPr>
            <p:nvPr/>
          </p:nvSpPr>
          <p:spPr bwMode="auto">
            <a:xfrm>
              <a:off x="1445" y="1008"/>
              <a:ext cx="257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>
                  <a:solidFill>
                    <a:srgbClr val="FF0000"/>
                  </a:solidFill>
                </a:rPr>
                <a:t>+</a:t>
              </a:r>
              <a:endParaRPr lang="en-US" altLang="zh-CN" b="1"/>
            </a:p>
          </p:txBody>
        </p:sp>
        <p:sp>
          <p:nvSpPr>
            <p:cNvPr id="42" name="Rectangle 43"/>
            <p:cNvSpPr>
              <a:spLocks noChangeArrowheads="1"/>
            </p:cNvSpPr>
            <p:nvPr/>
          </p:nvSpPr>
          <p:spPr bwMode="auto">
            <a:xfrm>
              <a:off x="3906" y="1129"/>
              <a:ext cx="257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>
                  <a:solidFill>
                    <a:srgbClr val="FF0000"/>
                  </a:solidFill>
                </a:rPr>
                <a:t>+</a:t>
              </a:r>
              <a:endParaRPr lang="en-US" altLang="zh-CN" b="1"/>
            </a:p>
          </p:txBody>
        </p:sp>
        <p:sp>
          <p:nvSpPr>
            <p:cNvPr id="43" name="Rectangle 44"/>
            <p:cNvSpPr>
              <a:spLocks noChangeArrowheads="1"/>
            </p:cNvSpPr>
            <p:nvPr/>
          </p:nvSpPr>
          <p:spPr bwMode="auto">
            <a:xfrm>
              <a:off x="1452" y="1488"/>
              <a:ext cx="257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>
                  <a:solidFill>
                    <a:srgbClr val="FF0000"/>
                  </a:solidFill>
                </a:rPr>
                <a:t>–</a:t>
              </a:r>
              <a:endParaRPr lang="en-US" altLang="zh-CN" b="1"/>
            </a:p>
          </p:txBody>
        </p:sp>
        <p:sp>
          <p:nvSpPr>
            <p:cNvPr id="44" name="Rectangle 45"/>
            <p:cNvSpPr>
              <a:spLocks noChangeArrowheads="1"/>
            </p:cNvSpPr>
            <p:nvPr/>
          </p:nvSpPr>
          <p:spPr bwMode="auto">
            <a:xfrm>
              <a:off x="3933" y="1581"/>
              <a:ext cx="257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>
                  <a:solidFill>
                    <a:srgbClr val="FF0000"/>
                  </a:solidFill>
                </a:rPr>
                <a:t>–</a:t>
              </a:r>
            </a:p>
          </p:txBody>
        </p:sp>
        <p:sp>
          <p:nvSpPr>
            <p:cNvPr id="45" name="Text Box 46"/>
            <p:cNvSpPr txBox="1">
              <a:spLocks noChangeArrowheads="1"/>
            </p:cNvSpPr>
            <p:nvPr/>
          </p:nvSpPr>
          <p:spPr bwMode="auto">
            <a:xfrm>
              <a:off x="662" y="1171"/>
              <a:ext cx="261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ea typeface="楷体_GB2312" pitchFamily="49" charset="-122"/>
                </a:rPr>
                <a:t>~</a:t>
              </a:r>
            </a:p>
          </p:txBody>
        </p:sp>
        <p:sp>
          <p:nvSpPr>
            <p:cNvPr id="46" name="Text Box 47"/>
            <p:cNvSpPr txBox="1">
              <a:spLocks noChangeArrowheads="1"/>
            </p:cNvSpPr>
            <p:nvPr/>
          </p:nvSpPr>
          <p:spPr bwMode="auto">
            <a:xfrm>
              <a:off x="3216" y="1088"/>
              <a:ext cx="271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/>
                <a:t>+</a:t>
              </a:r>
            </a:p>
          </p:txBody>
        </p:sp>
        <p:sp>
          <p:nvSpPr>
            <p:cNvPr id="47" name="Text Box 48"/>
            <p:cNvSpPr txBox="1">
              <a:spLocks noChangeArrowheads="1"/>
            </p:cNvSpPr>
            <p:nvPr/>
          </p:nvSpPr>
          <p:spPr bwMode="auto">
            <a:xfrm>
              <a:off x="3072" y="1314"/>
              <a:ext cx="290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 i="1"/>
                <a:t>C</a:t>
              </a:r>
              <a:endParaRPr lang="en-US" altLang="zh-CN" sz="1800" b="1"/>
            </a:p>
          </p:txBody>
        </p:sp>
        <p:grpSp>
          <p:nvGrpSpPr>
            <p:cNvPr id="48" name="Group 49"/>
            <p:cNvGrpSpPr>
              <a:grpSpLocks/>
            </p:cNvGrpSpPr>
            <p:nvPr/>
          </p:nvGrpSpPr>
          <p:grpSpPr bwMode="auto">
            <a:xfrm>
              <a:off x="3333" y="987"/>
              <a:ext cx="182" cy="945"/>
              <a:chOff x="3662" y="1062"/>
              <a:chExt cx="288" cy="1070"/>
            </a:xfrm>
          </p:grpSpPr>
          <p:sp>
            <p:nvSpPr>
              <p:cNvPr id="49" name="Line 50"/>
              <p:cNvSpPr>
                <a:spLocks noChangeShapeType="1"/>
              </p:cNvSpPr>
              <p:nvPr/>
            </p:nvSpPr>
            <p:spPr bwMode="auto">
              <a:xfrm>
                <a:off x="3806" y="1062"/>
                <a:ext cx="0" cy="46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Line 51"/>
              <p:cNvSpPr>
                <a:spLocks noChangeShapeType="1"/>
              </p:cNvSpPr>
              <p:nvPr/>
            </p:nvSpPr>
            <p:spPr bwMode="auto">
              <a:xfrm>
                <a:off x="3806" y="1624"/>
                <a:ext cx="0" cy="5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Line 52"/>
              <p:cNvSpPr>
                <a:spLocks noChangeShapeType="1"/>
              </p:cNvSpPr>
              <p:nvPr/>
            </p:nvSpPr>
            <p:spPr bwMode="auto">
              <a:xfrm>
                <a:off x="3662" y="152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Line 53"/>
              <p:cNvSpPr>
                <a:spLocks noChangeShapeType="1"/>
              </p:cNvSpPr>
              <p:nvPr/>
            </p:nvSpPr>
            <p:spPr bwMode="auto">
              <a:xfrm>
                <a:off x="3662" y="162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3" name="Rectangle 54"/>
          <p:cNvSpPr>
            <a:spLocks noChangeArrowheads="1"/>
          </p:cNvSpPr>
          <p:nvPr/>
        </p:nvSpPr>
        <p:spPr bwMode="auto">
          <a:xfrm>
            <a:off x="246359" y="2479946"/>
            <a:ext cx="36830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zh-CN" altLang="en-US" sz="2000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（</a:t>
            </a:r>
            <a:r>
              <a:rPr lang="en-US" altLang="zh-CN" sz="2000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CN" altLang="en-US" sz="2000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）滤波原理</a:t>
            </a:r>
          </a:p>
        </p:txBody>
      </p:sp>
      <p:sp>
        <p:nvSpPr>
          <p:cNvPr id="54" name="Text Box 55"/>
          <p:cNvSpPr txBox="1">
            <a:spLocks noChangeArrowheads="1"/>
          </p:cNvSpPr>
          <p:nvPr/>
        </p:nvSpPr>
        <p:spPr bwMode="auto">
          <a:xfrm>
            <a:off x="270968" y="3650529"/>
            <a:ext cx="8834120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       对直流分量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: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X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L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=0 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，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L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相当于短路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,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电压大部分降在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L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上。对谐波分量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: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f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越高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,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X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L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越大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,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电压大部分降在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L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上。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因此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,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在负载上得到比较平滑的直流电压。</a:t>
            </a:r>
            <a:endParaRPr lang="zh-CN" altLang="zh-CN" sz="2000" b="1" dirty="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55" name="Text Box 56"/>
          <p:cNvSpPr txBox="1">
            <a:spLocks noChangeArrowheads="1"/>
          </p:cNvSpPr>
          <p:nvPr/>
        </p:nvSpPr>
        <p:spPr bwMode="auto">
          <a:xfrm>
            <a:off x="309068" y="2859244"/>
            <a:ext cx="8834120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        当流过电感的电流发生变化时，线圈中产生自感电势阻碍电流的变化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,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使负载电流和电压的脉动减小。</a:t>
            </a:r>
            <a:endParaRPr lang="zh-CN" altLang="zh-CN" sz="2000" b="1" dirty="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56" name="Rectangle 57" descr="40%"/>
          <p:cNvSpPr>
            <a:spLocks noChangeArrowheads="1"/>
          </p:cNvSpPr>
          <p:nvPr/>
        </p:nvSpPr>
        <p:spPr bwMode="auto">
          <a:xfrm>
            <a:off x="291922" y="4486375"/>
            <a:ext cx="875136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40">
                  <a:fgClr>
                    <a:srgbClr val="FFCC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000" b="1" i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LC</a:t>
            </a:r>
            <a:r>
              <a:rPr lang="zh-CN" altLang="en-US" sz="2000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滤波适合电流较大、要求输出电压脉动较小的场合，用于高频时更为合适。</a:t>
            </a:r>
          </a:p>
        </p:txBody>
      </p:sp>
    </p:spTree>
    <p:extLst>
      <p:ext uri="{BB962C8B-B14F-4D97-AF65-F5344CB8AC3E}">
        <p14:creationId xmlns:p14="http://schemas.microsoft.com/office/powerpoint/2010/main" val="112526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53" grpId="0" autoUpdateAnimBg="0"/>
      <p:bldP spid="54" grpId="0" autoUpdateAnimBg="0"/>
      <p:bldP spid="55" grpId="0" autoUpdateAnimBg="0"/>
      <p:bldP spid="56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3. </a:t>
            </a:r>
            <a:r>
              <a:rPr lang="en-US" altLang="zh-CN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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形滤波器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81014" y="1019613"/>
            <a:ext cx="21843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 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形 </a:t>
            </a: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LC 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滤波器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15937" y="1477940"/>
            <a:ext cx="2782094" cy="1172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altLang="zh-CN" sz="18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   </a:t>
            </a:r>
            <a:r>
              <a:rPr lang="zh-CN" altLang="en-US" sz="1800" b="1" dirty="0">
                <a:latin typeface="+mn-lt"/>
                <a:ea typeface="Microsoft YaHei" panose="020B0503020204020204" pitchFamily="34" charset="-122"/>
              </a:rPr>
              <a:t>滤波效果比</a:t>
            </a:r>
            <a:r>
              <a:rPr lang="en-US" altLang="zh-CN" sz="1800" b="1" i="1" dirty="0">
                <a:latin typeface="+mn-lt"/>
                <a:ea typeface="Microsoft YaHei" panose="020B0503020204020204" pitchFamily="34" charset="-122"/>
              </a:rPr>
              <a:t>LC</a:t>
            </a:r>
            <a:r>
              <a:rPr lang="zh-CN" altLang="en-US" sz="1800" b="1" dirty="0">
                <a:latin typeface="+mn-lt"/>
                <a:ea typeface="Microsoft YaHei" panose="020B0503020204020204" pitchFamily="34" charset="-122"/>
              </a:rPr>
              <a:t>滤波器更好，但二极管的冲击电流较大。</a:t>
            </a:r>
            <a:endParaRPr lang="zh-CN" altLang="zh-CN" sz="1800" b="1" dirty="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7" name="Rectangle 8" descr="40%"/>
          <p:cNvSpPr>
            <a:spLocks noChangeArrowheads="1"/>
          </p:cNvSpPr>
          <p:nvPr/>
        </p:nvSpPr>
        <p:spPr bwMode="auto">
          <a:xfrm>
            <a:off x="460375" y="3250261"/>
            <a:ext cx="2837656" cy="81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40">
                  <a:fgClr>
                    <a:srgbClr val="FFCC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  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比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 形 </a:t>
            </a:r>
            <a:r>
              <a:rPr lang="en-US" altLang="zh-CN" b="1" i="1" dirty="0">
                <a:latin typeface="+mn-lt"/>
                <a:ea typeface="Microsoft YaHei" panose="020B0503020204020204" pitchFamily="34" charset="-122"/>
              </a:rPr>
              <a:t>LC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滤波器的体积小、成本低。</a:t>
            </a:r>
          </a:p>
        </p:txBody>
      </p: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3736703" y="751433"/>
            <a:ext cx="4539398" cy="1568569"/>
            <a:chOff x="2054" y="192"/>
            <a:chExt cx="3501" cy="1315"/>
          </a:xfrm>
        </p:grpSpPr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4316" y="192"/>
              <a:ext cx="475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ea typeface="楷体_GB2312" pitchFamily="49" charset="-122"/>
                </a:rPr>
                <a:t>L</a:t>
              </a:r>
              <a:endParaRPr lang="en-US" altLang="zh-CN" sz="1600" b="1">
                <a:ea typeface="楷体_GB2312" pitchFamily="49" charset="-122"/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4618" y="554"/>
              <a:ext cx="5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2530" y="722"/>
              <a:ext cx="62" cy="511"/>
            </a:xfrm>
            <a:custGeom>
              <a:avLst/>
              <a:gdLst>
                <a:gd name="T0" fmla="*/ 0 w 96"/>
                <a:gd name="T1" fmla="*/ 0 h 384"/>
                <a:gd name="T2" fmla="*/ 26 w 96"/>
                <a:gd name="T3" fmla="*/ 113 h 384"/>
                <a:gd name="T4" fmla="*/ 0 w 96"/>
                <a:gd name="T5" fmla="*/ 226 h 384"/>
                <a:gd name="T6" fmla="*/ 26 w 96"/>
                <a:gd name="T7" fmla="*/ 341 h 384"/>
                <a:gd name="T8" fmla="*/ 0 w 96"/>
                <a:gd name="T9" fmla="*/ 454 h 384"/>
                <a:gd name="T10" fmla="*/ 26 w 96"/>
                <a:gd name="T11" fmla="*/ 566 h 384"/>
                <a:gd name="T12" fmla="*/ 0 w 96"/>
                <a:gd name="T13" fmla="*/ 679 h 384"/>
                <a:gd name="T14" fmla="*/ 26 w 96"/>
                <a:gd name="T15" fmla="*/ 792 h 384"/>
                <a:gd name="T16" fmla="*/ 0 w 96"/>
                <a:gd name="T17" fmla="*/ 905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2530" y="552"/>
              <a:ext cx="0" cy="1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>
              <a:off x="2153" y="552"/>
              <a:ext cx="3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4" name="Oval 15"/>
            <p:cNvSpPr>
              <a:spLocks noChangeArrowheads="1"/>
            </p:cNvSpPr>
            <p:nvPr/>
          </p:nvSpPr>
          <p:spPr bwMode="auto">
            <a:xfrm>
              <a:off x="2121" y="535"/>
              <a:ext cx="32" cy="3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/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 flipV="1">
              <a:off x="2153" y="1405"/>
              <a:ext cx="3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 flipV="1">
              <a:off x="2530" y="1233"/>
              <a:ext cx="0" cy="1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7" name="Oval 18"/>
            <p:cNvSpPr>
              <a:spLocks noChangeArrowheads="1"/>
            </p:cNvSpPr>
            <p:nvPr/>
          </p:nvSpPr>
          <p:spPr bwMode="auto">
            <a:xfrm flipV="1">
              <a:off x="2121" y="1386"/>
              <a:ext cx="32" cy="3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>
              <a:off x="2626" y="552"/>
              <a:ext cx="0" cy="8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 flipH="1">
              <a:off x="2669" y="722"/>
              <a:ext cx="63" cy="512"/>
            </a:xfrm>
            <a:custGeom>
              <a:avLst/>
              <a:gdLst>
                <a:gd name="T0" fmla="*/ 0 w 96"/>
                <a:gd name="T1" fmla="*/ 0 h 384"/>
                <a:gd name="T2" fmla="*/ 27 w 96"/>
                <a:gd name="T3" fmla="*/ 113 h 384"/>
                <a:gd name="T4" fmla="*/ 0 w 96"/>
                <a:gd name="T5" fmla="*/ 228 h 384"/>
                <a:gd name="T6" fmla="*/ 27 w 96"/>
                <a:gd name="T7" fmla="*/ 341 h 384"/>
                <a:gd name="T8" fmla="*/ 0 w 96"/>
                <a:gd name="T9" fmla="*/ 455 h 384"/>
                <a:gd name="T10" fmla="*/ 27 w 96"/>
                <a:gd name="T11" fmla="*/ 569 h 384"/>
                <a:gd name="T12" fmla="*/ 0 w 96"/>
                <a:gd name="T13" fmla="*/ 683 h 384"/>
                <a:gd name="T14" fmla="*/ 27 w 96"/>
                <a:gd name="T15" fmla="*/ 796 h 384"/>
                <a:gd name="T16" fmla="*/ 0 w 96"/>
                <a:gd name="T17" fmla="*/ 911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 flipH="1">
              <a:off x="2732" y="552"/>
              <a:ext cx="0" cy="1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 flipH="1" flipV="1">
              <a:off x="2732" y="1234"/>
              <a:ext cx="0" cy="1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2732" y="552"/>
              <a:ext cx="72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3467" y="1319"/>
              <a:ext cx="0" cy="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 rot="2700000">
              <a:off x="3216" y="775"/>
              <a:ext cx="476" cy="4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/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>
              <a:off x="2732" y="1405"/>
              <a:ext cx="74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3454" y="552"/>
              <a:ext cx="0" cy="1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3276" y="980"/>
              <a:ext cx="36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>
              <a:off x="3543" y="877"/>
              <a:ext cx="0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29" name="AutoShape 30"/>
            <p:cNvSpPr>
              <a:spLocks noChangeArrowheads="1"/>
            </p:cNvSpPr>
            <p:nvPr/>
          </p:nvSpPr>
          <p:spPr bwMode="auto">
            <a:xfrm rot="5400000">
              <a:off x="3337" y="896"/>
              <a:ext cx="227" cy="163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3139" y="995"/>
              <a:ext cx="0" cy="5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3128" y="1497"/>
              <a:ext cx="2051" cy="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>
              <a:off x="3768" y="995"/>
              <a:ext cx="1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 flipV="1">
              <a:off x="3862" y="552"/>
              <a:ext cx="0" cy="4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>
              <a:off x="3862" y="552"/>
              <a:ext cx="3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 rot="5400000" flipH="1">
              <a:off x="4383" y="329"/>
              <a:ext cx="69" cy="377"/>
            </a:xfrm>
            <a:custGeom>
              <a:avLst/>
              <a:gdLst>
                <a:gd name="T0" fmla="*/ 0 w 96"/>
                <a:gd name="T1" fmla="*/ 0 h 384"/>
                <a:gd name="T2" fmla="*/ 36 w 96"/>
                <a:gd name="T3" fmla="*/ 45 h 384"/>
                <a:gd name="T4" fmla="*/ 0 w 96"/>
                <a:gd name="T5" fmla="*/ 90 h 384"/>
                <a:gd name="T6" fmla="*/ 36 w 96"/>
                <a:gd name="T7" fmla="*/ 135 h 384"/>
                <a:gd name="T8" fmla="*/ 0 w 96"/>
                <a:gd name="T9" fmla="*/ 183 h 384"/>
                <a:gd name="T10" fmla="*/ 36 w 96"/>
                <a:gd name="T11" fmla="*/ 228 h 384"/>
                <a:gd name="T12" fmla="*/ 0 w 96"/>
                <a:gd name="T13" fmla="*/ 273 h 384"/>
                <a:gd name="T14" fmla="*/ 36 w 96"/>
                <a:gd name="T15" fmla="*/ 318 h 384"/>
                <a:gd name="T16" fmla="*/ 0 w 96"/>
                <a:gd name="T17" fmla="*/ 363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36" name="Line 37"/>
            <p:cNvSpPr>
              <a:spLocks noChangeShapeType="1"/>
            </p:cNvSpPr>
            <p:nvPr/>
          </p:nvSpPr>
          <p:spPr bwMode="auto">
            <a:xfrm>
              <a:off x="4229" y="449"/>
              <a:ext cx="3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37" name="Rectangle 38"/>
            <p:cNvSpPr>
              <a:spLocks noChangeArrowheads="1"/>
            </p:cNvSpPr>
            <p:nvPr/>
          </p:nvSpPr>
          <p:spPr bwMode="auto">
            <a:xfrm>
              <a:off x="5138" y="893"/>
              <a:ext cx="82" cy="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5E4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/>
            </a:p>
          </p:txBody>
        </p:sp>
        <p:sp>
          <p:nvSpPr>
            <p:cNvPr id="38" name="Line 39"/>
            <p:cNvSpPr>
              <a:spLocks noChangeShapeType="1"/>
            </p:cNvSpPr>
            <p:nvPr/>
          </p:nvSpPr>
          <p:spPr bwMode="auto">
            <a:xfrm flipV="1">
              <a:off x="5178" y="552"/>
              <a:ext cx="0" cy="3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39" name="Line 40"/>
            <p:cNvSpPr>
              <a:spLocks noChangeShapeType="1"/>
            </p:cNvSpPr>
            <p:nvPr/>
          </p:nvSpPr>
          <p:spPr bwMode="auto">
            <a:xfrm>
              <a:off x="5178" y="1165"/>
              <a:ext cx="0" cy="3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40" name="Text Box 41"/>
            <p:cNvSpPr txBox="1">
              <a:spLocks noChangeArrowheads="1"/>
            </p:cNvSpPr>
            <p:nvPr/>
          </p:nvSpPr>
          <p:spPr bwMode="auto">
            <a:xfrm>
              <a:off x="2652" y="816"/>
              <a:ext cx="329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solidFill>
                    <a:srgbClr val="FF0000"/>
                  </a:solidFill>
                  <a:ea typeface="楷体_GB2312" pitchFamily="49" charset="-122"/>
                </a:rPr>
                <a:t> u</a:t>
              </a:r>
              <a:endParaRPr lang="en-US" altLang="zh-CN" sz="16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41" name="Text Box 42"/>
            <p:cNvSpPr txBox="1">
              <a:spLocks noChangeArrowheads="1"/>
            </p:cNvSpPr>
            <p:nvPr/>
          </p:nvSpPr>
          <p:spPr bwMode="auto">
            <a:xfrm>
              <a:off x="4848" y="912"/>
              <a:ext cx="430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ea typeface="楷体_GB2312" pitchFamily="49" charset="-122"/>
                </a:rPr>
                <a:t>R</a:t>
              </a:r>
              <a:r>
                <a:rPr lang="en-US" altLang="zh-CN" sz="1600" b="1" baseline="-25000">
                  <a:ea typeface="楷体_GB2312" pitchFamily="49" charset="-122"/>
                </a:rPr>
                <a:t>L</a:t>
              </a:r>
              <a:endParaRPr lang="en-US" altLang="zh-CN" sz="1600" b="1">
                <a:ea typeface="楷体_GB2312" pitchFamily="49" charset="-122"/>
              </a:endParaRPr>
            </a:p>
          </p:txBody>
        </p:sp>
        <p:sp>
          <p:nvSpPr>
            <p:cNvPr id="42" name="Text Box 43"/>
            <p:cNvSpPr txBox="1">
              <a:spLocks noChangeArrowheads="1"/>
            </p:cNvSpPr>
            <p:nvPr/>
          </p:nvSpPr>
          <p:spPr bwMode="auto">
            <a:xfrm>
              <a:off x="5232" y="864"/>
              <a:ext cx="323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600" b="1" i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r>
                <a:rPr lang="en-US" altLang="zh-CN" sz="1600" b="1" baseline="-25000">
                  <a:solidFill>
                    <a:srgbClr val="FF0000"/>
                  </a:solidFill>
                  <a:ea typeface="楷体_GB2312" pitchFamily="49" charset="-122"/>
                </a:rPr>
                <a:t>o</a:t>
              </a:r>
              <a:endParaRPr lang="en-US" altLang="zh-CN" sz="16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43" name="Rectangle 44"/>
            <p:cNvSpPr>
              <a:spLocks noChangeArrowheads="1"/>
            </p:cNvSpPr>
            <p:nvPr/>
          </p:nvSpPr>
          <p:spPr bwMode="auto">
            <a:xfrm>
              <a:off x="2758" y="576"/>
              <a:ext cx="169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44" name="Rectangle 45"/>
            <p:cNvSpPr>
              <a:spLocks noChangeArrowheads="1"/>
            </p:cNvSpPr>
            <p:nvPr/>
          </p:nvSpPr>
          <p:spPr bwMode="auto">
            <a:xfrm>
              <a:off x="5244" y="624"/>
              <a:ext cx="169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45" name="Rectangle 46"/>
            <p:cNvSpPr>
              <a:spLocks noChangeArrowheads="1"/>
            </p:cNvSpPr>
            <p:nvPr/>
          </p:nvSpPr>
          <p:spPr bwMode="auto">
            <a:xfrm>
              <a:off x="2687" y="1065"/>
              <a:ext cx="337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</a:rPr>
                <a:t>–</a:t>
              </a:r>
            </a:p>
          </p:txBody>
        </p:sp>
        <p:sp>
          <p:nvSpPr>
            <p:cNvPr id="46" name="Rectangle 47"/>
            <p:cNvSpPr>
              <a:spLocks noChangeArrowheads="1"/>
            </p:cNvSpPr>
            <p:nvPr/>
          </p:nvSpPr>
          <p:spPr bwMode="auto">
            <a:xfrm>
              <a:off x="5261" y="1104"/>
              <a:ext cx="169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</a:rPr>
                <a:t>–</a:t>
              </a:r>
            </a:p>
          </p:txBody>
        </p:sp>
        <p:sp>
          <p:nvSpPr>
            <p:cNvPr id="47" name="Text Box 48"/>
            <p:cNvSpPr txBox="1">
              <a:spLocks noChangeArrowheads="1"/>
            </p:cNvSpPr>
            <p:nvPr/>
          </p:nvSpPr>
          <p:spPr bwMode="auto">
            <a:xfrm>
              <a:off x="2054" y="739"/>
              <a:ext cx="172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600" b="1">
                  <a:ea typeface="楷体_GB2312" pitchFamily="49" charset="-122"/>
                </a:rPr>
                <a:t>~</a:t>
              </a:r>
            </a:p>
          </p:txBody>
        </p:sp>
        <p:sp>
          <p:nvSpPr>
            <p:cNvPr id="48" name="Text Box 49"/>
            <p:cNvSpPr txBox="1">
              <a:spLocks noChangeArrowheads="1"/>
            </p:cNvSpPr>
            <p:nvPr/>
          </p:nvSpPr>
          <p:spPr bwMode="auto">
            <a:xfrm>
              <a:off x="4591" y="656"/>
              <a:ext cx="177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600" b="1"/>
                <a:t>+</a:t>
              </a:r>
            </a:p>
          </p:txBody>
        </p:sp>
        <p:sp>
          <p:nvSpPr>
            <p:cNvPr id="49" name="Text Box 50"/>
            <p:cNvSpPr txBox="1">
              <a:spLocks noChangeArrowheads="1"/>
            </p:cNvSpPr>
            <p:nvPr/>
          </p:nvSpPr>
          <p:spPr bwMode="auto">
            <a:xfrm>
              <a:off x="4445" y="882"/>
              <a:ext cx="229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600" b="1" i="1"/>
                <a:t>C</a:t>
              </a:r>
              <a:r>
                <a:rPr lang="en-US" altLang="zh-CN" sz="1600" b="1" baseline="-25000"/>
                <a:t>2</a:t>
              </a:r>
              <a:endParaRPr lang="en-US" altLang="zh-CN" sz="1600" b="1"/>
            </a:p>
          </p:txBody>
        </p:sp>
        <p:grpSp>
          <p:nvGrpSpPr>
            <p:cNvPr id="50" name="Group 51"/>
            <p:cNvGrpSpPr>
              <a:grpSpLocks/>
            </p:cNvGrpSpPr>
            <p:nvPr/>
          </p:nvGrpSpPr>
          <p:grpSpPr bwMode="auto">
            <a:xfrm>
              <a:off x="4696" y="542"/>
              <a:ext cx="164" cy="955"/>
              <a:chOff x="3662" y="1048"/>
              <a:chExt cx="288" cy="1081"/>
            </a:xfrm>
          </p:grpSpPr>
          <p:sp>
            <p:nvSpPr>
              <p:cNvPr id="58" name="Line 52"/>
              <p:cNvSpPr>
                <a:spLocks noChangeShapeType="1"/>
              </p:cNvSpPr>
              <p:nvPr/>
            </p:nvSpPr>
            <p:spPr bwMode="auto">
              <a:xfrm>
                <a:off x="3806" y="1048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59" name="Line 53"/>
              <p:cNvSpPr>
                <a:spLocks noChangeShapeType="1"/>
              </p:cNvSpPr>
              <p:nvPr/>
            </p:nvSpPr>
            <p:spPr bwMode="auto">
              <a:xfrm flipH="1">
                <a:off x="3806" y="1624"/>
                <a:ext cx="0" cy="50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60" name="Line 54"/>
              <p:cNvSpPr>
                <a:spLocks noChangeShapeType="1"/>
              </p:cNvSpPr>
              <p:nvPr/>
            </p:nvSpPr>
            <p:spPr bwMode="auto">
              <a:xfrm>
                <a:off x="3662" y="152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61" name="Line 55"/>
              <p:cNvSpPr>
                <a:spLocks noChangeShapeType="1"/>
              </p:cNvSpPr>
              <p:nvPr/>
            </p:nvSpPr>
            <p:spPr bwMode="auto">
              <a:xfrm>
                <a:off x="3662" y="162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</p:grpSp>
        <p:grpSp>
          <p:nvGrpSpPr>
            <p:cNvPr id="51" name="Group 56"/>
            <p:cNvGrpSpPr>
              <a:grpSpLocks/>
            </p:cNvGrpSpPr>
            <p:nvPr/>
          </p:nvGrpSpPr>
          <p:grpSpPr bwMode="auto">
            <a:xfrm>
              <a:off x="3979" y="557"/>
              <a:ext cx="164" cy="950"/>
              <a:chOff x="3662" y="1048"/>
              <a:chExt cx="288" cy="1089"/>
            </a:xfrm>
          </p:grpSpPr>
          <p:sp>
            <p:nvSpPr>
              <p:cNvPr id="54" name="Line 57"/>
              <p:cNvSpPr>
                <a:spLocks noChangeShapeType="1"/>
              </p:cNvSpPr>
              <p:nvPr/>
            </p:nvSpPr>
            <p:spPr bwMode="auto">
              <a:xfrm>
                <a:off x="3806" y="1048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55" name="Line 58"/>
              <p:cNvSpPr>
                <a:spLocks noChangeShapeType="1"/>
              </p:cNvSpPr>
              <p:nvPr/>
            </p:nvSpPr>
            <p:spPr bwMode="auto">
              <a:xfrm>
                <a:off x="3806" y="1624"/>
                <a:ext cx="0" cy="51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56" name="Line 59"/>
              <p:cNvSpPr>
                <a:spLocks noChangeShapeType="1"/>
              </p:cNvSpPr>
              <p:nvPr/>
            </p:nvSpPr>
            <p:spPr bwMode="auto">
              <a:xfrm>
                <a:off x="3662" y="152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57" name="Line 60"/>
              <p:cNvSpPr>
                <a:spLocks noChangeShapeType="1"/>
              </p:cNvSpPr>
              <p:nvPr/>
            </p:nvSpPr>
            <p:spPr bwMode="auto">
              <a:xfrm>
                <a:off x="3662" y="162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</p:grpSp>
        <p:sp>
          <p:nvSpPr>
            <p:cNvPr id="52" name="Text Box 61"/>
            <p:cNvSpPr txBox="1">
              <a:spLocks noChangeArrowheads="1"/>
            </p:cNvSpPr>
            <p:nvPr/>
          </p:nvSpPr>
          <p:spPr bwMode="auto">
            <a:xfrm>
              <a:off x="4056" y="701"/>
              <a:ext cx="177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600" b="1"/>
                <a:t>+</a:t>
              </a:r>
            </a:p>
          </p:txBody>
        </p:sp>
        <p:sp>
          <p:nvSpPr>
            <p:cNvPr id="53" name="Text Box 62"/>
            <p:cNvSpPr txBox="1">
              <a:spLocks noChangeArrowheads="1"/>
            </p:cNvSpPr>
            <p:nvPr/>
          </p:nvSpPr>
          <p:spPr bwMode="auto">
            <a:xfrm>
              <a:off x="4128" y="912"/>
              <a:ext cx="229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600" b="1" i="1"/>
                <a:t>C</a:t>
              </a:r>
              <a:r>
                <a:rPr lang="en-US" altLang="zh-CN" sz="1600" b="1" baseline="-25000"/>
                <a:t>1</a:t>
              </a:r>
              <a:endParaRPr lang="en-US" altLang="zh-CN" sz="1600" b="1"/>
            </a:p>
          </p:txBody>
        </p:sp>
      </p:grpSp>
      <p:sp>
        <p:nvSpPr>
          <p:cNvPr id="62" name="Text Box 63"/>
          <p:cNvSpPr txBox="1">
            <a:spLocks noChangeArrowheads="1"/>
          </p:cNvSpPr>
          <p:nvPr/>
        </p:nvSpPr>
        <p:spPr bwMode="auto">
          <a:xfrm>
            <a:off x="581431" y="2781745"/>
            <a:ext cx="23284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 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形 </a:t>
            </a: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RC 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滤波器</a:t>
            </a:r>
          </a:p>
        </p:txBody>
      </p:sp>
      <p:grpSp>
        <p:nvGrpSpPr>
          <p:cNvPr id="63" name="Group 64"/>
          <p:cNvGrpSpPr>
            <a:grpSpLocks/>
          </p:cNvGrpSpPr>
          <p:nvPr/>
        </p:nvGrpSpPr>
        <p:grpSpPr bwMode="auto">
          <a:xfrm>
            <a:off x="3764500" y="2573268"/>
            <a:ext cx="4539398" cy="1472838"/>
            <a:chOff x="2019" y="1872"/>
            <a:chExt cx="3501" cy="1235"/>
          </a:xfrm>
        </p:grpSpPr>
        <p:sp>
          <p:nvSpPr>
            <p:cNvPr id="64" name="Text Box 65"/>
            <p:cNvSpPr txBox="1">
              <a:spLocks noChangeArrowheads="1"/>
            </p:cNvSpPr>
            <p:nvPr/>
          </p:nvSpPr>
          <p:spPr bwMode="auto">
            <a:xfrm>
              <a:off x="4281" y="1872"/>
              <a:ext cx="475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ea typeface="楷体_GB2312" pitchFamily="49" charset="-122"/>
                </a:rPr>
                <a:t>R</a:t>
              </a:r>
              <a:endParaRPr lang="en-US" altLang="zh-CN" sz="1600" b="1">
                <a:ea typeface="楷体_GB2312" pitchFamily="49" charset="-122"/>
              </a:endParaRPr>
            </a:p>
          </p:txBody>
        </p:sp>
        <p:sp>
          <p:nvSpPr>
            <p:cNvPr id="65" name="Line 66"/>
            <p:cNvSpPr>
              <a:spLocks noChangeShapeType="1"/>
            </p:cNvSpPr>
            <p:nvPr/>
          </p:nvSpPr>
          <p:spPr bwMode="auto">
            <a:xfrm>
              <a:off x="4549" y="2154"/>
              <a:ext cx="60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66" name="Freeform 67"/>
            <p:cNvSpPr>
              <a:spLocks/>
            </p:cNvSpPr>
            <p:nvPr/>
          </p:nvSpPr>
          <p:spPr bwMode="auto">
            <a:xfrm>
              <a:off x="2495" y="2322"/>
              <a:ext cx="62" cy="511"/>
            </a:xfrm>
            <a:custGeom>
              <a:avLst/>
              <a:gdLst>
                <a:gd name="T0" fmla="*/ 0 w 96"/>
                <a:gd name="T1" fmla="*/ 0 h 384"/>
                <a:gd name="T2" fmla="*/ 26 w 96"/>
                <a:gd name="T3" fmla="*/ 113 h 384"/>
                <a:gd name="T4" fmla="*/ 0 w 96"/>
                <a:gd name="T5" fmla="*/ 226 h 384"/>
                <a:gd name="T6" fmla="*/ 26 w 96"/>
                <a:gd name="T7" fmla="*/ 341 h 384"/>
                <a:gd name="T8" fmla="*/ 0 w 96"/>
                <a:gd name="T9" fmla="*/ 454 h 384"/>
                <a:gd name="T10" fmla="*/ 26 w 96"/>
                <a:gd name="T11" fmla="*/ 566 h 384"/>
                <a:gd name="T12" fmla="*/ 0 w 96"/>
                <a:gd name="T13" fmla="*/ 679 h 384"/>
                <a:gd name="T14" fmla="*/ 26 w 96"/>
                <a:gd name="T15" fmla="*/ 792 h 384"/>
                <a:gd name="T16" fmla="*/ 0 w 96"/>
                <a:gd name="T17" fmla="*/ 905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67" name="Line 68"/>
            <p:cNvSpPr>
              <a:spLocks noChangeShapeType="1"/>
            </p:cNvSpPr>
            <p:nvPr/>
          </p:nvSpPr>
          <p:spPr bwMode="auto">
            <a:xfrm>
              <a:off x="2495" y="2152"/>
              <a:ext cx="0" cy="1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68" name="Line 69"/>
            <p:cNvSpPr>
              <a:spLocks noChangeShapeType="1"/>
            </p:cNvSpPr>
            <p:nvPr/>
          </p:nvSpPr>
          <p:spPr bwMode="auto">
            <a:xfrm>
              <a:off x="2118" y="2152"/>
              <a:ext cx="3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69" name="Oval 70"/>
            <p:cNvSpPr>
              <a:spLocks noChangeArrowheads="1"/>
            </p:cNvSpPr>
            <p:nvPr/>
          </p:nvSpPr>
          <p:spPr bwMode="auto">
            <a:xfrm>
              <a:off x="2086" y="2135"/>
              <a:ext cx="32" cy="3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/>
            </a:p>
          </p:txBody>
        </p:sp>
        <p:sp>
          <p:nvSpPr>
            <p:cNvPr id="70" name="Line 71"/>
            <p:cNvSpPr>
              <a:spLocks noChangeShapeType="1"/>
            </p:cNvSpPr>
            <p:nvPr/>
          </p:nvSpPr>
          <p:spPr bwMode="auto">
            <a:xfrm flipV="1">
              <a:off x="2118" y="3005"/>
              <a:ext cx="37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71" name="Line 72"/>
            <p:cNvSpPr>
              <a:spLocks noChangeShapeType="1"/>
            </p:cNvSpPr>
            <p:nvPr/>
          </p:nvSpPr>
          <p:spPr bwMode="auto">
            <a:xfrm flipV="1">
              <a:off x="2495" y="2833"/>
              <a:ext cx="0" cy="1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72" name="Oval 73"/>
            <p:cNvSpPr>
              <a:spLocks noChangeArrowheads="1"/>
            </p:cNvSpPr>
            <p:nvPr/>
          </p:nvSpPr>
          <p:spPr bwMode="auto">
            <a:xfrm flipV="1">
              <a:off x="2086" y="2986"/>
              <a:ext cx="32" cy="3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/>
            </a:p>
          </p:txBody>
        </p:sp>
        <p:sp>
          <p:nvSpPr>
            <p:cNvPr id="73" name="Line 74"/>
            <p:cNvSpPr>
              <a:spLocks noChangeShapeType="1"/>
            </p:cNvSpPr>
            <p:nvPr/>
          </p:nvSpPr>
          <p:spPr bwMode="auto">
            <a:xfrm>
              <a:off x="2591" y="2152"/>
              <a:ext cx="0" cy="8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74" name="Freeform 75"/>
            <p:cNvSpPr>
              <a:spLocks/>
            </p:cNvSpPr>
            <p:nvPr/>
          </p:nvSpPr>
          <p:spPr bwMode="auto">
            <a:xfrm flipH="1">
              <a:off x="2634" y="2322"/>
              <a:ext cx="63" cy="512"/>
            </a:xfrm>
            <a:custGeom>
              <a:avLst/>
              <a:gdLst>
                <a:gd name="T0" fmla="*/ 0 w 96"/>
                <a:gd name="T1" fmla="*/ 0 h 384"/>
                <a:gd name="T2" fmla="*/ 27 w 96"/>
                <a:gd name="T3" fmla="*/ 113 h 384"/>
                <a:gd name="T4" fmla="*/ 0 w 96"/>
                <a:gd name="T5" fmla="*/ 228 h 384"/>
                <a:gd name="T6" fmla="*/ 27 w 96"/>
                <a:gd name="T7" fmla="*/ 341 h 384"/>
                <a:gd name="T8" fmla="*/ 0 w 96"/>
                <a:gd name="T9" fmla="*/ 455 h 384"/>
                <a:gd name="T10" fmla="*/ 27 w 96"/>
                <a:gd name="T11" fmla="*/ 569 h 384"/>
                <a:gd name="T12" fmla="*/ 0 w 96"/>
                <a:gd name="T13" fmla="*/ 683 h 384"/>
                <a:gd name="T14" fmla="*/ 27 w 96"/>
                <a:gd name="T15" fmla="*/ 796 h 384"/>
                <a:gd name="T16" fmla="*/ 0 w 96"/>
                <a:gd name="T17" fmla="*/ 911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75" name="Line 76"/>
            <p:cNvSpPr>
              <a:spLocks noChangeShapeType="1"/>
            </p:cNvSpPr>
            <p:nvPr/>
          </p:nvSpPr>
          <p:spPr bwMode="auto">
            <a:xfrm flipH="1">
              <a:off x="2697" y="2152"/>
              <a:ext cx="0" cy="1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76" name="Line 77"/>
            <p:cNvSpPr>
              <a:spLocks noChangeShapeType="1"/>
            </p:cNvSpPr>
            <p:nvPr/>
          </p:nvSpPr>
          <p:spPr bwMode="auto">
            <a:xfrm flipH="1" flipV="1">
              <a:off x="2697" y="2834"/>
              <a:ext cx="0" cy="1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77" name="Line 78"/>
            <p:cNvSpPr>
              <a:spLocks noChangeShapeType="1"/>
            </p:cNvSpPr>
            <p:nvPr/>
          </p:nvSpPr>
          <p:spPr bwMode="auto">
            <a:xfrm>
              <a:off x="2697" y="2152"/>
              <a:ext cx="72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78" name="Line 79"/>
            <p:cNvSpPr>
              <a:spLocks noChangeShapeType="1"/>
            </p:cNvSpPr>
            <p:nvPr/>
          </p:nvSpPr>
          <p:spPr bwMode="auto">
            <a:xfrm>
              <a:off x="3432" y="2923"/>
              <a:ext cx="0" cy="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79" name="Rectangle 80"/>
            <p:cNvSpPr>
              <a:spLocks noChangeArrowheads="1"/>
            </p:cNvSpPr>
            <p:nvPr/>
          </p:nvSpPr>
          <p:spPr bwMode="auto">
            <a:xfrm rot="2700000">
              <a:off x="3181" y="2375"/>
              <a:ext cx="476" cy="4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/>
            </a:p>
          </p:txBody>
        </p:sp>
        <p:sp>
          <p:nvSpPr>
            <p:cNvPr id="80" name="Line 81"/>
            <p:cNvSpPr>
              <a:spLocks noChangeShapeType="1"/>
            </p:cNvSpPr>
            <p:nvPr/>
          </p:nvSpPr>
          <p:spPr bwMode="auto">
            <a:xfrm>
              <a:off x="2697" y="3005"/>
              <a:ext cx="73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81" name="Line 82"/>
            <p:cNvSpPr>
              <a:spLocks noChangeShapeType="1"/>
            </p:cNvSpPr>
            <p:nvPr/>
          </p:nvSpPr>
          <p:spPr bwMode="auto">
            <a:xfrm>
              <a:off x="3419" y="2152"/>
              <a:ext cx="0" cy="1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82" name="Line 83"/>
            <p:cNvSpPr>
              <a:spLocks noChangeShapeType="1"/>
            </p:cNvSpPr>
            <p:nvPr/>
          </p:nvSpPr>
          <p:spPr bwMode="auto">
            <a:xfrm>
              <a:off x="3241" y="2580"/>
              <a:ext cx="36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83" name="Line 84"/>
            <p:cNvSpPr>
              <a:spLocks noChangeShapeType="1"/>
            </p:cNvSpPr>
            <p:nvPr/>
          </p:nvSpPr>
          <p:spPr bwMode="auto">
            <a:xfrm>
              <a:off x="3508" y="2477"/>
              <a:ext cx="0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84" name="AutoShape 85"/>
            <p:cNvSpPr>
              <a:spLocks noChangeArrowheads="1"/>
            </p:cNvSpPr>
            <p:nvPr/>
          </p:nvSpPr>
          <p:spPr bwMode="auto">
            <a:xfrm rot="5400000">
              <a:off x="3302" y="2496"/>
              <a:ext cx="227" cy="163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/>
            </a:p>
          </p:txBody>
        </p:sp>
        <p:sp>
          <p:nvSpPr>
            <p:cNvPr id="85" name="Line 86"/>
            <p:cNvSpPr>
              <a:spLocks noChangeShapeType="1"/>
            </p:cNvSpPr>
            <p:nvPr/>
          </p:nvSpPr>
          <p:spPr bwMode="auto">
            <a:xfrm>
              <a:off x="3104" y="2595"/>
              <a:ext cx="0" cy="5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86" name="Line 87"/>
            <p:cNvSpPr>
              <a:spLocks noChangeShapeType="1"/>
            </p:cNvSpPr>
            <p:nvPr/>
          </p:nvSpPr>
          <p:spPr bwMode="auto">
            <a:xfrm flipV="1">
              <a:off x="3093" y="3099"/>
              <a:ext cx="205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87" name="Line 88"/>
            <p:cNvSpPr>
              <a:spLocks noChangeShapeType="1"/>
            </p:cNvSpPr>
            <p:nvPr/>
          </p:nvSpPr>
          <p:spPr bwMode="auto">
            <a:xfrm>
              <a:off x="3733" y="2595"/>
              <a:ext cx="1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88" name="Line 89"/>
            <p:cNvSpPr>
              <a:spLocks noChangeShapeType="1"/>
            </p:cNvSpPr>
            <p:nvPr/>
          </p:nvSpPr>
          <p:spPr bwMode="auto">
            <a:xfrm flipV="1">
              <a:off x="3827" y="2152"/>
              <a:ext cx="0" cy="4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89" name="Line 90"/>
            <p:cNvSpPr>
              <a:spLocks noChangeShapeType="1"/>
            </p:cNvSpPr>
            <p:nvPr/>
          </p:nvSpPr>
          <p:spPr bwMode="auto">
            <a:xfrm>
              <a:off x="3827" y="2152"/>
              <a:ext cx="4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90" name="Rectangle 91"/>
            <p:cNvSpPr>
              <a:spLocks noChangeArrowheads="1"/>
            </p:cNvSpPr>
            <p:nvPr/>
          </p:nvSpPr>
          <p:spPr bwMode="auto">
            <a:xfrm>
              <a:off x="5103" y="2493"/>
              <a:ext cx="82" cy="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5E4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/>
            </a:p>
          </p:txBody>
        </p:sp>
        <p:sp>
          <p:nvSpPr>
            <p:cNvPr id="91" name="Line 92"/>
            <p:cNvSpPr>
              <a:spLocks noChangeShapeType="1"/>
            </p:cNvSpPr>
            <p:nvPr/>
          </p:nvSpPr>
          <p:spPr bwMode="auto">
            <a:xfrm flipV="1">
              <a:off x="5143" y="2152"/>
              <a:ext cx="0" cy="3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92" name="Line 93"/>
            <p:cNvSpPr>
              <a:spLocks noChangeShapeType="1"/>
            </p:cNvSpPr>
            <p:nvPr/>
          </p:nvSpPr>
          <p:spPr bwMode="auto">
            <a:xfrm>
              <a:off x="5143" y="2765"/>
              <a:ext cx="0" cy="3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93" name="Text Box 94"/>
            <p:cNvSpPr txBox="1">
              <a:spLocks noChangeArrowheads="1"/>
            </p:cNvSpPr>
            <p:nvPr/>
          </p:nvSpPr>
          <p:spPr bwMode="auto">
            <a:xfrm>
              <a:off x="2617" y="2416"/>
              <a:ext cx="329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solidFill>
                    <a:srgbClr val="FF0000"/>
                  </a:solidFill>
                  <a:ea typeface="楷体_GB2312" pitchFamily="49" charset="-122"/>
                </a:rPr>
                <a:t> u</a:t>
              </a:r>
              <a:endParaRPr lang="en-US" altLang="zh-CN" sz="16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94" name="Text Box 95"/>
            <p:cNvSpPr txBox="1">
              <a:spLocks noChangeArrowheads="1"/>
            </p:cNvSpPr>
            <p:nvPr/>
          </p:nvSpPr>
          <p:spPr bwMode="auto">
            <a:xfrm>
              <a:off x="4813" y="2512"/>
              <a:ext cx="430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ea typeface="楷体_GB2312" pitchFamily="49" charset="-122"/>
                </a:rPr>
                <a:t>R</a:t>
              </a:r>
              <a:r>
                <a:rPr lang="en-US" altLang="zh-CN" sz="1600" b="1" baseline="-25000">
                  <a:ea typeface="楷体_GB2312" pitchFamily="49" charset="-122"/>
                </a:rPr>
                <a:t>L</a:t>
              </a:r>
              <a:endParaRPr lang="en-US" altLang="zh-CN" sz="1600" b="1">
                <a:ea typeface="楷体_GB2312" pitchFamily="49" charset="-122"/>
              </a:endParaRPr>
            </a:p>
          </p:txBody>
        </p:sp>
        <p:sp>
          <p:nvSpPr>
            <p:cNvPr id="95" name="Text Box 96"/>
            <p:cNvSpPr txBox="1">
              <a:spLocks noChangeArrowheads="1"/>
            </p:cNvSpPr>
            <p:nvPr/>
          </p:nvSpPr>
          <p:spPr bwMode="auto">
            <a:xfrm>
              <a:off x="5197" y="2464"/>
              <a:ext cx="323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1600" b="1" i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r>
                <a:rPr lang="en-US" altLang="zh-CN" sz="1600" b="1" baseline="-25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楷体_GB2312" pitchFamily="49" charset="-122"/>
                </a:rPr>
                <a:t>o</a:t>
              </a:r>
              <a:endParaRPr lang="en-US" altLang="zh-CN" sz="1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49" charset="-122"/>
              </a:endParaRPr>
            </a:p>
          </p:txBody>
        </p:sp>
        <p:sp>
          <p:nvSpPr>
            <p:cNvPr id="96" name="Rectangle 97"/>
            <p:cNvSpPr>
              <a:spLocks noChangeArrowheads="1"/>
            </p:cNvSpPr>
            <p:nvPr/>
          </p:nvSpPr>
          <p:spPr bwMode="auto">
            <a:xfrm>
              <a:off x="2723" y="2176"/>
              <a:ext cx="169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97" name="Rectangle 98"/>
            <p:cNvSpPr>
              <a:spLocks noChangeArrowheads="1"/>
            </p:cNvSpPr>
            <p:nvPr/>
          </p:nvSpPr>
          <p:spPr bwMode="auto">
            <a:xfrm>
              <a:off x="5209" y="2224"/>
              <a:ext cx="169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98" name="Rectangle 99"/>
            <p:cNvSpPr>
              <a:spLocks noChangeArrowheads="1"/>
            </p:cNvSpPr>
            <p:nvPr/>
          </p:nvSpPr>
          <p:spPr bwMode="auto">
            <a:xfrm>
              <a:off x="2652" y="2665"/>
              <a:ext cx="337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</a:rPr>
                <a:t>–</a:t>
              </a:r>
            </a:p>
          </p:txBody>
        </p:sp>
        <p:sp>
          <p:nvSpPr>
            <p:cNvPr id="99" name="Rectangle 100"/>
            <p:cNvSpPr>
              <a:spLocks noChangeArrowheads="1"/>
            </p:cNvSpPr>
            <p:nvPr/>
          </p:nvSpPr>
          <p:spPr bwMode="auto">
            <a:xfrm>
              <a:off x="5226" y="2704"/>
              <a:ext cx="169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</a:rPr>
                <a:t>–</a:t>
              </a:r>
            </a:p>
          </p:txBody>
        </p:sp>
        <p:sp>
          <p:nvSpPr>
            <p:cNvPr id="100" name="Text Box 101"/>
            <p:cNvSpPr txBox="1">
              <a:spLocks noChangeArrowheads="1"/>
            </p:cNvSpPr>
            <p:nvPr/>
          </p:nvSpPr>
          <p:spPr bwMode="auto">
            <a:xfrm>
              <a:off x="2019" y="2339"/>
              <a:ext cx="172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600" b="1">
                  <a:ea typeface="楷体_GB2312" pitchFamily="49" charset="-122"/>
                </a:rPr>
                <a:t>~</a:t>
              </a:r>
            </a:p>
          </p:txBody>
        </p:sp>
        <p:sp>
          <p:nvSpPr>
            <p:cNvPr id="101" name="Text Box 102"/>
            <p:cNvSpPr txBox="1">
              <a:spLocks noChangeArrowheads="1"/>
            </p:cNvSpPr>
            <p:nvPr/>
          </p:nvSpPr>
          <p:spPr bwMode="auto">
            <a:xfrm>
              <a:off x="4512" y="2304"/>
              <a:ext cx="177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600" b="1"/>
                <a:t>+</a:t>
              </a:r>
            </a:p>
          </p:txBody>
        </p:sp>
        <p:sp>
          <p:nvSpPr>
            <p:cNvPr id="102" name="Text Box 103"/>
            <p:cNvSpPr txBox="1">
              <a:spLocks noChangeArrowheads="1"/>
            </p:cNvSpPr>
            <p:nvPr/>
          </p:nvSpPr>
          <p:spPr bwMode="auto">
            <a:xfrm>
              <a:off x="4410" y="2496"/>
              <a:ext cx="229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600" b="1" i="1"/>
                <a:t>C</a:t>
              </a:r>
              <a:r>
                <a:rPr lang="en-US" altLang="zh-CN" sz="1600" b="1" baseline="-25000"/>
                <a:t>2</a:t>
              </a:r>
              <a:endParaRPr lang="en-US" altLang="zh-CN" sz="1600" b="1"/>
            </a:p>
          </p:txBody>
        </p:sp>
        <p:grpSp>
          <p:nvGrpSpPr>
            <p:cNvPr id="103" name="Group 104"/>
            <p:cNvGrpSpPr>
              <a:grpSpLocks/>
            </p:cNvGrpSpPr>
            <p:nvPr/>
          </p:nvGrpSpPr>
          <p:grpSpPr bwMode="auto">
            <a:xfrm>
              <a:off x="4661" y="2142"/>
              <a:ext cx="164" cy="957"/>
              <a:chOff x="3662" y="1048"/>
              <a:chExt cx="288" cy="1084"/>
            </a:xfrm>
          </p:grpSpPr>
          <p:sp>
            <p:nvSpPr>
              <p:cNvPr id="112" name="Line 105"/>
              <p:cNvSpPr>
                <a:spLocks noChangeShapeType="1"/>
              </p:cNvSpPr>
              <p:nvPr/>
            </p:nvSpPr>
            <p:spPr bwMode="auto">
              <a:xfrm>
                <a:off x="3806" y="1048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113" name="Line 106"/>
              <p:cNvSpPr>
                <a:spLocks noChangeShapeType="1"/>
              </p:cNvSpPr>
              <p:nvPr/>
            </p:nvSpPr>
            <p:spPr bwMode="auto">
              <a:xfrm>
                <a:off x="3806" y="1624"/>
                <a:ext cx="0" cy="5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114" name="Line 107"/>
              <p:cNvSpPr>
                <a:spLocks noChangeShapeType="1"/>
              </p:cNvSpPr>
              <p:nvPr/>
            </p:nvSpPr>
            <p:spPr bwMode="auto">
              <a:xfrm>
                <a:off x="3662" y="152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115" name="Line 108"/>
              <p:cNvSpPr>
                <a:spLocks noChangeShapeType="1"/>
              </p:cNvSpPr>
              <p:nvPr/>
            </p:nvSpPr>
            <p:spPr bwMode="auto">
              <a:xfrm>
                <a:off x="3662" y="162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</p:grpSp>
        <p:grpSp>
          <p:nvGrpSpPr>
            <p:cNvPr id="104" name="Group 109"/>
            <p:cNvGrpSpPr>
              <a:grpSpLocks/>
            </p:cNvGrpSpPr>
            <p:nvPr/>
          </p:nvGrpSpPr>
          <p:grpSpPr bwMode="auto">
            <a:xfrm>
              <a:off x="3944" y="2157"/>
              <a:ext cx="164" cy="942"/>
              <a:chOff x="3662" y="1048"/>
              <a:chExt cx="288" cy="1080"/>
            </a:xfrm>
          </p:grpSpPr>
          <p:sp>
            <p:nvSpPr>
              <p:cNvPr id="108" name="Line 110"/>
              <p:cNvSpPr>
                <a:spLocks noChangeShapeType="1"/>
              </p:cNvSpPr>
              <p:nvPr/>
            </p:nvSpPr>
            <p:spPr bwMode="auto">
              <a:xfrm>
                <a:off x="3806" y="1048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109" name="Line 111"/>
              <p:cNvSpPr>
                <a:spLocks noChangeShapeType="1"/>
              </p:cNvSpPr>
              <p:nvPr/>
            </p:nvSpPr>
            <p:spPr bwMode="auto">
              <a:xfrm>
                <a:off x="3806" y="1624"/>
                <a:ext cx="0" cy="50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110" name="Line 112"/>
              <p:cNvSpPr>
                <a:spLocks noChangeShapeType="1"/>
              </p:cNvSpPr>
              <p:nvPr/>
            </p:nvSpPr>
            <p:spPr bwMode="auto">
              <a:xfrm>
                <a:off x="3662" y="152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111" name="Line 113"/>
              <p:cNvSpPr>
                <a:spLocks noChangeShapeType="1"/>
              </p:cNvSpPr>
              <p:nvPr/>
            </p:nvSpPr>
            <p:spPr bwMode="auto">
              <a:xfrm>
                <a:off x="3662" y="162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/>
              </a:p>
            </p:txBody>
          </p:sp>
        </p:grpSp>
        <p:sp>
          <p:nvSpPr>
            <p:cNvPr id="105" name="Text Box 114"/>
            <p:cNvSpPr txBox="1">
              <a:spLocks noChangeArrowheads="1"/>
            </p:cNvSpPr>
            <p:nvPr/>
          </p:nvSpPr>
          <p:spPr bwMode="auto">
            <a:xfrm>
              <a:off x="4021" y="2301"/>
              <a:ext cx="177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600" b="1"/>
                <a:t>+</a:t>
              </a:r>
            </a:p>
          </p:txBody>
        </p:sp>
        <p:sp>
          <p:nvSpPr>
            <p:cNvPr id="106" name="Text Box 115"/>
            <p:cNvSpPr txBox="1">
              <a:spLocks noChangeArrowheads="1"/>
            </p:cNvSpPr>
            <p:nvPr/>
          </p:nvSpPr>
          <p:spPr bwMode="auto">
            <a:xfrm>
              <a:off x="4093" y="2496"/>
              <a:ext cx="229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600" b="1" i="1"/>
                <a:t>C</a:t>
              </a:r>
              <a:r>
                <a:rPr lang="en-US" altLang="zh-CN" sz="1600" b="1" baseline="-25000"/>
                <a:t>1</a:t>
              </a:r>
              <a:endParaRPr lang="en-US" altLang="zh-CN" sz="1600" b="1"/>
            </a:p>
          </p:txBody>
        </p:sp>
        <p:sp>
          <p:nvSpPr>
            <p:cNvPr id="107" name="Rectangle 116"/>
            <p:cNvSpPr>
              <a:spLocks noChangeArrowheads="1"/>
            </p:cNvSpPr>
            <p:nvPr/>
          </p:nvSpPr>
          <p:spPr bwMode="auto">
            <a:xfrm rot="-5400000">
              <a:off x="4367" y="2017"/>
              <a:ext cx="82" cy="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5E4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/>
            </a:p>
          </p:txBody>
        </p:sp>
      </p:grpSp>
      <p:sp>
        <p:nvSpPr>
          <p:cNvPr id="116" name="Rectangle 117" descr="40%"/>
          <p:cNvSpPr>
            <a:spLocks noChangeArrowheads="1"/>
          </p:cNvSpPr>
          <p:nvPr/>
        </p:nvSpPr>
        <p:spPr bwMode="auto">
          <a:xfrm>
            <a:off x="480751" y="4187742"/>
            <a:ext cx="8153400" cy="777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40">
                  <a:fgClr>
                    <a:srgbClr val="FFCC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b="1" i="1" dirty="0">
                <a:solidFill>
                  <a:srgbClr val="003399"/>
                </a:solidFill>
                <a:latin typeface="+mn-lt"/>
                <a:ea typeface="Microsoft YaHei" panose="020B0503020204020204" pitchFamily="34" charset="-122"/>
              </a:rPr>
              <a:t>    </a:t>
            </a:r>
            <a:r>
              <a:rPr lang="en-US" altLang="zh-CN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R </a:t>
            </a: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愈大，</a:t>
            </a:r>
            <a:r>
              <a:rPr lang="en-US" altLang="zh-CN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C</a:t>
            </a:r>
            <a:r>
              <a:rPr lang="en-US" altLang="zh-CN" b="1" baseline="-25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2</a:t>
            </a: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愈大，滤波效果愈好。但</a:t>
            </a:r>
            <a:r>
              <a:rPr lang="en-US" altLang="zh-CN" b="1" i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R </a:t>
            </a: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大将使直流压降增加，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主要适用于负载电流较小而又要求输出电压脉动很小的场合。</a:t>
            </a:r>
          </a:p>
        </p:txBody>
      </p:sp>
    </p:spTree>
    <p:extLst>
      <p:ext uri="{BB962C8B-B14F-4D97-AF65-F5344CB8AC3E}">
        <p14:creationId xmlns:p14="http://schemas.microsoft.com/office/powerpoint/2010/main" val="427209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build="p" autoUpdateAnimBg="0"/>
      <p:bldP spid="62" grpId="0" autoUpdateAnimBg="0"/>
      <p:bldP spid="116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4.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倍压整流电路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50131" y="974953"/>
            <a:ext cx="4495800" cy="381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lnSpc>
                <a:spcPct val="115000"/>
              </a:lnSpc>
            </a:pPr>
            <a:r>
              <a:rPr lang="zh-CN" altLang="en-US" sz="2800" dirty="0">
                <a:latin typeface="华文行楷" pitchFamily="2" charset="-122"/>
                <a:ea typeface="华文行楷" pitchFamily="2" charset="-122"/>
              </a:rPr>
              <a:t>讨论：倍压整流电路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9183082"/>
              </p:ext>
            </p:extLst>
          </p:nvPr>
        </p:nvGraphicFramePr>
        <p:xfrm>
          <a:off x="1744842" y="1822181"/>
          <a:ext cx="5288255" cy="2343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照片" r:id="rId3" imgW="12933333" imgH="5733333" progId="MSPhotoEd.3">
                  <p:embed/>
                </p:oleObj>
              </mc:Choice>
              <mc:Fallback>
                <p:oleObj name="Photo Editor 照片" r:id="rId3" imgW="12933333" imgH="573333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4842" y="1822181"/>
                        <a:ext cx="5288255" cy="23436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58094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4.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倍压整流电路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950091"/>
              </p:ext>
            </p:extLst>
          </p:nvPr>
        </p:nvGraphicFramePr>
        <p:xfrm>
          <a:off x="2049294" y="1057275"/>
          <a:ext cx="4191000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照片" r:id="rId3" imgW="12933333" imgH="5733333" progId="MSPhotoEd.3">
                  <p:embed/>
                </p:oleObj>
              </mc:Choice>
              <mc:Fallback>
                <p:oleObj name="Photo Editor 照片" r:id="rId3" imgW="12933333" imgH="573333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9294" y="1057275"/>
                        <a:ext cx="4191000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1"/>
                                </a:gs>
                                <a:gs pos="100000">
                                  <a:srgbClr val="FFFFFF"/>
                                </a:gs>
                              </a:gsLst>
                              <a:lin ang="27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99870" y="3313452"/>
            <a:ext cx="677369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 b="1" dirty="0">
                <a:latin typeface="+mn-lt"/>
                <a:ea typeface="Microsoft YaHei" panose="020B0503020204020204" pitchFamily="34" charset="-122"/>
              </a:rPr>
              <a:t>分析时的两个要点：设①负载开路，②电路进入稳态。</a:t>
            </a: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3573294" y="2581275"/>
            <a:ext cx="755650" cy="692150"/>
            <a:chOff x="1344" y="2976"/>
            <a:chExt cx="476" cy="436"/>
          </a:xfrm>
        </p:grpSpPr>
        <p:graphicFrame>
          <p:nvGraphicFramePr>
            <p:cNvPr id="11" name="Object 6"/>
            <p:cNvGraphicFramePr>
              <a:graphicFrameLocks noChangeAspect="1"/>
            </p:cNvGraphicFramePr>
            <p:nvPr/>
          </p:nvGraphicFramePr>
          <p:xfrm>
            <a:off x="1680" y="2976"/>
            <a:ext cx="140" cy="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5" imgW="139680" imgH="139680" progId="Equation.3">
                    <p:embed/>
                  </p:oleObj>
                </mc:Choice>
                <mc:Fallback>
                  <p:oleObj name="公式" r:id="rId5" imgW="13968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2976"/>
                          <a:ext cx="140" cy="140"/>
                        </a:xfrm>
                        <a:prstGeom prst="rect">
                          <a:avLst/>
                        </a:prstGeom>
                        <a:solidFill>
                          <a:srgbClr val="FF505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7"/>
            <p:cNvGraphicFramePr>
              <a:graphicFrameLocks noChangeAspect="1"/>
            </p:cNvGraphicFramePr>
            <p:nvPr/>
          </p:nvGraphicFramePr>
          <p:xfrm>
            <a:off x="1344" y="2999"/>
            <a:ext cx="126" cy="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7" imgW="126720" imgH="75960" progId="Equation.3">
                    <p:embed/>
                  </p:oleObj>
                </mc:Choice>
                <mc:Fallback>
                  <p:oleObj name="公式" r:id="rId7" imgW="126720" imgH="759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2999"/>
                          <a:ext cx="126" cy="74"/>
                        </a:xfrm>
                        <a:prstGeom prst="rect">
                          <a:avLst/>
                        </a:prstGeom>
                        <a:solidFill>
                          <a:srgbClr val="FF505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8"/>
            <p:cNvGraphicFramePr>
              <a:graphicFrameLocks noChangeAspect="1"/>
            </p:cNvGraphicFramePr>
            <p:nvPr/>
          </p:nvGraphicFramePr>
          <p:xfrm>
            <a:off x="1392" y="3216"/>
            <a:ext cx="312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9" imgW="380880" imgH="241200" progId="Equation.3">
                    <p:embed/>
                  </p:oleObj>
                </mc:Choice>
                <mc:Fallback>
                  <p:oleObj name="公式" r:id="rId9" imgW="38088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3216"/>
                          <a:ext cx="312" cy="196"/>
                        </a:xfrm>
                        <a:prstGeom prst="rect">
                          <a:avLst/>
                        </a:prstGeom>
                        <a:solidFill>
                          <a:srgbClr val="FF505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" name="Group 9"/>
          <p:cNvGrpSpPr>
            <a:grpSpLocks/>
          </p:cNvGrpSpPr>
          <p:nvPr/>
        </p:nvGrpSpPr>
        <p:grpSpPr bwMode="auto">
          <a:xfrm>
            <a:off x="3268494" y="1057275"/>
            <a:ext cx="222250" cy="1746250"/>
            <a:chOff x="1152" y="2016"/>
            <a:chExt cx="140" cy="1100"/>
          </a:xfrm>
        </p:grpSpPr>
        <p:graphicFrame>
          <p:nvGraphicFramePr>
            <p:cNvPr id="15" name="Object 10"/>
            <p:cNvGraphicFramePr>
              <a:graphicFrameLocks noChangeAspect="1"/>
            </p:cNvGraphicFramePr>
            <p:nvPr/>
          </p:nvGraphicFramePr>
          <p:xfrm>
            <a:off x="1152" y="2976"/>
            <a:ext cx="140" cy="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11" imgW="139680" imgH="139680" progId="Equation.3">
                    <p:embed/>
                  </p:oleObj>
                </mc:Choice>
                <mc:Fallback>
                  <p:oleObj name="公式" r:id="rId11" imgW="13968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2976"/>
                          <a:ext cx="140" cy="140"/>
                        </a:xfrm>
                        <a:prstGeom prst="rect">
                          <a:avLst/>
                        </a:prstGeom>
                        <a:solidFill>
                          <a:srgbClr val="00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11"/>
            <p:cNvGraphicFramePr>
              <a:graphicFrameLocks noChangeAspect="1"/>
            </p:cNvGraphicFramePr>
            <p:nvPr/>
          </p:nvGraphicFramePr>
          <p:xfrm>
            <a:off x="1152" y="2016"/>
            <a:ext cx="126" cy="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12" imgW="126720" imgH="75960" progId="Equation.3">
                    <p:embed/>
                  </p:oleObj>
                </mc:Choice>
                <mc:Fallback>
                  <p:oleObj name="公式" r:id="rId12" imgW="126720" imgH="759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2016"/>
                          <a:ext cx="126" cy="74"/>
                        </a:xfrm>
                        <a:prstGeom prst="rect">
                          <a:avLst/>
                        </a:prstGeom>
                        <a:solidFill>
                          <a:srgbClr val="00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599870" y="4473852"/>
            <a:ext cx="8382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b="1" i="1" dirty="0">
                <a:latin typeface="+mn-lt"/>
                <a:ea typeface="Microsoft YaHei" panose="020B0503020204020204" pitchFamily="34" charset="-122"/>
              </a:rPr>
              <a:t>u</a:t>
            </a:r>
            <a:r>
              <a:rPr kumimoji="1" lang="en-US" altLang="zh-CN" sz="2000" b="1" baseline="-25000" dirty="0">
                <a:latin typeface="+mn-lt"/>
                <a:ea typeface="Microsoft YaHei" panose="020B0503020204020204" pitchFamily="34" charset="-122"/>
              </a:rPr>
              <a:t>2</a:t>
            </a:r>
            <a:r>
              <a:rPr kumimoji="1" lang="zh-CN" altLang="zh-CN" sz="2000" b="1" dirty="0">
                <a:latin typeface="+mn-lt"/>
                <a:ea typeface="Microsoft YaHei" panose="020B0503020204020204" pitchFamily="34" charset="-122"/>
              </a:rPr>
              <a:t>负半周</a:t>
            </a:r>
            <a:r>
              <a:rPr kumimoji="1" lang="zh-CN" altLang="en-US" sz="2000" b="1" dirty="0">
                <a:latin typeface="+mn-lt"/>
                <a:ea typeface="Microsoft YaHei" panose="020B0503020204020204" pitchFamily="34" charset="-122"/>
              </a:rPr>
              <a:t>，</a:t>
            </a:r>
            <a:r>
              <a:rPr kumimoji="1" lang="en-US" altLang="zh-CN" sz="2000" b="1" i="1" dirty="0">
                <a:latin typeface="+mn-lt"/>
                <a:ea typeface="Microsoft YaHei" panose="020B0503020204020204" pitchFamily="34" charset="-122"/>
              </a:rPr>
              <a:t>u</a:t>
            </a:r>
            <a:r>
              <a:rPr kumimoji="1" lang="en-US" altLang="zh-CN" sz="2000" b="1" baseline="-25000" dirty="0">
                <a:latin typeface="+mn-lt"/>
                <a:ea typeface="Microsoft YaHei" panose="020B0503020204020204" pitchFamily="34" charset="-122"/>
              </a:rPr>
              <a:t>2</a:t>
            </a:r>
            <a:r>
              <a:rPr kumimoji="1" lang="zh-CN" altLang="zh-CN" sz="2000" b="1" dirty="0">
                <a:latin typeface="+mn-lt"/>
                <a:ea typeface="Microsoft YaHei" panose="020B0503020204020204" pitchFamily="34" charset="-122"/>
              </a:rPr>
              <a:t>加</a:t>
            </a:r>
            <a:r>
              <a:rPr kumimoji="1" lang="en-US" altLang="zh-CN" sz="2000" b="1" i="1" dirty="0">
                <a:latin typeface="+mn-lt"/>
                <a:ea typeface="Microsoft YaHei" panose="020B0503020204020204" pitchFamily="34" charset="-122"/>
              </a:rPr>
              <a:t>C</a:t>
            </a:r>
            <a:r>
              <a:rPr kumimoji="1" lang="en-US" altLang="zh-CN" sz="2000" b="1" baseline="-25000" dirty="0">
                <a:latin typeface="+mn-lt"/>
                <a:ea typeface="Microsoft YaHei" panose="020B0503020204020204" pitchFamily="34" charset="-122"/>
              </a:rPr>
              <a:t>1</a:t>
            </a:r>
            <a:r>
              <a:rPr kumimoji="1" lang="zh-CN" altLang="zh-CN" sz="2000" b="1" dirty="0">
                <a:latin typeface="+mn-lt"/>
                <a:ea typeface="Microsoft YaHei" panose="020B0503020204020204" pitchFamily="34" charset="-122"/>
              </a:rPr>
              <a:t>上电压对</a:t>
            </a:r>
            <a:r>
              <a:rPr kumimoji="1" lang="en-US" altLang="zh-CN" sz="2000" b="1" i="1" dirty="0">
                <a:latin typeface="+mn-lt"/>
                <a:ea typeface="Microsoft YaHei" panose="020B0503020204020204" pitchFamily="34" charset="-122"/>
              </a:rPr>
              <a:t>C</a:t>
            </a:r>
            <a:r>
              <a:rPr kumimoji="1" lang="en-US" altLang="zh-CN" sz="2000" b="1" baseline="-25000" dirty="0">
                <a:latin typeface="+mn-lt"/>
                <a:ea typeface="Microsoft YaHei" panose="020B0503020204020204" pitchFamily="34" charset="-122"/>
              </a:rPr>
              <a:t>2</a:t>
            </a:r>
            <a:r>
              <a:rPr kumimoji="1" lang="zh-CN" altLang="zh-CN" sz="2000" b="1" dirty="0">
                <a:latin typeface="+mn-lt"/>
                <a:ea typeface="Microsoft YaHei" panose="020B0503020204020204" pitchFamily="34" charset="-122"/>
              </a:rPr>
              <a:t>充电：</a:t>
            </a:r>
            <a:r>
              <a:rPr kumimoji="1" lang="en-US" altLang="zh-CN" sz="2000" b="1" dirty="0">
                <a:latin typeface="+mn-lt"/>
                <a:ea typeface="Microsoft YaHei" panose="020B0503020204020204" pitchFamily="34" charset="-122"/>
              </a:rPr>
              <a:t>P→D</a:t>
            </a:r>
            <a:r>
              <a:rPr kumimoji="1" lang="en-US" altLang="zh-CN" sz="2000" b="1" baseline="-25000" dirty="0">
                <a:latin typeface="+mn-lt"/>
                <a:ea typeface="Microsoft YaHei" panose="020B0503020204020204" pitchFamily="34" charset="-122"/>
              </a:rPr>
              <a:t>2</a:t>
            </a:r>
            <a:r>
              <a:rPr kumimoji="1" lang="en-US" altLang="zh-CN" sz="2000" b="1" dirty="0">
                <a:latin typeface="+mn-lt"/>
                <a:ea typeface="Microsoft YaHei" panose="020B0503020204020204" pitchFamily="34" charset="-122"/>
              </a:rPr>
              <a:t>→</a:t>
            </a:r>
            <a:r>
              <a:rPr kumimoji="1" lang="en-US" altLang="zh-CN" sz="2000" b="1" i="1" dirty="0">
                <a:latin typeface="+mn-lt"/>
                <a:ea typeface="Microsoft YaHei" panose="020B0503020204020204" pitchFamily="34" charset="-122"/>
              </a:rPr>
              <a:t>C</a:t>
            </a:r>
            <a:r>
              <a:rPr kumimoji="1" lang="en-US" altLang="zh-CN" sz="2000" b="1" baseline="-25000" dirty="0">
                <a:latin typeface="+mn-lt"/>
                <a:ea typeface="Microsoft YaHei" panose="020B0503020204020204" pitchFamily="34" charset="-122"/>
              </a:rPr>
              <a:t>2</a:t>
            </a:r>
            <a:r>
              <a:rPr kumimoji="1" lang="en-US" altLang="zh-CN" sz="2000" b="1" dirty="0">
                <a:latin typeface="+mn-lt"/>
                <a:ea typeface="Microsoft YaHei" panose="020B0503020204020204" pitchFamily="34" charset="-122"/>
              </a:rPr>
              <a:t>→A</a:t>
            </a:r>
            <a:r>
              <a:rPr kumimoji="1" lang="zh-CN" altLang="en-US" sz="2000" b="1" dirty="0">
                <a:latin typeface="+mn-lt"/>
                <a:ea typeface="Microsoft YaHei" panose="020B0503020204020204" pitchFamily="34" charset="-122"/>
              </a:rPr>
              <a:t>，最终</a:t>
            </a:r>
          </a:p>
        </p:txBody>
      </p:sp>
      <p:grpSp>
        <p:nvGrpSpPr>
          <p:cNvPr id="18" name="Group 13"/>
          <p:cNvGrpSpPr>
            <a:grpSpLocks/>
          </p:cNvGrpSpPr>
          <p:nvPr/>
        </p:nvGrpSpPr>
        <p:grpSpPr bwMode="auto">
          <a:xfrm>
            <a:off x="3378032" y="1362075"/>
            <a:ext cx="222250" cy="1108075"/>
            <a:chOff x="1221" y="2208"/>
            <a:chExt cx="140" cy="698"/>
          </a:xfrm>
        </p:grpSpPr>
        <p:graphicFrame>
          <p:nvGraphicFramePr>
            <p:cNvPr id="19" name="Object 14"/>
            <p:cNvGraphicFramePr>
              <a:graphicFrameLocks noChangeAspect="1"/>
            </p:cNvGraphicFramePr>
            <p:nvPr/>
          </p:nvGraphicFramePr>
          <p:xfrm>
            <a:off x="1221" y="2208"/>
            <a:ext cx="140" cy="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13" imgW="139680" imgH="139680" progId="Equation.3">
                    <p:embed/>
                  </p:oleObj>
                </mc:Choice>
                <mc:Fallback>
                  <p:oleObj name="公式" r:id="rId13" imgW="13968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1" y="2208"/>
                          <a:ext cx="140" cy="140"/>
                        </a:xfrm>
                        <a:prstGeom prst="rect">
                          <a:avLst/>
                        </a:prstGeom>
                        <a:solidFill>
                          <a:srgbClr val="FF505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15"/>
            <p:cNvGraphicFramePr>
              <a:graphicFrameLocks noChangeAspect="1"/>
            </p:cNvGraphicFramePr>
            <p:nvPr/>
          </p:nvGraphicFramePr>
          <p:xfrm>
            <a:off x="1221" y="2832"/>
            <a:ext cx="126" cy="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14" imgW="126720" imgH="75960" progId="Equation.3">
                    <p:embed/>
                  </p:oleObj>
                </mc:Choice>
                <mc:Fallback>
                  <p:oleObj name="公式" r:id="rId14" imgW="126720" imgH="759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1" y="2832"/>
                          <a:ext cx="126" cy="74"/>
                        </a:xfrm>
                        <a:prstGeom prst="rect">
                          <a:avLst/>
                        </a:prstGeom>
                        <a:solidFill>
                          <a:srgbClr val="FF505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" name="Freeform 16"/>
          <p:cNvSpPr>
            <a:spLocks/>
          </p:cNvSpPr>
          <p:nvPr/>
        </p:nvSpPr>
        <p:spPr bwMode="auto">
          <a:xfrm>
            <a:off x="3649494" y="1412875"/>
            <a:ext cx="609600" cy="863600"/>
          </a:xfrm>
          <a:custGeom>
            <a:avLst/>
            <a:gdLst>
              <a:gd name="T0" fmla="*/ 0 w 336"/>
              <a:gd name="T1" fmla="*/ 16 h 464"/>
              <a:gd name="T2" fmla="*/ 288 w 336"/>
              <a:gd name="T3" fmla="*/ 64 h 464"/>
              <a:gd name="T4" fmla="*/ 288 w 336"/>
              <a:gd name="T5" fmla="*/ 400 h 464"/>
              <a:gd name="T6" fmla="*/ 0 w 336"/>
              <a:gd name="T7" fmla="*/ 448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" h="464">
                <a:moveTo>
                  <a:pt x="0" y="16"/>
                </a:moveTo>
                <a:cubicBezTo>
                  <a:pt x="120" y="8"/>
                  <a:pt x="240" y="0"/>
                  <a:pt x="288" y="64"/>
                </a:cubicBezTo>
                <a:cubicBezTo>
                  <a:pt x="336" y="128"/>
                  <a:pt x="336" y="336"/>
                  <a:pt x="288" y="400"/>
                </a:cubicBezTo>
                <a:cubicBezTo>
                  <a:pt x="240" y="464"/>
                  <a:pt x="48" y="440"/>
                  <a:pt x="0" y="448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3649494" y="1108075"/>
            <a:ext cx="2197100" cy="1651000"/>
          </a:xfrm>
          <a:custGeom>
            <a:avLst/>
            <a:gdLst>
              <a:gd name="T0" fmla="*/ 576 w 1384"/>
              <a:gd name="T1" fmla="*/ 1024 h 1040"/>
              <a:gd name="T2" fmla="*/ 1248 w 1384"/>
              <a:gd name="T3" fmla="*/ 976 h 1040"/>
              <a:gd name="T4" fmla="*/ 1344 w 1384"/>
              <a:gd name="T5" fmla="*/ 640 h 1040"/>
              <a:gd name="T6" fmla="*/ 1296 w 1384"/>
              <a:gd name="T7" fmla="*/ 112 h 1040"/>
              <a:gd name="T8" fmla="*/ 816 w 1384"/>
              <a:gd name="T9" fmla="*/ 16 h 1040"/>
              <a:gd name="T10" fmla="*/ 0 w 1384"/>
              <a:gd name="T11" fmla="*/ 16 h 10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84" h="1040">
                <a:moveTo>
                  <a:pt x="576" y="1024"/>
                </a:moveTo>
                <a:cubicBezTo>
                  <a:pt x="848" y="1032"/>
                  <a:pt x="1120" y="1040"/>
                  <a:pt x="1248" y="976"/>
                </a:cubicBezTo>
                <a:cubicBezTo>
                  <a:pt x="1376" y="912"/>
                  <a:pt x="1336" y="784"/>
                  <a:pt x="1344" y="640"/>
                </a:cubicBezTo>
                <a:cubicBezTo>
                  <a:pt x="1352" y="496"/>
                  <a:pt x="1384" y="216"/>
                  <a:pt x="1296" y="112"/>
                </a:cubicBezTo>
                <a:cubicBezTo>
                  <a:pt x="1208" y="8"/>
                  <a:pt x="1032" y="32"/>
                  <a:pt x="816" y="16"/>
                </a:cubicBezTo>
                <a:cubicBezTo>
                  <a:pt x="600" y="0"/>
                  <a:pt x="136" y="16"/>
                  <a:pt x="0" y="16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599870" y="3881350"/>
            <a:ext cx="473088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en-US" altLang="zh-CN" sz="2000" b="1" i="1" dirty="0">
                <a:latin typeface="+mn-lt"/>
                <a:ea typeface="Microsoft YaHei" panose="020B0503020204020204" pitchFamily="34" charset="-122"/>
              </a:rPr>
              <a:t>u</a:t>
            </a:r>
            <a:r>
              <a:rPr kumimoji="1" lang="en-US" altLang="zh-CN" sz="2000" b="1" baseline="-25000" dirty="0">
                <a:latin typeface="+mn-lt"/>
                <a:ea typeface="Microsoft YaHei" panose="020B0503020204020204" pitchFamily="34" charset="-122"/>
              </a:rPr>
              <a:t>2</a:t>
            </a:r>
            <a:r>
              <a:rPr kumimoji="1" lang="zh-CN" altLang="en-US" sz="2000" b="1" dirty="0">
                <a:latin typeface="+mn-lt"/>
                <a:ea typeface="Microsoft YaHei" panose="020B0503020204020204" pitchFamily="34" charset="-122"/>
              </a:rPr>
              <a:t>正半周</a:t>
            </a:r>
            <a:r>
              <a:rPr kumimoji="1" lang="en-US" altLang="zh-CN" sz="2000" b="1" i="1" dirty="0">
                <a:latin typeface="+mn-lt"/>
                <a:ea typeface="Microsoft YaHei" panose="020B0503020204020204" pitchFamily="34" charset="-122"/>
              </a:rPr>
              <a:t>C</a:t>
            </a:r>
            <a:r>
              <a:rPr kumimoji="1" lang="en-US" altLang="zh-CN" sz="2000" b="1" baseline="-25000" dirty="0">
                <a:latin typeface="+mn-lt"/>
                <a:ea typeface="Microsoft YaHei" panose="020B0503020204020204" pitchFamily="34" charset="-122"/>
              </a:rPr>
              <a:t>1</a:t>
            </a:r>
            <a:r>
              <a:rPr kumimoji="1" lang="zh-CN" altLang="zh-CN" sz="2000" b="1" dirty="0">
                <a:latin typeface="+mn-lt"/>
                <a:ea typeface="Microsoft YaHei" panose="020B0503020204020204" pitchFamily="34" charset="-122"/>
              </a:rPr>
              <a:t>充电：</a:t>
            </a:r>
            <a:r>
              <a:rPr kumimoji="1" lang="en-US" altLang="zh-CN" sz="2000" b="1" dirty="0">
                <a:latin typeface="+mn-lt"/>
                <a:ea typeface="Microsoft YaHei" panose="020B0503020204020204" pitchFamily="34" charset="-122"/>
              </a:rPr>
              <a:t>A→D</a:t>
            </a:r>
            <a:r>
              <a:rPr kumimoji="1" lang="en-US" altLang="zh-CN" sz="2000" b="1" baseline="-25000" dirty="0">
                <a:latin typeface="+mn-lt"/>
                <a:ea typeface="Microsoft YaHei" panose="020B0503020204020204" pitchFamily="34" charset="-122"/>
              </a:rPr>
              <a:t>1</a:t>
            </a:r>
            <a:r>
              <a:rPr kumimoji="1" lang="en-US" altLang="zh-CN" sz="2000" b="1" dirty="0">
                <a:latin typeface="+mn-lt"/>
                <a:ea typeface="Microsoft YaHei" panose="020B0503020204020204" pitchFamily="34" charset="-122"/>
              </a:rPr>
              <a:t>→</a:t>
            </a:r>
            <a:r>
              <a:rPr kumimoji="1" lang="en-US" altLang="zh-CN" sz="2000" b="1" i="1" dirty="0">
                <a:latin typeface="+mn-lt"/>
                <a:ea typeface="Microsoft YaHei" panose="020B0503020204020204" pitchFamily="34" charset="-122"/>
              </a:rPr>
              <a:t>C</a:t>
            </a:r>
            <a:r>
              <a:rPr kumimoji="1" lang="en-US" altLang="zh-CN" sz="2000" b="1" baseline="-25000" dirty="0">
                <a:latin typeface="+mn-lt"/>
                <a:ea typeface="Microsoft YaHei" panose="020B0503020204020204" pitchFamily="34" charset="-122"/>
              </a:rPr>
              <a:t>1</a:t>
            </a:r>
            <a:r>
              <a:rPr kumimoji="1" lang="en-US" altLang="zh-CN" sz="2000" b="1" dirty="0">
                <a:latin typeface="+mn-lt"/>
                <a:ea typeface="Microsoft YaHei" panose="020B0503020204020204" pitchFamily="34" charset="-122"/>
              </a:rPr>
              <a:t>→B</a:t>
            </a:r>
            <a:r>
              <a:rPr kumimoji="1" lang="zh-CN" altLang="en-US" sz="2000" b="1" dirty="0">
                <a:latin typeface="+mn-lt"/>
                <a:ea typeface="Microsoft YaHei" panose="020B0503020204020204" pitchFamily="34" charset="-122"/>
              </a:rPr>
              <a:t>，最终</a:t>
            </a:r>
            <a:endParaRPr kumimoji="1" lang="zh-CN" altLang="en-US" sz="2000" b="1" baseline="-25000" dirty="0">
              <a:latin typeface="+mn-lt"/>
              <a:ea typeface="Microsoft YaHei" panose="020B0503020204020204" pitchFamily="34" charset="-122"/>
            </a:endParaRPr>
          </a:p>
        </p:txBody>
      </p:sp>
      <p:graphicFrame>
        <p:nvGraphicFramePr>
          <p:cNvPr id="24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8408533"/>
              </p:ext>
            </p:extLst>
          </p:nvPr>
        </p:nvGraphicFramePr>
        <p:xfrm>
          <a:off x="5142428" y="3842793"/>
          <a:ext cx="1408332" cy="469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761760" imgH="253800" progId="Equation.3">
                  <p:embed/>
                </p:oleObj>
              </mc:Choice>
              <mc:Fallback>
                <p:oleObj name="Equation" r:id="rId15" imgW="76176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2428" y="3842793"/>
                        <a:ext cx="1408332" cy="469444"/>
                      </a:xfrm>
                      <a:prstGeom prst="rect">
                        <a:avLst/>
                      </a:prstGeom>
                      <a:solidFill>
                        <a:srgbClr val="66FFFF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4295607" y="2505075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b="1">
                <a:latin typeface="Times New Roman" pitchFamily="18" charset="0"/>
              </a:rPr>
              <a:t>P</a:t>
            </a:r>
          </a:p>
        </p:txBody>
      </p:sp>
      <p:graphicFrame>
        <p:nvGraphicFramePr>
          <p:cNvPr id="26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0708027"/>
              </p:ext>
            </p:extLst>
          </p:nvPr>
        </p:nvGraphicFramePr>
        <p:xfrm>
          <a:off x="7169283" y="4473852"/>
          <a:ext cx="1507790" cy="443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863280" imgH="253800" progId="Equation.3">
                  <p:embed/>
                </p:oleObj>
              </mc:Choice>
              <mc:Fallback>
                <p:oleObj name="Equation" r:id="rId17" imgW="86328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9283" y="4473852"/>
                        <a:ext cx="1507790" cy="443468"/>
                      </a:xfrm>
                      <a:prstGeom prst="rect">
                        <a:avLst/>
                      </a:prstGeom>
                      <a:solidFill>
                        <a:srgbClr val="66FFFF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22"/>
          <p:cNvGrpSpPr>
            <a:grpSpLocks/>
          </p:cNvGrpSpPr>
          <p:nvPr/>
        </p:nvGrpSpPr>
        <p:grpSpPr bwMode="auto">
          <a:xfrm>
            <a:off x="6364119" y="1314450"/>
            <a:ext cx="639763" cy="1301750"/>
            <a:chOff x="4014" y="1026"/>
            <a:chExt cx="403" cy="820"/>
          </a:xfrm>
        </p:grpSpPr>
        <p:graphicFrame>
          <p:nvGraphicFramePr>
            <p:cNvPr id="28" name="Object 23"/>
            <p:cNvGraphicFramePr>
              <a:graphicFrameLocks noChangeAspect="1"/>
            </p:cNvGraphicFramePr>
            <p:nvPr/>
          </p:nvGraphicFramePr>
          <p:xfrm>
            <a:off x="4032" y="1344"/>
            <a:ext cx="385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19" imgW="469800" imgH="241200" progId="Equation.3">
                    <p:embed/>
                  </p:oleObj>
                </mc:Choice>
                <mc:Fallback>
                  <p:oleObj name="公式" r:id="rId19" imgW="46980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1344"/>
                          <a:ext cx="385" cy="196"/>
                        </a:xfrm>
                        <a:prstGeom prst="rect">
                          <a:avLst/>
                        </a:prstGeom>
                        <a:solidFill>
                          <a:srgbClr val="00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24"/>
            <p:cNvGraphicFramePr>
              <a:graphicFrameLocks noChangeAspect="1"/>
            </p:cNvGraphicFramePr>
            <p:nvPr/>
          </p:nvGraphicFramePr>
          <p:xfrm>
            <a:off x="4014" y="1706"/>
            <a:ext cx="140" cy="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21" imgW="139680" imgH="139680" progId="Equation.3">
                    <p:embed/>
                  </p:oleObj>
                </mc:Choice>
                <mc:Fallback>
                  <p:oleObj name="公式" r:id="rId21" imgW="13968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4" y="1706"/>
                          <a:ext cx="140" cy="140"/>
                        </a:xfrm>
                        <a:prstGeom prst="rect">
                          <a:avLst/>
                        </a:prstGeom>
                        <a:solidFill>
                          <a:srgbClr val="00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" name="Object 25"/>
            <p:cNvGraphicFramePr>
              <a:graphicFrameLocks noChangeAspect="1"/>
            </p:cNvGraphicFramePr>
            <p:nvPr/>
          </p:nvGraphicFramePr>
          <p:xfrm>
            <a:off x="4014" y="1026"/>
            <a:ext cx="126" cy="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22" imgW="126720" imgH="75960" progId="Equation.3">
                    <p:embed/>
                  </p:oleObj>
                </mc:Choice>
                <mc:Fallback>
                  <p:oleObj name="公式" r:id="rId22" imgW="126720" imgH="759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4" y="1026"/>
                          <a:ext cx="126" cy="74"/>
                        </a:xfrm>
                        <a:prstGeom prst="rect">
                          <a:avLst/>
                        </a:prstGeom>
                        <a:solidFill>
                          <a:srgbClr val="00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41242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  <p:bldP spid="17" grpId="0" build="p" autoUpdateAnimBg="0"/>
      <p:bldP spid="21" grpId="0" animBg="1"/>
      <p:bldP spid="22" grpId="0" animBg="1"/>
      <p:bldP spid="23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5.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ymbol" pitchFamily="18" charset="2"/>
              </a:rPr>
              <a:t>应用实例</a:t>
            </a:r>
            <a:endParaRPr lang="zh-CN" altLang="en-US" sz="2800" b="1" dirty="0">
              <a:solidFill>
                <a:srgbClr val="003399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SimSun" panose="02010600030101010101" pitchFamily="2" charset="-122"/>
            </a:endParaRPr>
          </a:p>
        </p:txBody>
      </p:sp>
      <p:sp>
        <p:nvSpPr>
          <p:cNvPr id="117" name="Rectangle 103"/>
          <p:cNvSpPr>
            <a:spLocks noChangeArrowheads="1"/>
          </p:cNvSpPr>
          <p:nvPr/>
        </p:nvSpPr>
        <p:spPr bwMode="auto">
          <a:xfrm>
            <a:off x="5044941" y="1272516"/>
            <a:ext cx="363622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LiSu" panose="02010509060101010101" pitchFamily="49" charset="-122"/>
                <a:ea typeface="LiSu" panose="02010509060101010101" pitchFamily="49" charset="-122"/>
              </a:rPr>
              <a:t>交直流收扩两用机电源</a:t>
            </a:r>
          </a:p>
        </p:txBody>
      </p:sp>
      <p:grpSp>
        <p:nvGrpSpPr>
          <p:cNvPr id="118" name="Group 120"/>
          <p:cNvGrpSpPr>
            <a:grpSpLocks/>
          </p:cNvGrpSpPr>
          <p:nvPr/>
        </p:nvGrpSpPr>
        <p:grpSpPr bwMode="auto">
          <a:xfrm>
            <a:off x="584186" y="807802"/>
            <a:ext cx="6466230" cy="4153380"/>
            <a:chOff x="528" y="144"/>
            <a:chExt cx="4248" cy="3003"/>
          </a:xfrm>
        </p:grpSpPr>
        <p:sp>
          <p:nvSpPr>
            <p:cNvPr id="119" name="Rectangle 3"/>
            <p:cNvSpPr>
              <a:spLocks noChangeArrowheads="1"/>
            </p:cNvSpPr>
            <p:nvPr/>
          </p:nvSpPr>
          <p:spPr bwMode="auto">
            <a:xfrm>
              <a:off x="936" y="1041"/>
              <a:ext cx="178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N</a:t>
              </a:r>
              <a:r>
                <a:rPr lang="en-US" altLang="zh-CN" sz="2000" b="1" baseline="-25000">
                  <a:latin typeface="+mn-lt"/>
                </a:rPr>
                <a:t>1</a:t>
              </a:r>
            </a:p>
          </p:txBody>
        </p:sp>
        <p:sp>
          <p:nvSpPr>
            <p:cNvPr id="120" name="Rectangle 4"/>
            <p:cNvSpPr>
              <a:spLocks noChangeArrowheads="1"/>
            </p:cNvSpPr>
            <p:nvPr/>
          </p:nvSpPr>
          <p:spPr bwMode="auto">
            <a:xfrm>
              <a:off x="1377" y="1024"/>
              <a:ext cx="178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N</a:t>
              </a:r>
              <a:r>
                <a:rPr lang="en-US" altLang="zh-CN" sz="2000" b="1" baseline="-25000">
                  <a:latin typeface="+mn-lt"/>
                </a:rPr>
                <a:t>3</a:t>
              </a:r>
            </a:p>
          </p:txBody>
        </p:sp>
        <p:sp>
          <p:nvSpPr>
            <p:cNvPr id="121" name="Line 5"/>
            <p:cNvSpPr>
              <a:spLocks noChangeShapeType="1"/>
            </p:cNvSpPr>
            <p:nvPr/>
          </p:nvSpPr>
          <p:spPr bwMode="auto">
            <a:xfrm flipV="1">
              <a:off x="574" y="735"/>
              <a:ext cx="1" cy="20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22" name="Line 6"/>
            <p:cNvSpPr>
              <a:spLocks noChangeShapeType="1"/>
            </p:cNvSpPr>
            <p:nvPr/>
          </p:nvSpPr>
          <p:spPr bwMode="auto">
            <a:xfrm>
              <a:off x="574" y="735"/>
              <a:ext cx="578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23" name="Line 7"/>
            <p:cNvSpPr>
              <a:spLocks noChangeShapeType="1"/>
            </p:cNvSpPr>
            <p:nvPr/>
          </p:nvSpPr>
          <p:spPr bwMode="auto">
            <a:xfrm>
              <a:off x="3134" y="735"/>
              <a:ext cx="1" cy="20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24" name="Freeform 8"/>
            <p:cNvSpPr>
              <a:spLocks/>
            </p:cNvSpPr>
            <p:nvPr/>
          </p:nvSpPr>
          <p:spPr bwMode="auto">
            <a:xfrm>
              <a:off x="537" y="2830"/>
              <a:ext cx="73" cy="75"/>
            </a:xfrm>
            <a:custGeom>
              <a:avLst/>
              <a:gdLst>
                <a:gd name="T0" fmla="*/ 81 w 69"/>
                <a:gd name="T1" fmla="*/ 40 h 71"/>
                <a:gd name="T2" fmla="*/ 71 w 69"/>
                <a:gd name="T3" fmla="*/ 14 h 71"/>
                <a:gd name="T4" fmla="*/ 41 w 69"/>
                <a:gd name="T5" fmla="*/ 0 h 71"/>
                <a:gd name="T6" fmla="*/ 13 w 69"/>
                <a:gd name="T7" fmla="*/ 14 h 71"/>
                <a:gd name="T8" fmla="*/ 0 w 69"/>
                <a:gd name="T9" fmla="*/ 40 h 71"/>
                <a:gd name="T10" fmla="*/ 13 w 69"/>
                <a:gd name="T11" fmla="*/ 69 h 71"/>
                <a:gd name="T12" fmla="*/ 41 w 69"/>
                <a:gd name="T13" fmla="*/ 83 h 71"/>
                <a:gd name="T14" fmla="*/ 71 w 69"/>
                <a:gd name="T15" fmla="*/ 69 h 71"/>
                <a:gd name="T16" fmla="*/ 81 w 69"/>
                <a:gd name="T17" fmla="*/ 4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9" h="71">
                  <a:moveTo>
                    <a:pt x="69" y="34"/>
                  </a:moveTo>
                  <a:lnTo>
                    <a:pt x="60" y="11"/>
                  </a:lnTo>
                  <a:lnTo>
                    <a:pt x="35" y="0"/>
                  </a:lnTo>
                  <a:lnTo>
                    <a:pt x="10" y="11"/>
                  </a:lnTo>
                  <a:lnTo>
                    <a:pt x="0" y="34"/>
                  </a:lnTo>
                  <a:lnTo>
                    <a:pt x="10" y="59"/>
                  </a:lnTo>
                  <a:lnTo>
                    <a:pt x="35" y="71"/>
                  </a:lnTo>
                  <a:lnTo>
                    <a:pt x="60" y="59"/>
                  </a:lnTo>
                  <a:lnTo>
                    <a:pt x="69" y="3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25" name="Freeform 9"/>
            <p:cNvSpPr>
              <a:spLocks/>
            </p:cNvSpPr>
            <p:nvPr/>
          </p:nvSpPr>
          <p:spPr bwMode="auto">
            <a:xfrm>
              <a:off x="3099" y="2830"/>
              <a:ext cx="72" cy="75"/>
            </a:xfrm>
            <a:custGeom>
              <a:avLst/>
              <a:gdLst>
                <a:gd name="T0" fmla="*/ 78 w 69"/>
                <a:gd name="T1" fmla="*/ 40 h 71"/>
                <a:gd name="T2" fmla="*/ 68 w 69"/>
                <a:gd name="T3" fmla="*/ 14 h 71"/>
                <a:gd name="T4" fmla="*/ 39 w 69"/>
                <a:gd name="T5" fmla="*/ 0 h 71"/>
                <a:gd name="T6" fmla="*/ 9 w 69"/>
                <a:gd name="T7" fmla="*/ 14 h 71"/>
                <a:gd name="T8" fmla="*/ 0 w 69"/>
                <a:gd name="T9" fmla="*/ 40 h 71"/>
                <a:gd name="T10" fmla="*/ 9 w 69"/>
                <a:gd name="T11" fmla="*/ 69 h 71"/>
                <a:gd name="T12" fmla="*/ 39 w 69"/>
                <a:gd name="T13" fmla="*/ 83 h 71"/>
                <a:gd name="T14" fmla="*/ 68 w 69"/>
                <a:gd name="T15" fmla="*/ 69 h 71"/>
                <a:gd name="T16" fmla="*/ 78 w 69"/>
                <a:gd name="T17" fmla="*/ 40 h 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9" h="71">
                  <a:moveTo>
                    <a:pt x="69" y="34"/>
                  </a:moveTo>
                  <a:lnTo>
                    <a:pt x="59" y="11"/>
                  </a:lnTo>
                  <a:lnTo>
                    <a:pt x="34" y="0"/>
                  </a:lnTo>
                  <a:lnTo>
                    <a:pt x="9" y="11"/>
                  </a:lnTo>
                  <a:lnTo>
                    <a:pt x="0" y="34"/>
                  </a:lnTo>
                  <a:lnTo>
                    <a:pt x="9" y="59"/>
                  </a:lnTo>
                  <a:lnTo>
                    <a:pt x="34" y="71"/>
                  </a:lnTo>
                  <a:lnTo>
                    <a:pt x="59" y="59"/>
                  </a:lnTo>
                  <a:lnTo>
                    <a:pt x="69" y="3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26" name="Line 10"/>
            <p:cNvSpPr>
              <a:spLocks noChangeShapeType="1"/>
            </p:cNvSpPr>
            <p:nvPr/>
          </p:nvSpPr>
          <p:spPr bwMode="auto">
            <a:xfrm>
              <a:off x="1152" y="735"/>
              <a:ext cx="1" cy="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27" name="Line 11"/>
            <p:cNvSpPr>
              <a:spLocks noChangeShapeType="1"/>
            </p:cNvSpPr>
            <p:nvPr/>
          </p:nvSpPr>
          <p:spPr bwMode="auto">
            <a:xfrm>
              <a:off x="1152" y="2698"/>
              <a:ext cx="1002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28" name="Line 12"/>
            <p:cNvSpPr>
              <a:spLocks noChangeShapeType="1"/>
            </p:cNvSpPr>
            <p:nvPr/>
          </p:nvSpPr>
          <p:spPr bwMode="auto">
            <a:xfrm flipV="1">
              <a:off x="2154" y="2507"/>
              <a:ext cx="1" cy="19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29" name="Line 13"/>
            <p:cNvSpPr>
              <a:spLocks noChangeShapeType="1"/>
            </p:cNvSpPr>
            <p:nvPr/>
          </p:nvSpPr>
          <p:spPr bwMode="auto">
            <a:xfrm flipV="1">
              <a:off x="2154" y="2351"/>
              <a:ext cx="391" cy="1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0" name="Line 14"/>
            <p:cNvSpPr>
              <a:spLocks noChangeShapeType="1"/>
            </p:cNvSpPr>
            <p:nvPr/>
          </p:nvSpPr>
          <p:spPr bwMode="auto">
            <a:xfrm flipH="1">
              <a:off x="2154" y="1976"/>
              <a:ext cx="367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1" name="Line 15"/>
            <p:cNvSpPr>
              <a:spLocks noChangeShapeType="1"/>
            </p:cNvSpPr>
            <p:nvPr/>
          </p:nvSpPr>
          <p:spPr bwMode="auto">
            <a:xfrm flipV="1">
              <a:off x="2154" y="1820"/>
              <a:ext cx="1" cy="3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2" name="Line 16"/>
            <p:cNvSpPr>
              <a:spLocks noChangeShapeType="1"/>
            </p:cNvSpPr>
            <p:nvPr/>
          </p:nvSpPr>
          <p:spPr bwMode="auto">
            <a:xfrm>
              <a:off x="2154" y="1820"/>
              <a:ext cx="384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3" name="Line 17"/>
            <p:cNvSpPr>
              <a:spLocks noChangeShapeType="1"/>
            </p:cNvSpPr>
            <p:nvPr/>
          </p:nvSpPr>
          <p:spPr bwMode="auto">
            <a:xfrm flipV="1">
              <a:off x="2538" y="1708"/>
              <a:ext cx="1" cy="1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4" name="Line 18"/>
            <p:cNvSpPr>
              <a:spLocks noChangeShapeType="1"/>
            </p:cNvSpPr>
            <p:nvPr/>
          </p:nvSpPr>
          <p:spPr bwMode="auto">
            <a:xfrm>
              <a:off x="1732" y="735"/>
              <a:ext cx="1" cy="3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5" name="Line 19"/>
            <p:cNvSpPr>
              <a:spLocks noChangeShapeType="1"/>
            </p:cNvSpPr>
            <p:nvPr/>
          </p:nvSpPr>
          <p:spPr bwMode="auto">
            <a:xfrm flipH="1">
              <a:off x="1345" y="1395"/>
              <a:ext cx="387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6" name="Line 20"/>
            <p:cNvSpPr>
              <a:spLocks noChangeShapeType="1"/>
            </p:cNvSpPr>
            <p:nvPr/>
          </p:nvSpPr>
          <p:spPr bwMode="auto">
            <a:xfrm flipV="1">
              <a:off x="1345" y="1303"/>
              <a:ext cx="1" cy="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7" name="Line 21"/>
            <p:cNvSpPr>
              <a:spLocks noChangeShapeType="1"/>
            </p:cNvSpPr>
            <p:nvPr/>
          </p:nvSpPr>
          <p:spPr bwMode="auto">
            <a:xfrm flipV="1">
              <a:off x="1941" y="1307"/>
              <a:ext cx="1" cy="1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8" name="Line 22"/>
            <p:cNvSpPr>
              <a:spLocks noChangeShapeType="1"/>
            </p:cNvSpPr>
            <p:nvPr/>
          </p:nvSpPr>
          <p:spPr bwMode="auto">
            <a:xfrm>
              <a:off x="1941" y="1307"/>
              <a:ext cx="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9" name="Line 23"/>
            <p:cNvSpPr>
              <a:spLocks noChangeShapeType="1"/>
            </p:cNvSpPr>
            <p:nvPr/>
          </p:nvSpPr>
          <p:spPr bwMode="auto">
            <a:xfrm>
              <a:off x="3738" y="1307"/>
              <a:ext cx="2" cy="10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0" name="Freeform 24"/>
            <p:cNvSpPr>
              <a:spLocks/>
            </p:cNvSpPr>
            <p:nvPr/>
          </p:nvSpPr>
          <p:spPr bwMode="auto">
            <a:xfrm>
              <a:off x="2141" y="905"/>
              <a:ext cx="797" cy="803"/>
            </a:xfrm>
            <a:custGeom>
              <a:avLst/>
              <a:gdLst>
                <a:gd name="T0" fmla="*/ 0 w 761"/>
                <a:gd name="T1" fmla="*/ 447 h 762"/>
                <a:gd name="T2" fmla="*/ 437 w 761"/>
                <a:gd name="T3" fmla="*/ 0 h 762"/>
                <a:gd name="T4" fmla="*/ 875 w 761"/>
                <a:gd name="T5" fmla="*/ 447 h 762"/>
                <a:gd name="T6" fmla="*/ 437 w 761"/>
                <a:gd name="T7" fmla="*/ 892 h 762"/>
                <a:gd name="T8" fmla="*/ 0 w 761"/>
                <a:gd name="T9" fmla="*/ 447 h 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61" h="762">
                  <a:moveTo>
                    <a:pt x="0" y="381"/>
                  </a:moveTo>
                  <a:lnTo>
                    <a:pt x="380" y="0"/>
                  </a:lnTo>
                  <a:lnTo>
                    <a:pt x="761" y="381"/>
                  </a:lnTo>
                  <a:lnTo>
                    <a:pt x="380" y="762"/>
                  </a:lnTo>
                  <a:lnTo>
                    <a:pt x="0" y="381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1" name="Line 25"/>
            <p:cNvSpPr>
              <a:spLocks noChangeShapeType="1"/>
            </p:cNvSpPr>
            <p:nvPr/>
          </p:nvSpPr>
          <p:spPr bwMode="auto">
            <a:xfrm flipV="1">
              <a:off x="2241" y="1408"/>
              <a:ext cx="105" cy="1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2" name="Freeform 26"/>
            <p:cNvSpPr>
              <a:spLocks/>
            </p:cNvSpPr>
            <p:nvPr/>
          </p:nvSpPr>
          <p:spPr bwMode="auto">
            <a:xfrm>
              <a:off x="2293" y="1461"/>
              <a:ext cx="143" cy="143"/>
            </a:xfrm>
            <a:custGeom>
              <a:avLst/>
              <a:gdLst>
                <a:gd name="T0" fmla="*/ 38 w 136"/>
                <a:gd name="T1" fmla="*/ 158 h 136"/>
                <a:gd name="T2" fmla="*/ 158 w 136"/>
                <a:gd name="T3" fmla="*/ 39 h 136"/>
                <a:gd name="T4" fmla="*/ 0 w 136"/>
                <a:gd name="T5" fmla="*/ 0 h 136"/>
                <a:gd name="T6" fmla="*/ 38 w 136"/>
                <a:gd name="T7" fmla="*/ 158 h 1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6" h="136">
                  <a:moveTo>
                    <a:pt x="32" y="136"/>
                  </a:moveTo>
                  <a:lnTo>
                    <a:pt x="136" y="33"/>
                  </a:lnTo>
                  <a:lnTo>
                    <a:pt x="0" y="0"/>
                  </a:lnTo>
                  <a:lnTo>
                    <a:pt x="32" y="136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3" name="Line 27"/>
            <p:cNvSpPr>
              <a:spLocks noChangeShapeType="1"/>
            </p:cNvSpPr>
            <p:nvPr/>
          </p:nvSpPr>
          <p:spPr bwMode="auto">
            <a:xfrm flipV="1">
              <a:off x="2639" y="1006"/>
              <a:ext cx="104" cy="1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4" name="Freeform 28"/>
            <p:cNvSpPr>
              <a:spLocks/>
            </p:cNvSpPr>
            <p:nvPr/>
          </p:nvSpPr>
          <p:spPr bwMode="auto">
            <a:xfrm>
              <a:off x="2690" y="1059"/>
              <a:ext cx="145" cy="145"/>
            </a:xfrm>
            <a:custGeom>
              <a:avLst/>
              <a:gdLst>
                <a:gd name="T0" fmla="*/ 38 w 138"/>
                <a:gd name="T1" fmla="*/ 162 h 137"/>
                <a:gd name="T2" fmla="*/ 160 w 138"/>
                <a:gd name="T3" fmla="*/ 39 h 137"/>
                <a:gd name="T4" fmla="*/ 0 w 138"/>
                <a:gd name="T5" fmla="*/ 0 h 137"/>
                <a:gd name="T6" fmla="*/ 38 w 138"/>
                <a:gd name="T7" fmla="*/ 162 h 1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" h="137">
                  <a:moveTo>
                    <a:pt x="32" y="137"/>
                  </a:moveTo>
                  <a:lnTo>
                    <a:pt x="138" y="33"/>
                  </a:lnTo>
                  <a:lnTo>
                    <a:pt x="0" y="0"/>
                  </a:lnTo>
                  <a:lnTo>
                    <a:pt x="32" y="137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5" name="Line 29"/>
            <p:cNvSpPr>
              <a:spLocks noChangeShapeType="1"/>
            </p:cNvSpPr>
            <p:nvPr/>
          </p:nvSpPr>
          <p:spPr bwMode="auto">
            <a:xfrm flipH="1" flipV="1">
              <a:off x="2247" y="1096"/>
              <a:ext cx="104" cy="1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6" name="Freeform 30"/>
            <p:cNvSpPr>
              <a:spLocks/>
            </p:cNvSpPr>
            <p:nvPr/>
          </p:nvSpPr>
          <p:spPr bwMode="auto">
            <a:xfrm>
              <a:off x="2300" y="1003"/>
              <a:ext cx="143" cy="146"/>
            </a:xfrm>
            <a:custGeom>
              <a:avLst/>
              <a:gdLst>
                <a:gd name="T0" fmla="*/ 158 w 136"/>
                <a:gd name="T1" fmla="*/ 124 h 138"/>
                <a:gd name="T2" fmla="*/ 36 w 136"/>
                <a:gd name="T3" fmla="*/ 0 h 138"/>
                <a:gd name="T4" fmla="*/ 0 w 136"/>
                <a:gd name="T5" fmla="*/ 163 h 138"/>
                <a:gd name="T6" fmla="*/ 158 w 136"/>
                <a:gd name="T7" fmla="*/ 124 h 13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6" h="138">
                  <a:moveTo>
                    <a:pt x="136" y="105"/>
                  </a:moveTo>
                  <a:lnTo>
                    <a:pt x="30" y="0"/>
                  </a:lnTo>
                  <a:lnTo>
                    <a:pt x="0" y="138"/>
                  </a:lnTo>
                  <a:lnTo>
                    <a:pt x="136" y="10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7" name="Line 31"/>
            <p:cNvSpPr>
              <a:spLocks noChangeShapeType="1"/>
            </p:cNvSpPr>
            <p:nvPr/>
          </p:nvSpPr>
          <p:spPr bwMode="auto">
            <a:xfrm flipH="1" flipV="1">
              <a:off x="2645" y="1498"/>
              <a:ext cx="103" cy="1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8" name="Freeform 32"/>
            <p:cNvSpPr>
              <a:spLocks/>
            </p:cNvSpPr>
            <p:nvPr/>
          </p:nvSpPr>
          <p:spPr bwMode="auto">
            <a:xfrm>
              <a:off x="2696" y="1404"/>
              <a:ext cx="145" cy="147"/>
            </a:xfrm>
            <a:custGeom>
              <a:avLst/>
              <a:gdLst>
                <a:gd name="T0" fmla="*/ 158 w 139"/>
                <a:gd name="T1" fmla="*/ 125 h 139"/>
                <a:gd name="T2" fmla="*/ 37 w 139"/>
                <a:gd name="T3" fmla="*/ 0 h 139"/>
                <a:gd name="T4" fmla="*/ 0 w 139"/>
                <a:gd name="T5" fmla="*/ 164 h 139"/>
                <a:gd name="T6" fmla="*/ 158 w 139"/>
                <a:gd name="T7" fmla="*/ 125 h 1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9" h="139">
                  <a:moveTo>
                    <a:pt x="139" y="106"/>
                  </a:moveTo>
                  <a:lnTo>
                    <a:pt x="33" y="0"/>
                  </a:lnTo>
                  <a:lnTo>
                    <a:pt x="0" y="139"/>
                  </a:lnTo>
                  <a:lnTo>
                    <a:pt x="139" y="106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9" name="Line 33"/>
            <p:cNvSpPr>
              <a:spLocks noChangeShapeType="1"/>
            </p:cNvSpPr>
            <p:nvPr/>
          </p:nvSpPr>
          <p:spPr bwMode="auto">
            <a:xfrm>
              <a:off x="1345" y="735"/>
              <a:ext cx="1789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50" name="Freeform 34"/>
            <p:cNvSpPr>
              <a:spLocks/>
            </p:cNvSpPr>
            <p:nvPr/>
          </p:nvSpPr>
          <p:spPr bwMode="auto">
            <a:xfrm>
              <a:off x="1152" y="1181"/>
              <a:ext cx="62" cy="122"/>
            </a:xfrm>
            <a:custGeom>
              <a:avLst/>
              <a:gdLst>
                <a:gd name="T0" fmla="*/ 0 w 59"/>
                <a:gd name="T1" fmla="*/ 137 h 115"/>
                <a:gd name="T2" fmla="*/ 48 w 59"/>
                <a:gd name="T3" fmla="*/ 119 h 115"/>
                <a:gd name="T4" fmla="*/ 68 w 59"/>
                <a:gd name="T5" fmla="*/ 68 h 115"/>
                <a:gd name="T6" fmla="*/ 48 w 59"/>
                <a:gd name="T7" fmla="*/ 20 h 115"/>
                <a:gd name="T8" fmla="*/ 0 w 59"/>
                <a:gd name="T9" fmla="*/ 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9" h="115">
                  <a:moveTo>
                    <a:pt x="0" y="115"/>
                  </a:moveTo>
                  <a:lnTo>
                    <a:pt x="42" y="100"/>
                  </a:lnTo>
                  <a:lnTo>
                    <a:pt x="59" y="57"/>
                  </a:lnTo>
                  <a:lnTo>
                    <a:pt x="42" y="17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51" name="Freeform 35"/>
            <p:cNvSpPr>
              <a:spLocks/>
            </p:cNvSpPr>
            <p:nvPr/>
          </p:nvSpPr>
          <p:spPr bwMode="auto">
            <a:xfrm>
              <a:off x="1152" y="1057"/>
              <a:ext cx="62" cy="124"/>
            </a:xfrm>
            <a:custGeom>
              <a:avLst/>
              <a:gdLst>
                <a:gd name="T0" fmla="*/ 0 w 59"/>
                <a:gd name="T1" fmla="*/ 137 h 118"/>
                <a:gd name="T2" fmla="*/ 48 w 59"/>
                <a:gd name="T3" fmla="*/ 116 h 118"/>
                <a:gd name="T4" fmla="*/ 68 w 59"/>
                <a:gd name="T5" fmla="*/ 69 h 118"/>
                <a:gd name="T6" fmla="*/ 48 w 59"/>
                <a:gd name="T7" fmla="*/ 21 h 118"/>
                <a:gd name="T8" fmla="*/ 0 w 59"/>
                <a:gd name="T9" fmla="*/ 0 h 1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9" h="118">
                  <a:moveTo>
                    <a:pt x="0" y="118"/>
                  </a:moveTo>
                  <a:lnTo>
                    <a:pt x="42" y="100"/>
                  </a:lnTo>
                  <a:lnTo>
                    <a:pt x="59" y="60"/>
                  </a:lnTo>
                  <a:lnTo>
                    <a:pt x="42" y="18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52" name="Freeform 36"/>
            <p:cNvSpPr>
              <a:spLocks/>
            </p:cNvSpPr>
            <p:nvPr/>
          </p:nvSpPr>
          <p:spPr bwMode="auto">
            <a:xfrm>
              <a:off x="1152" y="935"/>
              <a:ext cx="62" cy="122"/>
            </a:xfrm>
            <a:custGeom>
              <a:avLst/>
              <a:gdLst>
                <a:gd name="T0" fmla="*/ 0 w 59"/>
                <a:gd name="T1" fmla="*/ 137 h 115"/>
                <a:gd name="T2" fmla="*/ 48 w 59"/>
                <a:gd name="T3" fmla="*/ 117 h 115"/>
                <a:gd name="T4" fmla="*/ 68 w 59"/>
                <a:gd name="T5" fmla="*/ 70 h 115"/>
                <a:gd name="T6" fmla="*/ 48 w 59"/>
                <a:gd name="T7" fmla="*/ 20 h 115"/>
                <a:gd name="T8" fmla="*/ 0 w 59"/>
                <a:gd name="T9" fmla="*/ 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9" h="115">
                  <a:moveTo>
                    <a:pt x="0" y="115"/>
                  </a:moveTo>
                  <a:lnTo>
                    <a:pt x="42" y="98"/>
                  </a:lnTo>
                  <a:lnTo>
                    <a:pt x="59" y="58"/>
                  </a:lnTo>
                  <a:lnTo>
                    <a:pt x="42" y="17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53" name="Line 37"/>
            <p:cNvSpPr>
              <a:spLocks noChangeShapeType="1"/>
            </p:cNvSpPr>
            <p:nvPr/>
          </p:nvSpPr>
          <p:spPr bwMode="auto">
            <a:xfrm>
              <a:off x="1152" y="1303"/>
              <a:ext cx="1" cy="13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54" name="Line 38"/>
            <p:cNvSpPr>
              <a:spLocks noChangeShapeType="1"/>
            </p:cNvSpPr>
            <p:nvPr/>
          </p:nvSpPr>
          <p:spPr bwMode="auto">
            <a:xfrm flipV="1">
              <a:off x="1248" y="192"/>
              <a:ext cx="1" cy="12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55" name="Freeform 39"/>
            <p:cNvSpPr>
              <a:spLocks/>
            </p:cNvSpPr>
            <p:nvPr/>
          </p:nvSpPr>
          <p:spPr bwMode="auto">
            <a:xfrm>
              <a:off x="1285" y="1057"/>
              <a:ext cx="60" cy="124"/>
            </a:xfrm>
            <a:custGeom>
              <a:avLst/>
              <a:gdLst>
                <a:gd name="T0" fmla="*/ 66 w 57"/>
                <a:gd name="T1" fmla="*/ 0 h 118"/>
                <a:gd name="T2" fmla="*/ 20 w 57"/>
                <a:gd name="T3" fmla="*/ 21 h 118"/>
                <a:gd name="T4" fmla="*/ 0 w 57"/>
                <a:gd name="T5" fmla="*/ 69 h 118"/>
                <a:gd name="T6" fmla="*/ 20 w 57"/>
                <a:gd name="T7" fmla="*/ 116 h 118"/>
                <a:gd name="T8" fmla="*/ 66 w 57"/>
                <a:gd name="T9" fmla="*/ 137 h 1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" h="118">
                  <a:moveTo>
                    <a:pt x="57" y="0"/>
                  </a:moveTo>
                  <a:lnTo>
                    <a:pt x="17" y="18"/>
                  </a:lnTo>
                  <a:lnTo>
                    <a:pt x="0" y="60"/>
                  </a:lnTo>
                  <a:lnTo>
                    <a:pt x="17" y="100"/>
                  </a:lnTo>
                  <a:lnTo>
                    <a:pt x="57" y="118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56" name="Freeform 40"/>
            <p:cNvSpPr>
              <a:spLocks/>
            </p:cNvSpPr>
            <p:nvPr/>
          </p:nvSpPr>
          <p:spPr bwMode="auto">
            <a:xfrm>
              <a:off x="1285" y="1181"/>
              <a:ext cx="60" cy="122"/>
            </a:xfrm>
            <a:custGeom>
              <a:avLst/>
              <a:gdLst>
                <a:gd name="T0" fmla="*/ 66 w 57"/>
                <a:gd name="T1" fmla="*/ 0 h 115"/>
                <a:gd name="T2" fmla="*/ 20 w 57"/>
                <a:gd name="T3" fmla="*/ 20 h 115"/>
                <a:gd name="T4" fmla="*/ 0 w 57"/>
                <a:gd name="T5" fmla="*/ 68 h 115"/>
                <a:gd name="T6" fmla="*/ 20 w 57"/>
                <a:gd name="T7" fmla="*/ 119 h 115"/>
                <a:gd name="T8" fmla="*/ 66 w 57"/>
                <a:gd name="T9" fmla="*/ 137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" h="115">
                  <a:moveTo>
                    <a:pt x="57" y="0"/>
                  </a:moveTo>
                  <a:lnTo>
                    <a:pt x="17" y="17"/>
                  </a:lnTo>
                  <a:lnTo>
                    <a:pt x="0" y="57"/>
                  </a:lnTo>
                  <a:lnTo>
                    <a:pt x="17" y="100"/>
                  </a:lnTo>
                  <a:lnTo>
                    <a:pt x="57" y="11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57" name="Freeform 41"/>
            <p:cNvSpPr>
              <a:spLocks/>
            </p:cNvSpPr>
            <p:nvPr/>
          </p:nvSpPr>
          <p:spPr bwMode="auto">
            <a:xfrm>
              <a:off x="1285" y="935"/>
              <a:ext cx="60" cy="122"/>
            </a:xfrm>
            <a:custGeom>
              <a:avLst/>
              <a:gdLst>
                <a:gd name="T0" fmla="*/ 66 w 57"/>
                <a:gd name="T1" fmla="*/ 0 h 115"/>
                <a:gd name="T2" fmla="*/ 20 w 57"/>
                <a:gd name="T3" fmla="*/ 20 h 115"/>
                <a:gd name="T4" fmla="*/ 0 w 57"/>
                <a:gd name="T5" fmla="*/ 70 h 115"/>
                <a:gd name="T6" fmla="*/ 20 w 57"/>
                <a:gd name="T7" fmla="*/ 117 h 115"/>
                <a:gd name="T8" fmla="*/ 66 w 57"/>
                <a:gd name="T9" fmla="*/ 137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" h="115">
                  <a:moveTo>
                    <a:pt x="57" y="0"/>
                  </a:moveTo>
                  <a:lnTo>
                    <a:pt x="17" y="17"/>
                  </a:lnTo>
                  <a:lnTo>
                    <a:pt x="0" y="58"/>
                  </a:lnTo>
                  <a:lnTo>
                    <a:pt x="17" y="98"/>
                  </a:lnTo>
                  <a:lnTo>
                    <a:pt x="57" y="11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58" name="Line 42"/>
            <p:cNvSpPr>
              <a:spLocks noChangeShapeType="1"/>
            </p:cNvSpPr>
            <p:nvPr/>
          </p:nvSpPr>
          <p:spPr bwMode="auto">
            <a:xfrm flipV="1">
              <a:off x="1345" y="735"/>
              <a:ext cx="1" cy="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59" name="Freeform 43"/>
            <p:cNvSpPr>
              <a:spLocks/>
            </p:cNvSpPr>
            <p:nvPr/>
          </p:nvSpPr>
          <p:spPr bwMode="auto">
            <a:xfrm>
              <a:off x="1615" y="1021"/>
              <a:ext cx="25" cy="48"/>
            </a:xfrm>
            <a:custGeom>
              <a:avLst/>
              <a:gdLst>
                <a:gd name="T0" fmla="*/ 29 w 23"/>
                <a:gd name="T1" fmla="*/ 26 h 46"/>
                <a:gd name="T2" fmla="*/ 29 w 23"/>
                <a:gd name="T3" fmla="*/ 52 h 46"/>
                <a:gd name="T4" fmla="*/ 16 w 23"/>
                <a:gd name="T5" fmla="*/ 50 h 46"/>
                <a:gd name="T6" fmla="*/ 9 w 23"/>
                <a:gd name="T7" fmla="*/ 42 h 46"/>
                <a:gd name="T8" fmla="*/ 0 w 23"/>
                <a:gd name="T9" fmla="*/ 32 h 46"/>
                <a:gd name="T10" fmla="*/ 0 w 23"/>
                <a:gd name="T11" fmla="*/ 20 h 46"/>
                <a:gd name="T12" fmla="*/ 9 w 23"/>
                <a:gd name="T13" fmla="*/ 9 h 46"/>
                <a:gd name="T14" fmla="*/ 16 w 23"/>
                <a:gd name="T15" fmla="*/ 2 h 46"/>
                <a:gd name="T16" fmla="*/ 29 w 23"/>
                <a:gd name="T17" fmla="*/ 0 h 46"/>
                <a:gd name="T18" fmla="*/ 29 w 23"/>
                <a:gd name="T19" fmla="*/ 26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46">
                  <a:moveTo>
                    <a:pt x="23" y="23"/>
                  </a:moveTo>
                  <a:lnTo>
                    <a:pt x="23" y="46"/>
                  </a:lnTo>
                  <a:lnTo>
                    <a:pt x="13" y="44"/>
                  </a:lnTo>
                  <a:lnTo>
                    <a:pt x="6" y="36"/>
                  </a:lnTo>
                  <a:lnTo>
                    <a:pt x="0" y="29"/>
                  </a:lnTo>
                  <a:lnTo>
                    <a:pt x="0" y="17"/>
                  </a:lnTo>
                  <a:lnTo>
                    <a:pt x="6" y="9"/>
                  </a:lnTo>
                  <a:lnTo>
                    <a:pt x="13" y="2"/>
                  </a:lnTo>
                  <a:lnTo>
                    <a:pt x="23" y="0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60" name="Freeform 44"/>
            <p:cNvSpPr>
              <a:spLocks/>
            </p:cNvSpPr>
            <p:nvPr/>
          </p:nvSpPr>
          <p:spPr bwMode="auto">
            <a:xfrm>
              <a:off x="1615" y="1021"/>
              <a:ext cx="25" cy="48"/>
            </a:xfrm>
            <a:custGeom>
              <a:avLst/>
              <a:gdLst>
                <a:gd name="T0" fmla="*/ 29 w 23"/>
                <a:gd name="T1" fmla="*/ 52 h 46"/>
                <a:gd name="T2" fmla="*/ 16 w 23"/>
                <a:gd name="T3" fmla="*/ 50 h 46"/>
                <a:gd name="T4" fmla="*/ 9 w 23"/>
                <a:gd name="T5" fmla="*/ 42 h 46"/>
                <a:gd name="T6" fmla="*/ 0 w 23"/>
                <a:gd name="T7" fmla="*/ 32 h 46"/>
                <a:gd name="T8" fmla="*/ 0 w 23"/>
                <a:gd name="T9" fmla="*/ 20 h 46"/>
                <a:gd name="T10" fmla="*/ 9 w 23"/>
                <a:gd name="T11" fmla="*/ 9 h 46"/>
                <a:gd name="T12" fmla="*/ 16 w 23"/>
                <a:gd name="T13" fmla="*/ 2 h 46"/>
                <a:gd name="T14" fmla="*/ 29 w 23"/>
                <a:gd name="T15" fmla="*/ 0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" h="46">
                  <a:moveTo>
                    <a:pt x="23" y="46"/>
                  </a:moveTo>
                  <a:lnTo>
                    <a:pt x="13" y="44"/>
                  </a:lnTo>
                  <a:lnTo>
                    <a:pt x="6" y="36"/>
                  </a:lnTo>
                  <a:lnTo>
                    <a:pt x="0" y="29"/>
                  </a:lnTo>
                  <a:lnTo>
                    <a:pt x="0" y="17"/>
                  </a:lnTo>
                  <a:lnTo>
                    <a:pt x="6" y="9"/>
                  </a:lnTo>
                  <a:lnTo>
                    <a:pt x="13" y="2"/>
                  </a:lnTo>
                  <a:lnTo>
                    <a:pt x="23" y="0"/>
                  </a:lnTo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61" name="Freeform 45"/>
            <p:cNvSpPr>
              <a:spLocks/>
            </p:cNvSpPr>
            <p:nvPr/>
          </p:nvSpPr>
          <p:spPr bwMode="auto">
            <a:xfrm>
              <a:off x="1640" y="1021"/>
              <a:ext cx="176" cy="48"/>
            </a:xfrm>
            <a:custGeom>
              <a:avLst/>
              <a:gdLst>
                <a:gd name="T0" fmla="*/ 0 w 169"/>
                <a:gd name="T1" fmla="*/ 0 h 46"/>
                <a:gd name="T2" fmla="*/ 0 w 169"/>
                <a:gd name="T3" fmla="*/ 26 h 46"/>
                <a:gd name="T4" fmla="*/ 0 w 169"/>
                <a:gd name="T5" fmla="*/ 52 h 46"/>
                <a:gd name="T6" fmla="*/ 191 w 169"/>
                <a:gd name="T7" fmla="*/ 52 h 46"/>
                <a:gd name="T8" fmla="*/ 191 w 169"/>
                <a:gd name="T9" fmla="*/ 26 h 46"/>
                <a:gd name="T10" fmla="*/ 191 w 169"/>
                <a:gd name="T11" fmla="*/ 0 h 46"/>
                <a:gd name="T12" fmla="*/ 0 w 169"/>
                <a:gd name="T13" fmla="*/ 0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" h="46">
                  <a:moveTo>
                    <a:pt x="0" y="0"/>
                  </a:moveTo>
                  <a:lnTo>
                    <a:pt x="0" y="23"/>
                  </a:lnTo>
                  <a:lnTo>
                    <a:pt x="0" y="46"/>
                  </a:lnTo>
                  <a:lnTo>
                    <a:pt x="169" y="46"/>
                  </a:lnTo>
                  <a:lnTo>
                    <a:pt x="169" y="23"/>
                  </a:lnTo>
                  <a:lnTo>
                    <a:pt x="1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62" name="Freeform 46"/>
            <p:cNvSpPr>
              <a:spLocks/>
            </p:cNvSpPr>
            <p:nvPr/>
          </p:nvSpPr>
          <p:spPr bwMode="auto">
            <a:xfrm>
              <a:off x="1640" y="1021"/>
              <a:ext cx="176" cy="48"/>
            </a:xfrm>
            <a:custGeom>
              <a:avLst/>
              <a:gdLst>
                <a:gd name="T0" fmla="*/ 0 w 169"/>
                <a:gd name="T1" fmla="*/ 0 h 46"/>
                <a:gd name="T2" fmla="*/ 0 w 169"/>
                <a:gd name="T3" fmla="*/ 26 h 46"/>
                <a:gd name="T4" fmla="*/ 0 w 169"/>
                <a:gd name="T5" fmla="*/ 52 h 46"/>
                <a:gd name="T6" fmla="*/ 191 w 169"/>
                <a:gd name="T7" fmla="*/ 52 h 46"/>
                <a:gd name="T8" fmla="*/ 191 w 169"/>
                <a:gd name="T9" fmla="*/ 26 h 46"/>
                <a:gd name="T10" fmla="*/ 191 w 169"/>
                <a:gd name="T11" fmla="*/ 0 h 46"/>
                <a:gd name="T12" fmla="*/ 0 w 169"/>
                <a:gd name="T13" fmla="*/ 0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" h="46">
                  <a:moveTo>
                    <a:pt x="0" y="0"/>
                  </a:moveTo>
                  <a:lnTo>
                    <a:pt x="0" y="23"/>
                  </a:lnTo>
                  <a:lnTo>
                    <a:pt x="0" y="46"/>
                  </a:lnTo>
                  <a:lnTo>
                    <a:pt x="169" y="46"/>
                  </a:lnTo>
                  <a:lnTo>
                    <a:pt x="169" y="23"/>
                  </a:lnTo>
                  <a:lnTo>
                    <a:pt x="169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63" name="Freeform 47"/>
            <p:cNvSpPr>
              <a:spLocks/>
            </p:cNvSpPr>
            <p:nvPr/>
          </p:nvSpPr>
          <p:spPr bwMode="auto">
            <a:xfrm>
              <a:off x="1816" y="1021"/>
              <a:ext cx="24" cy="48"/>
            </a:xfrm>
            <a:custGeom>
              <a:avLst/>
              <a:gdLst>
                <a:gd name="T0" fmla="*/ 0 w 23"/>
                <a:gd name="T1" fmla="*/ 26 h 46"/>
                <a:gd name="T2" fmla="*/ 0 w 23"/>
                <a:gd name="T3" fmla="*/ 0 h 46"/>
                <a:gd name="T4" fmla="*/ 10 w 23"/>
                <a:gd name="T5" fmla="*/ 2 h 46"/>
                <a:gd name="T6" fmla="*/ 20 w 23"/>
                <a:gd name="T7" fmla="*/ 9 h 46"/>
                <a:gd name="T8" fmla="*/ 26 w 23"/>
                <a:gd name="T9" fmla="*/ 20 h 46"/>
                <a:gd name="T10" fmla="*/ 26 w 23"/>
                <a:gd name="T11" fmla="*/ 32 h 46"/>
                <a:gd name="T12" fmla="*/ 20 w 23"/>
                <a:gd name="T13" fmla="*/ 42 h 46"/>
                <a:gd name="T14" fmla="*/ 10 w 23"/>
                <a:gd name="T15" fmla="*/ 50 h 46"/>
                <a:gd name="T16" fmla="*/ 0 w 23"/>
                <a:gd name="T17" fmla="*/ 52 h 46"/>
                <a:gd name="T18" fmla="*/ 0 w 23"/>
                <a:gd name="T19" fmla="*/ 26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46">
                  <a:moveTo>
                    <a:pt x="0" y="23"/>
                  </a:moveTo>
                  <a:lnTo>
                    <a:pt x="0" y="0"/>
                  </a:lnTo>
                  <a:lnTo>
                    <a:pt x="10" y="2"/>
                  </a:lnTo>
                  <a:lnTo>
                    <a:pt x="17" y="9"/>
                  </a:lnTo>
                  <a:lnTo>
                    <a:pt x="23" y="17"/>
                  </a:lnTo>
                  <a:lnTo>
                    <a:pt x="23" y="29"/>
                  </a:lnTo>
                  <a:lnTo>
                    <a:pt x="17" y="36"/>
                  </a:lnTo>
                  <a:lnTo>
                    <a:pt x="10" y="44"/>
                  </a:lnTo>
                  <a:lnTo>
                    <a:pt x="0" y="4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64" name="Freeform 48"/>
            <p:cNvSpPr>
              <a:spLocks/>
            </p:cNvSpPr>
            <p:nvPr/>
          </p:nvSpPr>
          <p:spPr bwMode="auto">
            <a:xfrm>
              <a:off x="1816" y="1021"/>
              <a:ext cx="24" cy="48"/>
            </a:xfrm>
            <a:custGeom>
              <a:avLst/>
              <a:gdLst>
                <a:gd name="T0" fmla="*/ 0 w 23"/>
                <a:gd name="T1" fmla="*/ 0 h 46"/>
                <a:gd name="T2" fmla="*/ 10 w 23"/>
                <a:gd name="T3" fmla="*/ 2 h 46"/>
                <a:gd name="T4" fmla="*/ 20 w 23"/>
                <a:gd name="T5" fmla="*/ 9 h 46"/>
                <a:gd name="T6" fmla="*/ 26 w 23"/>
                <a:gd name="T7" fmla="*/ 20 h 46"/>
                <a:gd name="T8" fmla="*/ 26 w 23"/>
                <a:gd name="T9" fmla="*/ 32 h 46"/>
                <a:gd name="T10" fmla="*/ 20 w 23"/>
                <a:gd name="T11" fmla="*/ 42 h 46"/>
                <a:gd name="T12" fmla="*/ 10 w 23"/>
                <a:gd name="T13" fmla="*/ 50 h 46"/>
                <a:gd name="T14" fmla="*/ 0 w 23"/>
                <a:gd name="T15" fmla="*/ 52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10" y="2"/>
                  </a:lnTo>
                  <a:lnTo>
                    <a:pt x="17" y="9"/>
                  </a:lnTo>
                  <a:lnTo>
                    <a:pt x="23" y="17"/>
                  </a:lnTo>
                  <a:lnTo>
                    <a:pt x="23" y="29"/>
                  </a:lnTo>
                  <a:lnTo>
                    <a:pt x="17" y="36"/>
                  </a:lnTo>
                  <a:lnTo>
                    <a:pt x="10" y="44"/>
                  </a:lnTo>
                  <a:lnTo>
                    <a:pt x="0" y="46"/>
                  </a:lnTo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65" name="Freeform 49"/>
            <p:cNvSpPr>
              <a:spLocks/>
            </p:cNvSpPr>
            <p:nvPr/>
          </p:nvSpPr>
          <p:spPr bwMode="auto">
            <a:xfrm>
              <a:off x="1615" y="1088"/>
              <a:ext cx="25" cy="48"/>
            </a:xfrm>
            <a:custGeom>
              <a:avLst/>
              <a:gdLst>
                <a:gd name="T0" fmla="*/ 29 w 23"/>
                <a:gd name="T1" fmla="*/ 26 h 46"/>
                <a:gd name="T2" fmla="*/ 29 w 23"/>
                <a:gd name="T3" fmla="*/ 52 h 46"/>
                <a:gd name="T4" fmla="*/ 16 w 23"/>
                <a:gd name="T5" fmla="*/ 50 h 46"/>
                <a:gd name="T6" fmla="*/ 9 w 23"/>
                <a:gd name="T7" fmla="*/ 43 h 46"/>
                <a:gd name="T8" fmla="*/ 0 w 23"/>
                <a:gd name="T9" fmla="*/ 32 h 46"/>
                <a:gd name="T10" fmla="*/ 0 w 23"/>
                <a:gd name="T11" fmla="*/ 21 h 46"/>
                <a:gd name="T12" fmla="*/ 9 w 23"/>
                <a:gd name="T13" fmla="*/ 10 h 46"/>
                <a:gd name="T14" fmla="*/ 16 w 23"/>
                <a:gd name="T15" fmla="*/ 2 h 46"/>
                <a:gd name="T16" fmla="*/ 29 w 23"/>
                <a:gd name="T17" fmla="*/ 0 h 46"/>
                <a:gd name="T18" fmla="*/ 29 w 23"/>
                <a:gd name="T19" fmla="*/ 26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46">
                  <a:moveTo>
                    <a:pt x="23" y="23"/>
                  </a:moveTo>
                  <a:lnTo>
                    <a:pt x="23" y="46"/>
                  </a:lnTo>
                  <a:lnTo>
                    <a:pt x="13" y="44"/>
                  </a:lnTo>
                  <a:lnTo>
                    <a:pt x="6" y="37"/>
                  </a:lnTo>
                  <a:lnTo>
                    <a:pt x="0" y="29"/>
                  </a:lnTo>
                  <a:lnTo>
                    <a:pt x="0" y="18"/>
                  </a:lnTo>
                  <a:lnTo>
                    <a:pt x="6" y="10"/>
                  </a:lnTo>
                  <a:lnTo>
                    <a:pt x="13" y="2"/>
                  </a:lnTo>
                  <a:lnTo>
                    <a:pt x="23" y="0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66" name="Freeform 50"/>
            <p:cNvSpPr>
              <a:spLocks/>
            </p:cNvSpPr>
            <p:nvPr/>
          </p:nvSpPr>
          <p:spPr bwMode="auto">
            <a:xfrm>
              <a:off x="1615" y="1088"/>
              <a:ext cx="25" cy="48"/>
            </a:xfrm>
            <a:custGeom>
              <a:avLst/>
              <a:gdLst>
                <a:gd name="T0" fmla="*/ 29 w 23"/>
                <a:gd name="T1" fmla="*/ 52 h 46"/>
                <a:gd name="T2" fmla="*/ 16 w 23"/>
                <a:gd name="T3" fmla="*/ 50 h 46"/>
                <a:gd name="T4" fmla="*/ 9 w 23"/>
                <a:gd name="T5" fmla="*/ 43 h 46"/>
                <a:gd name="T6" fmla="*/ 0 w 23"/>
                <a:gd name="T7" fmla="*/ 32 h 46"/>
                <a:gd name="T8" fmla="*/ 0 w 23"/>
                <a:gd name="T9" fmla="*/ 21 h 46"/>
                <a:gd name="T10" fmla="*/ 9 w 23"/>
                <a:gd name="T11" fmla="*/ 10 h 46"/>
                <a:gd name="T12" fmla="*/ 16 w 23"/>
                <a:gd name="T13" fmla="*/ 2 h 46"/>
                <a:gd name="T14" fmla="*/ 29 w 23"/>
                <a:gd name="T15" fmla="*/ 0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" h="46">
                  <a:moveTo>
                    <a:pt x="23" y="46"/>
                  </a:moveTo>
                  <a:lnTo>
                    <a:pt x="13" y="44"/>
                  </a:lnTo>
                  <a:lnTo>
                    <a:pt x="6" y="37"/>
                  </a:lnTo>
                  <a:lnTo>
                    <a:pt x="0" y="29"/>
                  </a:lnTo>
                  <a:lnTo>
                    <a:pt x="0" y="18"/>
                  </a:lnTo>
                  <a:lnTo>
                    <a:pt x="6" y="10"/>
                  </a:lnTo>
                  <a:lnTo>
                    <a:pt x="13" y="2"/>
                  </a:lnTo>
                  <a:lnTo>
                    <a:pt x="23" y="0"/>
                  </a:lnTo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67" name="Freeform 51"/>
            <p:cNvSpPr>
              <a:spLocks/>
            </p:cNvSpPr>
            <p:nvPr/>
          </p:nvSpPr>
          <p:spPr bwMode="auto">
            <a:xfrm>
              <a:off x="1640" y="1088"/>
              <a:ext cx="176" cy="48"/>
            </a:xfrm>
            <a:custGeom>
              <a:avLst/>
              <a:gdLst>
                <a:gd name="T0" fmla="*/ 0 w 169"/>
                <a:gd name="T1" fmla="*/ 0 h 46"/>
                <a:gd name="T2" fmla="*/ 0 w 169"/>
                <a:gd name="T3" fmla="*/ 26 h 46"/>
                <a:gd name="T4" fmla="*/ 0 w 169"/>
                <a:gd name="T5" fmla="*/ 52 h 46"/>
                <a:gd name="T6" fmla="*/ 191 w 169"/>
                <a:gd name="T7" fmla="*/ 52 h 46"/>
                <a:gd name="T8" fmla="*/ 191 w 169"/>
                <a:gd name="T9" fmla="*/ 26 h 46"/>
                <a:gd name="T10" fmla="*/ 191 w 169"/>
                <a:gd name="T11" fmla="*/ 0 h 46"/>
                <a:gd name="T12" fmla="*/ 0 w 169"/>
                <a:gd name="T13" fmla="*/ 0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" h="46">
                  <a:moveTo>
                    <a:pt x="0" y="0"/>
                  </a:moveTo>
                  <a:lnTo>
                    <a:pt x="0" y="23"/>
                  </a:lnTo>
                  <a:lnTo>
                    <a:pt x="0" y="46"/>
                  </a:lnTo>
                  <a:lnTo>
                    <a:pt x="169" y="46"/>
                  </a:lnTo>
                  <a:lnTo>
                    <a:pt x="169" y="23"/>
                  </a:lnTo>
                  <a:lnTo>
                    <a:pt x="1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68" name="Freeform 52"/>
            <p:cNvSpPr>
              <a:spLocks/>
            </p:cNvSpPr>
            <p:nvPr/>
          </p:nvSpPr>
          <p:spPr bwMode="auto">
            <a:xfrm>
              <a:off x="1640" y="1088"/>
              <a:ext cx="176" cy="48"/>
            </a:xfrm>
            <a:custGeom>
              <a:avLst/>
              <a:gdLst>
                <a:gd name="T0" fmla="*/ 0 w 169"/>
                <a:gd name="T1" fmla="*/ 0 h 46"/>
                <a:gd name="T2" fmla="*/ 0 w 169"/>
                <a:gd name="T3" fmla="*/ 26 h 46"/>
                <a:gd name="T4" fmla="*/ 0 w 169"/>
                <a:gd name="T5" fmla="*/ 52 h 46"/>
                <a:gd name="T6" fmla="*/ 191 w 169"/>
                <a:gd name="T7" fmla="*/ 52 h 46"/>
                <a:gd name="T8" fmla="*/ 191 w 169"/>
                <a:gd name="T9" fmla="*/ 26 h 46"/>
                <a:gd name="T10" fmla="*/ 191 w 169"/>
                <a:gd name="T11" fmla="*/ 0 h 46"/>
                <a:gd name="T12" fmla="*/ 0 w 169"/>
                <a:gd name="T13" fmla="*/ 0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" h="46">
                  <a:moveTo>
                    <a:pt x="0" y="0"/>
                  </a:moveTo>
                  <a:lnTo>
                    <a:pt x="0" y="23"/>
                  </a:lnTo>
                  <a:lnTo>
                    <a:pt x="0" y="46"/>
                  </a:lnTo>
                  <a:lnTo>
                    <a:pt x="169" y="46"/>
                  </a:lnTo>
                  <a:lnTo>
                    <a:pt x="169" y="23"/>
                  </a:lnTo>
                  <a:lnTo>
                    <a:pt x="169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69" name="Freeform 53"/>
            <p:cNvSpPr>
              <a:spLocks/>
            </p:cNvSpPr>
            <p:nvPr/>
          </p:nvSpPr>
          <p:spPr bwMode="auto">
            <a:xfrm>
              <a:off x="1816" y="1088"/>
              <a:ext cx="24" cy="48"/>
            </a:xfrm>
            <a:custGeom>
              <a:avLst/>
              <a:gdLst>
                <a:gd name="T0" fmla="*/ 0 w 23"/>
                <a:gd name="T1" fmla="*/ 26 h 46"/>
                <a:gd name="T2" fmla="*/ 0 w 23"/>
                <a:gd name="T3" fmla="*/ 0 h 46"/>
                <a:gd name="T4" fmla="*/ 10 w 23"/>
                <a:gd name="T5" fmla="*/ 2 h 46"/>
                <a:gd name="T6" fmla="*/ 20 w 23"/>
                <a:gd name="T7" fmla="*/ 10 h 46"/>
                <a:gd name="T8" fmla="*/ 26 w 23"/>
                <a:gd name="T9" fmla="*/ 21 h 46"/>
                <a:gd name="T10" fmla="*/ 26 w 23"/>
                <a:gd name="T11" fmla="*/ 32 h 46"/>
                <a:gd name="T12" fmla="*/ 20 w 23"/>
                <a:gd name="T13" fmla="*/ 43 h 46"/>
                <a:gd name="T14" fmla="*/ 10 w 23"/>
                <a:gd name="T15" fmla="*/ 50 h 46"/>
                <a:gd name="T16" fmla="*/ 0 w 23"/>
                <a:gd name="T17" fmla="*/ 52 h 46"/>
                <a:gd name="T18" fmla="*/ 0 w 23"/>
                <a:gd name="T19" fmla="*/ 26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46">
                  <a:moveTo>
                    <a:pt x="0" y="23"/>
                  </a:moveTo>
                  <a:lnTo>
                    <a:pt x="0" y="0"/>
                  </a:lnTo>
                  <a:lnTo>
                    <a:pt x="10" y="2"/>
                  </a:lnTo>
                  <a:lnTo>
                    <a:pt x="17" y="10"/>
                  </a:lnTo>
                  <a:lnTo>
                    <a:pt x="23" y="18"/>
                  </a:lnTo>
                  <a:lnTo>
                    <a:pt x="23" y="29"/>
                  </a:lnTo>
                  <a:lnTo>
                    <a:pt x="17" y="37"/>
                  </a:lnTo>
                  <a:lnTo>
                    <a:pt x="10" y="44"/>
                  </a:lnTo>
                  <a:lnTo>
                    <a:pt x="0" y="4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70" name="Freeform 54"/>
            <p:cNvSpPr>
              <a:spLocks/>
            </p:cNvSpPr>
            <p:nvPr/>
          </p:nvSpPr>
          <p:spPr bwMode="auto">
            <a:xfrm>
              <a:off x="1816" y="1088"/>
              <a:ext cx="24" cy="48"/>
            </a:xfrm>
            <a:custGeom>
              <a:avLst/>
              <a:gdLst>
                <a:gd name="T0" fmla="*/ 0 w 23"/>
                <a:gd name="T1" fmla="*/ 0 h 46"/>
                <a:gd name="T2" fmla="*/ 10 w 23"/>
                <a:gd name="T3" fmla="*/ 2 h 46"/>
                <a:gd name="T4" fmla="*/ 20 w 23"/>
                <a:gd name="T5" fmla="*/ 10 h 46"/>
                <a:gd name="T6" fmla="*/ 26 w 23"/>
                <a:gd name="T7" fmla="*/ 21 h 46"/>
                <a:gd name="T8" fmla="*/ 26 w 23"/>
                <a:gd name="T9" fmla="*/ 32 h 46"/>
                <a:gd name="T10" fmla="*/ 20 w 23"/>
                <a:gd name="T11" fmla="*/ 43 h 46"/>
                <a:gd name="T12" fmla="*/ 10 w 23"/>
                <a:gd name="T13" fmla="*/ 50 h 46"/>
                <a:gd name="T14" fmla="*/ 0 w 23"/>
                <a:gd name="T15" fmla="*/ 52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10" y="2"/>
                  </a:lnTo>
                  <a:lnTo>
                    <a:pt x="17" y="10"/>
                  </a:lnTo>
                  <a:lnTo>
                    <a:pt x="23" y="18"/>
                  </a:lnTo>
                  <a:lnTo>
                    <a:pt x="23" y="29"/>
                  </a:lnTo>
                  <a:lnTo>
                    <a:pt x="17" y="37"/>
                  </a:lnTo>
                  <a:lnTo>
                    <a:pt x="10" y="44"/>
                  </a:lnTo>
                  <a:lnTo>
                    <a:pt x="0" y="46"/>
                  </a:lnTo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71" name="Rectangle 55"/>
            <p:cNvSpPr>
              <a:spLocks noChangeArrowheads="1"/>
            </p:cNvSpPr>
            <p:nvPr/>
          </p:nvSpPr>
          <p:spPr bwMode="auto">
            <a:xfrm>
              <a:off x="1508" y="785"/>
              <a:ext cx="178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C</a:t>
              </a:r>
              <a:r>
                <a:rPr lang="en-US" altLang="zh-CN" sz="2000" b="1" baseline="-25000">
                  <a:latin typeface="+mn-lt"/>
                </a:rPr>
                <a:t>2</a:t>
              </a:r>
            </a:p>
          </p:txBody>
        </p:sp>
        <p:sp>
          <p:nvSpPr>
            <p:cNvPr id="172" name="Rectangle 56"/>
            <p:cNvSpPr>
              <a:spLocks noChangeArrowheads="1"/>
            </p:cNvSpPr>
            <p:nvPr/>
          </p:nvSpPr>
          <p:spPr bwMode="auto">
            <a:xfrm>
              <a:off x="1746" y="835"/>
              <a:ext cx="579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0.047</a:t>
              </a:r>
              <a:r>
                <a:rPr lang="en-US" altLang="zh-CN" sz="2000" b="1">
                  <a:latin typeface="+mn-lt"/>
                  <a:sym typeface="Symbol" pitchFamily="18" charset="2"/>
                </a:rPr>
                <a:t></a:t>
              </a:r>
              <a:r>
                <a:rPr lang="en-US" altLang="zh-CN" sz="2000" b="1">
                  <a:latin typeface="+mn-lt"/>
                </a:rPr>
                <a:t>F</a:t>
              </a:r>
            </a:p>
          </p:txBody>
        </p:sp>
        <p:sp>
          <p:nvSpPr>
            <p:cNvPr id="173" name="Rectangle 57"/>
            <p:cNvSpPr>
              <a:spLocks noChangeArrowheads="1"/>
            </p:cNvSpPr>
            <p:nvPr/>
          </p:nvSpPr>
          <p:spPr bwMode="auto">
            <a:xfrm>
              <a:off x="2111" y="1493"/>
              <a:ext cx="178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D</a:t>
              </a:r>
              <a:r>
                <a:rPr lang="en-US" altLang="zh-CN" sz="2000" b="1" baseline="-25000">
                  <a:latin typeface="+mn-lt"/>
                </a:rPr>
                <a:t>2</a:t>
              </a:r>
            </a:p>
          </p:txBody>
        </p:sp>
        <p:sp>
          <p:nvSpPr>
            <p:cNvPr id="174" name="Rectangle 58"/>
            <p:cNvSpPr>
              <a:spLocks noChangeArrowheads="1"/>
            </p:cNvSpPr>
            <p:nvPr/>
          </p:nvSpPr>
          <p:spPr bwMode="auto">
            <a:xfrm>
              <a:off x="2790" y="1544"/>
              <a:ext cx="178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D</a:t>
              </a:r>
              <a:r>
                <a:rPr lang="en-US" altLang="zh-CN" sz="2000" b="1" baseline="-25000">
                  <a:latin typeface="+mn-lt"/>
                </a:rPr>
                <a:t>3</a:t>
              </a:r>
            </a:p>
          </p:txBody>
        </p:sp>
        <p:sp>
          <p:nvSpPr>
            <p:cNvPr id="175" name="Rectangle 59"/>
            <p:cNvSpPr>
              <a:spLocks noChangeArrowheads="1"/>
            </p:cNvSpPr>
            <p:nvPr/>
          </p:nvSpPr>
          <p:spPr bwMode="auto">
            <a:xfrm>
              <a:off x="2790" y="885"/>
              <a:ext cx="178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D</a:t>
              </a:r>
              <a:r>
                <a:rPr lang="en-US" altLang="zh-CN" sz="2000" b="1" baseline="-25000">
                  <a:latin typeface="+mn-lt"/>
                </a:rPr>
                <a:t>4</a:t>
              </a:r>
            </a:p>
          </p:txBody>
        </p:sp>
        <p:sp>
          <p:nvSpPr>
            <p:cNvPr id="176" name="Rectangle 60"/>
            <p:cNvSpPr>
              <a:spLocks noChangeArrowheads="1"/>
            </p:cNvSpPr>
            <p:nvPr/>
          </p:nvSpPr>
          <p:spPr bwMode="auto">
            <a:xfrm>
              <a:off x="2305" y="768"/>
              <a:ext cx="178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D</a:t>
              </a:r>
              <a:r>
                <a:rPr lang="en-US" altLang="zh-CN" sz="2000" b="1" baseline="-25000">
                  <a:latin typeface="+mn-lt"/>
                </a:rPr>
                <a:t>1</a:t>
              </a:r>
            </a:p>
          </p:txBody>
        </p:sp>
        <p:sp>
          <p:nvSpPr>
            <p:cNvPr id="177" name="Rectangle 61"/>
            <p:cNvSpPr>
              <a:spLocks noChangeArrowheads="1"/>
            </p:cNvSpPr>
            <p:nvPr/>
          </p:nvSpPr>
          <p:spPr bwMode="auto">
            <a:xfrm>
              <a:off x="2110" y="531"/>
              <a:ext cx="864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2CZ12A×4</a:t>
              </a:r>
            </a:p>
          </p:txBody>
        </p:sp>
        <p:sp>
          <p:nvSpPr>
            <p:cNvPr id="178" name="Rectangle 62"/>
            <p:cNvSpPr>
              <a:spLocks noChangeArrowheads="1"/>
            </p:cNvSpPr>
            <p:nvPr/>
          </p:nvSpPr>
          <p:spPr bwMode="auto">
            <a:xfrm>
              <a:off x="1383" y="329"/>
              <a:ext cx="178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N</a:t>
              </a:r>
              <a:r>
                <a:rPr lang="en-US" altLang="zh-CN" sz="2000" b="1" baseline="-25000">
                  <a:latin typeface="+mn-lt"/>
                </a:rPr>
                <a:t>2</a:t>
              </a:r>
            </a:p>
          </p:txBody>
        </p:sp>
        <p:sp>
          <p:nvSpPr>
            <p:cNvPr id="179" name="Rectangle 63"/>
            <p:cNvSpPr>
              <a:spLocks noChangeArrowheads="1"/>
            </p:cNvSpPr>
            <p:nvPr/>
          </p:nvSpPr>
          <p:spPr bwMode="auto">
            <a:xfrm>
              <a:off x="3295" y="1017"/>
              <a:ext cx="281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dirty="0">
                  <a:latin typeface="+mn-lt"/>
                </a:rPr>
                <a:t>FU</a:t>
              </a:r>
              <a:r>
                <a:rPr lang="en-US" altLang="zh-CN" sz="2000" b="1" baseline="-25000" dirty="0">
                  <a:latin typeface="+mn-lt"/>
                </a:rPr>
                <a:t>2</a:t>
              </a:r>
            </a:p>
          </p:txBody>
        </p:sp>
        <p:sp>
          <p:nvSpPr>
            <p:cNvPr id="180" name="Rectangle 64"/>
            <p:cNvSpPr>
              <a:spLocks noChangeArrowheads="1"/>
            </p:cNvSpPr>
            <p:nvPr/>
          </p:nvSpPr>
          <p:spPr bwMode="auto">
            <a:xfrm>
              <a:off x="3322" y="1331"/>
              <a:ext cx="206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3A</a:t>
              </a:r>
            </a:p>
          </p:txBody>
        </p:sp>
        <p:sp>
          <p:nvSpPr>
            <p:cNvPr id="181" name="Rectangle 65"/>
            <p:cNvSpPr>
              <a:spLocks noChangeArrowheads="1"/>
            </p:cNvSpPr>
            <p:nvPr/>
          </p:nvSpPr>
          <p:spPr bwMode="auto">
            <a:xfrm>
              <a:off x="3902" y="1536"/>
              <a:ext cx="874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dirty="0">
                  <a:latin typeface="+mn-lt"/>
                </a:rPr>
                <a:t>2000</a:t>
              </a:r>
              <a:r>
                <a:rPr lang="en-US" altLang="zh-CN" sz="2000" b="1" dirty="0">
                  <a:latin typeface="+mn-lt"/>
                  <a:sym typeface="Symbol" pitchFamily="18" charset="2"/>
                </a:rPr>
                <a:t></a:t>
              </a:r>
              <a:r>
                <a:rPr lang="en-US" altLang="zh-CN" sz="2000" b="1" dirty="0">
                  <a:latin typeface="+mn-lt"/>
                </a:rPr>
                <a:t>F/50V</a:t>
              </a:r>
            </a:p>
          </p:txBody>
        </p:sp>
        <p:sp>
          <p:nvSpPr>
            <p:cNvPr id="182" name="Line 66"/>
            <p:cNvSpPr>
              <a:spLocks noChangeShapeType="1"/>
            </p:cNvSpPr>
            <p:nvPr/>
          </p:nvSpPr>
          <p:spPr bwMode="auto">
            <a:xfrm>
              <a:off x="1732" y="1112"/>
              <a:ext cx="1" cy="9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83" name="Line 67"/>
            <p:cNvSpPr>
              <a:spLocks noChangeShapeType="1"/>
            </p:cNvSpPr>
            <p:nvPr/>
          </p:nvSpPr>
          <p:spPr bwMode="auto">
            <a:xfrm flipH="1">
              <a:off x="1850" y="1476"/>
              <a:ext cx="174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84" name="Line 68"/>
            <p:cNvSpPr>
              <a:spLocks noChangeShapeType="1"/>
            </p:cNvSpPr>
            <p:nvPr/>
          </p:nvSpPr>
          <p:spPr bwMode="auto">
            <a:xfrm>
              <a:off x="2938" y="1307"/>
              <a:ext cx="104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85" name="Line 69"/>
            <p:cNvSpPr>
              <a:spLocks noChangeShapeType="1"/>
            </p:cNvSpPr>
            <p:nvPr/>
          </p:nvSpPr>
          <p:spPr bwMode="auto">
            <a:xfrm flipV="1">
              <a:off x="2538" y="735"/>
              <a:ext cx="1" cy="1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86" name="Line 70"/>
            <p:cNvSpPr>
              <a:spLocks noChangeShapeType="1"/>
            </p:cNvSpPr>
            <p:nvPr/>
          </p:nvSpPr>
          <p:spPr bwMode="auto">
            <a:xfrm flipV="1">
              <a:off x="1345" y="536"/>
              <a:ext cx="1" cy="1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87" name="Line 71"/>
            <p:cNvSpPr>
              <a:spLocks noChangeShapeType="1"/>
            </p:cNvSpPr>
            <p:nvPr/>
          </p:nvSpPr>
          <p:spPr bwMode="auto">
            <a:xfrm>
              <a:off x="1345" y="144"/>
              <a:ext cx="407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88" name="Line 72"/>
            <p:cNvSpPr>
              <a:spLocks noChangeShapeType="1"/>
            </p:cNvSpPr>
            <p:nvPr/>
          </p:nvSpPr>
          <p:spPr bwMode="auto">
            <a:xfrm>
              <a:off x="1752" y="144"/>
              <a:ext cx="1" cy="1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89" name="Line 73"/>
            <p:cNvSpPr>
              <a:spLocks noChangeShapeType="1"/>
            </p:cNvSpPr>
            <p:nvPr/>
          </p:nvSpPr>
          <p:spPr bwMode="auto">
            <a:xfrm flipH="1">
              <a:off x="1345" y="662"/>
              <a:ext cx="407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90" name="Freeform 74"/>
            <p:cNvSpPr>
              <a:spLocks/>
            </p:cNvSpPr>
            <p:nvPr/>
          </p:nvSpPr>
          <p:spPr bwMode="auto">
            <a:xfrm>
              <a:off x="1285" y="291"/>
              <a:ext cx="60" cy="121"/>
            </a:xfrm>
            <a:custGeom>
              <a:avLst/>
              <a:gdLst>
                <a:gd name="T0" fmla="*/ 66 w 57"/>
                <a:gd name="T1" fmla="*/ 0 h 115"/>
                <a:gd name="T2" fmla="*/ 20 w 57"/>
                <a:gd name="T3" fmla="*/ 20 h 115"/>
                <a:gd name="T4" fmla="*/ 0 w 57"/>
                <a:gd name="T5" fmla="*/ 66 h 115"/>
                <a:gd name="T6" fmla="*/ 20 w 57"/>
                <a:gd name="T7" fmla="*/ 116 h 115"/>
                <a:gd name="T8" fmla="*/ 66 w 57"/>
                <a:gd name="T9" fmla="*/ 134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" h="115">
                  <a:moveTo>
                    <a:pt x="57" y="0"/>
                  </a:moveTo>
                  <a:lnTo>
                    <a:pt x="17" y="17"/>
                  </a:lnTo>
                  <a:lnTo>
                    <a:pt x="0" y="57"/>
                  </a:lnTo>
                  <a:lnTo>
                    <a:pt x="17" y="100"/>
                  </a:lnTo>
                  <a:lnTo>
                    <a:pt x="57" y="11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91" name="Freeform 75"/>
            <p:cNvSpPr>
              <a:spLocks/>
            </p:cNvSpPr>
            <p:nvPr/>
          </p:nvSpPr>
          <p:spPr bwMode="auto">
            <a:xfrm>
              <a:off x="1285" y="412"/>
              <a:ext cx="60" cy="124"/>
            </a:xfrm>
            <a:custGeom>
              <a:avLst/>
              <a:gdLst>
                <a:gd name="T0" fmla="*/ 66 w 57"/>
                <a:gd name="T1" fmla="*/ 0 h 117"/>
                <a:gd name="T2" fmla="*/ 20 w 57"/>
                <a:gd name="T3" fmla="*/ 20 h 117"/>
                <a:gd name="T4" fmla="*/ 0 w 57"/>
                <a:gd name="T5" fmla="*/ 72 h 117"/>
                <a:gd name="T6" fmla="*/ 20 w 57"/>
                <a:gd name="T7" fmla="*/ 119 h 117"/>
                <a:gd name="T8" fmla="*/ 66 w 57"/>
                <a:gd name="T9" fmla="*/ 139 h 1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" h="117">
                  <a:moveTo>
                    <a:pt x="57" y="0"/>
                  </a:moveTo>
                  <a:lnTo>
                    <a:pt x="17" y="17"/>
                  </a:lnTo>
                  <a:lnTo>
                    <a:pt x="0" y="60"/>
                  </a:lnTo>
                  <a:lnTo>
                    <a:pt x="17" y="100"/>
                  </a:lnTo>
                  <a:lnTo>
                    <a:pt x="57" y="117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92" name="Line 76"/>
            <p:cNvSpPr>
              <a:spLocks noChangeShapeType="1"/>
            </p:cNvSpPr>
            <p:nvPr/>
          </p:nvSpPr>
          <p:spPr bwMode="auto">
            <a:xfrm flipV="1">
              <a:off x="1345" y="144"/>
              <a:ext cx="1" cy="14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93" name="Freeform 77"/>
            <p:cNvSpPr>
              <a:spLocks/>
            </p:cNvSpPr>
            <p:nvPr/>
          </p:nvSpPr>
          <p:spPr bwMode="auto">
            <a:xfrm>
              <a:off x="1627" y="278"/>
              <a:ext cx="247" cy="250"/>
            </a:xfrm>
            <a:custGeom>
              <a:avLst/>
              <a:gdLst>
                <a:gd name="T0" fmla="*/ 268 w 237"/>
                <a:gd name="T1" fmla="*/ 140 h 237"/>
                <a:gd name="T2" fmla="*/ 250 w 237"/>
                <a:gd name="T3" fmla="*/ 70 h 237"/>
                <a:gd name="T4" fmla="*/ 203 w 237"/>
                <a:gd name="T5" fmla="*/ 20 h 237"/>
                <a:gd name="T6" fmla="*/ 135 w 237"/>
                <a:gd name="T7" fmla="*/ 0 h 237"/>
                <a:gd name="T8" fmla="*/ 69 w 237"/>
                <a:gd name="T9" fmla="*/ 20 h 237"/>
                <a:gd name="T10" fmla="*/ 21 w 237"/>
                <a:gd name="T11" fmla="*/ 70 h 237"/>
                <a:gd name="T12" fmla="*/ 0 w 237"/>
                <a:gd name="T13" fmla="*/ 140 h 237"/>
                <a:gd name="T14" fmla="*/ 21 w 237"/>
                <a:gd name="T15" fmla="*/ 210 h 237"/>
                <a:gd name="T16" fmla="*/ 69 w 237"/>
                <a:gd name="T17" fmla="*/ 259 h 237"/>
                <a:gd name="T18" fmla="*/ 135 w 237"/>
                <a:gd name="T19" fmla="*/ 278 h 237"/>
                <a:gd name="T20" fmla="*/ 203 w 237"/>
                <a:gd name="T21" fmla="*/ 259 h 237"/>
                <a:gd name="T22" fmla="*/ 250 w 237"/>
                <a:gd name="T23" fmla="*/ 210 h 237"/>
                <a:gd name="T24" fmla="*/ 268 w 237"/>
                <a:gd name="T25" fmla="*/ 140 h 2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7" h="237">
                  <a:moveTo>
                    <a:pt x="237" y="119"/>
                  </a:moveTo>
                  <a:lnTo>
                    <a:pt x="221" y="60"/>
                  </a:lnTo>
                  <a:lnTo>
                    <a:pt x="179" y="17"/>
                  </a:lnTo>
                  <a:lnTo>
                    <a:pt x="120" y="0"/>
                  </a:lnTo>
                  <a:lnTo>
                    <a:pt x="60" y="17"/>
                  </a:lnTo>
                  <a:lnTo>
                    <a:pt x="18" y="60"/>
                  </a:lnTo>
                  <a:lnTo>
                    <a:pt x="0" y="119"/>
                  </a:lnTo>
                  <a:lnTo>
                    <a:pt x="18" y="179"/>
                  </a:lnTo>
                  <a:lnTo>
                    <a:pt x="60" y="221"/>
                  </a:lnTo>
                  <a:lnTo>
                    <a:pt x="120" y="237"/>
                  </a:lnTo>
                  <a:lnTo>
                    <a:pt x="179" y="221"/>
                  </a:lnTo>
                  <a:lnTo>
                    <a:pt x="221" y="179"/>
                  </a:lnTo>
                  <a:lnTo>
                    <a:pt x="237" y="119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94" name="Line 78"/>
            <p:cNvSpPr>
              <a:spLocks noChangeShapeType="1"/>
            </p:cNvSpPr>
            <p:nvPr/>
          </p:nvSpPr>
          <p:spPr bwMode="auto">
            <a:xfrm flipH="1">
              <a:off x="1652" y="327"/>
              <a:ext cx="198" cy="1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95" name="Line 79"/>
            <p:cNvSpPr>
              <a:spLocks noChangeShapeType="1"/>
            </p:cNvSpPr>
            <p:nvPr/>
          </p:nvSpPr>
          <p:spPr bwMode="auto">
            <a:xfrm flipH="1" flipV="1">
              <a:off x="1648" y="337"/>
              <a:ext cx="209" cy="1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96" name="Line 80"/>
            <p:cNvSpPr>
              <a:spLocks noChangeShapeType="1"/>
            </p:cNvSpPr>
            <p:nvPr/>
          </p:nvSpPr>
          <p:spPr bwMode="auto">
            <a:xfrm>
              <a:off x="1752" y="528"/>
              <a:ext cx="1" cy="1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97" name="Rectangle 81"/>
            <p:cNvSpPr>
              <a:spLocks noChangeArrowheads="1"/>
            </p:cNvSpPr>
            <p:nvPr/>
          </p:nvSpPr>
          <p:spPr bwMode="auto">
            <a:xfrm>
              <a:off x="3300" y="1256"/>
              <a:ext cx="246" cy="9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+mn-lt"/>
              </a:endParaRPr>
            </a:p>
          </p:txBody>
        </p:sp>
        <p:sp>
          <p:nvSpPr>
            <p:cNvPr id="198" name="Freeform 82"/>
            <p:cNvSpPr>
              <a:spLocks/>
            </p:cNvSpPr>
            <p:nvPr/>
          </p:nvSpPr>
          <p:spPr bwMode="auto">
            <a:xfrm>
              <a:off x="3622" y="1457"/>
              <a:ext cx="24" cy="48"/>
            </a:xfrm>
            <a:custGeom>
              <a:avLst/>
              <a:gdLst>
                <a:gd name="T0" fmla="*/ 26 w 23"/>
                <a:gd name="T1" fmla="*/ 26 h 46"/>
                <a:gd name="T2" fmla="*/ 26 w 23"/>
                <a:gd name="T3" fmla="*/ 52 h 46"/>
                <a:gd name="T4" fmla="*/ 16 w 23"/>
                <a:gd name="T5" fmla="*/ 50 h 46"/>
                <a:gd name="T6" fmla="*/ 6 w 23"/>
                <a:gd name="T7" fmla="*/ 43 h 46"/>
                <a:gd name="T8" fmla="*/ 0 w 23"/>
                <a:gd name="T9" fmla="*/ 32 h 46"/>
                <a:gd name="T10" fmla="*/ 0 w 23"/>
                <a:gd name="T11" fmla="*/ 20 h 46"/>
                <a:gd name="T12" fmla="*/ 6 w 23"/>
                <a:gd name="T13" fmla="*/ 10 h 46"/>
                <a:gd name="T14" fmla="*/ 16 w 23"/>
                <a:gd name="T15" fmla="*/ 2 h 46"/>
                <a:gd name="T16" fmla="*/ 26 w 23"/>
                <a:gd name="T17" fmla="*/ 0 h 46"/>
                <a:gd name="T18" fmla="*/ 26 w 23"/>
                <a:gd name="T19" fmla="*/ 26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46">
                  <a:moveTo>
                    <a:pt x="23" y="23"/>
                  </a:moveTo>
                  <a:lnTo>
                    <a:pt x="23" y="46"/>
                  </a:lnTo>
                  <a:lnTo>
                    <a:pt x="13" y="44"/>
                  </a:lnTo>
                  <a:lnTo>
                    <a:pt x="6" y="37"/>
                  </a:lnTo>
                  <a:lnTo>
                    <a:pt x="0" y="29"/>
                  </a:lnTo>
                  <a:lnTo>
                    <a:pt x="0" y="17"/>
                  </a:lnTo>
                  <a:lnTo>
                    <a:pt x="6" y="10"/>
                  </a:lnTo>
                  <a:lnTo>
                    <a:pt x="13" y="2"/>
                  </a:lnTo>
                  <a:lnTo>
                    <a:pt x="23" y="0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99" name="Freeform 83"/>
            <p:cNvSpPr>
              <a:spLocks/>
            </p:cNvSpPr>
            <p:nvPr/>
          </p:nvSpPr>
          <p:spPr bwMode="auto">
            <a:xfrm>
              <a:off x="3622" y="1457"/>
              <a:ext cx="24" cy="48"/>
            </a:xfrm>
            <a:custGeom>
              <a:avLst/>
              <a:gdLst>
                <a:gd name="T0" fmla="*/ 26 w 23"/>
                <a:gd name="T1" fmla="*/ 52 h 46"/>
                <a:gd name="T2" fmla="*/ 16 w 23"/>
                <a:gd name="T3" fmla="*/ 50 h 46"/>
                <a:gd name="T4" fmla="*/ 6 w 23"/>
                <a:gd name="T5" fmla="*/ 43 h 46"/>
                <a:gd name="T6" fmla="*/ 0 w 23"/>
                <a:gd name="T7" fmla="*/ 32 h 46"/>
                <a:gd name="T8" fmla="*/ 0 w 23"/>
                <a:gd name="T9" fmla="*/ 20 h 46"/>
                <a:gd name="T10" fmla="*/ 6 w 23"/>
                <a:gd name="T11" fmla="*/ 10 h 46"/>
                <a:gd name="T12" fmla="*/ 16 w 23"/>
                <a:gd name="T13" fmla="*/ 2 h 46"/>
                <a:gd name="T14" fmla="*/ 26 w 23"/>
                <a:gd name="T15" fmla="*/ 0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" h="46">
                  <a:moveTo>
                    <a:pt x="23" y="46"/>
                  </a:moveTo>
                  <a:lnTo>
                    <a:pt x="13" y="44"/>
                  </a:lnTo>
                  <a:lnTo>
                    <a:pt x="6" y="37"/>
                  </a:lnTo>
                  <a:lnTo>
                    <a:pt x="0" y="29"/>
                  </a:lnTo>
                  <a:lnTo>
                    <a:pt x="0" y="17"/>
                  </a:lnTo>
                  <a:lnTo>
                    <a:pt x="6" y="10"/>
                  </a:lnTo>
                  <a:lnTo>
                    <a:pt x="13" y="2"/>
                  </a:lnTo>
                  <a:lnTo>
                    <a:pt x="23" y="0"/>
                  </a:lnTo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00" name="Freeform 84"/>
            <p:cNvSpPr>
              <a:spLocks/>
            </p:cNvSpPr>
            <p:nvPr/>
          </p:nvSpPr>
          <p:spPr bwMode="auto">
            <a:xfrm>
              <a:off x="3646" y="1457"/>
              <a:ext cx="180" cy="48"/>
            </a:xfrm>
            <a:custGeom>
              <a:avLst/>
              <a:gdLst>
                <a:gd name="T0" fmla="*/ 0 w 171"/>
                <a:gd name="T1" fmla="*/ 0 h 46"/>
                <a:gd name="T2" fmla="*/ 0 w 171"/>
                <a:gd name="T3" fmla="*/ 26 h 46"/>
                <a:gd name="T4" fmla="*/ 0 w 171"/>
                <a:gd name="T5" fmla="*/ 52 h 46"/>
                <a:gd name="T6" fmla="*/ 199 w 171"/>
                <a:gd name="T7" fmla="*/ 52 h 46"/>
                <a:gd name="T8" fmla="*/ 199 w 171"/>
                <a:gd name="T9" fmla="*/ 26 h 46"/>
                <a:gd name="T10" fmla="*/ 199 w 171"/>
                <a:gd name="T11" fmla="*/ 0 h 46"/>
                <a:gd name="T12" fmla="*/ 0 w 171"/>
                <a:gd name="T13" fmla="*/ 0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" h="46">
                  <a:moveTo>
                    <a:pt x="0" y="0"/>
                  </a:moveTo>
                  <a:lnTo>
                    <a:pt x="0" y="23"/>
                  </a:lnTo>
                  <a:lnTo>
                    <a:pt x="0" y="46"/>
                  </a:lnTo>
                  <a:lnTo>
                    <a:pt x="171" y="46"/>
                  </a:lnTo>
                  <a:lnTo>
                    <a:pt x="171" y="23"/>
                  </a:lnTo>
                  <a:lnTo>
                    <a:pt x="17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01" name="Freeform 85"/>
            <p:cNvSpPr>
              <a:spLocks/>
            </p:cNvSpPr>
            <p:nvPr/>
          </p:nvSpPr>
          <p:spPr bwMode="auto">
            <a:xfrm>
              <a:off x="3646" y="1457"/>
              <a:ext cx="180" cy="48"/>
            </a:xfrm>
            <a:custGeom>
              <a:avLst/>
              <a:gdLst>
                <a:gd name="T0" fmla="*/ 0 w 171"/>
                <a:gd name="T1" fmla="*/ 0 h 46"/>
                <a:gd name="T2" fmla="*/ 0 w 171"/>
                <a:gd name="T3" fmla="*/ 26 h 46"/>
                <a:gd name="T4" fmla="*/ 0 w 171"/>
                <a:gd name="T5" fmla="*/ 52 h 46"/>
                <a:gd name="T6" fmla="*/ 199 w 171"/>
                <a:gd name="T7" fmla="*/ 52 h 46"/>
                <a:gd name="T8" fmla="*/ 199 w 171"/>
                <a:gd name="T9" fmla="*/ 26 h 46"/>
                <a:gd name="T10" fmla="*/ 199 w 171"/>
                <a:gd name="T11" fmla="*/ 0 h 46"/>
                <a:gd name="T12" fmla="*/ 0 w 171"/>
                <a:gd name="T13" fmla="*/ 0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" h="46">
                  <a:moveTo>
                    <a:pt x="0" y="0"/>
                  </a:moveTo>
                  <a:lnTo>
                    <a:pt x="0" y="23"/>
                  </a:lnTo>
                  <a:lnTo>
                    <a:pt x="0" y="46"/>
                  </a:lnTo>
                  <a:lnTo>
                    <a:pt x="171" y="46"/>
                  </a:lnTo>
                  <a:lnTo>
                    <a:pt x="171" y="23"/>
                  </a:lnTo>
                  <a:lnTo>
                    <a:pt x="171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02" name="Freeform 86"/>
            <p:cNvSpPr>
              <a:spLocks/>
            </p:cNvSpPr>
            <p:nvPr/>
          </p:nvSpPr>
          <p:spPr bwMode="auto">
            <a:xfrm>
              <a:off x="3826" y="1457"/>
              <a:ext cx="24" cy="48"/>
            </a:xfrm>
            <a:custGeom>
              <a:avLst/>
              <a:gdLst>
                <a:gd name="T0" fmla="*/ 0 w 23"/>
                <a:gd name="T1" fmla="*/ 26 h 46"/>
                <a:gd name="T2" fmla="*/ 0 w 23"/>
                <a:gd name="T3" fmla="*/ 0 h 46"/>
                <a:gd name="T4" fmla="*/ 10 w 23"/>
                <a:gd name="T5" fmla="*/ 2 h 46"/>
                <a:gd name="T6" fmla="*/ 20 w 23"/>
                <a:gd name="T7" fmla="*/ 10 h 46"/>
                <a:gd name="T8" fmla="*/ 26 w 23"/>
                <a:gd name="T9" fmla="*/ 20 h 46"/>
                <a:gd name="T10" fmla="*/ 26 w 23"/>
                <a:gd name="T11" fmla="*/ 32 h 46"/>
                <a:gd name="T12" fmla="*/ 20 w 23"/>
                <a:gd name="T13" fmla="*/ 43 h 46"/>
                <a:gd name="T14" fmla="*/ 10 w 23"/>
                <a:gd name="T15" fmla="*/ 50 h 46"/>
                <a:gd name="T16" fmla="*/ 0 w 23"/>
                <a:gd name="T17" fmla="*/ 52 h 46"/>
                <a:gd name="T18" fmla="*/ 0 w 23"/>
                <a:gd name="T19" fmla="*/ 26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46">
                  <a:moveTo>
                    <a:pt x="0" y="23"/>
                  </a:moveTo>
                  <a:lnTo>
                    <a:pt x="0" y="0"/>
                  </a:lnTo>
                  <a:lnTo>
                    <a:pt x="10" y="2"/>
                  </a:lnTo>
                  <a:lnTo>
                    <a:pt x="17" y="10"/>
                  </a:lnTo>
                  <a:lnTo>
                    <a:pt x="23" y="17"/>
                  </a:lnTo>
                  <a:lnTo>
                    <a:pt x="23" y="29"/>
                  </a:lnTo>
                  <a:lnTo>
                    <a:pt x="17" y="37"/>
                  </a:lnTo>
                  <a:lnTo>
                    <a:pt x="10" y="44"/>
                  </a:lnTo>
                  <a:lnTo>
                    <a:pt x="0" y="4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03" name="Freeform 87"/>
            <p:cNvSpPr>
              <a:spLocks/>
            </p:cNvSpPr>
            <p:nvPr/>
          </p:nvSpPr>
          <p:spPr bwMode="auto">
            <a:xfrm>
              <a:off x="3826" y="1457"/>
              <a:ext cx="24" cy="48"/>
            </a:xfrm>
            <a:custGeom>
              <a:avLst/>
              <a:gdLst>
                <a:gd name="T0" fmla="*/ 0 w 23"/>
                <a:gd name="T1" fmla="*/ 0 h 46"/>
                <a:gd name="T2" fmla="*/ 10 w 23"/>
                <a:gd name="T3" fmla="*/ 2 h 46"/>
                <a:gd name="T4" fmla="*/ 20 w 23"/>
                <a:gd name="T5" fmla="*/ 10 h 46"/>
                <a:gd name="T6" fmla="*/ 26 w 23"/>
                <a:gd name="T7" fmla="*/ 20 h 46"/>
                <a:gd name="T8" fmla="*/ 26 w 23"/>
                <a:gd name="T9" fmla="*/ 32 h 46"/>
                <a:gd name="T10" fmla="*/ 20 w 23"/>
                <a:gd name="T11" fmla="*/ 43 h 46"/>
                <a:gd name="T12" fmla="*/ 10 w 23"/>
                <a:gd name="T13" fmla="*/ 50 h 46"/>
                <a:gd name="T14" fmla="*/ 0 w 23"/>
                <a:gd name="T15" fmla="*/ 52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10" y="2"/>
                  </a:lnTo>
                  <a:lnTo>
                    <a:pt x="17" y="10"/>
                  </a:lnTo>
                  <a:lnTo>
                    <a:pt x="23" y="17"/>
                  </a:lnTo>
                  <a:lnTo>
                    <a:pt x="23" y="29"/>
                  </a:lnTo>
                  <a:lnTo>
                    <a:pt x="17" y="37"/>
                  </a:lnTo>
                  <a:lnTo>
                    <a:pt x="10" y="44"/>
                  </a:lnTo>
                  <a:lnTo>
                    <a:pt x="0" y="46"/>
                  </a:lnTo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04" name="Freeform 88"/>
            <p:cNvSpPr>
              <a:spLocks/>
            </p:cNvSpPr>
            <p:nvPr/>
          </p:nvSpPr>
          <p:spPr bwMode="auto">
            <a:xfrm>
              <a:off x="3622" y="1390"/>
              <a:ext cx="24" cy="48"/>
            </a:xfrm>
            <a:custGeom>
              <a:avLst/>
              <a:gdLst>
                <a:gd name="T0" fmla="*/ 26 w 23"/>
                <a:gd name="T1" fmla="*/ 26 h 46"/>
                <a:gd name="T2" fmla="*/ 26 w 23"/>
                <a:gd name="T3" fmla="*/ 52 h 46"/>
                <a:gd name="T4" fmla="*/ 16 w 23"/>
                <a:gd name="T5" fmla="*/ 50 h 46"/>
                <a:gd name="T6" fmla="*/ 6 w 23"/>
                <a:gd name="T7" fmla="*/ 42 h 46"/>
                <a:gd name="T8" fmla="*/ 0 w 23"/>
                <a:gd name="T9" fmla="*/ 32 h 46"/>
                <a:gd name="T10" fmla="*/ 0 w 23"/>
                <a:gd name="T11" fmla="*/ 20 h 46"/>
                <a:gd name="T12" fmla="*/ 6 w 23"/>
                <a:gd name="T13" fmla="*/ 9 h 46"/>
                <a:gd name="T14" fmla="*/ 16 w 23"/>
                <a:gd name="T15" fmla="*/ 2 h 46"/>
                <a:gd name="T16" fmla="*/ 26 w 23"/>
                <a:gd name="T17" fmla="*/ 0 h 46"/>
                <a:gd name="T18" fmla="*/ 26 w 23"/>
                <a:gd name="T19" fmla="*/ 26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46">
                  <a:moveTo>
                    <a:pt x="23" y="23"/>
                  </a:moveTo>
                  <a:lnTo>
                    <a:pt x="23" y="46"/>
                  </a:lnTo>
                  <a:lnTo>
                    <a:pt x="13" y="44"/>
                  </a:lnTo>
                  <a:lnTo>
                    <a:pt x="6" y="36"/>
                  </a:lnTo>
                  <a:lnTo>
                    <a:pt x="0" y="29"/>
                  </a:lnTo>
                  <a:lnTo>
                    <a:pt x="0" y="17"/>
                  </a:lnTo>
                  <a:lnTo>
                    <a:pt x="6" y="9"/>
                  </a:lnTo>
                  <a:lnTo>
                    <a:pt x="13" y="2"/>
                  </a:lnTo>
                  <a:lnTo>
                    <a:pt x="23" y="0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05" name="Freeform 89"/>
            <p:cNvSpPr>
              <a:spLocks/>
            </p:cNvSpPr>
            <p:nvPr/>
          </p:nvSpPr>
          <p:spPr bwMode="auto">
            <a:xfrm>
              <a:off x="3622" y="1390"/>
              <a:ext cx="24" cy="48"/>
            </a:xfrm>
            <a:custGeom>
              <a:avLst/>
              <a:gdLst>
                <a:gd name="T0" fmla="*/ 26 w 23"/>
                <a:gd name="T1" fmla="*/ 52 h 46"/>
                <a:gd name="T2" fmla="*/ 16 w 23"/>
                <a:gd name="T3" fmla="*/ 50 h 46"/>
                <a:gd name="T4" fmla="*/ 6 w 23"/>
                <a:gd name="T5" fmla="*/ 42 h 46"/>
                <a:gd name="T6" fmla="*/ 0 w 23"/>
                <a:gd name="T7" fmla="*/ 32 h 46"/>
                <a:gd name="T8" fmla="*/ 0 w 23"/>
                <a:gd name="T9" fmla="*/ 20 h 46"/>
                <a:gd name="T10" fmla="*/ 6 w 23"/>
                <a:gd name="T11" fmla="*/ 9 h 46"/>
                <a:gd name="T12" fmla="*/ 16 w 23"/>
                <a:gd name="T13" fmla="*/ 2 h 46"/>
                <a:gd name="T14" fmla="*/ 26 w 23"/>
                <a:gd name="T15" fmla="*/ 0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" h="46">
                  <a:moveTo>
                    <a:pt x="23" y="46"/>
                  </a:moveTo>
                  <a:lnTo>
                    <a:pt x="13" y="44"/>
                  </a:lnTo>
                  <a:lnTo>
                    <a:pt x="6" y="36"/>
                  </a:lnTo>
                  <a:lnTo>
                    <a:pt x="0" y="29"/>
                  </a:lnTo>
                  <a:lnTo>
                    <a:pt x="0" y="17"/>
                  </a:lnTo>
                  <a:lnTo>
                    <a:pt x="6" y="9"/>
                  </a:lnTo>
                  <a:lnTo>
                    <a:pt x="13" y="2"/>
                  </a:lnTo>
                  <a:lnTo>
                    <a:pt x="23" y="0"/>
                  </a:lnTo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06" name="Freeform 90"/>
            <p:cNvSpPr>
              <a:spLocks/>
            </p:cNvSpPr>
            <p:nvPr/>
          </p:nvSpPr>
          <p:spPr bwMode="auto">
            <a:xfrm>
              <a:off x="3646" y="1390"/>
              <a:ext cx="180" cy="48"/>
            </a:xfrm>
            <a:custGeom>
              <a:avLst/>
              <a:gdLst>
                <a:gd name="T0" fmla="*/ 0 w 171"/>
                <a:gd name="T1" fmla="*/ 0 h 46"/>
                <a:gd name="T2" fmla="*/ 0 w 171"/>
                <a:gd name="T3" fmla="*/ 26 h 46"/>
                <a:gd name="T4" fmla="*/ 0 w 171"/>
                <a:gd name="T5" fmla="*/ 52 h 46"/>
                <a:gd name="T6" fmla="*/ 199 w 171"/>
                <a:gd name="T7" fmla="*/ 52 h 46"/>
                <a:gd name="T8" fmla="*/ 199 w 171"/>
                <a:gd name="T9" fmla="*/ 26 h 46"/>
                <a:gd name="T10" fmla="*/ 199 w 171"/>
                <a:gd name="T11" fmla="*/ 0 h 46"/>
                <a:gd name="T12" fmla="*/ 0 w 171"/>
                <a:gd name="T13" fmla="*/ 0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" h="46">
                  <a:moveTo>
                    <a:pt x="0" y="0"/>
                  </a:moveTo>
                  <a:lnTo>
                    <a:pt x="0" y="23"/>
                  </a:lnTo>
                  <a:lnTo>
                    <a:pt x="0" y="46"/>
                  </a:lnTo>
                  <a:lnTo>
                    <a:pt x="171" y="46"/>
                  </a:lnTo>
                  <a:lnTo>
                    <a:pt x="171" y="23"/>
                  </a:lnTo>
                  <a:lnTo>
                    <a:pt x="17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07" name="Freeform 91"/>
            <p:cNvSpPr>
              <a:spLocks/>
            </p:cNvSpPr>
            <p:nvPr/>
          </p:nvSpPr>
          <p:spPr bwMode="auto">
            <a:xfrm>
              <a:off x="3646" y="1390"/>
              <a:ext cx="180" cy="48"/>
            </a:xfrm>
            <a:custGeom>
              <a:avLst/>
              <a:gdLst>
                <a:gd name="T0" fmla="*/ 0 w 171"/>
                <a:gd name="T1" fmla="*/ 0 h 46"/>
                <a:gd name="T2" fmla="*/ 0 w 171"/>
                <a:gd name="T3" fmla="*/ 26 h 46"/>
                <a:gd name="T4" fmla="*/ 0 w 171"/>
                <a:gd name="T5" fmla="*/ 52 h 46"/>
                <a:gd name="T6" fmla="*/ 199 w 171"/>
                <a:gd name="T7" fmla="*/ 52 h 46"/>
                <a:gd name="T8" fmla="*/ 199 w 171"/>
                <a:gd name="T9" fmla="*/ 26 h 46"/>
                <a:gd name="T10" fmla="*/ 199 w 171"/>
                <a:gd name="T11" fmla="*/ 0 h 46"/>
                <a:gd name="T12" fmla="*/ 0 w 171"/>
                <a:gd name="T13" fmla="*/ 0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" h="46">
                  <a:moveTo>
                    <a:pt x="0" y="0"/>
                  </a:moveTo>
                  <a:lnTo>
                    <a:pt x="0" y="23"/>
                  </a:lnTo>
                  <a:lnTo>
                    <a:pt x="0" y="46"/>
                  </a:lnTo>
                  <a:lnTo>
                    <a:pt x="171" y="46"/>
                  </a:lnTo>
                  <a:lnTo>
                    <a:pt x="171" y="23"/>
                  </a:lnTo>
                  <a:lnTo>
                    <a:pt x="171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08" name="Freeform 92"/>
            <p:cNvSpPr>
              <a:spLocks/>
            </p:cNvSpPr>
            <p:nvPr/>
          </p:nvSpPr>
          <p:spPr bwMode="auto">
            <a:xfrm>
              <a:off x="3826" y="1390"/>
              <a:ext cx="24" cy="48"/>
            </a:xfrm>
            <a:custGeom>
              <a:avLst/>
              <a:gdLst>
                <a:gd name="T0" fmla="*/ 0 w 23"/>
                <a:gd name="T1" fmla="*/ 26 h 46"/>
                <a:gd name="T2" fmla="*/ 0 w 23"/>
                <a:gd name="T3" fmla="*/ 0 h 46"/>
                <a:gd name="T4" fmla="*/ 10 w 23"/>
                <a:gd name="T5" fmla="*/ 2 h 46"/>
                <a:gd name="T6" fmla="*/ 20 w 23"/>
                <a:gd name="T7" fmla="*/ 9 h 46"/>
                <a:gd name="T8" fmla="*/ 26 w 23"/>
                <a:gd name="T9" fmla="*/ 20 h 46"/>
                <a:gd name="T10" fmla="*/ 26 w 23"/>
                <a:gd name="T11" fmla="*/ 32 h 46"/>
                <a:gd name="T12" fmla="*/ 20 w 23"/>
                <a:gd name="T13" fmla="*/ 42 h 46"/>
                <a:gd name="T14" fmla="*/ 10 w 23"/>
                <a:gd name="T15" fmla="*/ 50 h 46"/>
                <a:gd name="T16" fmla="*/ 0 w 23"/>
                <a:gd name="T17" fmla="*/ 52 h 46"/>
                <a:gd name="T18" fmla="*/ 0 w 23"/>
                <a:gd name="T19" fmla="*/ 26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46">
                  <a:moveTo>
                    <a:pt x="0" y="23"/>
                  </a:moveTo>
                  <a:lnTo>
                    <a:pt x="0" y="0"/>
                  </a:lnTo>
                  <a:lnTo>
                    <a:pt x="10" y="2"/>
                  </a:lnTo>
                  <a:lnTo>
                    <a:pt x="17" y="9"/>
                  </a:lnTo>
                  <a:lnTo>
                    <a:pt x="23" y="17"/>
                  </a:lnTo>
                  <a:lnTo>
                    <a:pt x="23" y="29"/>
                  </a:lnTo>
                  <a:lnTo>
                    <a:pt x="17" y="36"/>
                  </a:lnTo>
                  <a:lnTo>
                    <a:pt x="10" y="44"/>
                  </a:lnTo>
                  <a:lnTo>
                    <a:pt x="0" y="4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09" name="Freeform 93"/>
            <p:cNvSpPr>
              <a:spLocks/>
            </p:cNvSpPr>
            <p:nvPr/>
          </p:nvSpPr>
          <p:spPr bwMode="auto">
            <a:xfrm>
              <a:off x="3826" y="1390"/>
              <a:ext cx="24" cy="48"/>
            </a:xfrm>
            <a:custGeom>
              <a:avLst/>
              <a:gdLst>
                <a:gd name="T0" fmla="*/ 0 w 23"/>
                <a:gd name="T1" fmla="*/ 0 h 46"/>
                <a:gd name="T2" fmla="*/ 10 w 23"/>
                <a:gd name="T3" fmla="*/ 2 h 46"/>
                <a:gd name="T4" fmla="*/ 20 w 23"/>
                <a:gd name="T5" fmla="*/ 9 h 46"/>
                <a:gd name="T6" fmla="*/ 26 w 23"/>
                <a:gd name="T7" fmla="*/ 20 h 46"/>
                <a:gd name="T8" fmla="*/ 26 w 23"/>
                <a:gd name="T9" fmla="*/ 32 h 46"/>
                <a:gd name="T10" fmla="*/ 20 w 23"/>
                <a:gd name="T11" fmla="*/ 42 h 46"/>
                <a:gd name="T12" fmla="*/ 10 w 23"/>
                <a:gd name="T13" fmla="*/ 50 h 46"/>
                <a:gd name="T14" fmla="*/ 0 w 23"/>
                <a:gd name="T15" fmla="*/ 52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10" y="2"/>
                  </a:lnTo>
                  <a:lnTo>
                    <a:pt x="17" y="9"/>
                  </a:lnTo>
                  <a:lnTo>
                    <a:pt x="23" y="17"/>
                  </a:lnTo>
                  <a:lnTo>
                    <a:pt x="23" y="29"/>
                  </a:lnTo>
                  <a:lnTo>
                    <a:pt x="17" y="36"/>
                  </a:lnTo>
                  <a:lnTo>
                    <a:pt x="10" y="44"/>
                  </a:lnTo>
                  <a:lnTo>
                    <a:pt x="0" y="46"/>
                  </a:lnTo>
                </a:path>
              </a:pathLst>
            </a:custGeom>
            <a:solidFill>
              <a:schemeClr val="tx1"/>
            </a:solidFill>
            <a:ln w="31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10" name="Rectangle 94"/>
            <p:cNvSpPr>
              <a:spLocks noChangeArrowheads="1"/>
            </p:cNvSpPr>
            <p:nvPr/>
          </p:nvSpPr>
          <p:spPr bwMode="auto">
            <a:xfrm>
              <a:off x="3644" y="1467"/>
              <a:ext cx="96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dirty="0">
                  <a:solidFill>
                    <a:srgbClr val="FF0000"/>
                  </a:solidFill>
                  <a:latin typeface="+mn-lt"/>
                </a:rPr>
                <a:t>+</a:t>
              </a:r>
            </a:p>
          </p:txBody>
        </p:sp>
        <p:sp>
          <p:nvSpPr>
            <p:cNvPr id="211" name="Rectangle 95"/>
            <p:cNvSpPr>
              <a:spLocks noChangeArrowheads="1"/>
            </p:cNvSpPr>
            <p:nvPr/>
          </p:nvSpPr>
          <p:spPr bwMode="auto">
            <a:xfrm>
              <a:off x="3860" y="1349"/>
              <a:ext cx="178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C</a:t>
              </a:r>
              <a:r>
                <a:rPr lang="en-US" altLang="zh-CN" sz="2000" b="1" baseline="-25000">
                  <a:latin typeface="+mn-lt"/>
                </a:rPr>
                <a:t>1</a:t>
              </a:r>
            </a:p>
          </p:txBody>
        </p:sp>
        <p:sp>
          <p:nvSpPr>
            <p:cNvPr id="212" name="Rectangle 96"/>
            <p:cNvSpPr>
              <a:spLocks noChangeArrowheads="1"/>
            </p:cNvSpPr>
            <p:nvPr/>
          </p:nvSpPr>
          <p:spPr bwMode="auto">
            <a:xfrm>
              <a:off x="4124" y="1153"/>
              <a:ext cx="337" cy="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  <a:latin typeface="+mn-lt"/>
                  <a:cs typeface="Times New Roman" pitchFamily="18" charset="0"/>
                </a:rPr>
                <a:t>–</a:t>
              </a:r>
              <a:r>
                <a:rPr lang="en-US" altLang="zh-CN" b="1">
                  <a:solidFill>
                    <a:srgbClr val="FF0000"/>
                  </a:solidFill>
                  <a:latin typeface="+mn-lt"/>
                </a:rPr>
                <a:t>24V</a:t>
              </a:r>
            </a:p>
          </p:txBody>
        </p:sp>
        <p:sp>
          <p:nvSpPr>
            <p:cNvPr id="213" name="Rectangle 97"/>
            <p:cNvSpPr>
              <a:spLocks noChangeArrowheads="1"/>
            </p:cNvSpPr>
            <p:nvPr/>
          </p:nvSpPr>
          <p:spPr bwMode="auto">
            <a:xfrm>
              <a:off x="642" y="2220"/>
              <a:ext cx="281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FU</a:t>
              </a:r>
              <a:r>
                <a:rPr lang="en-US" altLang="zh-CN" sz="2000" b="1" baseline="-25000">
                  <a:latin typeface="+mn-lt"/>
                </a:rPr>
                <a:t>1</a:t>
              </a:r>
            </a:p>
          </p:txBody>
        </p:sp>
        <p:sp>
          <p:nvSpPr>
            <p:cNvPr id="214" name="Rectangle 98"/>
            <p:cNvSpPr>
              <a:spLocks noChangeArrowheads="1"/>
            </p:cNvSpPr>
            <p:nvPr/>
          </p:nvSpPr>
          <p:spPr bwMode="auto">
            <a:xfrm>
              <a:off x="664" y="2423"/>
              <a:ext cx="206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>
                  <a:latin typeface="+mn-lt"/>
                </a:rPr>
                <a:t>1A</a:t>
              </a:r>
            </a:p>
          </p:txBody>
        </p:sp>
        <p:sp>
          <p:nvSpPr>
            <p:cNvPr id="215" name="Rectangle 99"/>
            <p:cNvSpPr>
              <a:spLocks noChangeArrowheads="1"/>
            </p:cNvSpPr>
            <p:nvPr/>
          </p:nvSpPr>
          <p:spPr bwMode="auto">
            <a:xfrm>
              <a:off x="2287" y="2591"/>
              <a:ext cx="305" cy="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b="1">
                  <a:solidFill>
                    <a:srgbClr val="000099"/>
                  </a:solidFill>
                  <a:latin typeface="+mn-lt"/>
                </a:rPr>
                <a:t>直流</a:t>
              </a:r>
            </a:p>
          </p:txBody>
        </p:sp>
        <p:sp>
          <p:nvSpPr>
            <p:cNvPr id="216" name="Rectangle 100"/>
            <p:cNvSpPr>
              <a:spLocks noChangeArrowheads="1"/>
            </p:cNvSpPr>
            <p:nvPr/>
          </p:nvSpPr>
          <p:spPr bwMode="auto">
            <a:xfrm>
              <a:off x="2790" y="2912"/>
              <a:ext cx="261" cy="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  <a:latin typeface="+mn-lt"/>
                </a:rPr>
                <a:t>24V</a:t>
              </a:r>
            </a:p>
          </p:txBody>
        </p:sp>
        <p:sp>
          <p:nvSpPr>
            <p:cNvPr id="217" name="Rectangle 101"/>
            <p:cNvSpPr>
              <a:spLocks noChangeArrowheads="1"/>
            </p:cNvSpPr>
            <p:nvPr/>
          </p:nvSpPr>
          <p:spPr bwMode="auto">
            <a:xfrm>
              <a:off x="1282" y="2253"/>
              <a:ext cx="305" cy="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b="1">
                  <a:solidFill>
                    <a:srgbClr val="000099"/>
                  </a:solidFill>
                  <a:latin typeface="+mn-lt"/>
                </a:rPr>
                <a:t>交流</a:t>
              </a:r>
            </a:p>
          </p:txBody>
        </p:sp>
        <p:sp>
          <p:nvSpPr>
            <p:cNvPr id="218" name="Rectangle 102"/>
            <p:cNvSpPr>
              <a:spLocks noChangeArrowheads="1"/>
            </p:cNvSpPr>
            <p:nvPr/>
          </p:nvSpPr>
          <p:spPr bwMode="auto">
            <a:xfrm>
              <a:off x="528" y="2947"/>
              <a:ext cx="490" cy="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+mn-lt"/>
                </a:rPr>
                <a:t>～</a:t>
              </a:r>
              <a:r>
                <a:rPr lang="en-US" altLang="zh-CN" b="1">
                  <a:solidFill>
                    <a:srgbClr val="FF0000"/>
                  </a:solidFill>
                  <a:latin typeface="+mn-lt"/>
                </a:rPr>
                <a:t>220V</a:t>
              </a:r>
            </a:p>
          </p:txBody>
        </p:sp>
        <p:sp>
          <p:nvSpPr>
            <p:cNvPr id="219" name="Freeform 104"/>
            <p:cNvSpPr>
              <a:spLocks/>
            </p:cNvSpPr>
            <p:nvPr/>
          </p:nvSpPr>
          <p:spPr bwMode="auto">
            <a:xfrm>
              <a:off x="3979" y="1274"/>
              <a:ext cx="67" cy="68"/>
            </a:xfrm>
            <a:custGeom>
              <a:avLst/>
              <a:gdLst>
                <a:gd name="T0" fmla="*/ 73 w 64"/>
                <a:gd name="T1" fmla="*/ 37 h 64"/>
                <a:gd name="T2" fmla="*/ 63 w 64"/>
                <a:gd name="T3" fmla="*/ 13 h 64"/>
                <a:gd name="T4" fmla="*/ 36 w 64"/>
                <a:gd name="T5" fmla="*/ 0 h 64"/>
                <a:gd name="T6" fmla="*/ 10 w 64"/>
                <a:gd name="T7" fmla="*/ 13 h 64"/>
                <a:gd name="T8" fmla="*/ 0 w 64"/>
                <a:gd name="T9" fmla="*/ 37 h 64"/>
                <a:gd name="T10" fmla="*/ 10 w 64"/>
                <a:gd name="T11" fmla="*/ 65 h 64"/>
                <a:gd name="T12" fmla="*/ 36 w 64"/>
                <a:gd name="T13" fmla="*/ 77 h 64"/>
                <a:gd name="T14" fmla="*/ 63 w 64"/>
                <a:gd name="T15" fmla="*/ 65 h 64"/>
                <a:gd name="T16" fmla="*/ 73 w 64"/>
                <a:gd name="T17" fmla="*/ 37 h 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4" h="64">
                  <a:moveTo>
                    <a:pt x="64" y="31"/>
                  </a:moveTo>
                  <a:lnTo>
                    <a:pt x="54" y="10"/>
                  </a:lnTo>
                  <a:lnTo>
                    <a:pt x="31" y="0"/>
                  </a:lnTo>
                  <a:lnTo>
                    <a:pt x="10" y="10"/>
                  </a:lnTo>
                  <a:lnTo>
                    <a:pt x="0" y="31"/>
                  </a:lnTo>
                  <a:lnTo>
                    <a:pt x="10" y="54"/>
                  </a:lnTo>
                  <a:lnTo>
                    <a:pt x="31" y="64"/>
                  </a:lnTo>
                  <a:lnTo>
                    <a:pt x="54" y="54"/>
                  </a:lnTo>
                  <a:lnTo>
                    <a:pt x="64" y="31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20" name="Line 105"/>
            <p:cNvSpPr>
              <a:spLocks noChangeShapeType="1"/>
            </p:cNvSpPr>
            <p:nvPr/>
          </p:nvSpPr>
          <p:spPr bwMode="auto">
            <a:xfrm>
              <a:off x="3738" y="1481"/>
              <a:ext cx="2" cy="1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21" name="Line 106"/>
            <p:cNvSpPr>
              <a:spLocks noChangeShapeType="1"/>
            </p:cNvSpPr>
            <p:nvPr/>
          </p:nvSpPr>
          <p:spPr bwMode="auto">
            <a:xfrm flipH="1">
              <a:off x="3662" y="1654"/>
              <a:ext cx="159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22" name="Rectangle 107"/>
            <p:cNvSpPr>
              <a:spLocks noChangeArrowheads="1"/>
            </p:cNvSpPr>
            <p:nvPr/>
          </p:nvSpPr>
          <p:spPr bwMode="auto">
            <a:xfrm>
              <a:off x="528" y="2278"/>
              <a:ext cx="92" cy="2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+mn-lt"/>
              </a:endParaRPr>
            </a:p>
          </p:txBody>
        </p:sp>
        <p:sp>
          <p:nvSpPr>
            <p:cNvPr id="223" name="Line 108"/>
            <p:cNvSpPr>
              <a:spLocks noChangeShapeType="1"/>
            </p:cNvSpPr>
            <p:nvPr/>
          </p:nvSpPr>
          <p:spPr bwMode="auto">
            <a:xfrm flipV="1">
              <a:off x="963" y="2512"/>
              <a:ext cx="1" cy="3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24" name="Line 109"/>
            <p:cNvSpPr>
              <a:spLocks noChangeShapeType="1"/>
            </p:cNvSpPr>
            <p:nvPr/>
          </p:nvSpPr>
          <p:spPr bwMode="auto">
            <a:xfrm>
              <a:off x="963" y="2512"/>
              <a:ext cx="761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25" name="Freeform 110"/>
            <p:cNvSpPr>
              <a:spLocks/>
            </p:cNvSpPr>
            <p:nvPr/>
          </p:nvSpPr>
          <p:spPr bwMode="auto">
            <a:xfrm>
              <a:off x="926" y="2832"/>
              <a:ext cx="74" cy="73"/>
            </a:xfrm>
            <a:custGeom>
              <a:avLst/>
              <a:gdLst>
                <a:gd name="T0" fmla="*/ 82 w 70"/>
                <a:gd name="T1" fmla="*/ 40 h 69"/>
                <a:gd name="T2" fmla="*/ 71 w 70"/>
                <a:gd name="T3" fmla="*/ 12 h 69"/>
                <a:gd name="T4" fmla="*/ 41 w 70"/>
                <a:gd name="T5" fmla="*/ 0 h 69"/>
                <a:gd name="T6" fmla="*/ 13 w 70"/>
                <a:gd name="T7" fmla="*/ 12 h 69"/>
                <a:gd name="T8" fmla="*/ 0 w 70"/>
                <a:gd name="T9" fmla="*/ 40 h 69"/>
                <a:gd name="T10" fmla="*/ 13 w 70"/>
                <a:gd name="T11" fmla="*/ 70 h 69"/>
                <a:gd name="T12" fmla="*/ 41 w 70"/>
                <a:gd name="T13" fmla="*/ 81 h 69"/>
                <a:gd name="T14" fmla="*/ 71 w 70"/>
                <a:gd name="T15" fmla="*/ 70 h 69"/>
                <a:gd name="T16" fmla="*/ 82 w 70"/>
                <a:gd name="T17" fmla="*/ 40 h 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lnTo>
                    <a:pt x="60" y="9"/>
                  </a:lnTo>
                  <a:lnTo>
                    <a:pt x="35" y="0"/>
                  </a:lnTo>
                  <a:lnTo>
                    <a:pt x="10" y="9"/>
                  </a:lnTo>
                  <a:lnTo>
                    <a:pt x="0" y="34"/>
                  </a:lnTo>
                  <a:lnTo>
                    <a:pt x="10" y="59"/>
                  </a:lnTo>
                  <a:lnTo>
                    <a:pt x="35" y="69"/>
                  </a:lnTo>
                  <a:lnTo>
                    <a:pt x="60" y="59"/>
                  </a:lnTo>
                  <a:lnTo>
                    <a:pt x="70" y="3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26" name="Freeform 111"/>
            <p:cNvSpPr>
              <a:spLocks/>
            </p:cNvSpPr>
            <p:nvPr/>
          </p:nvSpPr>
          <p:spPr bwMode="auto">
            <a:xfrm>
              <a:off x="1724" y="2475"/>
              <a:ext cx="74" cy="72"/>
            </a:xfrm>
            <a:custGeom>
              <a:avLst/>
              <a:gdLst>
                <a:gd name="T0" fmla="*/ 80 w 71"/>
                <a:gd name="T1" fmla="*/ 41 h 69"/>
                <a:gd name="T2" fmla="*/ 67 w 71"/>
                <a:gd name="T3" fmla="*/ 10 h 69"/>
                <a:gd name="T4" fmla="*/ 38 w 71"/>
                <a:gd name="T5" fmla="*/ 0 h 69"/>
                <a:gd name="T6" fmla="*/ 11 w 71"/>
                <a:gd name="T7" fmla="*/ 10 h 69"/>
                <a:gd name="T8" fmla="*/ 0 w 71"/>
                <a:gd name="T9" fmla="*/ 41 h 69"/>
                <a:gd name="T10" fmla="*/ 11 w 71"/>
                <a:gd name="T11" fmla="*/ 69 h 69"/>
                <a:gd name="T12" fmla="*/ 38 w 71"/>
                <a:gd name="T13" fmla="*/ 78 h 69"/>
                <a:gd name="T14" fmla="*/ 67 w 71"/>
                <a:gd name="T15" fmla="*/ 69 h 69"/>
                <a:gd name="T16" fmla="*/ 80 w 71"/>
                <a:gd name="T17" fmla="*/ 41 h 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1" h="69">
                  <a:moveTo>
                    <a:pt x="71" y="35"/>
                  </a:moveTo>
                  <a:lnTo>
                    <a:pt x="59" y="10"/>
                  </a:lnTo>
                  <a:lnTo>
                    <a:pt x="34" y="0"/>
                  </a:lnTo>
                  <a:lnTo>
                    <a:pt x="11" y="10"/>
                  </a:lnTo>
                  <a:lnTo>
                    <a:pt x="0" y="35"/>
                  </a:lnTo>
                  <a:lnTo>
                    <a:pt x="11" y="60"/>
                  </a:lnTo>
                  <a:lnTo>
                    <a:pt x="34" y="69"/>
                  </a:lnTo>
                  <a:lnTo>
                    <a:pt x="59" y="60"/>
                  </a:lnTo>
                  <a:lnTo>
                    <a:pt x="71" y="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27" name="Freeform 112"/>
            <p:cNvSpPr>
              <a:spLocks/>
            </p:cNvSpPr>
            <p:nvPr/>
          </p:nvSpPr>
          <p:spPr bwMode="auto">
            <a:xfrm>
              <a:off x="1696" y="2054"/>
              <a:ext cx="72" cy="74"/>
            </a:xfrm>
            <a:custGeom>
              <a:avLst/>
              <a:gdLst>
                <a:gd name="T0" fmla="*/ 78 w 69"/>
                <a:gd name="T1" fmla="*/ 44 h 69"/>
                <a:gd name="T2" fmla="*/ 68 w 69"/>
                <a:gd name="T3" fmla="*/ 13 h 69"/>
                <a:gd name="T4" fmla="*/ 39 w 69"/>
                <a:gd name="T5" fmla="*/ 0 h 69"/>
                <a:gd name="T6" fmla="*/ 9 w 69"/>
                <a:gd name="T7" fmla="*/ 13 h 69"/>
                <a:gd name="T8" fmla="*/ 0 w 69"/>
                <a:gd name="T9" fmla="*/ 44 h 69"/>
                <a:gd name="T10" fmla="*/ 9 w 69"/>
                <a:gd name="T11" fmla="*/ 74 h 69"/>
                <a:gd name="T12" fmla="*/ 39 w 69"/>
                <a:gd name="T13" fmla="*/ 85 h 69"/>
                <a:gd name="T14" fmla="*/ 68 w 69"/>
                <a:gd name="T15" fmla="*/ 74 h 69"/>
                <a:gd name="T16" fmla="*/ 78 w 69"/>
                <a:gd name="T17" fmla="*/ 44 h 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9" h="69">
                  <a:moveTo>
                    <a:pt x="69" y="35"/>
                  </a:moveTo>
                  <a:lnTo>
                    <a:pt x="59" y="10"/>
                  </a:lnTo>
                  <a:lnTo>
                    <a:pt x="34" y="0"/>
                  </a:lnTo>
                  <a:lnTo>
                    <a:pt x="9" y="10"/>
                  </a:lnTo>
                  <a:lnTo>
                    <a:pt x="0" y="35"/>
                  </a:lnTo>
                  <a:lnTo>
                    <a:pt x="9" y="60"/>
                  </a:lnTo>
                  <a:lnTo>
                    <a:pt x="34" y="69"/>
                  </a:lnTo>
                  <a:lnTo>
                    <a:pt x="59" y="60"/>
                  </a:lnTo>
                  <a:lnTo>
                    <a:pt x="69" y="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28" name="Line 113"/>
            <p:cNvSpPr>
              <a:spLocks noChangeShapeType="1"/>
            </p:cNvSpPr>
            <p:nvPr/>
          </p:nvSpPr>
          <p:spPr bwMode="auto">
            <a:xfrm>
              <a:off x="2588" y="2085"/>
              <a:ext cx="155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29" name="Line 114"/>
            <p:cNvSpPr>
              <a:spLocks noChangeShapeType="1"/>
            </p:cNvSpPr>
            <p:nvPr/>
          </p:nvSpPr>
          <p:spPr bwMode="auto">
            <a:xfrm>
              <a:off x="2743" y="2085"/>
              <a:ext cx="1" cy="7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30" name="Freeform 115"/>
            <p:cNvSpPr>
              <a:spLocks/>
            </p:cNvSpPr>
            <p:nvPr/>
          </p:nvSpPr>
          <p:spPr bwMode="auto">
            <a:xfrm>
              <a:off x="2706" y="2846"/>
              <a:ext cx="73" cy="73"/>
            </a:xfrm>
            <a:custGeom>
              <a:avLst/>
              <a:gdLst>
                <a:gd name="T0" fmla="*/ 81 w 69"/>
                <a:gd name="T1" fmla="*/ 41 h 69"/>
                <a:gd name="T2" fmla="*/ 71 w 69"/>
                <a:gd name="T3" fmla="*/ 13 h 69"/>
                <a:gd name="T4" fmla="*/ 41 w 69"/>
                <a:gd name="T5" fmla="*/ 0 h 69"/>
                <a:gd name="T6" fmla="*/ 13 w 69"/>
                <a:gd name="T7" fmla="*/ 13 h 69"/>
                <a:gd name="T8" fmla="*/ 0 w 69"/>
                <a:gd name="T9" fmla="*/ 41 h 69"/>
                <a:gd name="T10" fmla="*/ 13 w 69"/>
                <a:gd name="T11" fmla="*/ 71 h 69"/>
                <a:gd name="T12" fmla="*/ 41 w 69"/>
                <a:gd name="T13" fmla="*/ 81 h 69"/>
                <a:gd name="T14" fmla="*/ 71 w 69"/>
                <a:gd name="T15" fmla="*/ 71 h 69"/>
                <a:gd name="T16" fmla="*/ 81 w 69"/>
                <a:gd name="T17" fmla="*/ 41 h 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9" h="69">
                  <a:moveTo>
                    <a:pt x="69" y="35"/>
                  </a:moveTo>
                  <a:lnTo>
                    <a:pt x="60" y="10"/>
                  </a:lnTo>
                  <a:lnTo>
                    <a:pt x="35" y="0"/>
                  </a:lnTo>
                  <a:lnTo>
                    <a:pt x="10" y="10"/>
                  </a:lnTo>
                  <a:lnTo>
                    <a:pt x="0" y="35"/>
                  </a:lnTo>
                  <a:lnTo>
                    <a:pt x="10" y="60"/>
                  </a:lnTo>
                  <a:lnTo>
                    <a:pt x="35" y="69"/>
                  </a:lnTo>
                  <a:lnTo>
                    <a:pt x="60" y="60"/>
                  </a:lnTo>
                  <a:lnTo>
                    <a:pt x="69" y="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31" name="Freeform 116"/>
            <p:cNvSpPr>
              <a:spLocks/>
            </p:cNvSpPr>
            <p:nvPr/>
          </p:nvSpPr>
          <p:spPr bwMode="auto">
            <a:xfrm>
              <a:off x="2514" y="2050"/>
              <a:ext cx="74" cy="72"/>
            </a:xfrm>
            <a:custGeom>
              <a:avLst/>
              <a:gdLst>
                <a:gd name="T0" fmla="*/ 82 w 70"/>
                <a:gd name="T1" fmla="*/ 39 h 69"/>
                <a:gd name="T2" fmla="*/ 71 w 70"/>
                <a:gd name="T3" fmla="*/ 9 h 69"/>
                <a:gd name="T4" fmla="*/ 41 w 70"/>
                <a:gd name="T5" fmla="*/ 0 h 69"/>
                <a:gd name="T6" fmla="*/ 13 w 70"/>
                <a:gd name="T7" fmla="*/ 9 h 69"/>
                <a:gd name="T8" fmla="*/ 0 w 70"/>
                <a:gd name="T9" fmla="*/ 39 h 69"/>
                <a:gd name="T10" fmla="*/ 13 w 70"/>
                <a:gd name="T11" fmla="*/ 68 h 69"/>
                <a:gd name="T12" fmla="*/ 41 w 70"/>
                <a:gd name="T13" fmla="*/ 78 h 69"/>
                <a:gd name="T14" fmla="*/ 71 w 70"/>
                <a:gd name="T15" fmla="*/ 68 h 69"/>
                <a:gd name="T16" fmla="*/ 82 w 70"/>
                <a:gd name="T17" fmla="*/ 39 h 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lnTo>
                    <a:pt x="60" y="9"/>
                  </a:lnTo>
                  <a:lnTo>
                    <a:pt x="35" y="0"/>
                  </a:lnTo>
                  <a:lnTo>
                    <a:pt x="10" y="9"/>
                  </a:lnTo>
                  <a:lnTo>
                    <a:pt x="0" y="34"/>
                  </a:lnTo>
                  <a:lnTo>
                    <a:pt x="10" y="59"/>
                  </a:lnTo>
                  <a:lnTo>
                    <a:pt x="35" y="69"/>
                  </a:lnTo>
                  <a:lnTo>
                    <a:pt x="60" y="59"/>
                  </a:lnTo>
                  <a:lnTo>
                    <a:pt x="70" y="3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32" name="Freeform 117"/>
            <p:cNvSpPr>
              <a:spLocks/>
            </p:cNvSpPr>
            <p:nvPr/>
          </p:nvSpPr>
          <p:spPr bwMode="auto">
            <a:xfrm>
              <a:off x="2514" y="2451"/>
              <a:ext cx="74" cy="72"/>
            </a:xfrm>
            <a:custGeom>
              <a:avLst/>
              <a:gdLst>
                <a:gd name="T0" fmla="*/ 82 w 70"/>
                <a:gd name="T1" fmla="*/ 41 h 69"/>
                <a:gd name="T2" fmla="*/ 71 w 70"/>
                <a:gd name="T3" fmla="*/ 10 h 69"/>
                <a:gd name="T4" fmla="*/ 41 w 70"/>
                <a:gd name="T5" fmla="*/ 0 h 69"/>
                <a:gd name="T6" fmla="*/ 13 w 70"/>
                <a:gd name="T7" fmla="*/ 10 h 69"/>
                <a:gd name="T8" fmla="*/ 0 w 70"/>
                <a:gd name="T9" fmla="*/ 41 h 69"/>
                <a:gd name="T10" fmla="*/ 13 w 70"/>
                <a:gd name="T11" fmla="*/ 69 h 69"/>
                <a:gd name="T12" fmla="*/ 41 w 70"/>
                <a:gd name="T13" fmla="*/ 78 h 69"/>
                <a:gd name="T14" fmla="*/ 71 w 70"/>
                <a:gd name="T15" fmla="*/ 69 h 69"/>
                <a:gd name="T16" fmla="*/ 82 w 70"/>
                <a:gd name="T17" fmla="*/ 41 h 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0" h="69">
                  <a:moveTo>
                    <a:pt x="70" y="35"/>
                  </a:moveTo>
                  <a:lnTo>
                    <a:pt x="60" y="10"/>
                  </a:lnTo>
                  <a:lnTo>
                    <a:pt x="35" y="0"/>
                  </a:lnTo>
                  <a:lnTo>
                    <a:pt x="10" y="10"/>
                  </a:lnTo>
                  <a:lnTo>
                    <a:pt x="0" y="35"/>
                  </a:lnTo>
                  <a:lnTo>
                    <a:pt x="10" y="60"/>
                  </a:lnTo>
                  <a:lnTo>
                    <a:pt x="35" y="69"/>
                  </a:lnTo>
                  <a:lnTo>
                    <a:pt x="60" y="60"/>
                  </a:lnTo>
                  <a:lnTo>
                    <a:pt x="70" y="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33" name="Line 118"/>
            <p:cNvSpPr>
              <a:spLocks noChangeShapeType="1"/>
            </p:cNvSpPr>
            <p:nvPr/>
          </p:nvSpPr>
          <p:spPr bwMode="auto">
            <a:xfrm>
              <a:off x="2376" y="2032"/>
              <a:ext cx="1" cy="3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</p:grpSp>
      <p:sp>
        <p:nvSpPr>
          <p:cNvPr id="234" name="Text Box 119"/>
          <p:cNvSpPr txBox="1">
            <a:spLocks noChangeArrowheads="1"/>
          </p:cNvSpPr>
          <p:nvPr/>
        </p:nvSpPr>
        <p:spPr bwMode="auto">
          <a:xfrm>
            <a:off x="4990903" y="3131296"/>
            <a:ext cx="4074866" cy="185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altLang="zh-CN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        </a:t>
            </a:r>
            <a:r>
              <a:rPr lang="zh-CN" altLang="en-US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如图电源输出电压为</a:t>
            </a:r>
            <a:r>
              <a:rPr lang="en-US" altLang="zh-CN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24V, </a:t>
            </a:r>
            <a:r>
              <a:rPr lang="zh-CN" altLang="en-US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电流为</a:t>
            </a:r>
            <a:r>
              <a:rPr lang="en-US" altLang="zh-CN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1.8A</a:t>
            </a:r>
            <a:r>
              <a:rPr lang="zh-CN" altLang="en-US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。变压器副绕组</a:t>
            </a:r>
            <a:r>
              <a:rPr lang="en-US" altLang="zh-CN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N</a:t>
            </a:r>
            <a:r>
              <a:rPr lang="en-US" altLang="zh-CN" sz="1800" b="1" baseline="-20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3 </a:t>
            </a:r>
            <a:r>
              <a:rPr lang="zh-CN" altLang="en-US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的电压约为</a:t>
            </a:r>
            <a:r>
              <a:rPr lang="en-US" altLang="zh-CN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20V, C</a:t>
            </a:r>
            <a:r>
              <a:rPr lang="en-US" altLang="zh-CN" sz="1800" b="1" baseline="-20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2</a:t>
            </a:r>
            <a:r>
              <a:rPr lang="zh-CN" altLang="en-US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起抑制高频干扰作用；副绕组</a:t>
            </a:r>
            <a:r>
              <a:rPr lang="en-US" altLang="zh-CN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N</a:t>
            </a:r>
            <a:r>
              <a:rPr lang="en-US" altLang="zh-CN" sz="1800" b="1" baseline="-20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2</a:t>
            </a:r>
            <a:r>
              <a:rPr lang="zh-CN" altLang="en-US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的电压为</a:t>
            </a:r>
            <a:r>
              <a:rPr lang="en-US" altLang="zh-CN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5.5V</a:t>
            </a:r>
            <a:r>
              <a:rPr lang="zh-CN" altLang="en-US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，供照明指示灯用。直流 </a:t>
            </a:r>
            <a:r>
              <a:rPr lang="en-US" altLang="zh-CN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24V</a:t>
            </a:r>
            <a:r>
              <a:rPr lang="zh-CN" altLang="en-US" sz="18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电池的极性可任意接入。</a:t>
            </a:r>
          </a:p>
        </p:txBody>
      </p:sp>
    </p:spTree>
    <p:extLst>
      <p:ext uri="{BB962C8B-B14F-4D97-AF65-F5344CB8AC3E}">
        <p14:creationId xmlns:p14="http://schemas.microsoft.com/office/powerpoint/2010/main" val="358760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utoUpdateAnimBg="0"/>
      <p:bldP spid="234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标题 3"/>
          <p:cNvSpPr>
            <a:spLocks noGrp="1"/>
          </p:cNvSpPr>
          <p:nvPr>
            <p:ph type="ctrTitle"/>
          </p:nvPr>
        </p:nvSpPr>
        <p:spPr bwMode="auto">
          <a:xfrm>
            <a:off x="685800" y="1598613"/>
            <a:ext cx="7772400" cy="1101725"/>
          </a:xfr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noProof="1"/>
          </a:p>
        </p:txBody>
      </p:sp>
      <p:pic>
        <p:nvPicPr>
          <p:cNvPr id="38915" name="Picture 2" descr="C:\Users\Administrator\Desktop\beijin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矩形 2"/>
          <p:cNvSpPr>
            <a:spLocks noChangeArrowheads="1"/>
          </p:cNvSpPr>
          <p:nvPr/>
        </p:nvSpPr>
        <p:spPr bwMode="auto">
          <a:xfrm>
            <a:off x="391160" y="1144905"/>
            <a:ext cx="6167755" cy="1291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CN" sz="2800" b="1" dirty="0">
                <a:solidFill>
                  <a:srgbClr val="031F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</a:t>
            </a:r>
            <a:r>
              <a:rPr lang="zh-CN" altLang="en-US" sz="2800" b="1" dirty="0">
                <a:solidFill>
                  <a:srgbClr val="031F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   </a:t>
            </a:r>
            <a:endParaRPr lang="en-US" altLang="zh-CN" sz="2800" b="1" dirty="0">
              <a:solidFill>
                <a:srgbClr val="031F43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SimSun" panose="02010600030101010101" pitchFamily="2" charset="-122"/>
            </a:endParaRPr>
          </a:p>
          <a:p>
            <a:r>
              <a:rPr lang="zh-CN" altLang="en-US" sz="4000" b="1" dirty="0">
                <a:solidFill>
                  <a:srgbClr val="031F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    稳压电路</a:t>
            </a:r>
          </a:p>
        </p:txBody>
      </p:sp>
    </p:spTree>
    <p:extLst>
      <p:ext uri="{BB962C8B-B14F-4D97-AF65-F5344CB8AC3E}">
        <p14:creationId xmlns:p14="http://schemas.microsoft.com/office/powerpoint/2010/main" val="4249443184"/>
      </p:ext>
    </p:extLst>
  </p:cSld>
  <p:clrMapOvr>
    <a:masterClrMapping/>
  </p:clrMapOvr>
  <p:transition spd="med" advTm="4147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0.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概述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31825" y="957262"/>
            <a:ext cx="7816850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000" b="1" dirty="0">
                <a:solidFill>
                  <a:srgbClr val="714EE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r>
              <a:rPr lang="zh-CN" altLang="en-US" sz="2000" b="1" dirty="0">
                <a:solidFill>
                  <a:srgbClr val="2211A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稳压电路（稳压器）是为电路或负载提供稳定的输出电压的一种电子设备。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000" b="1" dirty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稳压电路的输出电压大小基本上与电网电压、负载及环境温度的变化无关。理想的稳压器是输出阻抗为零的恒压源。实际上，它是内阻很小的电压源。其内阻越小，稳压性能越好。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r>
              <a:rPr lang="zh-CN" altLang="en-US" sz="2000" b="1" dirty="0">
                <a:solidFill>
                  <a:srgbClr val="0046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稳压电路是整个电子系统的一个组成部分，也可以是一个独立的电子部件。</a:t>
            </a:r>
          </a:p>
        </p:txBody>
      </p:sp>
      <p:pic>
        <p:nvPicPr>
          <p:cNvPr id="6" name="Picture 87" descr="AG00315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181" y="3692286"/>
            <a:ext cx="1042988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80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709934" y="985053"/>
            <a:ext cx="7370762" cy="876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2400" b="1" dirty="0">
                <a:solidFill>
                  <a:srgbClr val="0000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整流电路的作用</a:t>
            </a:r>
            <a:r>
              <a:rPr lang="en-US" altLang="zh-CN" sz="2400" b="1" dirty="0">
                <a:solidFill>
                  <a:srgbClr val="0000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 </a:t>
            </a:r>
          </a:p>
          <a:p>
            <a:pPr>
              <a:lnSpc>
                <a:spcPct val="110000"/>
              </a:lnSpc>
              <a:defRPr/>
            </a:pPr>
            <a:r>
              <a:rPr lang="en-US" altLang="zh-CN" sz="2400" b="1" dirty="0">
                <a:solidFill>
                  <a:srgbClr val="FFFF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r>
              <a:rPr lang="zh-CN" altLang="en-US" sz="2400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将交流电压转变为脉动的直流电压。</a:t>
            </a:r>
            <a:r>
              <a:rPr lang="zh-CN" altLang="en-US" sz="2400" b="1" dirty="0">
                <a:solidFill>
                  <a:srgbClr val="0000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674215" y="2865098"/>
            <a:ext cx="8015287" cy="876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常见的整流电路：</a:t>
            </a:r>
          </a:p>
          <a:p>
            <a:pPr>
              <a:lnSpc>
                <a:spcPct val="110000"/>
              </a:lnSpc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</a:t>
            </a:r>
            <a:r>
              <a:rPr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半波、全波、桥式和倍压整流；单相和三相整流等。</a:t>
            </a: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709934" y="3827883"/>
            <a:ext cx="7943850" cy="941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400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分析时可把二极管当作理想元件处理：</a:t>
            </a:r>
          </a:p>
          <a:p>
            <a:pPr>
              <a:lnSpc>
                <a:spcPct val="120000"/>
              </a:lnSpc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r>
              <a:rPr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二极管的正向导通电阻为零，反向电阻为无穷大。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709934" y="1947838"/>
            <a:ext cx="4876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0000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整流原理：</a:t>
            </a:r>
          </a:p>
          <a:p>
            <a:pPr>
              <a:defRPr/>
            </a:pPr>
            <a:r>
              <a:rPr lang="zh-CN" altLang="en-US" sz="2400" b="1" dirty="0">
                <a:solidFill>
                  <a:srgbClr val="0000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r>
              <a:rPr lang="zh-CN" altLang="en-US" sz="2400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利用二极管的单向导电性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  <p:bldP spid="16" grpId="0" autoUpdateAnimBg="0"/>
      <p:bldP spid="18" grpId="0" autoUpdateAnimBg="0"/>
      <p:bldP spid="19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稳压管稳压电路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65380" y="2752389"/>
            <a:ext cx="3132932" cy="685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(2) </a:t>
            </a:r>
            <a:r>
              <a:rPr lang="zh-CN" altLang="en-US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工作原理</a:t>
            </a:r>
          </a:p>
        </p:txBody>
      </p:sp>
      <p:sp>
        <p:nvSpPr>
          <p:cNvPr id="9" name="Rectangle 4" descr="40%"/>
          <p:cNvSpPr>
            <a:spLocks noChangeArrowheads="1"/>
          </p:cNvSpPr>
          <p:nvPr/>
        </p:nvSpPr>
        <p:spPr bwMode="auto">
          <a:xfrm>
            <a:off x="848403" y="3236323"/>
            <a:ext cx="3886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40">
                  <a:fgClr>
                    <a:srgbClr val="FFCC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16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sz="24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= U</a:t>
            </a:r>
            <a:r>
              <a:rPr lang="en-US" altLang="zh-CN" sz="24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Z </a:t>
            </a:r>
            <a:r>
              <a:rPr lang="en-US" altLang="zh-CN" sz="2400" b="1" i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      </a:t>
            </a:r>
            <a:r>
              <a:rPr lang="en-US" altLang="zh-CN" sz="24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4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R </a:t>
            </a:r>
            <a:r>
              <a:rPr lang="en-US" altLang="zh-CN" sz="24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= I</a:t>
            </a:r>
            <a:r>
              <a:rPr lang="en-US" altLang="zh-CN" sz="16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24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+ I</a:t>
            </a:r>
            <a:r>
              <a:rPr lang="en-US" altLang="zh-CN" sz="24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Z</a:t>
            </a:r>
            <a:endParaRPr lang="en-US" altLang="zh-CN" sz="2400" b="1" i="1" baseline="-25000" dirty="0">
              <a:solidFill>
                <a:srgbClr val="CC0000"/>
              </a:solidFill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6338952" y="2776334"/>
            <a:ext cx="2468562" cy="2312985"/>
            <a:chOff x="4013" y="1977"/>
            <a:chExt cx="1555" cy="1457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H="1">
              <a:off x="5115" y="2495"/>
              <a:ext cx="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5063" y="2495"/>
              <a:ext cx="104" cy="61"/>
            </a:xfrm>
            <a:custGeom>
              <a:avLst/>
              <a:gdLst>
                <a:gd name="T0" fmla="*/ 122 w 96"/>
                <a:gd name="T1" fmla="*/ 0 h 56"/>
                <a:gd name="T2" fmla="*/ 61 w 96"/>
                <a:gd name="T3" fmla="*/ 62 h 56"/>
                <a:gd name="T4" fmla="*/ 0 w 96"/>
                <a:gd name="T5" fmla="*/ 62 h 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6">
                  <a:moveTo>
                    <a:pt x="96" y="0"/>
                  </a:moveTo>
                  <a:cubicBezTo>
                    <a:pt x="80" y="20"/>
                    <a:pt x="64" y="40"/>
                    <a:pt x="48" y="48"/>
                  </a:cubicBezTo>
                  <a:cubicBezTo>
                    <a:pt x="32" y="56"/>
                    <a:pt x="8" y="48"/>
                    <a:pt x="0" y="4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V="1">
              <a:off x="4249" y="2507"/>
              <a:ext cx="21" cy="692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4272" y="3199"/>
              <a:ext cx="876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5243" y="2469"/>
              <a:ext cx="32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 type="none" w="sm" len="sm"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b="1" i="1"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 flipH="1">
              <a:off x="5141" y="2085"/>
              <a:ext cx="4" cy="13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sm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 anchor="ctr">
              <a:spAutoFit/>
            </a:bodyPr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4069" y="2507"/>
              <a:ext cx="1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4244" y="2553"/>
              <a:ext cx="847" cy="862"/>
            </a:xfrm>
            <a:custGeom>
              <a:avLst/>
              <a:gdLst>
                <a:gd name="T0" fmla="*/ 707 w 1032"/>
                <a:gd name="T1" fmla="*/ 2 h 1466"/>
                <a:gd name="T2" fmla="*/ 494 w 1032"/>
                <a:gd name="T3" fmla="*/ 7 h 1466"/>
                <a:gd name="T4" fmla="*/ 156 w 1032"/>
                <a:gd name="T5" fmla="*/ 7 h 1466"/>
                <a:gd name="T6" fmla="*/ 66 w 1032"/>
                <a:gd name="T7" fmla="*/ 48 h 1466"/>
                <a:gd name="T8" fmla="*/ 41 w 1032"/>
                <a:gd name="T9" fmla="*/ 234 h 1466"/>
                <a:gd name="T10" fmla="*/ 9 w 1032"/>
                <a:gd name="T11" fmla="*/ 613 h 1466"/>
                <a:gd name="T12" fmla="*/ 0 w 1032"/>
                <a:gd name="T13" fmla="*/ 711 h 14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32" h="1466">
                  <a:moveTo>
                    <a:pt x="1032" y="2"/>
                  </a:moveTo>
                  <a:cubicBezTo>
                    <a:pt x="943" y="7"/>
                    <a:pt x="854" y="12"/>
                    <a:pt x="720" y="14"/>
                  </a:cubicBezTo>
                  <a:cubicBezTo>
                    <a:pt x="586" y="16"/>
                    <a:pt x="332" y="0"/>
                    <a:pt x="228" y="14"/>
                  </a:cubicBezTo>
                  <a:cubicBezTo>
                    <a:pt x="124" y="28"/>
                    <a:pt x="124" y="20"/>
                    <a:pt x="96" y="98"/>
                  </a:cubicBezTo>
                  <a:cubicBezTo>
                    <a:pt x="68" y="176"/>
                    <a:pt x="74" y="288"/>
                    <a:pt x="60" y="482"/>
                  </a:cubicBezTo>
                  <a:cubicBezTo>
                    <a:pt x="46" y="676"/>
                    <a:pt x="22" y="1098"/>
                    <a:pt x="12" y="1262"/>
                  </a:cubicBezTo>
                  <a:cubicBezTo>
                    <a:pt x="2" y="1426"/>
                    <a:pt x="2" y="1432"/>
                    <a:pt x="0" y="1466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 anchor="ctr">
              <a:spAutoFit/>
            </a:bodyPr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5166" y="1977"/>
              <a:ext cx="208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 type="none" w="sm" len="sm"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b="1" i="1">
                  <a:latin typeface="+mn-lt"/>
                  <a:ea typeface="Microsoft YaHei" panose="020B0503020204020204" pitchFamily="34" charset="-122"/>
                </a:rPr>
                <a:t>I</a:t>
              </a:r>
              <a:endParaRPr lang="en-US" altLang="zh-CN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4013" y="2201"/>
              <a:ext cx="52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i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2400" b="1" baseline="-25000">
                  <a:latin typeface="+mn-lt"/>
                  <a:ea typeface="Microsoft YaHei" panose="020B0503020204020204" pitchFamily="34" charset="-122"/>
                </a:rPr>
                <a:t>Z</a:t>
              </a:r>
              <a:endParaRPr lang="en-US" altLang="zh-CN" sz="2400" b="1" i="1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21" name="Line 16"/>
          <p:cNvSpPr>
            <a:spLocks noChangeShapeType="1"/>
          </p:cNvSpPr>
          <p:nvPr/>
        </p:nvSpPr>
        <p:spPr bwMode="auto">
          <a:xfrm>
            <a:off x="6789433" y="4071938"/>
            <a:ext cx="1343394" cy="0"/>
          </a:xfrm>
          <a:prstGeom prst="line">
            <a:avLst/>
          </a:prstGeom>
          <a:noFill/>
          <a:ln w="28575">
            <a:solidFill>
              <a:srgbClr val="CC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 flipV="1">
            <a:off x="6789433" y="3596534"/>
            <a:ext cx="0" cy="475404"/>
          </a:xfrm>
          <a:prstGeom prst="line">
            <a:avLst/>
          </a:prstGeom>
          <a:noFill/>
          <a:ln w="28575">
            <a:solidFill>
              <a:srgbClr val="CC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1018655" y="4178767"/>
            <a:ext cx="274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L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(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I</a:t>
            </a:r>
            <a:r>
              <a:rPr lang="en-US" altLang="zh-CN" sz="1800" b="1" baseline="-25000" dirty="0"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)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I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R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 </a:t>
            </a: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863843" y="3743349"/>
            <a:ext cx="43259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设</a:t>
            </a:r>
            <a:r>
              <a:rPr lang="en-US" altLang="zh-CN" sz="2000" b="1" i="1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zh-CN" altLang="en-US" sz="2000" b="1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一定，负载</a:t>
            </a:r>
            <a:r>
              <a:rPr lang="en-US" altLang="zh-CN" sz="2000" b="1" i="1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sz="2000" b="1" baseline="-25000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L</a:t>
            </a:r>
            <a:r>
              <a:rPr lang="zh-CN" altLang="en-US" sz="2000" b="1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变化</a:t>
            </a:r>
          </a:p>
        </p:txBody>
      </p:sp>
      <p:grpSp>
        <p:nvGrpSpPr>
          <p:cNvPr id="25" name="Group 20"/>
          <p:cNvGrpSpPr>
            <a:grpSpLocks/>
          </p:cNvGrpSpPr>
          <p:nvPr/>
        </p:nvGrpSpPr>
        <p:grpSpPr bwMode="auto">
          <a:xfrm>
            <a:off x="1730618" y="4378818"/>
            <a:ext cx="4210050" cy="685800"/>
            <a:chOff x="1140" y="3456"/>
            <a:chExt cx="2652" cy="432"/>
          </a:xfrm>
        </p:grpSpPr>
        <p:sp>
          <p:nvSpPr>
            <p:cNvPr id="26" name="Line 21"/>
            <p:cNvSpPr>
              <a:spLocks noChangeShapeType="1"/>
            </p:cNvSpPr>
            <p:nvPr/>
          </p:nvSpPr>
          <p:spPr bwMode="auto">
            <a:xfrm>
              <a:off x="3792" y="3456"/>
              <a:ext cx="0" cy="432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7" name="Rectangle 22"/>
            <p:cNvSpPr>
              <a:spLocks noChangeArrowheads="1"/>
            </p:cNvSpPr>
            <p:nvPr/>
          </p:nvSpPr>
          <p:spPr bwMode="auto">
            <a:xfrm>
              <a:off x="1140" y="3627"/>
              <a:ext cx="218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200" b="1" baseline="-25000" dirty="0">
                  <a:latin typeface="+mn-lt"/>
                  <a:ea typeface="Microsoft YaHei" panose="020B0503020204020204" pitchFamily="34" charset="-122"/>
                </a:rPr>
                <a:t>O</a:t>
              </a:r>
              <a:r>
                <a:rPr lang="en-US" altLang="zh-CN" b="1" i="1" baseline="-25000" dirty="0">
                  <a:latin typeface="+mn-lt"/>
                  <a:ea typeface="Microsoft YaHei" panose="020B0503020204020204" pitchFamily="34" charset="-122"/>
                </a:rPr>
                <a:t>  </a:t>
              </a:r>
              <a:r>
                <a:rPr lang="zh-CN" altLang="zh-CN" b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基本不变</a:t>
              </a:r>
              <a:r>
                <a:rPr lang="zh-CN" altLang="zh-CN" b="1" i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 </a:t>
              </a:r>
              <a:r>
                <a:rPr lang="en-US" altLang="zh-CN" b="1" i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I</a:t>
              </a:r>
              <a:r>
                <a:rPr lang="en-US" altLang="zh-CN" b="1" baseline="-25000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R</a:t>
              </a:r>
              <a:r>
                <a:rPr lang="en-US" altLang="zh-CN" b="1" i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 </a:t>
              </a:r>
              <a:r>
                <a:rPr lang="en-US" altLang="zh-CN" b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(</a:t>
              </a:r>
              <a:r>
                <a:rPr lang="en-US" altLang="zh-CN" b="1" i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I</a:t>
              </a:r>
              <a:r>
                <a:rPr lang="en-US" altLang="zh-CN" b="1" baseline="-25000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R</a:t>
              </a:r>
              <a:r>
                <a:rPr lang="en-US" altLang="zh-CN" b="1" i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R</a:t>
              </a:r>
              <a:r>
                <a:rPr lang="en-US" altLang="zh-CN" b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) </a:t>
              </a:r>
              <a:r>
                <a:rPr lang="zh-CN" altLang="zh-CN" b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基本不变</a:t>
              </a:r>
              <a:endParaRPr lang="zh-CN" altLang="en-US" b="1" dirty="0"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</p:grpSp>
      <p:sp>
        <p:nvSpPr>
          <p:cNvPr id="28" name="Rectangle 23"/>
          <p:cNvSpPr>
            <a:spLocks noChangeArrowheads="1"/>
          </p:cNvSpPr>
          <p:nvPr/>
        </p:nvSpPr>
        <p:spPr bwMode="auto">
          <a:xfrm>
            <a:off x="2908965" y="4183958"/>
            <a:ext cx="14334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 </a:t>
            </a:r>
            <a:r>
              <a:rPr lang="en-US" altLang="zh-CN" b="1" i="1" dirty="0"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1200" b="1" baseline="-25000" dirty="0"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b="1" i="1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(</a:t>
            </a:r>
            <a:r>
              <a:rPr lang="en-US" altLang="zh-CN" b="1" i="1" dirty="0"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Z</a:t>
            </a:r>
            <a:r>
              <a:rPr lang="en-US" altLang="zh-CN" b="1" i="1" baseline="-25000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) </a:t>
            </a:r>
          </a:p>
        </p:txBody>
      </p:sp>
      <p:sp>
        <p:nvSpPr>
          <p:cNvPr id="29" name="Rectangle 24"/>
          <p:cNvSpPr>
            <a:spLocks noChangeArrowheads="1"/>
          </p:cNvSpPr>
          <p:nvPr/>
        </p:nvSpPr>
        <p:spPr bwMode="auto">
          <a:xfrm>
            <a:off x="4314831" y="4209545"/>
            <a:ext cx="8018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 </a:t>
            </a:r>
            <a:r>
              <a:rPr lang="en-US" altLang="zh-CN" b="1" i="1" dirty="0"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Z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</a:t>
            </a:r>
          </a:p>
        </p:txBody>
      </p:sp>
      <p:grpSp>
        <p:nvGrpSpPr>
          <p:cNvPr id="30" name="Group 25"/>
          <p:cNvGrpSpPr>
            <a:grpSpLocks/>
          </p:cNvGrpSpPr>
          <p:nvPr/>
        </p:nvGrpSpPr>
        <p:grpSpPr bwMode="auto">
          <a:xfrm>
            <a:off x="5165782" y="4406347"/>
            <a:ext cx="412750" cy="636588"/>
            <a:chOff x="3575" y="3504"/>
            <a:chExt cx="260" cy="401"/>
          </a:xfrm>
        </p:grpSpPr>
        <p:sp>
          <p:nvSpPr>
            <p:cNvPr id="31" name="Line 26"/>
            <p:cNvSpPr>
              <a:spLocks noChangeShapeType="1"/>
            </p:cNvSpPr>
            <p:nvPr/>
          </p:nvSpPr>
          <p:spPr bwMode="auto">
            <a:xfrm>
              <a:off x="3600" y="3504"/>
              <a:ext cx="19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2" name="Line 27"/>
            <p:cNvSpPr>
              <a:spLocks noChangeShapeType="1"/>
            </p:cNvSpPr>
            <p:nvPr/>
          </p:nvSpPr>
          <p:spPr bwMode="auto">
            <a:xfrm>
              <a:off x="3792" y="3504"/>
              <a:ext cx="0" cy="3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3" name="Rectangle 28"/>
            <p:cNvSpPr>
              <a:spLocks noChangeArrowheads="1"/>
            </p:cNvSpPr>
            <p:nvPr/>
          </p:nvSpPr>
          <p:spPr bwMode="auto">
            <a:xfrm>
              <a:off x="3575" y="3672"/>
              <a:ext cx="26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zh-CN" b="1" i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</a:t>
              </a:r>
              <a:endParaRPr lang="en-US" altLang="zh-CN" b="1" i="1" dirty="0"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</p:grpSp>
      <p:sp>
        <p:nvSpPr>
          <p:cNvPr id="34" name="Rectangle 29"/>
          <p:cNvSpPr>
            <a:spLocks noChangeArrowheads="1"/>
          </p:cNvSpPr>
          <p:nvPr/>
        </p:nvSpPr>
        <p:spPr bwMode="auto">
          <a:xfrm>
            <a:off x="4975554" y="1208377"/>
            <a:ext cx="1249364" cy="1781175"/>
          </a:xfrm>
          <a:prstGeom prst="rect">
            <a:avLst/>
          </a:prstGeom>
          <a:noFill/>
          <a:ln w="28575">
            <a:solidFill>
              <a:srgbClr val="003399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 sz="24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35" name="Rectangle 30"/>
          <p:cNvSpPr>
            <a:spLocks noChangeArrowheads="1"/>
          </p:cNvSpPr>
          <p:nvPr/>
        </p:nvSpPr>
        <p:spPr bwMode="auto">
          <a:xfrm>
            <a:off x="509588" y="862311"/>
            <a:ext cx="12362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(1)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电路</a:t>
            </a:r>
          </a:p>
        </p:txBody>
      </p:sp>
      <p:grpSp>
        <p:nvGrpSpPr>
          <p:cNvPr id="36" name="Group 34"/>
          <p:cNvGrpSpPr>
            <a:grpSpLocks/>
          </p:cNvGrpSpPr>
          <p:nvPr/>
        </p:nvGrpSpPr>
        <p:grpSpPr bwMode="auto">
          <a:xfrm>
            <a:off x="2264817" y="927727"/>
            <a:ext cx="5362575" cy="1879600"/>
            <a:chOff x="465" y="585"/>
            <a:chExt cx="3621" cy="1271"/>
          </a:xfrm>
        </p:grpSpPr>
        <p:grpSp>
          <p:nvGrpSpPr>
            <p:cNvPr id="37" name="Group 35"/>
            <p:cNvGrpSpPr>
              <a:grpSpLocks/>
            </p:cNvGrpSpPr>
            <p:nvPr/>
          </p:nvGrpSpPr>
          <p:grpSpPr bwMode="auto">
            <a:xfrm>
              <a:off x="2154" y="1015"/>
              <a:ext cx="318" cy="754"/>
              <a:chOff x="2536" y="912"/>
              <a:chExt cx="396" cy="1081"/>
            </a:xfrm>
          </p:grpSpPr>
          <p:sp>
            <p:nvSpPr>
              <p:cNvPr id="95" name="Rectangle 36"/>
              <p:cNvSpPr>
                <a:spLocks noChangeArrowheads="1"/>
              </p:cNvSpPr>
              <p:nvPr/>
            </p:nvSpPr>
            <p:spPr bwMode="auto">
              <a:xfrm>
                <a:off x="2536" y="912"/>
                <a:ext cx="260" cy="3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b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+</a:t>
                </a:r>
              </a:p>
            </p:txBody>
          </p:sp>
          <p:sp>
            <p:nvSpPr>
              <p:cNvPr id="96" name="Rectangle 37"/>
              <p:cNvSpPr>
                <a:spLocks noChangeArrowheads="1"/>
              </p:cNvSpPr>
              <p:nvPr/>
            </p:nvSpPr>
            <p:spPr bwMode="auto">
              <a:xfrm>
                <a:off x="2547" y="1632"/>
                <a:ext cx="245" cy="3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b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–</a:t>
                </a:r>
              </a:p>
            </p:txBody>
          </p:sp>
          <p:sp>
            <p:nvSpPr>
              <p:cNvPr id="97" name="Rectangle 38"/>
              <p:cNvSpPr>
                <a:spLocks noChangeArrowheads="1"/>
              </p:cNvSpPr>
              <p:nvPr/>
            </p:nvSpPr>
            <p:spPr bwMode="auto">
              <a:xfrm>
                <a:off x="2589" y="1278"/>
                <a:ext cx="343" cy="3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000" b="1" i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U</a:t>
                </a:r>
                <a:r>
                  <a:rPr lang="en-US" altLang="zh-CN" sz="2000" b="1" baseline="-25000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I</a:t>
                </a:r>
                <a:endParaRPr lang="en-US" altLang="zh-CN" sz="2000" b="1" i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38" name="Line 39"/>
            <p:cNvSpPr>
              <a:spLocks noChangeShapeType="1"/>
            </p:cNvSpPr>
            <p:nvPr/>
          </p:nvSpPr>
          <p:spPr bwMode="auto">
            <a:xfrm flipH="1">
              <a:off x="712" y="972"/>
              <a:ext cx="6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9" name="Text Box 40"/>
            <p:cNvSpPr txBox="1">
              <a:spLocks noChangeArrowheads="1"/>
            </p:cNvSpPr>
            <p:nvPr/>
          </p:nvSpPr>
          <p:spPr bwMode="auto">
            <a:xfrm>
              <a:off x="3234" y="1200"/>
              <a:ext cx="29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20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0" name="Line 41"/>
            <p:cNvSpPr>
              <a:spLocks noChangeShapeType="1"/>
            </p:cNvSpPr>
            <p:nvPr/>
          </p:nvSpPr>
          <p:spPr bwMode="auto">
            <a:xfrm>
              <a:off x="2091" y="965"/>
              <a:ext cx="0" cy="3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1" name="Line 42"/>
            <p:cNvSpPr>
              <a:spLocks noChangeShapeType="1"/>
            </p:cNvSpPr>
            <p:nvPr/>
          </p:nvSpPr>
          <p:spPr bwMode="auto">
            <a:xfrm>
              <a:off x="2091" y="1427"/>
              <a:ext cx="0" cy="4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2" name="Line 43"/>
            <p:cNvSpPr>
              <a:spLocks noChangeShapeType="1"/>
            </p:cNvSpPr>
            <p:nvPr/>
          </p:nvSpPr>
          <p:spPr bwMode="auto">
            <a:xfrm>
              <a:off x="1974" y="1350"/>
              <a:ext cx="23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3" name="Line 44"/>
            <p:cNvSpPr>
              <a:spLocks noChangeShapeType="1"/>
            </p:cNvSpPr>
            <p:nvPr/>
          </p:nvSpPr>
          <p:spPr bwMode="auto">
            <a:xfrm>
              <a:off x="1974" y="1427"/>
              <a:ext cx="23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4" name="Text Box 45"/>
            <p:cNvSpPr txBox="1">
              <a:spLocks noChangeArrowheads="1"/>
            </p:cNvSpPr>
            <p:nvPr/>
          </p:nvSpPr>
          <p:spPr bwMode="auto">
            <a:xfrm>
              <a:off x="1872" y="1104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45" name="Text Box 46"/>
            <p:cNvSpPr txBox="1">
              <a:spLocks noChangeArrowheads="1"/>
            </p:cNvSpPr>
            <p:nvPr/>
          </p:nvSpPr>
          <p:spPr bwMode="auto">
            <a:xfrm>
              <a:off x="1728" y="1200"/>
              <a:ext cx="22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C</a:t>
              </a:r>
            </a:p>
          </p:txBody>
        </p:sp>
        <p:grpSp>
          <p:nvGrpSpPr>
            <p:cNvPr id="46" name="Group 47"/>
            <p:cNvGrpSpPr>
              <a:grpSpLocks/>
            </p:cNvGrpSpPr>
            <p:nvPr/>
          </p:nvGrpSpPr>
          <p:grpSpPr bwMode="auto">
            <a:xfrm rot="275062">
              <a:off x="1332" y="1049"/>
              <a:ext cx="476" cy="192"/>
              <a:chOff x="3475" y="1427"/>
              <a:chExt cx="589" cy="240"/>
            </a:xfrm>
          </p:grpSpPr>
          <p:sp>
            <p:nvSpPr>
              <p:cNvPr id="92" name="Line 48"/>
              <p:cNvSpPr>
                <a:spLocks noChangeShapeType="1"/>
              </p:cNvSpPr>
              <p:nvPr/>
            </p:nvSpPr>
            <p:spPr bwMode="auto">
              <a:xfrm rot="2635327">
                <a:off x="3802" y="1475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3" name="AutoShape 49"/>
              <p:cNvSpPr>
                <a:spLocks noChangeArrowheads="1"/>
              </p:cNvSpPr>
              <p:nvPr/>
            </p:nvSpPr>
            <p:spPr bwMode="auto">
              <a:xfrm rot="8035326">
                <a:off x="3656" y="1453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4" name="Line 50"/>
              <p:cNvSpPr>
                <a:spLocks noChangeShapeType="1"/>
              </p:cNvSpPr>
              <p:nvPr/>
            </p:nvSpPr>
            <p:spPr bwMode="auto">
              <a:xfrm rot="2635327" flipV="1">
                <a:off x="3475" y="1514"/>
                <a:ext cx="589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47" name="Group 51"/>
            <p:cNvGrpSpPr>
              <a:grpSpLocks/>
            </p:cNvGrpSpPr>
            <p:nvPr/>
          </p:nvGrpSpPr>
          <p:grpSpPr bwMode="auto">
            <a:xfrm rot="-5169442">
              <a:off x="999" y="1034"/>
              <a:ext cx="471" cy="194"/>
              <a:chOff x="3475" y="1427"/>
              <a:chExt cx="589" cy="240"/>
            </a:xfrm>
          </p:grpSpPr>
          <p:sp>
            <p:nvSpPr>
              <p:cNvPr id="89" name="Line 52"/>
              <p:cNvSpPr>
                <a:spLocks noChangeShapeType="1"/>
              </p:cNvSpPr>
              <p:nvPr/>
            </p:nvSpPr>
            <p:spPr bwMode="auto">
              <a:xfrm rot="2635327">
                <a:off x="3802" y="1475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0" name="AutoShape 53"/>
              <p:cNvSpPr>
                <a:spLocks noChangeArrowheads="1"/>
              </p:cNvSpPr>
              <p:nvPr/>
            </p:nvSpPr>
            <p:spPr bwMode="auto">
              <a:xfrm rot="8035326">
                <a:off x="3656" y="1453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1" name="Line 54"/>
              <p:cNvSpPr>
                <a:spLocks noChangeShapeType="1"/>
              </p:cNvSpPr>
              <p:nvPr/>
            </p:nvSpPr>
            <p:spPr bwMode="auto">
              <a:xfrm rot="2635327" flipV="1">
                <a:off x="3475" y="1514"/>
                <a:ext cx="589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48" name="Group 55"/>
            <p:cNvGrpSpPr>
              <a:grpSpLocks/>
            </p:cNvGrpSpPr>
            <p:nvPr/>
          </p:nvGrpSpPr>
          <p:grpSpPr bwMode="auto">
            <a:xfrm rot="-5089823">
              <a:off x="1348" y="1380"/>
              <a:ext cx="471" cy="194"/>
              <a:chOff x="3475" y="1427"/>
              <a:chExt cx="589" cy="240"/>
            </a:xfrm>
          </p:grpSpPr>
          <p:sp>
            <p:nvSpPr>
              <p:cNvPr id="86" name="Line 56"/>
              <p:cNvSpPr>
                <a:spLocks noChangeShapeType="1"/>
              </p:cNvSpPr>
              <p:nvPr/>
            </p:nvSpPr>
            <p:spPr bwMode="auto">
              <a:xfrm rot="2635327">
                <a:off x="3802" y="1475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87" name="AutoShape 57"/>
              <p:cNvSpPr>
                <a:spLocks noChangeArrowheads="1"/>
              </p:cNvSpPr>
              <p:nvPr/>
            </p:nvSpPr>
            <p:spPr bwMode="auto">
              <a:xfrm rot="8035326">
                <a:off x="3656" y="1453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88" name="Line 58"/>
              <p:cNvSpPr>
                <a:spLocks noChangeShapeType="1"/>
              </p:cNvSpPr>
              <p:nvPr/>
            </p:nvSpPr>
            <p:spPr bwMode="auto">
              <a:xfrm rot="2635327" flipV="1">
                <a:off x="3475" y="1514"/>
                <a:ext cx="589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49" name="Line 59"/>
            <p:cNvSpPr>
              <a:spLocks noChangeShapeType="1"/>
            </p:cNvSpPr>
            <p:nvPr/>
          </p:nvSpPr>
          <p:spPr bwMode="auto">
            <a:xfrm rot="2912205">
              <a:off x="1273" y="1434"/>
              <a:ext cx="0" cy="1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0" name="AutoShape 60"/>
            <p:cNvSpPr>
              <a:spLocks noChangeArrowheads="1"/>
            </p:cNvSpPr>
            <p:nvPr/>
          </p:nvSpPr>
          <p:spPr bwMode="auto">
            <a:xfrm rot="8312204">
              <a:off x="1158" y="1414"/>
              <a:ext cx="156" cy="111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1" name="Line 61"/>
            <p:cNvSpPr>
              <a:spLocks noChangeShapeType="1"/>
            </p:cNvSpPr>
            <p:nvPr/>
          </p:nvSpPr>
          <p:spPr bwMode="auto">
            <a:xfrm rot="2912205" flipV="1">
              <a:off x="994" y="1463"/>
              <a:ext cx="471" cy="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2" name="Line 62"/>
            <p:cNvSpPr>
              <a:spLocks noChangeShapeType="1"/>
            </p:cNvSpPr>
            <p:nvPr/>
          </p:nvSpPr>
          <p:spPr bwMode="auto">
            <a:xfrm>
              <a:off x="712" y="1644"/>
              <a:ext cx="6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3" name="Line 63"/>
            <p:cNvSpPr>
              <a:spLocks noChangeShapeType="1"/>
            </p:cNvSpPr>
            <p:nvPr/>
          </p:nvSpPr>
          <p:spPr bwMode="auto">
            <a:xfrm flipV="1">
              <a:off x="1753" y="972"/>
              <a:ext cx="0" cy="3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4" name="Line 64"/>
            <p:cNvSpPr>
              <a:spLocks noChangeShapeType="1"/>
            </p:cNvSpPr>
            <p:nvPr/>
          </p:nvSpPr>
          <p:spPr bwMode="auto">
            <a:xfrm>
              <a:off x="1061" y="1279"/>
              <a:ext cx="0" cy="5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5" name="Line 65"/>
            <p:cNvSpPr>
              <a:spLocks noChangeShapeType="1"/>
            </p:cNvSpPr>
            <p:nvPr/>
          </p:nvSpPr>
          <p:spPr bwMode="auto">
            <a:xfrm>
              <a:off x="1061" y="1856"/>
              <a:ext cx="255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6" name="Line 66"/>
            <p:cNvSpPr>
              <a:spLocks noChangeShapeType="1"/>
            </p:cNvSpPr>
            <p:nvPr/>
          </p:nvSpPr>
          <p:spPr bwMode="auto">
            <a:xfrm>
              <a:off x="1753" y="972"/>
              <a:ext cx="6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7" name="Text Box 67"/>
            <p:cNvSpPr txBox="1">
              <a:spLocks noChangeArrowheads="1"/>
            </p:cNvSpPr>
            <p:nvPr/>
          </p:nvSpPr>
          <p:spPr bwMode="auto">
            <a:xfrm>
              <a:off x="3216" y="585"/>
              <a:ext cx="47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8" name="Line 68"/>
            <p:cNvSpPr>
              <a:spLocks noChangeShapeType="1"/>
            </p:cNvSpPr>
            <p:nvPr/>
          </p:nvSpPr>
          <p:spPr bwMode="auto">
            <a:xfrm rot="-5400000">
              <a:off x="3401" y="774"/>
              <a:ext cx="0" cy="27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9" name="Rectangle 69"/>
            <p:cNvSpPr>
              <a:spLocks noChangeArrowheads="1"/>
            </p:cNvSpPr>
            <p:nvPr/>
          </p:nvSpPr>
          <p:spPr bwMode="auto">
            <a:xfrm rot="16200000" flipV="1">
              <a:off x="3496" y="1356"/>
              <a:ext cx="231" cy="7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0" name="Line 70"/>
            <p:cNvSpPr>
              <a:spLocks noChangeShapeType="1"/>
            </p:cNvSpPr>
            <p:nvPr/>
          </p:nvSpPr>
          <p:spPr bwMode="auto">
            <a:xfrm>
              <a:off x="3611" y="1510"/>
              <a:ext cx="0" cy="3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1" name="Line 71"/>
            <p:cNvSpPr>
              <a:spLocks noChangeShapeType="1"/>
            </p:cNvSpPr>
            <p:nvPr/>
          </p:nvSpPr>
          <p:spPr bwMode="auto">
            <a:xfrm>
              <a:off x="3611" y="972"/>
              <a:ext cx="0" cy="30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2" name="Rectangle 72"/>
            <p:cNvSpPr>
              <a:spLocks noChangeArrowheads="1"/>
            </p:cNvSpPr>
            <p:nvPr/>
          </p:nvSpPr>
          <p:spPr bwMode="auto">
            <a:xfrm>
              <a:off x="3600" y="1248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0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4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sp>
          <p:nvSpPr>
            <p:cNvPr id="63" name="Text Box 73"/>
            <p:cNvSpPr txBox="1">
              <a:spLocks noChangeArrowheads="1"/>
            </p:cNvSpPr>
            <p:nvPr/>
          </p:nvSpPr>
          <p:spPr bwMode="auto">
            <a:xfrm>
              <a:off x="465" y="1471"/>
              <a:ext cx="11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zh-CN" sz="20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4" name="Line 74"/>
            <p:cNvSpPr>
              <a:spLocks noChangeShapeType="1"/>
            </p:cNvSpPr>
            <p:nvPr/>
          </p:nvSpPr>
          <p:spPr bwMode="auto">
            <a:xfrm flipH="1" flipV="1">
              <a:off x="2643" y="972"/>
              <a:ext cx="9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5" name="Rectangle 75"/>
            <p:cNvSpPr>
              <a:spLocks noChangeArrowheads="1"/>
            </p:cNvSpPr>
            <p:nvPr/>
          </p:nvSpPr>
          <p:spPr bwMode="auto">
            <a:xfrm>
              <a:off x="3650" y="1008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66" name="Rectangle 76"/>
            <p:cNvSpPr>
              <a:spLocks noChangeArrowheads="1"/>
            </p:cNvSpPr>
            <p:nvPr/>
          </p:nvSpPr>
          <p:spPr bwMode="auto">
            <a:xfrm>
              <a:off x="3675" y="1497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67" name="Text Box 77"/>
            <p:cNvSpPr txBox="1">
              <a:spLocks noChangeArrowheads="1"/>
            </p:cNvSpPr>
            <p:nvPr/>
          </p:nvSpPr>
          <p:spPr bwMode="auto">
            <a:xfrm>
              <a:off x="580" y="1125"/>
              <a:ext cx="11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zh-CN" sz="20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8" name="Rectangle 78"/>
            <p:cNvSpPr>
              <a:spLocks noChangeArrowheads="1"/>
            </p:cNvSpPr>
            <p:nvPr/>
          </p:nvSpPr>
          <p:spPr bwMode="auto">
            <a:xfrm>
              <a:off x="589" y="933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69" name="Rectangle 79"/>
            <p:cNvSpPr>
              <a:spLocks noChangeArrowheads="1"/>
            </p:cNvSpPr>
            <p:nvPr/>
          </p:nvSpPr>
          <p:spPr bwMode="auto">
            <a:xfrm>
              <a:off x="597" y="1394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70" name="Rectangle 80"/>
            <p:cNvSpPr>
              <a:spLocks noChangeArrowheads="1"/>
            </p:cNvSpPr>
            <p:nvPr/>
          </p:nvSpPr>
          <p:spPr bwMode="auto">
            <a:xfrm>
              <a:off x="587" y="1176"/>
              <a:ext cx="20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sz="2000" b="1" i="1" baseline="-25000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1" name="Rectangle 81"/>
            <p:cNvSpPr>
              <a:spLocks noChangeArrowheads="1"/>
            </p:cNvSpPr>
            <p:nvPr/>
          </p:nvSpPr>
          <p:spPr bwMode="auto">
            <a:xfrm>
              <a:off x="2016" y="613"/>
              <a:ext cx="34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R</a:t>
              </a:r>
              <a:endParaRPr lang="en-US" altLang="zh-CN" sz="2000" b="1" i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2" name="Line 82"/>
            <p:cNvSpPr>
              <a:spLocks noChangeShapeType="1"/>
            </p:cNvSpPr>
            <p:nvPr/>
          </p:nvSpPr>
          <p:spPr bwMode="auto">
            <a:xfrm>
              <a:off x="2112" y="912"/>
              <a:ext cx="26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3" name="Line 83"/>
            <p:cNvSpPr>
              <a:spLocks noChangeShapeType="1"/>
            </p:cNvSpPr>
            <p:nvPr/>
          </p:nvSpPr>
          <p:spPr bwMode="auto">
            <a:xfrm>
              <a:off x="2927" y="972"/>
              <a:ext cx="0" cy="884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74" name="Group 84"/>
            <p:cNvGrpSpPr>
              <a:grpSpLocks/>
            </p:cNvGrpSpPr>
            <p:nvPr/>
          </p:nvGrpSpPr>
          <p:grpSpPr bwMode="auto">
            <a:xfrm>
              <a:off x="2850" y="1318"/>
              <a:ext cx="153" cy="115"/>
              <a:chOff x="2850" y="1318"/>
              <a:chExt cx="153" cy="115"/>
            </a:xfrm>
          </p:grpSpPr>
          <p:sp>
            <p:nvSpPr>
              <p:cNvPr id="83" name="Line 85"/>
              <p:cNvSpPr>
                <a:spLocks noChangeShapeType="1"/>
              </p:cNvSpPr>
              <p:nvPr/>
            </p:nvSpPr>
            <p:spPr bwMode="auto">
              <a:xfrm rot="-5400000">
                <a:off x="2926" y="1242"/>
                <a:ext cx="0" cy="152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84" name="AutoShape 86"/>
              <p:cNvSpPr>
                <a:spLocks noChangeArrowheads="1"/>
              </p:cNvSpPr>
              <p:nvPr/>
            </p:nvSpPr>
            <p:spPr bwMode="auto">
              <a:xfrm>
                <a:off x="2851" y="1322"/>
                <a:ext cx="152" cy="111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rgbClr val="00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85" name="Line 87"/>
              <p:cNvSpPr>
                <a:spLocks noChangeShapeType="1"/>
              </p:cNvSpPr>
              <p:nvPr/>
            </p:nvSpPr>
            <p:spPr bwMode="auto">
              <a:xfrm rot="16200000" flipH="1">
                <a:off x="2977" y="1342"/>
                <a:ext cx="48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75" name="Rectangle 88"/>
            <p:cNvSpPr>
              <a:spLocks noChangeArrowheads="1"/>
            </p:cNvSpPr>
            <p:nvPr/>
          </p:nvSpPr>
          <p:spPr bwMode="auto">
            <a:xfrm>
              <a:off x="2304" y="709"/>
              <a:ext cx="49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R</a:t>
              </a:r>
              <a:endParaRPr lang="en-US" altLang="zh-CN" sz="2000" b="1" i="1" baseline="-25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6" name="Rectangle 89"/>
            <p:cNvSpPr>
              <a:spLocks noChangeArrowheads="1"/>
            </p:cNvSpPr>
            <p:nvPr/>
          </p:nvSpPr>
          <p:spPr bwMode="auto">
            <a:xfrm flipV="1">
              <a:off x="2428" y="933"/>
              <a:ext cx="230" cy="77"/>
            </a:xfrm>
            <a:prstGeom prst="rect">
              <a:avLst/>
            </a:prstGeom>
            <a:noFill/>
            <a:ln w="28575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7" name="Rectangle 90"/>
            <p:cNvSpPr>
              <a:spLocks noChangeArrowheads="1"/>
            </p:cNvSpPr>
            <p:nvPr/>
          </p:nvSpPr>
          <p:spPr bwMode="auto">
            <a:xfrm>
              <a:off x="2544" y="1200"/>
              <a:ext cx="38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Z</a:t>
              </a:r>
              <a:endParaRPr lang="en-US" altLang="zh-CN" sz="2000" b="1" i="1" baseline="-25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8" name="Rectangle 91"/>
            <p:cNvSpPr>
              <a:spLocks noChangeArrowheads="1"/>
            </p:cNvSpPr>
            <p:nvPr/>
          </p:nvSpPr>
          <p:spPr bwMode="auto">
            <a:xfrm>
              <a:off x="2991" y="1027"/>
              <a:ext cx="116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zh-CN" sz="2000" b="1" i="1" baseline="-25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9" name="Line 92"/>
            <p:cNvSpPr>
              <a:spLocks noChangeShapeType="1"/>
            </p:cNvSpPr>
            <p:nvPr/>
          </p:nvSpPr>
          <p:spPr bwMode="auto">
            <a:xfrm rot="5400000">
              <a:off x="2851" y="1145"/>
              <a:ext cx="26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0" name="Rectangle 93"/>
            <p:cNvSpPr>
              <a:spLocks noChangeArrowheads="1"/>
            </p:cNvSpPr>
            <p:nvPr/>
          </p:nvSpPr>
          <p:spPr bwMode="auto">
            <a:xfrm>
              <a:off x="2966" y="960"/>
              <a:ext cx="34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z</a:t>
              </a:r>
              <a:endParaRPr lang="en-US" altLang="zh-CN" sz="2000" b="1" i="1" baseline="-25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1" name="Oval 94"/>
            <p:cNvSpPr>
              <a:spLocks noChangeArrowheads="1"/>
            </p:cNvSpPr>
            <p:nvPr/>
          </p:nvSpPr>
          <p:spPr bwMode="auto">
            <a:xfrm>
              <a:off x="672" y="945"/>
              <a:ext cx="54" cy="5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2" name="Oval 95"/>
            <p:cNvSpPr>
              <a:spLocks noChangeArrowheads="1"/>
            </p:cNvSpPr>
            <p:nvPr/>
          </p:nvSpPr>
          <p:spPr bwMode="auto">
            <a:xfrm>
              <a:off x="672" y="1616"/>
              <a:ext cx="54" cy="5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4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98" name="AutoShape 96" descr="40%"/>
          <p:cNvSpPr>
            <a:spLocks noChangeArrowheads="1"/>
          </p:cNvSpPr>
          <p:nvPr/>
        </p:nvSpPr>
        <p:spPr bwMode="auto">
          <a:xfrm>
            <a:off x="7307195" y="982433"/>
            <a:ext cx="1219206" cy="438150"/>
          </a:xfrm>
          <a:prstGeom prst="wedgeRoundRectCallout">
            <a:avLst>
              <a:gd name="adj1" fmla="val -202250"/>
              <a:gd name="adj2" fmla="val 66407"/>
              <a:gd name="adj3" fmla="val 16667"/>
            </a:avLst>
          </a:prstGeom>
          <a:pattFill prst="pct40">
            <a:fgClr>
              <a:srgbClr val="FFFF00"/>
            </a:fgClr>
            <a:bgClr>
              <a:srgbClr val="FFFFFF"/>
            </a:bgClr>
          </a:pattFill>
          <a:ln w="28575">
            <a:solidFill>
              <a:srgbClr val="33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b="1" dirty="0">
                <a:solidFill>
                  <a:schemeClr val="accent2"/>
                </a:solidFill>
                <a:latin typeface="+mn-lt"/>
                <a:ea typeface="Microsoft YaHei" panose="020B0503020204020204" pitchFamily="34" charset="-122"/>
              </a:rPr>
              <a:t>限流调压</a:t>
            </a:r>
          </a:p>
        </p:txBody>
      </p:sp>
      <p:sp>
        <p:nvSpPr>
          <p:cNvPr id="99" name="AutoShape 97" descr="40%"/>
          <p:cNvSpPr>
            <a:spLocks noChangeArrowheads="1"/>
          </p:cNvSpPr>
          <p:nvPr/>
        </p:nvSpPr>
        <p:spPr bwMode="auto">
          <a:xfrm>
            <a:off x="4483347" y="3131951"/>
            <a:ext cx="1219206" cy="438150"/>
          </a:xfrm>
          <a:prstGeom prst="wedgeRoundRectCallout">
            <a:avLst>
              <a:gd name="adj1" fmla="val 27137"/>
              <a:gd name="adj2" fmla="val -87850"/>
              <a:gd name="adj3" fmla="val 16667"/>
            </a:avLst>
          </a:prstGeom>
          <a:pattFill prst="pct40">
            <a:fgClr>
              <a:srgbClr val="00FF00"/>
            </a:fgClr>
            <a:bgClr>
              <a:srgbClr val="FFFFFF"/>
            </a:bgClr>
          </a:pattFill>
          <a:ln w="28575">
            <a:solidFill>
              <a:srgbClr val="33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b="1">
                <a:solidFill>
                  <a:schemeClr val="accent2"/>
                </a:solidFill>
                <a:latin typeface="+mn-lt"/>
                <a:ea typeface="Microsoft YaHei" panose="020B0503020204020204" pitchFamily="34" charset="-122"/>
              </a:rPr>
              <a:t>稳压电路</a:t>
            </a:r>
          </a:p>
        </p:txBody>
      </p:sp>
    </p:spTree>
    <p:extLst>
      <p:ext uri="{BB962C8B-B14F-4D97-AF65-F5344CB8AC3E}">
        <p14:creationId xmlns:p14="http://schemas.microsoft.com/office/powerpoint/2010/main" val="427641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/>
      <p:bldP spid="9" grpId="0" autoUpdateAnimBg="0"/>
      <p:bldP spid="21" grpId="0" animBg="1"/>
      <p:bldP spid="22" grpId="0" animBg="1"/>
      <p:bldP spid="23" grpId="0" autoUpdateAnimBg="0"/>
      <p:bldP spid="24" grpId="0" autoUpdateAnimBg="0"/>
      <p:bldP spid="28" grpId="0" autoUpdateAnimBg="0"/>
      <p:bldP spid="29" grpId="0" autoUpdateAnimBg="0"/>
      <p:bldP spid="34" grpId="0" animBg="1" autoUpdateAnimBg="0"/>
      <p:bldP spid="35" grpId="0" autoUpdateAnimBg="0"/>
      <p:bldP spid="98" grpId="0" animBg="1" autoUpdateAnimBg="0"/>
      <p:bldP spid="99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稳压管稳压电路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65380" y="2752389"/>
            <a:ext cx="3132932" cy="685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(2) </a:t>
            </a:r>
            <a:r>
              <a:rPr lang="zh-CN" altLang="en-US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工作原理</a:t>
            </a:r>
          </a:p>
        </p:txBody>
      </p:sp>
      <p:sp>
        <p:nvSpPr>
          <p:cNvPr id="9" name="Rectangle 4" descr="40%"/>
          <p:cNvSpPr>
            <a:spLocks noChangeArrowheads="1"/>
          </p:cNvSpPr>
          <p:nvPr/>
        </p:nvSpPr>
        <p:spPr bwMode="auto">
          <a:xfrm>
            <a:off x="848403" y="3216867"/>
            <a:ext cx="3886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40">
                  <a:fgClr>
                    <a:srgbClr val="FFCCC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16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en-US" altLang="zh-CN" sz="24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= U</a:t>
            </a:r>
            <a:r>
              <a:rPr lang="en-US" altLang="zh-CN" sz="24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Z </a:t>
            </a:r>
            <a:r>
              <a:rPr lang="en-US" altLang="zh-CN" sz="2400" b="1" i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      </a:t>
            </a:r>
            <a:r>
              <a:rPr lang="en-US" altLang="zh-CN" sz="24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4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R </a:t>
            </a:r>
            <a:r>
              <a:rPr lang="en-US" altLang="zh-CN" sz="24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= I</a:t>
            </a:r>
            <a:r>
              <a:rPr lang="en-US" altLang="zh-CN" sz="16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O</a:t>
            </a:r>
            <a:r>
              <a:rPr lang="en-US" altLang="zh-CN" sz="24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+ I</a:t>
            </a:r>
            <a:r>
              <a:rPr lang="en-US" altLang="zh-CN" sz="24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Z</a:t>
            </a:r>
            <a:endParaRPr lang="en-US" altLang="zh-CN" sz="2400" b="1" i="1" baseline="-25000" dirty="0">
              <a:solidFill>
                <a:srgbClr val="CC0000"/>
              </a:solidFill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6338952" y="2776334"/>
            <a:ext cx="2468562" cy="2312985"/>
            <a:chOff x="4013" y="1977"/>
            <a:chExt cx="1555" cy="1457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H="1">
              <a:off x="5115" y="2495"/>
              <a:ext cx="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5063" y="2495"/>
              <a:ext cx="104" cy="61"/>
            </a:xfrm>
            <a:custGeom>
              <a:avLst/>
              <a:gdLst>
                <a:gd name="T0" fmla="*/ 122 w 96"/>
                <a:gd name="T1" fmla="*/ 0 h 56"/>
                <a:gd name="T2" fmla="*/ 61 w 96"/>
                <a:gd name="T3" fmla="*/ 62 h 56"/>
                <a:gd name="T4" fmla="*/ 0 w 96"/>
                <a:gd name="T5" fmla="*/ 62 h 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6">
                  <a:moveTo>
                    <a:pt x="96" y="0"/>
                  </a:moveTo>
                  <a:cubicBezTo>
                    <a:pt x="80" y="20"/>
                    <a:pt x="64" y="40"/>
                    <a:pt x="48" y="48"/>
                  </a:cubicBezTo>
                  <a:cubicBezTo>
                    <a:pt x="32" y="56"/>
                    <a:pt x="8" y="48"/>
                    <a:pt x="0" y="4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V="1">
              <a:off x="4249" y="2507"/>
              <a:ext cx="21" cy="692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4272" y="3199"/>
              <a:ext cx="876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5243" y="2469"/>
              <a:ext cx="32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 type="none" w="sm" len="sm"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b="1" i="1"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 flipH="1">
              <a:off x="5141" y="2085"/>
              <a:ext cx="4" cy="13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sm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 anchor="ctr">
              <a:spAutoFit/>
            </a:bodyPr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4069" y="2507"/>
              <a:ext cx="1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4244" y="2553"/>
              <a:ext cx="847" cy="862"/>
            </a:xfrm>
            <a:custGeom>
              <a:avLst/>
              <a:gdLst>
                <a:gd name="T0" fmla="*/ 707 w 1032"/>
                <a:gd name="T1" fmla="*/ 2 h 1466"/>
                <a:gd name="T2" fmla="*/ 494 w 1032"/>
                <a:gd name="T3" fmla="*/ 7 h 1466"/>
                <a:gd name="T4" fmla="*/ 156 w 1032"/>
                <a:gd name="T5" fmla="*/ 7 h 1466"/>
                <a:gd name="T6" fmla="*/ 66 w 1032"/>
                <a:gd name="T7" fmla="*/ 48 h 1466"/>
                <a:gd name="T8" fmla="*/ 41 w 1032"/>
                <a:gd name="T9" fmla="*/ 234 h 1466"/>
                <a:gd name="T10" fmla="*/ 9 w 1032"/>
                <a:gd name="T11" fmla="*/ 613 h 1466"/>
                <a:gd name="T12" fmla="*/ 0 w 1032"/>
                <a:gd name="T13" fmla="*/ 711 h 14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32" h="1466">
                  <a:moveTo>
                    <a:pt x="1032" y="2"/>
                  </a:moveTo>
                  <a:cubicBezTo>
                    <a:pt x="943" y="7"/>
                    <a:pt x="854" y="12"/>
                    <a:pt x="720" y="14"/>
                  </a:cubicBezTo>
                  <a:cubicBezTo>
                    <a:pt x="586" y="16"/>
                    <a:pt x="332" y="0"/>
                    <a:pt x="228" y="14"/>
                  </a:cubicBezTo>
                  <a:cubicBezTo>
                    <a:pt x="124" y="28"/>
                    <a:pt x="124" y="20"/>
                    <a:pt x="96" y="98"/>
                  </a:cubicBezTo>
                  <a:cubicBezTo>
                    <a:pt x="68" y="176"/>
                    <a:pt x="74" y="288"/>
                    <a:pt x="60" y="482"/>
                  </a:cubicBezTo>
                  <a:cubicBezTo>
                    <a:pt x="46" y="676"/>
                    <a:pt x="22" y="1098"/>
                    <a:pt x="12" y="1262"/>
                  </a:cubicBezTo>
                  <a:cubicBezTo>
                    <a:pt x="2" y="1426"/>
                    <a:pt x="2" y="1432"/>
                    <a:pt x="0" y="1466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 anchor="ctr">
              <a:spAutoFit/>
            </a:bodyPr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5166" y="1977"/>
              <a:ext cx="208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 type="none" w="sm" len="sm"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b="1" i="1">
                  <a:latin typeface="+mn-lt"/>
                  <a:ea typeface="Microsoft YaHei" panose="020B0503020204020204" pitchFamily="34" charset="-122"/>
                </a:rPr>
                <a:t>I</a:t>
              </a:r>
              <a:endParaRPr lang="en-US" altLang="zh-CN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4013" y="2201"/>
              <a:ext cx="52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 i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2400" b="1" baseline="-25000">
                  <a:latin typeface="+mn-lt"/>
                  <a:ea typeface="Microsoft YaHei" panose="020B0503020204020204" pitchFamily="34" charset="-122"/>
                </a:rPr>
                <a:t>Z</a:t>
              </a:r>
              <a:endParaRPr lang="en-US" altLang="zh-CN" sz="2400" b="1" i="1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21" name="Line 16"/>
          <p:cNvSpPr>
            <a:spLocks noChangeShapeType="1"/>
          </p:cNvSpPr>
          <p:nvPr/>
        </p:nvSpPr>
        <p:spPr bwMode="auto">
          <a:xfrm>
            <a:off x="6789433" y="4071938"/>
            <a:ext cx="1343394" cy="0"/>
          </a:xfrm>
          <a:prstGeom prst="line">
            <a:avLst/>
          </a:prstGeom>
          <a:noFill/>
          <a:ln w="28575">
            <a:solidFill>
              <a:srgbClr val="CC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 flipV="1">
            <a:off x="6789433" y="3596534"/>
            <a:ext cx="0" cy="475404"/>
          </a:xfrm>
          <a:prstGeom prst="line">
            <a:avLst/>
          </a:prstGeom>
          <a:noFill/>
          <a:ln w="28575">
            <a:solidFill>
              <a:srgbClr val="CC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863843" y="3714165"/>
            <a:ext cx="43259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设负载</a:t>
            </a:r>
            <a:r>
              <a:rPr lang="en-US" altLang="zh-CN" sz="2000" b="1" i="1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sz="2000" b="1" baseline="-25000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L</a:t>
            </a:r>
            <a:r>
              <a:rPr lang="zh-CN" altLang="en-US" sz="2000" b="1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一定，电压</a:t>
            </a:r>
            <a:r>
              <a:rPr lang="en-US" altLang="zh-CN" sz="2000" b="1" i="1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zh-CN" altLang="en-US" sz="2000" b="1" dirty="0">
                <a:solidFill>
                  <a:srgbClr val="006600"/>
                </a:solidFill>
                <a:latin typeface="+mn-lt"/>
                <a:ea typeface="Microsoft YaHei" panose="020B0503020204020204" pitchFamily="34" charset="-122"/>
              </a:rPr>
              <a:t>变化</a:t>
            </a:r>
          </a:p>
        </p:txBody>
      </p:sp>
      <p:sp>
        <p:nvSpPr>
          <p:cNvPr id="34" name="Rectangle 29"/>
          <p:cNvSpPr>
            <a:spLocks noChangeArrowheads="1"/>
          </p:cNvSpPr>
          <p:nvPr/>
        </p:nvSpPr>
        <p:spPr bwMode="auto">
          <a:xfrm>
            <a:off x="4975554" y="1208377"/>
            <a:ext cx="1249364" cy="1781175"/>
          </a:xfrm>
          <a:prstGeom prst="rect">
            <a:avLst/>
          </a:prstGeom>
          <a:noFill/>
          <a:ln w="28575">
            <a:solidFill>
              <a:srgbClr val="003399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 sz="24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35" name="Rectangle 30"/>
          <p:cNvSpPr>
            <a:spLocks noChangeArrowheads="1"/>
          </p:cNvSpPr>
          <p:nvPr/>
        </p:nvSpPr>
        <p:spPr bwMode="auto">
          <a:xfrm>
            <a:off x="509588" y="862311"/>
            <a:ext cx="12362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(1)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电路</a:t>
            </a:r>
          </a:p>
        </p:txBody>
      </p:sp>
      <p:grpSp>
        <p:nvGrpSpPr>
          <p:cNvPr id="36" name="Group 34"/>
          <p:cNvGrpSpPr>
            <a:grpSpLocks/>
          </p:cNvGrpSpPr>
          <p:nvPr/>
        </p:nvGrpSpPr>
        <p:grpSpPr bwMode="auto">
          <a:xfrm>
            <a:off x="2264817" y="927727"/>
            <a:ext cx="5362575" cy="1879600"/>
            <a:chOff x="465" y="585"/>
            <a:chExt cx="3621" cy="1271"/>
          </a:xfrm>
        </p:grpSpPr>
        <p:grpSp>
          <p:nvGrpSpPr>
            <p:cNvPr id="37" name="Group 35"/>
            <p:cNvGrpSpPr>
              <a:grpSpLocks/>
            </p:cNvGrpSpPr>
            <p:nvPr/>
          </p:nvGrpSpPr>
          <p:grpSpPr bwMode="auto">
            <a:xfrm>
              <a:off x="2154" y="1015"/>
              <a:ext cx="318" cy="754"/>
              <a:chOff x="2536" y="912"/>
              <a:chExt cx="396" cy="1081"/>
            </a:xfrm>
          </p:grpSpPr>
          <p:sp>
            <p:nvSpPr>
              <p:cNvPr id="95" name="Rectangle 36"/>
              <p:cNvSpPr>
                <a:spLocks noChangeArrowheads="1"/>
              </p:cNvSpPr>
              <p:nvPr/>
            </p:nvSpPr>
            <p:spPr bwMode="auto">
              <a:xfrm>
                <a:off x="2536" y="912"/>
                <a:ext cx="260" cy="3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b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+</a:t>
                </a:r>
              </a:p>
            </p:txBody>
          </p:sp>
          <p:sp>
            <p:nvSpPr>
              <p:cNvPr id="96" name="Rectangle 37"/>
              <p:cNvSpPr>
                <a:spLocks noChangeArrowheads="1"/>
              </p:cNvSpPr>
              <p:nvPr/>
            </p:nvSpPr>
            <p:spPr bwMode="auto">
              <a:xfrm>
                <a:off x="2547" y="1632"/>
                <a:ext cx="245" cy="3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b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–</a:t>
                </a:r>
              </a:p>
            </p:txBody>
          </p:sp>
          <p:sp>
            <p:nvSpPr>
              <p:cNvPr id="97" name="Rectangle 38"/>
              <p:cNvSpPr>
                <a:spLocks noChangeArrowheads="1"/>
              </p:cNvSpPr>
              <p:nvPr/>
            </p:nvSpPr>
            <p:spPr bwMode="auto">
              <a:xfrm>
                <a:off x="2589" y="1278"/>
                <a:ext cx="343" cy="3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000" b="1" i="1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U</a:t>
                </a:r>
                <a:r>
                  <a:rPr lang="en-US" altLang="zh-CN" sz="2000" b="1" baseline="-25000">
                    <a:solidFill>
                      <a:srgbClr val="FF0000"/>
                    </a:solidFill>
                    <a:latin typeface="+mn-lt"/>
                    <a:ea typeface="Microsoft YaHei" panose="020B0503020204020204" pitchFamily="34" charset="-122"/>
                  </a:rPr>
                  <a:t>I</a:t>
                </a:r>
                <a:endParaRPr lang="en-US" altLang="zh-CN" sz="2000" b="1" i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38" name="Line 39"/>
            <p:cNvSpPr>
              <a:spLocks noChangeShapeType="1"/>
            </p:cNvSpPr>
            <p:nvPr/>
          </p:nvSpPr>
          <p:spPr bwMode="auto">
            <a:xfrm flipH="1">
              <a:off x="712" y="972"/>
              <a:ext cx="6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9" name="Text Box 40"/>
            <p:cNvSpPr txBox="1">
              <a:spLocks noChangeArrowheads="1"/>
            </p:cNvSpPr>
            <p:nvPr/>
          </p:nvSpPr>
          <p:spPr bwMode="auto">
            <a:xfrm>
              <a:off x="3234" y="1200"/>
              <a:ext cx="29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20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0" name="Line 41"/>
            <p:cNvSpPr>
              <a:spLocks noChangeShapeType="1"/>
            </p:cNvSpPr>
            <p:nvPr/>
          </p:nvSpPr>
          <p:spPr bwMode="auto">
            <a:xfrm>
              <a:off x="2091" y="965"/>
              <a:ext cx="0" cy="3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1" name="Line 42"/>
            <p:cNvSpPr>
              <a:spLocks noChangeShapeType="1"/>
            </p:cNvSpPr>
            <p:nvPr/>
          </p:nvSpPr>
          <p:spPr bwMode="auto">
            <a:xfrm>
              <a:off x="2091" y="1427"/>
              <a:ext cx="0" cy="4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2" name="Line 43"/>
            <p:cNvSpPr>
              <a:spLocks noChangeShapeType="1"/>
            </p:cNvSpPr>
            <p:nvPr/>
          </p:nvSpPr>
          <p:spPr bwMode="auto">
            <a:xfrm>
              <a:off x="1974" y="1350"/>
              <a:ext cx="23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3" name="Line 44"/>
            <p:cNvSpPr>
              <a:spLocks noChangeShapeType="1"/>
            </p:cNvSpPr>
            <p:nvPr/>
          </p:nvSpPr>
          <p:spPr bwMode="auto">
            <a:xfrm>
              <a:off x="1974" y="1427"/>
              <a:ext cx="23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4" name="Text Box 45"/>
            <p:cNvSpPr txBox="1">
              <a:spLocks noChangeArrowheads="1"/>
            </p:cNvSpPr>
            <p:nvPr/>
          </p:nvSpPr>
          <p:spPr bwMode="auto">
            <a:xfrm>
              <a:off x="1872" y="1104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45" name="Text Box 46"/>
            <p:cNvSpPr txBox="1">
              <a:spLocks noChangeArrowheads="1"/>
            </p:cNvSpPr>
            <p:nvPr/>
          </p:nvSpPr>
          <p:spPr bwMode="auto">
            <a:xfrm>
              <a:off x="1728" y="1200"/>
              <a:ext cx="22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C</a:t>
              </a:r>
            </a:p>
          </p:txBody>
        </p:sp>
        <p:grpSp>
          <p:nvGrpSpPr>
            <p:cNvPr id="46" name="Group 47"/>
            <p:cNvGrpSpPr>
              <a:grpSpLocks/>
            </p:cNvGrpSpPr>
            <p:nvPr/>
          </p:nvGrpSpPr>
          <p:grpSpPr bwMode="auto">
            <a:xfrm rot="275062">
              <a:off x="1332" y="1049"/>
              <a:ext cx="476" cy="192"/>
              <a:chOff x="3475" y="1427"/>
              <a:chExt cx="589" cy="240"/>
            </a:xfrm>
          </p:grpSpPr>
          <p:sp>
            <p:nvSpPr>
              <p:cNvPr id="92" name="Line 48"/>
              <p:cNvSpPr>
                <a:spLocks noChangeShapeType="1"/>
              </p:cNvSpPr>
              <p:nvPr/>
            </p:nvSpPr>
            <p:spPr bwMode="auto">
              <a:xfrm rot="2635327">
                <a:off x="3802" y="1475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3" name="AutoShape 49"/>
              <p:cNvSpPr>
                <a:spLocks noChangeArrowheads="1"/>
              </p:cNvSpPr>
              <p:nvPr/>
            </p:nvSpPr>
            <p:spPr bwMode="auto">
              <a:xfrm rot="8035326">
                <a:off x="3656" y="1453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4" name="Line 50"/>
              <p:cNvSpPr>
                <a:spLocks noChangeShapeType="1"/>
              </p:cNvSpPr>
              <p:nvPr/>
            </p:nvSpPr>
            <p:spPr bwMode="auto">
              <a:xfrm rot="2635327" flipV="1">
                <a:off x="3475" y="1514"/>
                <a:ext cx="589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47" name="Group 51"/>
            <p:cNvGrpSpPr>
              <a:grpSpLocks/>
            </p:cNvGrpSpPr>
            <p:nvPr/>
          </p:nvGrpSpPr>
          <p:grpSpPr bwMode="auto">
            <a:xfrm rot="-5169442">
              <a:off x="999" y="1034"/>
              <a:ext cx="471" cy="194"/>
              <a:chOff x="3475" y="1427"/>
              <a:chExt cx="589" cy="240"/>
            </a:xfrm>
          </p:grpSpPr>
          <p:sp>
            <p:nvSpPr>
              <p:cNvPr id="89" name="Line 52"/>
              <p:cNvSpPr>
                <a:spLocks noChangeShapeType="1"/>
              </p:cNvSpPr>
              <p:nvPr/>
            </p:nvSpPr>
            <p:spPr bwMode="auto">
              <a:xfrm rot="2635327">
                <a:off x="3802" y="1475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0" name="AutoShape 53"/>
              <p:cNvSpPr>
                <a:spLocks noChangeArrowheads="1"/>
              </p:cNvSpPr>
              <p:nvPr/>
            </p:nvSpPr>
            <p:spPr bwMode="auto">
              <a:xfrm rot="8035326">
                <a:off x="3656" y="1453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91" name="Line 54"/>
              <p:cNvSpPr>
                <a:spLocks noChangeShapeType="1"/>
              </p:cNvSpPr>
              <p:nvPr/>
            </p:nvSpPr>
            <p:spPr bwMode="auto">
              <a:xfrm rot="2635327" flipV="1">
                <a:off x="3475" y="1514"/>
                <a:ext cx="589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48" name="Group 55"/>
            <p:cNvGrpSpPr>
              <a:grpSpLocks/>
            </p:cNvGrpSpPr>
            <p:nvPr/>
          </p:nvGrpSpPr>
          <p:grpSpPr bwMode="auto">
            <a:xfrm rot="-5089823">
              <a:off x="1348" y="1380"/>
              <a:ext cx="471" cy="194"/>
              <a:chOff x="3475" y="1427"/>
              <a:chExt cx="589" cy="240"/>
            </a:xfrm>
          </p:grpSpPr>
          <p:sp>
            <p:nvSpPr>
              <p:cNvPr id="86" name="Line 56"/>
              <p:cNvSpPr>
                <a:spLocks noChangeShapeType="1"/>
              </p:cNvSpPr>
              <p:nvPr/>
            </p:nvSpPr>
            <p:spPr bwMode="auto">
              <a:xfrm rot="2635327">
                <a:off x="3802" y="1475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87" name="AutoShape 57"/>
              <p:cNvSpPr>
                <a:spLocks noChangeArrowheads="1"/>
              </p:cNvSpPr>
              <p:nvPr/>
            </p:nvSpPr>
            <p:spPr bwMode="auto">
              <a:xfrm rot="8035326">
                <a:off x="3656" y="1453"/>
                <a:ext cx="192" cy="139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88" name="Line 58"/>
              <p:cNvSpPr>
                <a:spLocks noChangeShapeType="1"/>
              </p:cNvSpPr>
              <p:nvPr/>
            </p:nvSpPr>
            <p:spPr bwMode="auto">
              <a:xfrm rot="2635327" flipV="1">
                <a:off x="3475" y="1514"/>
                <a:ext cx="589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49" name="Line 59"/>
            <p:cNvSpPr>
              <a:spLocks noChangeShapeType="1"/>
            </p:cNvSpPr>
            <p:nvPr/>
          </p:nvSpPr>
          <p:spPr bwMode="auto">
            <a:xfrm rot="2912205">
              <a:off x="1273" y="1434"/>
              <a:ext cx="0" cy="1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0" name="AutoShape 60"/>
            <p:cNvSpPr>
              <a:spLocks noChangeArrowheads="1"/>
            </p:cNvSpPr>
            <p:nvPr/>
          </p:nvSpPr>
          <p:spPr bwMode="auto">
            <a:xfrm rot="8312204">
              <a:off x="1158" y="1414"/>
              <a:ext cx="156" cy="111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1" name="Line 61"/>
            <p:cNvSpPr>
              <a:spLocks noChangeShapeType="1"/>
            </p:cNvSpPr>
            <p:nvPr/>
          </p:nvSpPr>
          <p:spPr bwMode="auto">
            <a:xfrm rot="2912205" flipV="1">
              <a:off x="994" y="1463"/>
              <a:ext cx="471" cy="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2" name="Line 62"/>
            <p:cNvSpPr>
              <a:spLocks noChangeShapeType="1"/>
            </p:cNvSpPr>
            <p:nvPr/>
          </p:nvSpPr>
          <p:spPr bwMode="auto">
            <a:xfrm>
              <a:off x="712" y="1644"/>
              <a:ext cx="6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3" name="Line 63"/>
            <p:cNvSpPr>
              <a:spLocks noChangeShapeType="1"/>
            </p:cNvSpPr>
            <p:nvPr/>
          </p:nvSpPr>
          <p:spPr bwMode="auto">
            <a:xfrm flipV="1">
              <a:off x="1753" y="972"/>
              <a:ext cx="0" cy="3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4" name="Line 64"/>
            <p:cNvSpPr>
              <a:spLocks noChangeShapeType="1"/>
            </p:cNvSpPr>
            <p:nvPr/>
          </p:nvSpPr>
          <p:spPr bwMode="auto">
            <a:xfrm>
              <a:off x="1061" y="1279"/>
              <a:ext cx="0" cy="5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5" name="Line 65"/>
            <p:cNvSpPr>
              <a:spLocks noChangeShapeType="1"/>
            </p:cNvSpPr>
            <p:nvPr/>
          </p:nvSpPr>
          <p:spPr bwMode="auto">
            <a:xfrm>
              <a:off x="1061" y="1856"/>
              <a:ext cx="255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6" name="Line 66"/>
            <p:cNvSpPr>
              <a:spLocks noChangeShapeType="1"/>
            </p:cNvSpPr>
            <p:nvPr/>
          </p:nvSpPr>
          <p:spPr bwMode="auto">
            <a:xfrm>
              <a:off x="1753" y="972"/>
              <a:ext cx="6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7" name="Text Box 67"/>
            <p:cNvSpPr txBox="1">
              <a:spLocks noChangeArrowheads="1"/>
            </p:cNvSpPr>
            <p:nvPr/>
          </p:nvSpPr>
          <p:spPr bwMode="auto">
            <a:xfrm>
              <a:off x="3216" y="585"/>
              <a:ext cx="47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8" name="Line 68"/>
            <p:cNvSpPr>
              <a:spLocks noChangeShapeType="1"/>
            </p:cNvSpPr>
            <p:nvPr/>
          </p:nvSpPr>
          <p:spPr bwMode="auto">
            <a:xfrm rot="-5400000">
              <a:off x="3401" y="774"/>
              <a:ext cx="0" cy="27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9" name="Rectangle 69"/>
            <p:cNvSpPr>
              <a:spLocks noChangeArrowheads="1"/>
            </p:cNvSpPr>
            <p:nvPr/>
          </p:nvSpPr>
          <p:spPr bwMode="auto">
            <a:xfrm rot="16200000" flipV="1">
              <a:off x="3496" y="1356"/>
              <a:ext cx="231" cy="7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0" name="Line 70"/>
            <p:cNvSpPr>
              <a:spLocks noChangeShapeType="1"/>
            </p:cNvSpPr>
            <p:nvPr/>
          </p:nvSpPr>
          <p:spPr bwMode="auto">
            <a:xfrm>
              <a:off x="3611" y="1510"/>
              <a:ext cx="0" cy="3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1" name="Line 71"/>
            <p:cNvSpPr>
              <a:spLocks noChangeShapeType="1"/>
            </p:cNvSpPr>
            <p:nvPr/>
          </p:nvSpPr>
          <p:spPr bwMode="auto">
            <a:xfrm>
              <a:off x="3611" y="972"/>
              <a:ext cx="0" cy="30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2" name="Rectangle 72"/>
            <p:cNvSpPr>
              <a:spLocks noChangeArrowheads="1"/>
            </p:cNvSpPr>
            <p:nvPr/>
          </p:nvSpPr>
          <p:spPr bwMode="auto">
            <a:xfrm>
              <a:off x="3600" y="1248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0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4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  <p:sp>
          <p:nvSpPr>
            <p:cNvPr id="63" name="Text Box 73"/>
            <p:cNvSpPr txBox="1">
              <a:spLocks noChangeArrowheads="1"/>
            </p:cNvSpPr>
            <p:nvPr/>
          </p:nvSpPr>
          <p:spPr bwMode="auto">
            <a:xfrm>
              <a:off x="465" y="1471"/>
              <a:ext cx="11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zh-CN" sz="20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4" name="Line 74"/>
            <p:cNvSpPr>
              <a:spLocks noChangeShapeType="1"/>
            </p:cNvSpPr>
            <p:nvPr/>
          </p:nvSpPr>
          <p:spPr bwMode="auto">
            <a:xfrm flipH="1" flipV="1">
              <a:off x="2643" y="972"/>
              <a:ext cx="9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5" name="Rectangle 75"/>
            <p:cNvSpPr>
              <a:spLocks noChangeArrowheads="1"/>
            </p:cNvSpPr>
            <p:nvPr/>
          </p:nvSpPr>
          <p:spPr bwMode="auto">
            <a:xfrm>
              <a:off x="3650" y="1008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66" name="Rectangle 76"/>
            <p:cNvSpPr>
              <a:spLocks noChangeArrowheads="1"/>
            </p:cNvSpPr>
            <p:nvPr/>
          </p:nvSpPr>
          <p:spPr bwMode="auto">
            <a:xfrm>
              <a:off x="3675" y="1497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67" name="Text Box 77"/>
            <p:cNvSpPr txBox="1">
              <a:spLocks noChangeArrowheads="1"/>
            </p:cNvSpPr>
            <p:nvPr/>
          </p:nvSpPr>
          <p:spPr bwMode="auto">
            <a:xfrm>
              <a:off x="580" y="1125"/>
              <a:ext cx="11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zh-CN" sz="20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8" name="Rectangle 78"/>
            <p:cNvSpPr>
              <a:spLocks noChangeArrowheads="1"/>
            </p:cNvSpPr>
            <p:nvPr/>
          </p:nvSpPr>
          <p:spPr bwMode="auto">
            <a:xfrm>
              <a:off x="589" y="933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69" name="Rectangle 79"/>
            <p:cNvSpPr>
              <a:spLocks noChangeArrowheads="1"/>
            </p:cNvSpPr>
            <p:nvPr/>
          </p:nvSpPr>
          <p:spPr bwMode="auto">
            <a:xfrm>
              <a:off x="597" y="1394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70" name="Rectangle 80"/>
            <p:cNvSpPr>
              <a:spLocks noChangeArrowheads="1"/>
            </p:cNvSpPr>
            <p:nvPr/>
          </p:nvSpPr>
          <p:spPr bwMode="auto">
            <a:xfrm>
              <a:off x="587" y="1176"/>
              <a:ext cx="20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lang="en-US" altLang="zh-CN" sz="2000" b="1" i="1" baseline="-25000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1" name="Rectangle 81"/>
            <p:cNvSpPr>
              <a:spLocks noChangeArrowheads="1"/>
            </p:cNvSpPr>
            <p:nvPr/>
          </p:nvSpPr>
          <p:spPr bwMode="auto">
            <a:xfrm>
              <a:off x="2016" y="613"/>
              <a:ext cx="34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R</a:t>
              </a:r>
              <a:endParaRPr lang="en-US" altLang="zh-CN" sz="2000" b="1" i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2" name="Line 82"/>
            <p:cNvSpPr>
              <a:spLocks noChangeShapeType="1"/>
            </p:cNvSpPr>
            <p:nvPr/>
          </p:nvSpPr>
          <p:spPr bwMode="auto">
            <a:xfrm>
              <a:off x="2112" y="912"/>
              <a:ext cx="26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3" name="Line 83"/>
            <p:cNvSpPr>
              <a:spLocks noChangeShapeType="1"/>
            </p:cNvSpPr>
            <p:nvPr/>
          </p:nvSpPr>
          <p:spPr bwMode="auto">
            <a:xfrm>
              <a:off x="2927" y="972"/>
              <a:ext cx="0" cy="884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74" name="Group 84"/>
            <p:cNvGrpSpPr>
              <a:grpSpLocks/>
            </p:cNvGrpSpPr>
            <p:nvPr/>
          </p:nvGrpSpPr>
          <p:grpSpPr bwMode="auto">
            <a:xfrm>
              <a:off x="2850" y="1318"/>
              <a:ext cx="153" cy="115"/>
              <a:chOff x="2850" y="1318"/>
              <a:chExt cx="153" cy="115"/>
            </a:xfrm>
          </p:grpSpPr>
          <p:sp>
            <p:nvSpPr>
              <p:cNvPr id="83" name="Line 85"/>
              <p:cNvSpPr>
                <a:spLocks noChangeShapeType="1"/>
              </p:cNvSpPr>
              <p:nvPr/>
            </p:nvSpPr>
            <p:spPr bwMode="auto">
              <a:xfrm rot="-5400000">
                <a:off x="2926" y="1242"/>
                <a:ext cx="0" cy="152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84" name="AutoShape 86"/>
              <p:cNvSpPr>
                <a:spLocks noChangeArrowheads="1"/>
              </p:cNvSpPr>
              <p:nvPr/>
            </p:nvSpPr>
            <p:spPr bwMode="auto">
              <a:xfrm>
                <a:off x="2851" y="1322"/>
                <a:ext cx="152" cy="111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rgbClr val="00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85" name="Line 87"/>
              <p:cNvSpPr>
                <a:spLocks noChangeShapeType="1"/>
              </p:cNvSpPr>
              <p:nvPr/>
            </p:nvSpPr>
            <p:spPr bwMode="auto">
              <a:xfrm rot="16200000" flipH="1">
                <a:off x="2977" y="1342"/>
                <a:ext cx="48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75" name="Rectangle 88"/>
            <p:cNvSpPr>
              <a:spLocks noChangeArrowheads="1"/>
            </p:cNvSpPr>
            <p:nvPr/>
          </p:nvSpPr>
          <p:spPr bwMode="auto">
            <a:xfrm>
              <a:off x="2304" y="709"/>
              <a:ext cx="49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R</a:t>
              </a:r>
              <a:endParaRPr lang="en-US" altLang="zh-CN" sz="2000" b="1" i="1" baseline="-25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6" name="Rectangle 89"/>
            <p:cNvSpPr>
              <a:spLocks noChangeArrowheads="1"/>
            </p:cNvSpPr>
            <p:nvPr/>
          </p:nvSpPr>
          <p:spPr bwMode="auto">
            <a:xfrm flipV="1">
              <a:off x="2428" y="933"/>
              <a:ext cx="230" cy="77"/>
            </a:xfrm>
            <a:prstGeom prst="rect">
              <a:avLst/>
            </a:prstGeom>
            <a:noFill/>
            <a:ln w="28575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7" name="Rectangle 90"/>
            <p:cNvSpPr>
              <a:spLocks noChangeArrowheads="1"/>
            </p:cNvSpPr>
            <p:nvPr/>
          </p:nvSpPr>
          <p:spPr bwMode="auto">
            <a:xfrm>
              <a:off x="2544" y="1200"/>
              <a:ext cx="38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Z</a:t>
              </a:r>
              <a:endParaRPr lang="en-US" altLang="zh-CN" sz="2000" b="1" i="1" baseline="-25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8" name="Rectangle 91"/>
            <p:cNvSpPr>
              <a:spLocks noChangeArrowheads="1"/>
            </p:cNvSpPr>
            <p:nvPr/>
          </p:nvSpPr>
          <p:spPr bwMode="auto">
            <a:xfrm>
              <a:off x="2991" y="1027"/>
              <a:ext cx="116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zh-CN" sz="2000" b="1" i="1" baseline="-25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9" name="Line 92"/>
            <p:cNvSpPr>
              <a:spLocks noChangeShapeType="1"/>
            </p:cNvSpPr>
            <p:nvPr/>
          </p:nvSpPr>
          <p:spPr bwMode="auto">
            <a:xfrm rot="5400000">
              <a:off x="2851" y="1145"/>
              <a:ext cx="26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0" name="Rectangle 93"/>
            <p:cNvSpPr>
              <a:spLocks noChangeArrowheads="1"/>
            </p:cNvSpPr>
            <p:nvPr/>
          </p:nvSpPr>
          <p:spPr bwMode="auto">
            <a:xfrm>
              <a:off x="2966" y="960"/>
              <a:ext cx="34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2000" b="1" baseline="-25000">
                  <a:latin typeface="+mn-lt"/>
                  <a:ea typeface="Microsoft YaHei" panose="020B0503020204020204" pitchFamily="34" charset="-122"/>
                </a:rPr>
                <a:t>z</a:t>
              </a:r>
              <a:endParaRPr lang="en-US" altLang="zh-CN" sz="2000" b="1" i="1" baseline="-250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1" name="Oval 94"/>
            <p:cNvSpPr>
              <a:spLocks noChangeArrowheads="1"/>
            </p:cNvSpPr>
            <p:nvPr/>
          </p:nvSpPr>
          <p:spPr bwMode="auto">
            <a:xfrm>
              <a:off x="672" y="945"/>
              <a:ext cx="54" cy="5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2" name="Oval 95"/>
            <p:cNvSpPr>
              <a:spLocks noChangeArrowheads="1"/>
            </p:cNvSpPr>
            <p:nvPr/>
          </p:nvSpPr>
          <p:spPr bwMode="auto">
            <a:xfrm>
              <a:off x="672" y="1616"/>
              <a:ext cx="54" cy="5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4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98" name="AutoShape 96" descr="40%"/>
          <p:cNvSpPr>
            <a:spLocks noChangeArrowheads="1"/>
          </p:cNvSpPr>
          <p:nvPr/>
        </p:nvSpPr>
        <p:spPr bwMode="auto">
          <a:xfrm>
            <a:off x="7307195" y="982433"/>
            <a:ext cx="1219206" cy="438150"/>
          </a:xfrm>
          <a:prstGeom prst="wedgeRoundRectCallout">
            <a:avLst>
              <a:gd name="adj1" fmla="val -202250"/>
              <a:gd name="adj2" fmla="val 66407"/>
              <a:gd name="adj3" fmla="val 16667"/>
            </a:avLst>
          </a:prstGeom>
          <a:pattFill prst="pct40">
            <a:fgClr>
              <a:srgbClr val="FFFF00"/>
            </a:fgClr>
            <a:bgClr>
              <a:srgbClr val="FFFFFF"/>
            </a:bgClr>
          </a:pattFill>
          <a:ln w="28575">
            <a:solidFill>
              <a:srgbClr val="33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b="1" dirty="0">
                <a:solidFill>
                  <a:schemeClr val="accent2"/>
                </a:solidFill>
                <a:latin typeface="+mn-lt"/>
                <a:ea typeface="Microsoft YaHei" panose="020B0503020204020204" pitchFamily="34" charset="-122"/>
              </a:rPr>
              <a:t>限流调压</a:t>
            </a:r>
          </a:p>
        </p:txBody>
      </p:sp>
      <p:sp>
        <p:nvSpPr>
          <p:cNvPr id="99" name="AutoShape 97" descr="40%"/>
          <p:cNvSpPr>
            <a:spLocks noChangeArrowheads="1"/>
          </p:cNvSpPr>
          <p:nvPr/>
        </p:nvSpPr>
        <p:spPr bwMode="auto">
          <a:xfrm>
            <a:off x="4483347" y="3131951"/>
            <a:ext cx="1219206" cy="438150"/>
          </a:xfrm>
          <a:prstGeom prst="wedgeRoundRectCallout">
            <a:avLst>
              <a:gd name="adj1" fmla="val 27137"/>
              <a:gd name="adj2" fmla="val -87850"/>
              <a:gd name="adj3" fmla="val 16667"/>
            </a:avLst>
          </a:prstGeom>
          <a:pattFill prst="pct40">
            <a:fgClr>
              <a:srgbClr val="00FF00"/>
            </a:fgClr>
            <a:bgClr>
              <a:srgbClr val="FFFFFF"/>
            </a:bgClr>
          </a:pattFill>
          <a:ln w="28575">
            <a:solidFill>
              <a:srgbClr val="33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b="1">
                <a:solidFill>
                  <a:schemeClr val="accent2"/>
                </a:solidFill>
                <a:latin typeface="+mn-lt"/>
                <a:ea typeface="Microsoft YaHei" panose="020B0503020204020204" pitchFamily="34" charset="-122"/>
              </a:rPr>
              <a:t>稳压电路</a:t>
            </a:r>
          </a:p>
        </p:txBody>
      </p:sp>
      <p:sp>
        <p:nvSpPr>
          <p:cNvPr id="100" name="Text Box 20"/>
          <p:cNvSpPr txBox="1">
            <a:spLocks noChangeArrowheads="1"/>
          </p:cNvSpPr>
          <p:nvPr/>
        </p:nvSpPr>
        <p:spPr bwMode="auto">
          <a:xfrm>
            <a:off x="1145434" y="4170081"/>
            <a:ext cx="150695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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U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Z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 </a:t>
            </a:r>
            <a:endParaRPr lang="en-US" altLang="zh-CN" sz="2000" b="1" i="1" dirty="0">
              <a:latin typeface="+mn-lt"/>
              <a:ea typeface="Microsoft YaHei" panose="020B0503020204020204" pitchFamily="34" charset="-122"/>
              <a:sym typeface="Symbol" pitchFamily="18" charset="2"/>
            </a:endParaRPr>
          </a:p>
        </p:txBody>
      </p:sp>
      <p:grpSp>
        <p:nvGrpSpPr>
          <p:cNvPr id="102" name="Group 22"/>
          <p:cNvGrpSpPr>
            <a:grpSpLocks/>
          </p:cNvGrpSpPr>
          <p:nvPr/>
        </p:nvGrpSpPr>
        <p:grpSpPr bwMode="auto">
          <a:xfrm>
            <a:off x="1459705" y="4370136"/>
            <a:ext cx="4173538" cy="685800"/>
            <a:chOff x="1163" y="3456"/>
            <a:chExt cx="2629" cy="432"/>
          </a:xfrm>
        </p:grpSpPr>
        <p:sp>
          <p:nvSpPr>
            <p:cNvPr id="103" name="Line 23"/>
            <p:cNvSpPr>
              <a:spLocks noChangeShapeType="1"/>
            </p:cNvSpPr>
            <p:nvPr/>
          </p:nvSpPr>
          <p:spPr bwMode="auto">
            <a:xfrm>
              <a:off x="3792" y="3456"/>
              <a:ext cx="0" cy="432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4" name="Rectangle 24"/>
            <p:cNvSpPr>
              <a:spLocks noChangeArrowheads="1"/>
            </p:cNvSpPr>
            <p:nvPr/>
          </p:nvSpPr>
          <p:spPr bwMode="auto">
            <a:xfrm>
              <a:off x="1163" y="3624"/>
              <a:ext cx="206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 dirty="0">
                  <a:latin typeface="+mn-lt"/>
                  <a:ea typeface="Microsoft YaHei" panose="020B0503020204020204" pitchFamily="34" charset="-122"/>
                </a:rPr>
                <a:t>            U</a:t>
              </a:r>
              <a:r>
                <a:rPr lang="en-US" altLang="zh-CN" sz="1400" b="1" baseline="-25000" dirty="0">
                  <a:latin typeface="+mn-lt"/>
                  <a:ea typeface="Microsoft YaHei" panose="020B0503020204020204" pitchFamily="34" charset="-122"/>
                </a:rPr>
                <a:t>O</a:t>
              </a:r>
              <a:r>
                <a:rPr lang="en-US" altLang="zh-CN" sz="2000" b="1" i="1" baseline="-25000" dirty="0">
                  <a:latin typeface="+mn-lt"/>
                  <a:ea typeface="Microsoft YaHei" panose="020B0503020204020204" pitchFamily="34" charset="-122"/>
                </a:rPr>
                <a:t>  </a:t>
              </a:r>
              <a:r>
                <a:rPr lang="zh-CN" altLang="zh-CN" sz="2000" b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基本不变</a:t>
              </a:r>
              <a:r>
                <a:rPr lang="zh-CN" altLang="zh-CN" sz="2000" b="1" i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 </a:t>
              </a:r>
              <a:r>
                <a:rPr lang="en-US" altLang="zh-CN" sz="2000" b="1" i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I</a:t>
              </a:r>
              <a:r>
                <a:rPr lang="en-US" altLang="zh-CN" sz="2000" b="1" baseline="-25000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R</a:t>
              </a:r>
              <a:r>
                <a:rPr lang="en-US" altLang="zh-CN" sz="2000" b="1" i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R </a:t>
              </a:r>
              <a:r>
                <a:rPr lang="en-US" altLang="zh-CN" sz="2000" b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</a:t>
              </a:r>
            </a:p>
          </p:txBody>
        </p:sp>
      </p:grpSp>
      <p:sp>
        <p:nvSpPr>
          <p:cNvPr id="105" name="Rectangle 25"/>
          <p:cNvSpPr>
            <a:spLocks noChangeArrowheads="1"/>
          </p:cNvSpPr>
          <p:nvPr/>
        </p:nvSpPr>
        <p:spPr bwMode="auto">
          <a:xfrm>
            <a:off x="2531544" y="4170081"/>
            <a:ext cx="91403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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Z 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</a:t>
            </a:r>
          </a:p>
        </p:txBody>
      </p:sp>
      <p:sp>
        <p:nvSpPr>
          <p:cNvPr id="106" name="Rectangle 26"/>
          <p:cNvSpPr>
            <a:spLocks noChangeArrowheads="1"/>
          </p:cNvSpPr>
          <p:nvPr/>
        </p:nvSpPr>
        <p:spPr bwMode="auto">
          <a:xfrm>
            <a:off x="3425561" y="4189012"/>
            <a:ext cx="12620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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R 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  <a:sym typeface="Symbol" pitchFamily="18" charset="2"/>
              </a:rPr>
              <a:t></a:t>
            </a:r>
          </a:p>
        </p:txBody>
      </p:sp>
      <p:grpSp>
        <p:nvGrpSpPr>
          <p:cNvPr id="107" name="Group 27"/>
          <p:cNvGrpSpPr>
            <a:grpSpLocks/>
          </p:cNvGrpSpPr>
          <p:nvPr/>
        </p:nvGrpSpPr>
        <p:grpSpPr bwMode="auto">
          <a:xfrm>
            <a:off x="4655616" y="4399742"/>
            <a:ext cx="438150" cy="684213"/>
            <a:chOff x="3564" y="3504"/>
            <a:chExt cx="276" cy="431"/>
          </a:xfrm>
        </p:grpSpPr>
        <p:sp>
          <p:nvSpPr>
            <p:cNvPr id="108" name="Line 28"/>
            <p:cNvSpPr>
              <a:spLocks noChangeShapeType="1"/>
            </p:cNvSpPr>
            <p:nvPr/>
          </p:nvSpPr>
          <p:spPr bwMode="auto">
            <a:xfrm>
              <a:off x="3600" y="3504"/>
              <a:ext cx="19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9" name="Line 29"/>
            <p:cNvSpPr>
              <a:spLocks noChangeShapeType="1"/>
            </p:cNvSpPr>
            <p:nvPr/>
          </p:nvSpPr>
          <p:spPr bwMode="auto">
            <a:xfrm>
              <a:off x="3792" y="3504"/>
              <a:ext cx="0" cy="3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0" name="Rectangle 30"/>
            <p:cNvSpPr>
              <a:spLocks noChangeArrowheads="1"/>
            </p:cNvSpPr>
            <p:nvPr/>
          </p:nvSpPr>
          <p:spPr bwMode="auto">
            <a:xfrm>
              <a:off x="3564" y="3683"/>
              <a:ext cx="27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zh-CN" sz="2000" b="1" i="1" dirty="0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</a:t>
              </a:r>
              <a:endParaRPr lang="en-US" altLang="zh-CN" sz="2000" b="1" i="1" dirty="0">
                <a:latin typeface="+mn-lt"/>
                <a:ea typeface="Microsoft YaHei" panose="020B0503020204020204" pitchFamily="34" charset="-122"/>
                <a:sym typeface="Symbol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292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/>
      <p:bldP spid="9" grpId="0" autoUpdateAnimBg="0"/>
      <p:bldP spid="21" grpId="0" animBg="1"/>
      <p:bldP spid="22" grpId="0" animBg="1"/>
      <p:bldP spid="24" grpId="0" autoUpdateAnimBg="0"/>
      <p:bldP spid="34" grpId="0" animBg="1" autoUpdateAnimBg="0"/>
      <p:bldP spid="35" grpId="0" autoUpdateAnimBg="0"/>
      <p:bldP spid="98" grpId="0" animBg="1" autoUpdateAnimBg="0"/>
      <p:bldP spid="99" grpId="0" animBg="1" autoUpdateAnimBg="0"/>
      <p:bldP spid="100" grpId="0" autoUpdateAnimBg="0"/>
      <p:bldP spid="105" grpId="0" autoUpdateAnimBg="0"/>
      <p:bldP spid="106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稳压管稳压电路</a:t>
            </a:r>
          </a:p>
        </p:txBody>
      </p:sp>
      <p:sp>
        <p:nvSpPr>
          <p:cNvPr id="35" name="Rectangle 30"/>
          <p:cNvSpPr>
            <a:spLocks noChangeArrowheads="1"/>
          </p:cNvSpPr>
          <p:nvPr/>
        </p:nvSpPr>
        <p:spPr bwMode="auto">
          <a:xfrm>
            <a:off x="509588" y="862311"/>
            <a:ext cx="185178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(3)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参数选择</a:t>
            </a:r>
          </a:p>
        </p:txBody>
      </p:sp>
      <p:graphicFrame>
        <p:nvGraphicFramePr>
          <p:cNvPr id="10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2148247"/>
              </p:ext>
            </p:extLst>
          </p:nvPr>
        </p:nvGraphicFramePr>
        <p:xfrm>
          <a:off x="5987103" y="1370956"/>
          <a:ext cx="2911662" cy="760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62151" imgH="381129" progId="Equation.3">
                  <p:embed/>
                </p:oleObj>
              </mc:Choice>
              <mc:Fallback>
                <p:oleObj name="Equation" r:id="rId3" imgW="1562151" imgH="3811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7103" y="1370956"/>
                        <a:ext cx="2911662" cy="7602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Text Box 4"/>
          <p:cNvSpPr txBox="1">
            <a:spLocks noChangeArrowheads="1"/>
          </p:cNvSpPr>
          <p:nvPr/>
        </p:nvSpPr>
        <p:spPr bwMode="auto">
          <a:xfrm>
            <a:off x="752272" y="1428142"/>
            <a:ext cx="4356100" cy="142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000" b="1" dirty="0">
                <a:ea typeface="楷体_GB2312" pitchFamily="49" charset="-122"/>
              </a:rPr>
              <a:t>(1) </a:t>
            </a:r>
            <a:r>
              <a:rPr lang="en-US" altLang="zh-CN" sz="2000" b="1" i="1" dirty="0">
                <a:ea typeface="楷体_GB2312" pitchFamily="49" charset="-122"/>
              </a:rPr>
              <a:t>U</a:t>
            </a:r>
            <a:r>
              <a:rPr lang="en-US" altLang="zh-CN" sz="2000" b="1" baseline="-25000" dirty="0">
                <a:ea typeface="楷体_GB2312" pitchFamily="49" charset="-122"/>
              </a:rPr>
              <a:t>Z</a:t>
            </a:r>
            <a:r>
              <a:rPr lang="en-US" altLang="zh-CN" sz="2000" b="1" i="1" dirty="0">
                <a:ea typeface="楷体_GB2312" pitchFamily="49" charset="-122"/>
              </a:rPr>
              <a:t> </a:t>
            </a:r>
            <a:r>
              <a:rPr lang="en-US" altLang="zh-CN" sz="2000" b="1" dirty="0">
                <a:ea typeface="楷体_GB2312" pitchFamily="49" charset="-122"/>
              </a:rPr>
              <a:t>= </a:t>
            </a:r>
            <a:r>
              <a:rPr lang="en-US" altLang="zh-CN" sz="2000" b="1" i="1" dirty="0">
                <a:ea typeface="楷体_GB2312" pitchFamily="49" charset="-122"/>
              </a:rPr>
              <a:t>U</a:t>
            </a:r>
            <a:r>
              <a:rPr lang="en-US" altLang="zh-CN" sz="2000" b="1" baseline="-25000" dirty="0">
                <a:ea typeface="楷体_GB2312" pitchFamily="49" charset="-122"/>
              </a:rPr>
              <a:t>O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000" b="1" dirty="0">
                <a:ea typeface="楷体_GB2312" pitchFamily="49" charset="-122"/>
              </a:rPr>
              <a:t>(2) </a:t>
            </a:r>
            <a:r>
              <a:rPr lang="en-US" altLang="zh-CN" sz="2000" b="1" i="1" dirty="0">
                <a:ea typeface="楷体_GB2312" pitchFamily="49" charset="-122"/>
              </a:rPr>
              <a:t>I</a:t>
            </a:r>
            <a:r>
              <a:rPr lang="en-US" altLang="zh-CN" sz="2000" b="1" baseline="-25000" dirty="0">
                <a:ea typeface="楷体_GB2312" pitchFamily="49" charset="-122"/>
              </a:rPr>
              <a:t>ZM</a:t>
            </a:r>
            <a:r>
              <a:rPr lang="en-US" altLang="zh-CN" sz="2000" b="1" i="1" dirty="0">
                <a:ea typeface="楷体_GB2312" pitchFamily="49" charset="-122"/>
              </a:rPr>
              <a:t>= </a:t>
            </a:r>
            <a:r>
              <a:rPr lang="en-US" altLang="zh-CN" sz="2000" b="1" dirty="0">
                <a:ea typeface="楷体_GB2312" pitchFamily="49" charset="-122"/>
                <a:sym typeface="Symbol" pitchFamily="18" charset="2"/>
              </a:rPr>
              <a:t>(1.5 ~ 3) </a:t>
            </a:r>
            <a:r>
              <a:rPr lang="en-US" altLang="zh-CN" sz="2000" b="1" i="1" dirty="0">
                <a:ea typeface="楷体_GB2312" pitchFamily="49" charset="-122"/>
                <a:sym typeface="Symbol" pitchFamily="18" charset="2"/>
              </a:rPr>
              <a:t>I</a:t>
            </a:r>
            <a:r>
              <a:rPr lang="en-US" altLang="zh-CN" sz="2000" b="1" baseline="-25000" dirty="0">
                <a:ea typeface="楷体_GB2312" pitchFamily="49" charset="-122"/>
                <a:sym typeface="Symbol" pitchFamily="18" charset="2"/>
              </a:rPr>
              <a:t>CM</a:t>
            </a:r>
            <a:endParaRPr lang="en-US" altLang="zh-CN" sz="2000" b="1" i="1" dirty="0">
              <a:ea typeface="楷体_GB2312" pitchFamily="49" charset="-122"/>
              <a:sym typeface="Symbol" pitchFamily="18" charset="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000" b="1" dirty="0">
                <a:ea typeface="楷体_GB2312" pitchFamily="49" charset="-122"/>
                <a:sym typeface="Symbol" pitchFamily="18" charset="2"/>
              </a:rPr>
              <a:t>(3) </a:t>
            </a:r>
            <a:r>
              <a:rPr lang="en-US" altLang="zh-CN" sz="2000" b="1" i="1" dirty="0">
                <a:ea typeface="楷体_GB2312" pitchFamily="49" charset="-122"/>
                <a:sym typeface="Symbol" pitchFamily="18" charset="2"/>
              </a:rPr>
              <a:t>U</a:t>
            </a:r>
            <a:r>
              <a:rPr lang="en-US" altLang="zh-CN" sz="2000" b="1" baseline="-25000" dirty="0">
                <a:ea typeface="楷体_GB2312" pitchFamily="49" charset="-122"/>
                <a:sym typeface="Symbol" pitchFamily="18" charset="2"/>
              </a:rPr>
              <a:t>I</a:t>
            </a:r>
            <a:r>
              <a:rPr lang="en-US" altLang="zh-CN" sz="2000" b="1" i="1" dirty="0">
                <a:ea typeface="楷体_GB2312" pitchFamily="49" charset="-122"/>
                <a:sym typeface="Symbol" pitchFamily="18" charset="2"/>
              </a:rPr>
              <a:t> </a:t>
            </a:r>
            <a:r>
              <a:rPr lang="en-US" altLang="zh-CN" sz="2000" b="1" dirty="0">
                <a:ea typeface="楷体_GB2312" pitchFamily="49" charset="-122"/>
                <a:sym typeface="Symbol" pitchFamily="18" charset="2"/>
              </a:rPr>
              <a:t>= (2 ~ 3) </a:t>
            </a:r>
            <a:r>
              <a:rPr lang="en-US" altLang="zh-CN" sz="2000" b="1" i="1" dirty="0">
                <a:ea typeface="楷体_GB2312" pitchFamily="49" charset="-122"/>
                <a:sym typeface="Symbol" pitchFamily="18" charset="2"/>
              </a:rPr>
              <a:t>U</a:t>
            </a:r>
            <a:r>
              <a:rPr lang="en-US" altLang="zh-CN" sz="2000" b="1" baseline="-25000" dirty="0">
                <a:ea typeface="楷体_GB2312" pitchFamily="49" charset="-122"/>
                <a:sym typeface="Symbol" pitchFamily="18" charset="2"/>
              </a:rPr>
              <a:t>O</a:t>
            </a:r>
          </a:p>
        </p:txBody>
      </p:sp>
      <p:sp>
        <p:nvSpPr>
          <p:cNvPr id="113" name="Rectangle 5"/>
          <p:cNvSpPr>
            <a:spLocks noChangeArrowheads="1"/>
          </p:cNvSpPr>
          <p:nvPr/>
        </p:nvSpPr>
        <p:spPr bwMode="auto">
          <a:xfrm>
            <a:off x="660370" y="3131917"/>
            <a:ext cx="61106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zh-CN" sz="2000" b="1" dirty="0">
                <a:latin typeface="+mn-lt"/>
                <a:ea typeface="楷体_GB2312" pitchFamily="49" charset="-122"/>
                <a:sym typeface="Symbol" pitchFamily="18" charset="2"/>
              </a:rPr>
              <a:t>(4)  </a:t>
            </a:r>
          </a:p>
        </p:txBody>
      </p:sp>
      <p:graphicFrame>
        <p:nvGraphicFramePr>
          <p:cNvPr id="11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4352656"/>
              </p:ext>
            </p:extLst>
          </p:nvPr>
        </p:nvGraphicFramePr>
        <p:xfrm>
          <a:off x="1234739" y="2993546"/>
          <a:ext cx="1722428" cy="787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5" imgW="1114473" imgH="466815" progId="Equation.3">
                  <p:embed/>
                </p:oleObj>
              </mc:Choice>
              <mc:Fallback>
                <p:oleObj name="公式" r:id="rId5" imgW="1114473" imgH="46681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4739" y="2993546"/>
                        <a:ext cx="1722428" cy="7870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441252"/>
              </p:ext>
            </p:extLst>
          </p:nvPr>
        </p:nvGraphicFramePr>
        <p:xfrm>
          <a:off x="2898642" y="3010411"/>
          <a:ext cx="1579326" cy="798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7" imgW="952564" imgH="466815" progId="Equation.3">
                  <p:embed/>
                </p:oleObj>
              </mc:Choice>
              <mc:Fallback>
                <p:oleObj name="公式" r:id="rId7" imgW="952564" imgH="46681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8642" y="3010411"/>
                        <a:ext cx="1579326" cy="7987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" name="AutoShape 8" descr="40%"/>
          <p:cNvSpPr>
            <a:spLocks noChangeArrowheads="1"/>
          </p:cNvSpPr>
          <p:nvPr/>
        </p:nvSpPr>
        <p:spPr bwMode="auto">
          <a:xfrm>
            <a:off x="4052345" y="1093143"/>
            <a:ext cx="1754795" cy="764011"/>
          </a:xfrm>
          <a:prstGeom prst="wedgeRoundRectCallout">
            <a:avLst>
              <a:gd name="adj1" fmla="val 55797"/>
              <a:gd name="adj2" fmla="val 28715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467A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zh-CN" altLang="en-US" sz="20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ymbol" pitchFamily="18" charset="2"/>
              </a:rPr>
              <a:t>为保证稳压</a:t>
            </a:r>
          </a:p>
          <a:p>
            <a:pPr algn="ctr">
              <a:defRPr/>
            </a:pPr>
            <a:r>
              <a:rPr lang="zh-CN" altLang="en-US" sz="20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ymbol" pitchFamily="18" charset="2"/>
              </a:rPr>
              <a:t>管安全工作</a:t>
            </a:r>
          </a:p>
        </p:txBody>
      </p:sp>
      <p:graphicFrame>
        <p:nvGraphicFramePr>
          <p:cNvPr id="11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371658"/>
              </p:ext>
            </p:extLst>
          </p:nvPr>
        </p:nvGraphicFramePr>
        <p:xfrm>
          <a:off x="6079236" y="2406794"/>
          <a:ext cx="2541099" cy="769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9" imgW="1524103" imgH="418971" progId="Equation.3">
                  <p:embed/>
                </p:oleObj>
              </mc:Choice>
              <mc:Fallback>
                <p:oleObj name="公式" r:id="rId9" imgW="1524103" imgH="41897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9236" y="2406794"/>
                        <a:ext cx="2541099" cy="769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" name="AutoShape 10" descr="40%"/>
          <p:cNvSpPr>
            <a:spLocks noChangeArrowheads="1"/>
          </p:cNvSpPr>
          <p:nvPr/>
        </p:nvSpPr>
        <p:spPr bwMode="auto">
          <a:xfrm>
            <a:off x="4023027" y="2160426"/>
            <a:ext cx="1784114" cy="790545"/>
          </a:xfrm>
          <a:prstGeom prst="wedgeRoundRectCallout">
            <a:avLst>
              <a:gd name="adj1" fmla="val 58706"/>
              <a:gd name="adj2" fmla="val 2906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zh-CN" altLang="en-US" sz="2000" b="1" dirty="0">
                <a:solidFill>
                  <a:srgbClr val="0000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ymbol" pitchFamily="18" charset="2"/>
              </a:rPr>
              <a:t>为保证稳压</a:t>
            </a:r>
          </a:p>
          <a:p>
            <a:pPr algn="ctr">
              <a:defRPr/>
            </a:pPr>
            <a:r>
              <a:rPr lang="zh-CN" altLang="en-US" sz="2000" b="1" dirty="0">
                <a:solidFill>
                  <a:srgbClr val="0000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ymbol" pitchFamily="18" charset="2"/>
              </a:rPr>
              <a:t>管正常工作</a:t>
            </a:r>
          </a:p>
        </p:txBody>
      </p:sp>
      <p:sp>
        <p:nvSpPr>
          <p:cNvPr id="119" name="Text Box 11" descr="40%"/>
          <p:cNvSpPr txBox="1">
            <a:spLocks noChangeArrowheads="1"/>
          </p:cNvSpPr>
          <p:nvPr/>
        </p:nvSpPr>
        <p:spPr bwMode="auto">
          <a:xfrm>
            <a:off x="4600913" y="5708439"/>
            <a:ext cx="4038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40">
                  <a:fgClr>
                    <a:srgbClr val="D0EA7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33CC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r>
              <a:rPr lang="zh-CN" altLang="en-U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适用于输出电压固定、输出电流不大、且负载变动不大的场合。</a:t>
            </a:r>
          </a:p>
        </p:txBody>
      </p:sp>
    </p:spTree>
    <p:extLst>
      <p:ext uri="{BB962C8B-B14F-4D97-AF65-F5344CB8AC3E}">
        <p14:creationId xmlns:p14="http://schemas.microsoft.com/office/powerpoint/2010/main" val="73113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utoUpdateAnimBg="0"/>
      <p:bldP spid="112" grpId="0" build="p" autoUpdateAnimBg="0"/>
      <p:bldP spid="113" grpId="0" autoUpdateAnimBg="0"/>
      <p:bldP spid="116" grpId="0" animBg="1" autoUpdateAnimBg="0"/>
      <p:bldP spid="118" grpId="0" animBg="1" autoUpdateAnimBg="0"/>
      <p:bldP spid="119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2.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串联型稳压电路</a:t>
            </a:r>
          </a:p>
        </p:txBody>
      </p:sp>
      <p:sp>
        <p:nvSpPr>
          <p:cNvPr id="119" name="Text Box 11" descr="40%"/>
          <p:cNvSpPr txBox="1">
            <a:spLocks noChangeArrowheads="1"/>
          </p:cNvSpPr>
          <p:nvPr/>
        </p:nvSpPr>
        <p:spPr bwMode="auto">
          <a:xfrm>
            <a:off x="6598442" y="2542278"/>
            <a:ext cx="207824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40">
                  <a:fgClr>
                    <a:srgbClr val="D0EA7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33CC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00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适用于输出电压固定、输出电流不大、且负载变动不大的场合。</a:t>
            </a:r>
          </a:p>
        </p:txBody>
      </p:sp>
      <p:sp>
        <p:nvSpPr>
          <p:cNvPr id="15" name="Rectangle 63"/>
          <p:cNvSpPr txBox="1">
            <a:spLocks noChangeArrowheads="1"/>
          </p:cNvSpPr>
          <p:nvPr/>
        </p:nvSpPr>
        <p:spPr bwMode="auto">
          <a:xfrm>
            <a:off x="529431" y="829508"/>
            <a:ext cx="3581400" cy="5334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(1) </a:t>
            </a:r>
            <a:r>
              <a:rPr lang="zh-CN" altLang="en-US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电路结构</a:t>
            </a:r>
          </a:p>
        </p:txBody>
      </p:sp>
      <p:sp>
        <p:nvSpPr>
          <p:cNvPr id="16" name="Rectangle 64"/>
          <p:cNvSpPr>
            <a:spLocks noChangeArrowheads="1"/>
          </p:cNvSpPr>
          <p:nvPr/>
        </p:nvSpPr>
        <p:spPr bwMode="auto">
          <a:xfrm>
            <a:off x="439737" y="1253157"/>
            <a:ext cx="8180388" cy="410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 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串联型稳压电路由基准电压、比较放大、取样电路和调整元件四部分组成。</a:t>
            </a:r>
          </a:p>
        </p:txBody>
      </p:sp>
      <p:sp>
        <p:nvSpPr>
          <p:cNvPr id="17" name="Line 112"/>
          <p:cNvSpPr>
            <a:spLocks noChangeShapeType="1"/>
          </p:cNvSpPr>
          <p:nvPr/>
        </p:nvSpPr>
        <p:spPr bwMode="auto">
          <a:xfrm>
            <a:off x="2345530" y="1670958"/>
            <a:ext cx="0" cy="3048000"/>
          </a:xfrm>
          <a:prstGeom prst="line">
            <a:avLst/>
          </a:prstGeom>
          <a:noFill/>
          <a:ln w="28575">
            <a:solidFill>
              <a:srgbClr val="0033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8" name="Line 113"/>
          <p:cNvSpPr>
            <a:spLocks noChangeShapeType="1"/>
          </p:cNvSpPr>
          <p:nvPr/>
        </p:nvSpPr>
        <p:spPr bwMode="auto">
          <a:xfrm>
            <a:off x="3259930" y="1670958"/>
            <a:ext cx="0" cy="3048000"/>
          </a:xfrm>
          <a:prstGeom prst="line">
            <a:avLst/>
          </a:prstGeom>
          <a:noFill/>
          <a:ln w="28575">
            <a:solidFill>
              <a:srgbClr val="0033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9" name="Line 114"/>
          <p:cNvSpPr>
            <a:spLocks noChangeShapeType="1"/>
          </p:cNvSpPr>
          <p:nvPr/>
        </p:nvSpPr>
        <p:spPr bwMode="auto">
          <a:xfrm>
            <a:off x="4250530" y="1670958"/>
            <a:ext cx="0" cy="3048000"/>
          </a:xfrm>
          <a:prstGeom prst="line">
            <a:avLst/>
          </a:prstGeom>
          <a:noFill/>
          <a:ln w="28575">
            <a:solidFill>
              <a:srgbClr val="0033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0" name="Line 115"/>
          <p:cNvSpPr>
            <a:spLocks noChangeShapeType="1"/>
          </p:cNvSpPr>
          <p:nvPr/>
        </p:nvSpPr>
        <p:spPr bwMode="auto">
          <a:xfrm>
            <a:off x="5469730" y="1670958"/>
            <a:ext cx="0" cy="3048000"/>
          </a:xfrm>
          <a:prstGeom prst="line">
            <a:avLst/>
          </a:prstGeom>
          <a:noFill/>
          <a:ln w="28575">
            <a:solidFill>
              <a:srgbClr val="0033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1" name="Line 116"/>
          <p:cNvSpPr>
            <a:spLocks noChangeShapeType="1"/>
          </p:cNvSpPr>
          <p:nvPr/>
        </p:nvSpPr>
        <p:spPr bwMode="auto">
          <a:xfrm>
            <a:off x="1431130" y="1670958"/>
            <a:ext cx="0" cy="3048000"/>
          </a:xfrm>
          <a:prstGeom prst="line">
            <a:avLst/>
          </a:prstGeom>
          <a:noFill/>
          <a:ln w="28575">
            <a:solidFill>
              <a:srgbClr val="0033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2" name="Rectangle 117"/>
          <p:cNvSpPr>
            <a:spLocks noChangeArrowheads="1"/>
          </p:cNvSpPr>
          <p:nvPr/>
        </p:nvSpPr>
        <p:spPr bwMode="auto">
          <a:xfrm>
            <a:off x="1476169" y="4432796"/>
            <a:ext cx="7836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调整元件</a:t>
            </a:r>
          </a:p>
        </p:txBody>
      </p:sp>
      <p:sp>
        <p:nvSpPr>
          <p:cNvPr id="23" name="Rectangle 118"/>
          <p:cNvSpPr>
            <a:spLocks noChangeArrowheads="1"/>
          </p:cNvSpPr>
          <p:nvPr/>
        </p:nvSpPr>
        <p:spPr bwMode="auto">
          <a:xfrm>
            <a:off x="2445119" y="4432796"/>
            <a:ext cx="76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比较放大</a:t>
            </a:r>
          </a:p>
        </p:txBody>
      </p:sp>
      <p:sp>
        <p:nvSpPr>
          <p:cNvPr id="24" name="Rectangle 119"/>
          <p:cNvSpPr>
            <a:spLocks noChangeArrowheads="1"/>
          </p:cNvSpPr>
          <p:nvPr/>
        </p:nvSpPr>
        <p:spPr bwMode="auto">
          <a:xfrm>
            <a:off x="3332922" y="4432796"/>
            <a:ext cx="684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基准电压</a:t>
            </a:r>
          </a:p>
        </p:txBody>
      </p:sp>
      <p:sp>
        <p:nvSpPr>
          <p:cNvPr id="25" name="Rectangle 120"/>
          <p:cNvSpPr>
            <a:spLocks noChangeArrowheads="1"/>
          </p:cNvSpPr>
          <p:nvPr/>
        </p:nvSpPr>
        <p:spPr bwMode="auto">
          <a:xfrm>
            <a:off x="4465382" y="4432796"/>
            <a:ext cx="7793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取样电路</a:t>
            </a:r>
          </a:p>
        </p:txBody>
      </p:sp>
      <p:grpSp>
        <p:nvGrpSpPr>
          <p:cNvPr id="26" name="Group 124"/>
          <p:cNvGrpSpPr>
            <a:grpSpLocks/>
          </p:cNvGrpSpPr>
          <p:nvPr/>
        </p:nvGrpSpPr>
        <p:grpSpPr bwMode="auto">
          <a:xfrm>
            <a:off x="864393" y="1538956"/>
            <a:ext cx="6329362" cy="2895600"/>
            <a:chOff x="1179" y="1536"/>
            <a:chExt cx="3987" cy="1824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437" y="1753"/>
              <a:ext cx="2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8" name="Line 4"/>
            <p:cNvSpPr>
              <a:spLocks noChangeShapeType="1"/>
            </p:cNvSpPr>
            <p:nvPr/>
          </p:nvSpPr>
          <p:spPr bwMode="auto">
            <a:xfrm flipV="1">
              <a:off x="2061" y="1744"/>
              <a:ext cx="235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9" name="Text Box 5"/>
            <p:cNvSpPr txBox="1">
              <a:spLocks noChangeArrowheads="1"/>
            </p:cNvSpPr>
            <p:nvPr/>
          </p:nvSpPr>
          <p:spPr bwMode="auto">
            <a:xfrm>
              <a:off x="1179" y="2292"/>
              <a:ext cx="42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i</a:t>
              </a:r>
              <a:endParaRPr lang="en-US" altLang="zh-CN" sz="18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0" name="Line 6"/>
            <p:cNvSpPr>
              <a:spLocks noChangeShapeType="1"/>
            </p:cNvSpPr>
            <p:nvPr/>
          </p:nvSpPr>
          <p:spPr bwMode="auto">
            <a:xfrm>
              <a:off x="1669" y="1920"/>
              <a:ext cx="38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1" name="Line 7"/>
            <p:cNvSpPr>
              <a:spLocks noChangeShapeType="1"/>
            </p:cNvSpPr>
            <p:nvPr/>
          </p:nvSpPr>
          <p:spPr bwMode="auto">
            <a:xfrm>
              <a:off x="1869" y="1896"/>
              <a:ext cx="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2" name="Line 8"/>
            <p:cNvSpPr>
              <a:spLocks noChangeShapeType="1"/>
            </p:cNvSpPr>
            <p:nvPr/>
          </p:nvSpPr>
          <p:spPr bwMode="auto">
            <a:xfrm flipV="1">
              <a:off x="1859" y="2399"/>
              <a:ext cx="34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3" name="Line 9"/>
            <p:cNvSpPr>
              <a:spLocks noChangeShapeType="1"/>
            </p:cNvSpPr>
            <p:nvPr/>
          </p:nvSpPr>
          <p:spPr bwMode="auto">
            <a:xfrm flipV="1">
              <a:off x="3408" y="2302"/>
              <a:ext cx="28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4" name="Line 10"/>
            <p:cNvSpPr>
              <a:spLocks noChangeShapeType="1"/>
            </p:cNvSpPr>
            <p:nvPr/>
          </p:nvSpPr>
          <p:spPr bwMode="auto">
            <a:xfrm>
              <a:off x="2593" y="2574"/>
              <a:ext cx="3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6" name="Line 11"/>
            <p:cNvSpPr>
              <a:spLocks noChangeShapeType="1"/>
            </p:cNvSpPr>
            <p:nvPr/>
          </p:nvSpPr>
          <p:spPr bwMode="auto">
            <a:xfrm flipH="1">
              <a:off x="2945" y="2186"/>
              <a:ext cx="0" cy="117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7" name="Rectangle 12"/>
            <p:cNvSpPr>
              <a:spLocks noChangeArrowheads="1"/>
            </p:cNvSpPr>
            <p:nvPr/>
          </p:nvSpPr>
          <p:spPr bwMode="auto">
            <a:xfrm>
              <a:off x="3696" y="2205"/>
              <a:ext cx="81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8" name="Line 13"/>
            <p:cNvSpPr>
              <a:spLocks noChangeShapeType="1"/>
            </p:cNvSpPr>
            <p:nvPr/>
          </p:nvSpPr>
          <p:spPr bwMode="auto">
            <a:xfrm flipH="1" flipV="1">
              <a:off x="3742" y="1752"/>
              <a:ext cx="0" cy="9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9" name="Line 15"/>
            <p:cNvSpPr>
              <a:spLocks noChangeShapeType="1"/>
            </p:cNvSpPr>
            <p:nvPr/>
          </p:nvSpPr>
          <p:spPr bwMode="auto">
            <a:xfrm flipH="1">
              <a:off x="3733" y="2970"/>
              <a:ext cx="0" cy="24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0" name="Rectangle 16"/>
            <p:cNvSpPr>
              <a:spLocks noChangeArrowheads="1"/>
            </p:cNvSpPr>
            <p:nvPr/>
          </p:nvSpPr>
          <p:spPr bwMode="auto">
            <a:xfrm>
              <a:off x="4376" y="2379"/>
              <a:ext cx="82" cy="264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1" name="Line 17"/>
            <p:cNvSpPr>
              <a:spLocks noChangeShapeType="1"/>
            </p:cNvSpPr>
            <p:nvPr/>
          </p:nvSpPr>
          <p:spPr bwMode="auto">
            <a:xfrm flipH="1" flipV="1">
              <a:off x="4415" y="1739"/>
              <a:ext cx="0" cy="64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2" name="Line 18"/>
            <p:cNvSpPr>
              <a:spLocks noChangeShapeType="1"/>
            </p:cNvSpPr>
            <p:nvPr/>
          </p:nvSpPr>
          <p:spPr bwMode="auto">
            <a:xfrm flipH="1">
              <a:off x="4415" y="2652"/>
              <a:ext cx="0" cy="56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3" name="Line 19"/>
            <p:cNvSpPr>
              <a:spLocks noChangeShapeType="1"/>
            </p:cNvSpPr>
            <p:nvPr/>
          </p:nvSpPr>
          <p:spPr bwMode="auto">
            <a:xfrm>
              <a:off x="2836" y="3360"/>
              <a:ext cx="21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4" name="Line 20"/>
            <p:cNvSpPr>
              <a:spLocks noChangeShapeType="1"/>
            </p:cNvSpPr>
            <p:nvPr/>
          </p:nvSpPr>
          <p:spPr bwMode="auto">
            <a:xfrm flipV="1">
              <a:off x="1367" y="3216"/>
              <a:ext cx="3049" cy="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5" name="Text Box 21"/>
            <p:cNvSpPr txBox="1">
              <a:spLocks noChangeArrowheads="1"/>
            </p:cNvSpPr>
            <p:nvPr/>
          </p:nvSpPr>
          <p:spPr bwMode="auto">
            <a:xfrm>
              <a:off x="1776" y="1536"/>
              <a:ext cx="21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T</a:t>
              </a:r>
            </a:p>
          </p:txBody>
        </p:sp>
        <p:sp>
          <p:nvSpPr>
            <p:cNvPr id="46" name="Text Box 22"/>
            <p:cNvSpPr txBox="1">
              <a:spLocks noChangeArrowheads="1"/>
            </p:cNvSpPr>
            <p:nvPr/>
          </p:nvSpPr>
          <p:spPr bwMode="auto">
            <a:xfrm>
              <a:off x="3749" y="2685"/>
              <a:ext cx="41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3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7" name="Text Box 23"/>
            <p:cNvSpPr txBox="1">
              <a:spLocks noChangeArrowheads="1"/>
            </p:cNvSpPr>
            <p:nvPr/>
          </p:nvSpPr>
          <p:spPr bwMode="auto">
            <a:xfrm>
              <a:off x="2465" y="2688"/>
              <a:ext cx="41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Z</a:t>
              </a:r>
              <a:endParaRPr lang="en-US" altLang="zh-CN" sz="18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8" name="Text Box 24"/>
            <p:cNvSpPr txBox="1">
              <a:spLocks noChangeArrowheads="1"/>
            </p:cNvSpPr>
            <p:nvPr/>
          </p:nvSpPr>
          <p:spPr bwMode="auto">
            <a:xfrm>
              <a:off x="4047" y="2349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9" name="Text Box 25"/>
            <p:cNvSpPr txBox="1">
              <a:spLocks noChangeArrowheads="1"/>
            </p:cNvSpPr>
            <p:nvPr/>
          </p:nvSpPr>
          <p:spPr bwMode="auto">
            <a:xfrm>
              <a:off x="4416" y="2349"/>
              <a:ext cx="75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0" name="Rectangle 26"/>
            <p:cNvSpPr>
              <a:spLocks noChangeArrowheads="1"/>
            </p:cNvSpPr>
            <p:nvPr/>
          </p:nvSpPr>
          <p:spPr bwMode="auto">
            <a:xfrm flipH="1">
              <a:off x="2208" y="2064"/>
              <a:ext cx="376" cy="58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1" name="AutoShape 27"/>
            <p:cNvSpPr>
              <a:spLocks noChangeArrowheads="1"/>
            </p:cNvSpPr>
            <p:nvPr/>
          </p:nvSpPr>
          <p:spPr bwMode="auto">
            <a:xfrm rot="16200000" flipH="1">
              <a:off x="2405" y="2103"/>
              <a:ext cx="112" cy="97"/>
            </a:xfrm>
            <a:prstGeom prst="triangle">
              <a:avLst>
                <a:gd name="adj" fmla="val 49995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2" name="Text Box 28"/>
            <p:cNvSpPr txBox="1">
              <a:spLocks noChangeArrowheads="1"/>
            </p:cNvSpPr>
            <p:nvPr/>
          </p:nvSpPr>
          <p:spPr bwMode="auto">
            <a:xfrm flipH="1">
              <a:off x="2174" y="1968"/>
              <a:ext cx="2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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3" name="Text Box 29"/>
            <p:cNvSpPr txBox="1">
              <a:spLocks noChangeArrowheads="1"/>
            </p:cNvSpPr>
            <p:nvPr/>
          </p:nvSpPr>
          <p:spPr bwMode="auto">
            <a:xfrm>
              <a:off x="2394" y="2400"/>
              <a:ext cx="32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54" name="Text Box 30"/>
            <p:cNvSpPr txBox="1">
              <a:spLocks noChangeArrowheads="1"/>
            </p:cNvSpPr>
            <p:nvPr/>
          </p:nvSpPr>
          <p:spPr bwMode="auto">
            <a:xfrm>
              <a:off x="2427" y="2160"/>
              <a:ext cx="26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55" name="Rectangle 31"/>
            <p:cNvSpPr>
              <a:spLocks noChangeArrowheads="1"/>
            </p:cNvSpPr>
            <p:nvPr/>
          </p:nvSpPr>
          <p:spPr bwMode="auto">
            <a:xfrm>
              <a:off x="3690" y="2717"/>
              <a:ext cx="81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6" name="Line 32"/>
            <p:cNvSpPr>
              <a:spLocks noChangeShapeType="1"/>
            </p:cNvSpPr>
            <p:nvPr/>
          </p:nvSpPr>
          <p:spPr bwMode="auto">
            <a:xfrm rot="16200000" flipV="1">
              <a:off x="2857" y="1832"/>
              <a:ext cx="17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7" name="Line 33"/>
            <p:cNvSpPr>
              <a:spLocks noChangeShapeType="1"/>
            </p:cNvSpPr>
            <p:nvPr/>
          </p:nvSpPr>
          <p:spPr bwMode="auto">
            <a:xfrm>
              <a:off x="2816" y="2781"/>
              <a:ext cx="24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8" name="Line 34"/>
            <p:cNvSpPr>
              <a:spLocks noChangeShapeType="1"/>
            </p:cNvSpPr>
            <p:nvPr/>
          </p:nvSpPr>
          <p:spPr bwMode="auto">
            <a:xfrm>
              <a:off x="3059" y="2773"/>
              <a:ext cx="0" cy="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9" name="Rectangle 35"/>
            <p:cNvSpPr>
              <a:spLocks noChangeArrowheads="1"/>
            </p:cNvSpPr>
            <p:nvPr/>
          </p:nvSpPr>
          <p:spPr bwMode="auto">
            <a:xfrm>
              <a:off x="2902" y="1918"/>
              <a:ext cx="77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0" name="Text Box 36"/>
            <p:cNvSpPr txBox="1">
              <a:spLocks noChangeArrowheads="1"/>
            </p:cNvSpPr>
            <p:nvPr/>
          </p:nvSpPr>
          <p:spPr bwMode="auto">
            <a:xfrm>
              <a:off x="2945" y="1891"/>
              <a:ext cx="41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4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1" name="Rectangle 37"/>
            <p:cNvSpPr>
              <a:spLocks noChangeArrowheads="1"/>
            </p:cNvSpPr>
            <p:nvPr/>
          </p:nvSpPr>
          <p:spPr bwMode="auto">
            <a:xfrm>
              <a:off x="1301" y="1887"/>
              <a:ext cx="19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62" name="Rectangle 38"/>
            <p:cNvSpPr>
              <a:spLocks noChangeArrowheads="1"/>
            </p:cNvSpPr>
            <p:nvPr/>
          </p:nvSpPr>
          <p:spPr bwMode="auto">
            <a:xfrm>
              <a:off x="4416" y="2073"/>
              <a:ext cx="19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63" name="Rectangle 39"/>
            <p:cNvSpPr>
              <a:spLocks noChangeArrowheads="1"/>
            </p:cNvSpPr>
            <p:nvPr/>
          </p:nvSpPr>
          <p:spPr bwMode="auto">
            <a:xfrm>
              <a:off x="1297" y="2767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64" name="Rectangle 40"/>
            <p:cNvSpPr>
              <a:spLocks noChangeArrowheads="1"/>
            </p:cNvSpPr>
            <p:nvPr/>
          </p:nvSpPr>
          <p:spPr bwMode="auto">
            <a:xfrm>
              <a:off x="4416" y="2544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65" name="AutoShape 41"/>
            <p:cNvSpPr>
              <a:spLocks noChangeArrowheads="1"/>
            </p:cNvSpPr>
            <p:nvPr/>
          </p:nvSpPr>
          <p:spPr bwMode="auto">
            <a:xfrm>
              <a:off x="2838" y="2797"/>
              <a:ext cx="216" cy="173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6" name="Text Box 42"/>
            <p:cNvSpPr txBox="1">
              <a:spLocks noChangeArrowheads="1"/>
            </p:cNvSpPr>
            <p:nvPr/>
          </p:nvSpPr>
          <p:spPr bwMode="auto">
            <a:xfrm>
              <a:off x="2172" y="2256"/>
              <a:ext cx="32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67" name="Oval 43"/>
            <p:cNvSpPr>
              <a:spLocks noChangeArrowheads="1"/>
            </p:cNvSpPr>
            <p:nvPr/>
          </p:nvSpPr>
          <p:spPr bwMode="auto">
            <a:xfrm>
              <a:off x="1296" y="3206"/>
              <a:ext cx="48" cy="49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8" name="Oval 44"/>
            <p:cNvSpPr>
              <a:spLocks noChangeArrowheads="1"/>
            </p:cNvSpPr>
            <p:nvPr/>
          </p:nvSpPr>
          <p:spPr bwMode="auto">
            <a:xfrm>
              <a:off x="1382" y="1739"/>
              <a:ext cx="48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9" name="Text Box 45"/>
            <p:cNvSpPr txBox="1">
              <a:spLocks noChangeArrowheads="1"/>
            </p:cNvSpPr>
            <p:nvPr/>
          </p:nvSpPr>
          <p:spPr bwMode="auto">
            <a:xfrm>
              <a:off x="1767" y="2598"/>
              <a:ext cx="3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B</a:t>
              </a:r>
              <a:endParaRPr lang="en-US" altLang="zh-CN" sz="18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0" name="Rectangle 46"/>
            <p:cNvSpPr>
              <a:spLocks noChangeArrowheads="1"/>
            </p:cNvSpPr>
            <p:nvPr/>
          </p:nvSpPr>
          <p:spPr bwMode="auto">
            <a:xfrm>
              <a:off x="1814" y="2366"/>
              <a:ext cx="19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71" name="Rectangle 47"/>
            <p:cNvSpPr>
              <a:spLocks noChangeArrowheads="1"/>
            </p:cNvSpPr>
            <p:nvPr/>
          </p:nvSpPr>
          <p:spPr bwMode="auto">
            <a:xfrm>
              <a:off x="1830" y="2840"/>
              <a:ext cx="30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72" name="Text Box 48"/>
            <p:cNvSpPr txBox="1">
              <a:spLocks noChangeArrowheads="1"/>
            </p:cNvSpPr>
            <p:nvPr/>
          </p:nvSpPr>
          <p:spPr bwMode="auto">
            <a:xfrm>
              <a:off x="3024" y="2711"/>
              <a:ext cx="41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" panose="020B0503020204020204" pitchFamily="34" charset="-122"/>
                </a:rPr>
                <a:t>D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Z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3" name="Rectangle 49"/>
            <p:cNvSpPr>
              <a:spLocks noChangeArrowheads="1"/>
            </p:cNvSpPr>
            <p:nvPr/>
          </p:nvSpPr>
          <p:spPr bwMode="auto">
            <a:xfrm>
              <a:off x="2684" y="2496"/>
              <a:ext cx="19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74" name="Rectangle 50"/>
            <p:cNvSpPr>
              <a:spLocks noChangeArrowheads="1"/>
            </p:cNvSpPr>
            <p:nvPr/>
          </p:nvSpPr>
          <p:spPr bwMode="auto">
            <a:xfrm>
              <a:off x="2674" y="2889"/>
              <a:ext cx="30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75" name="Text Box 51"/>
            <p:cNvSpPr txBox="1">
              <a:spLocks noChangeArrowheads="1"/>
            </p:cNvSpPr>
            <p:nvPr/>
          </p:nvSpPr>
          <p:spPr bwMode="auto">
            <a:xfrm>
              <a:off x="3211" y="2601"/>
              <a:ext cx="3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f</a:t>
              </a:r>
              <a:endParaRPr lang="en-US" altLang="zh-CN" sz="18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6" name="Rectangle 52"/>
            <p:cNvSpPr>
              <a:spLocks noChangeArrowheads="1"/>
            </p:cNvSpPr>
            <p:nvPr/>
          </p:nvSpPr>
          <p:spPr bwMode="auto">
            <a:xfrm>
              <a:off x="3254" y="2208"/>
              <a:ext cx="19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77" name="Rectangle 53"/>
            <p:cNvSpPr>
              <a:spLocks noChangeArrowheads="1"/>
            </p:cNvSpPr>
            <p:nvPr/>
          </p:nvSpPr>
          <p:spPr bwMode="auto">
            <a:xfrm>
              <a:off x="3298" y="2937"/>
              <a:ext cx="1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sp>
          <p:nvSpPr>
            <p:cNvPr id="78" name="Text Box 54"/>
            <p:cNvSpPr txBox="1">
              <a:spLocks noChangeArrowheads="1"/>
            </p:cNvSpPr>
            <p:nvPr/>
          </p:nvSpPr>
          <p:spPr bwMode="auto">
            <a:xfrm>
              <a:off x="3744" y="1776"/>
              <a:ext cx="41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" panose="020B0503020204020204" pitchFamily="34" charset="-122"/>
                </a:rPr>
                <a:t>2</a:t>
              </a:r>
              <a:endParaRPr lang="en-US" altLang="zh-CN" sz="1800" b="1">
                <a:latin typeface="+mn-lt"/>
                <a:ea typeface="Microsoft YaHei" panose="020B0503020204020204" pitchFamily="34" charset="-122"/>
              </a:endParaRPr>
            </a:p>
          </p:txBody>
        </p:sp>
        <p:graphicFrame>
          <p:nvGraphicFramePr>
            <p:cNvPr id="79" name="Object 55"/>
            <p:cNvGraphicFramePr>
              <a:graphicFrameLocks noChangeAspect="1"/>
            </p:cNvGraphicFramePr>
            <p:nvPr/>
          </p:nvGraphicFramePr>
          <p:xfrm>
            <a:off x="3390" y="2047"/>
            <a:ext cx="219" cy="2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3" imgW="215713" imgH="241091" progId="Equation.3">
                    <p:embed/>
                  </p:oleObj>
                </mc:Choice>
                <mc:Fallback>
                  <p:oleObj name="公式" r:id="rId3" imgW="215713" imgH="2410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0" y="2047"/>
                          <a:ext cx="219" cy="2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" name="Object 56"/>
            <p:cNvGraphicFramePr>
              <a:graphicFrameLocks noChangeAspect="1"/>
            </p:cNvGraphicFramePr>
            <p:nvPr/>
          </p:nvGraphicFramePr>
          <p:xfrm>
            <a:off x="3390" y="2387"/>
            <a:ext cx="245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5" imgW="241195" imgH="241195" progId="Equation.3">
                    <p:embed/>
                  </p:oleObj>
                </mc:Choice>
                <mc:Fallback>
                  <p:oleObj name="公式" r:id="rId5" imgW="241195" imgH="24119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0" y="2387"/>
                          <a:ext cx="245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" name="Line 57"/>
            <p:cNvSpPr>
              <a:spLocks noChangeShapeType="1"/>
            </p:cNvSpPr>
            <p:nvPr/>
          </p:nvSpPr>
          <p:spPr bwMode="auto">
            <a:xfrm flipV="1">
              <a:off x="1920" y="1718"/>
              <a:ext cx="170" cy="2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2" name="Line 58"/>
            <p:cNvSpPr>
              <a:spLocks noChangeShapeType="1"/>
            </p:cNvSpPr>
            <p:nvPr/>
          </p:nvSpPr>
          <p:spPr bwMode="auto">
            <a:xfrm>
              <a:off x="1684" y="1741"/>
              <a:ext cx="140" cy="17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3" name="Line 59"/>
            <p:cNvSpPr>
              <a:spLocks noChangeShapeType="1"/>
            </p:cNvSpPr>
            <p:nvPr/>
          </p:nvSpPr>
          <p:spPr bwMode="auto">
            <a:xfrm>
              <a:off x="2592" y="2302"/>
              <a:ext cx="8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4" name="Line 61"/>
            <p:cNvSpPr>
              <a:spLocks noChangeShapeType="1"/>
            </p:cNvSpPr>
            <p:nvPr/>
          </p:nvSpPr>
          <p:spPr bwMode="auto">
            <a:xfrm>
              <a:off x="1872" y="1920"/>
              <a:ext cx="0" cy="4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5" name="Line 121"/>
            <p:cNvSpPr>
              <a:spLocks noChangeShapeType="1"/>
            </p:cNvSpPr>
            <p:nvPr/>
          </p:nvSpPr>
          <p:spPr bwMode="auto">
            <a:xfrm flipH="1">
              <a:off x="3742" y="2478"/>
              <a:ext cx="0" cy="24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6" name="Rectangle 122"/>
            <p:cNvSpPr>
              <a:spLocks noChangeArrowheads="1"/>
            </p:cNvSpPr>
            <p:nvPr/>
          </p:nvSpPr>
          <p:spPr bwMode="auto">
            <a:xfrm>
              <a:off x="3696" y="1856"/>
              <a:ext cx="81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7" name="Line 123"/>
            <p:cNvSpPr>
              <a:spLocks noChangeShapeType="1"/>
            </p:cNvSpPr>
            <p:nvPr/>
          </p:nvSpPr>
          <p:spPr bwMode="auto">
            <a:xfrm flipH="1" flipV="1">
              <a:off x="3742" y="2115"/>
              <a:ext cx="0" cy="9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88" name="Text Box 125"/>
          <p:cNvSpPr txBox="1">
            <a:spLocks noChangeArrowheads="1"/>
          </p:cNvSpPr>
          <p:nvPr/>
        </p:nvSpPr>
        <p:spPr bwMode="auto">
          <a:xfrm>
            <a:off x="4960143" y="2617108"/>
            <a:ext cx="6556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1800" b="1" i="1">
                <a:latin typeface="+mn-lt"/>
                <a:ea typeface="Microsoft YaHei" panose="020B0503020204020204" pitchFamily="34" charset="-122"/>
              </a:rPr>
              <a:t>R</a:t>
            </a:r>
            <a:r>
              <a:rPr lang="en-US" altLang="zh-CN" sz="1800" b="1" baseline="-25000">
                <a:latin typeface="+mn-lt"/>
                <a:ea typeface="Microsoft YaHei" panose="020B0503020204020204" pitchFamily="34" charset="-122"/>
              </a:rPr>
              <a:t>1</a:t>
            </a:r>
            <a:endParaRPr lang="en-US" altLang="zh-CN" sz="1800" b="1">
              <a:latin typeface="+mn-lt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7711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utoUpdateAnimBg="0"/>
      <p:bldP spid="15" grpId="0" build="p" autoUpdateAnimBg="0"/>
      <p:bldP spid="16" grpId="0" autoUpdateAnimBg="0"/>
      <p:bldP spid="17" grpId="0" animBg="1"/>
      <p:bldP spid="18" grpId="0" animBg="1"/>
      <p:bldP spid="19" grpId="0" animBg="1"/>
      <p:bldP spid="20" grpId="0" animBg="1"/>
      <p:bldP spid="21" grpId="0" animBg="1"/>
      <p:bldP spid="22" grpId="0" autoUpdateAnimBg="0"/>
      <p:bldP spid="23" grpId="0" autoUpdateAnimBg="0"/>
      <p:bldP spid="24" grpId="0" autoUpdateAnimBg="0"/>
      <p:bldP spid="25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2.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串联型稳压电路</a:t>
            </a:r>
          </a:p>
        </p:txBody>
      </p:sp>
      <p:grpSp>
        <p:nvGrpSpPr>
          <p:cNvPr id="6" name="Group 149"/>
          <p:cNvGrpSpPr>
            <a:grpSpLocks/>
          </p:cNvGrpSpPr>
          <p:nvPr/>
        </p:nvGrpSpPr>
        <p:grpSpPr bwMode="auto">
          <a:xfrm>
            <a:off x="641829" y="1296809"/>
            <a:ext cx="4497848" cy="2149475"/>
            <a:chOff x="17" y="511"/>
            <a:chExt cx="3468" cy="1621"/>
          </a:xfrm>
        </p:grpSpPr>
        <p:sp>
          <p:nvSpPr>
            <p:cNvPr id="7" name="Line 87"/>
            <p:cNvSpPr>
              <a:spLocks noChangeShapeType="1"/>
            </p:cNvSpPr>
            <p:nvPr/>
          </p:nvSpPr>
          <p:spPr bwMode="auto">
            <a:xfrm>
              <a:off x="275" y="525"/>
              <a:ext cx="2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8" name="Line 88"/>
            <p:cNvSpPr>
              <a:spLocks noChangeShapeType="1"/>
            </p:cNvSpPr>
            <p:nvPr/>
          </p:nvSpPr>
          <p:spPr bwMode="auto">
            <a:xfrm flipV="1">
              <a:off x="899" y="516"/>
              <a:ext cx="235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9" name="Text Box 89"/>
            <p:cNvSpPr txBox="1">
              <a:spLocks noChangeArrowheads="1"/>
            </p:cNvSpPr>
            <p:nvPr/>
          </p:nvSpPr>
          <p:spPr bwMode="auto">
            <a:xfrm>
              <a:off x="17" y="1064"/>
              <a:ext cx="424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 i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ea typeface="楷体_GB2312" pitchFamily="49" charset="-122"/>
                </a:rPr>
                <a:t>i</a:t>
              </a:r>
              <a:endParaRPr lang="en-US" altLang="zh-CN" sz="18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10" name="Line 90"/>
            <p:cNvSpPr>
              <a:spLocks noChangeShapeType="1"/>
            </p:cNvSpPr>
            <p:nvPr/>
          </p:nvSpPr>
          <p:spPr bwMode="auto">
            <a:xfrm>
              <a:off x="507" y="692"/>
              <a:ext cx="38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1" name="Line 91"/>
            <p:cNvSpPr>
              <a:spLocks noChangeShapeType="1"/>
            </p:cNvSpPr>
            <p:nvPr/>
          </p:nvSpPr>
          <p:spPr bwMode="auto">
            <a:xfrm>
              <a:off x="707" y="668"/>
              <a:ext cx="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2" name="Line 92"/>
            <p:cNvSpPr>
              <a:spLocks noChangeShapeType="1"/>
            </p:cNvSpPr>
            <p:nvPr/>
          </p:nvSpPr>
          <p:spPr bwMode="auto">
            <a:xfrm flipV="1">
              <a:off x="697" y="1171"/>
              <a:ext cx="34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3" name="Line 93"/>
            <p:cNvSpPr>
              <a:spLocks noChangeShapeType="1"/>
            </p:cNvSpPr>
            <p:nvPr/>
          </p:nvSpPr>
          <p:spPr bwMode="auto">
            <a:xfrm flipV="1">
              <a:off x="2246" y="1074"/>
              <a:ext cx="28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4" name="Line 94"/>
            <p:cNvSpPr>
              <a:spLocks noChangeShapeType="1"/>
            </p:cNvSpPr>
            <p:nvPr/>
          </p:nvSpPr>
          <p:spPr bwMode="auto">
            <a:xfrm>
              <a:off x="1431" y="1346"/>
              <a:ext cx="3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5" name="Line 95"/>
            <p:cNvSpPr>
              <a:spLocks noChangeShapeType="1"/>
            </p:cNvSpPr>
            <p:nvPr/>
          </p:nvSpPr>
          <p:spPr bwMode="auto">
            <a:xfrm flipH="1">
              <a:off x="1783" y="958"/>
              <a:ext cx="0" cy="117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6" name="Rectangle 96"/>
            <p:cNvSpPr>
              <a:spLocks noChangeArrowheads="1"/>
            </p:cNvSpPr>
            <p:nvPr/>
          </p:nvSpPr>
          <p:spPr bwMode="auto">
            <a:xfrm>
              <a:off x="2534" y="977"/>
              <a:ext cx="81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" name="Line 97"/>
            <p:cNvSpPr>
              <a:spLocks noChangeShapeType="1"/>
            </p:cNvSpPr>
            <p:nvPr/>
          </p:nvSpPr>
          <p:spPr bwMode="auto">
            <a:xfrm flipH="1" flipV="1">
              <a:off x="2580" y="524"/>
              <a:ext cx="0" cy="9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8" name="Line 98"/>
            <p:cNvSpPr>
              <a:spLocks noChangeShapeType="1"/>
            </p:cNvSpPr>
            <p:nvPr/>
          </p:nvSpPr>
          <p:spPr bwMode="auto">
            <a:xfrm flipH="1">
              <a:off x="2571" y="1742"/>
              <a:ext cx="0" cy="24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9" name="Rectangle 99"/>
            <p:cNvSpPr>
              <a:spLocks noChangeArrowheads="1"/>
            </p:cNvSpPr>
            <p:nvPr/>
          </p:nvSpPr>
          <p:spPr bwMode="auto">
            <a:xfrm>
              <a:off x="3214" y="1151"/>
              <a:ext cx="82" cy="264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" name="Line 100"/>
            <p:cNvSpPr>
              <a:spLocks noChangeShapeType="1"/>
            </p:cNvSpPr>
            <p:nvPr/>
          </p:nvSpPr>
          <p:spPr bwMode="auto">
            <a:xfrm flipH="1" flipV="1">
              <a:off x="3253" y="511"/>
              <a:ext cx="0" cy="64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21" name="Line 101"/>
            <p:cNvSpPr>
              <a:spLocks noChangeShapeType="1"/>
            </p:cNvSpPr>
            <p:nvPr/>
          </p:nvSpPr>
          <p:spPr bwMode="auto">
            <a:xfrm flipH="1">
              <a:off x="3253" y="1424"/>
              <a:ext cx="0" cy="56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22" name="Line 102"/>
            <p:cNvSpPr>
              <a:spLocks noChangeShapeType="1"/>
            </p:cNvSpPr>
            <p:nvPr/>
          </p:nvSpPr>
          <p:spPr bwMode="auto">
            <a:xfrm>
              <a:off x="1674" y="2132"/>
              <a:ext cx="21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23" name="Line 103"/>
            <p:cNvSpPr>
              <a:spLocks noChangeShapeType="1"/>
            </p:cNvSpPr>
            <p:nvPr/>
          </p:nvSpPr>
          <p:spPr bwMode="auto">
            <a:xfrm flipV="1">
              <a:off x="205" y="1988"/>
              <a:ext cx="3049" cy="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24" name="Text Box 105"/>
            <p:cNvSpPr txBox="1">
              <a:spLocks noChangeArrowheads="1"/>
            </p:cNvSpPr>
            <p:nvPr/>
          </p:nvSpPr>
          <p:spPr bwMode="auto">
            <a:xfrm>
              <a:off x="2587" y="1457"/>
              <a:ext cx="410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R</a:t>
              </a:r>
              <a:r>
                <a:rPr lang="en-US" altLang="zh-CN" sz="1800" b="1" baseline="-25000">
                  <a:ea typeface="楷体_GB2312" pitchFamily="49" charset="-122"/>
                </a:rPr>
                <a:t>3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25" name="Text Box 106"/>
            <p:cNvSpPr txBox="1">
              <a:spLocks noChangeArrowheads="1"/>
            </p:cNvSpPr>
            <p:nvPr/>
          </p:nvSpPr>
          <p:spPr bwMode="auto">
            <a:xfrm>
              <a:off x="1303" y="1460"/>
              <a:ext cx="415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ea typeface="楷体_GB2312" pitchFamily="49" charset="-122"/>
                </a:rPr>
                <a:t>Z</a:t>
              </a:r>
              <a:endParaRPr lang="en-US" altLang="zh-CN" sz="18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26" name="Text Box 107"/>
            <p:cNvSpPr txBox="1">
              <a:spLocks noChangeArrowheads="1"/>
            </p:cNvSpPr>
            <p:nvPr/>
          </p:nvSpPr>
          <p:spPr bwMode="auto">
            <a:xfrm>
              <a:off x="2885" y="1121"/>
              <a:ext cx="340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R</a:t>
              </a:r>
              <a:r>
                <a:rPr lang="en-US" altLang="zh-CN" sz="1800" b="1" baseline="-25000">
                  <a:ea typeface="楷体_GB2312" pitchFamily="49" charset="-122"/>
                </a:rPr>
                <a:t>L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27" name="Rectangle 109"/>
            <p:cNvSpPr>
              <a:spLocks noChangeArrowheads="1"/>
            </p:cNvSpPr>
            <p:nvPr/>
          </p:nvSpPr>
          <p:spPr bwMode="auto">
            <a:xfrm flipH="1">
              <a:off x="1046" y="836"/>
              <a:ext cx="376" cy="58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" name="AutoShape 110"/>
            <p:cNvSpPr>
              <a:spLocks noChangeArrowheads="1"/>
            </p:cNvSpPr>
            <p:nvPr/>
          </p:nvSpPr>
          <p:spPr bwMode="auto">
            <a:xfrm rot="16200000" flipH="1">
              <a:off x="1243" y="875"/>
              <a:ext cx="112" cy="97"/>
            </a:xfrm>
            <a:prstGeom prst="triangle">
              <a:avLst>
                <a:gd name="adj" fmla="val 49995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9" name="Text Box 111"/>
            <p:cNvSpPr txBox="1">
              <a:spLocks noChangeArrowheads="1"/>
            </p:cNvSpPr>
            <p:nvPr/>
          </p:nvSpPr>
          <p:spPr bwMode="auto">
            <a:xfrm flipH="1">
              <a:off x="1012" y="740"/>
              <a:ext cx="226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ea typeface="楷体_GB2312" pitchFamily="49" charset="-122"/>
                  <a:sym typeface="Symbol" pitchFamily="18" charset="2"/>
                </a:rPr>
                <a:t>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30" name="Text Box 112"/>
            <p:cNvSpPr txBox="1">
              <a:spLocks noChangeArrowheads="1"/>
            </p:cNvSpPr>
            <p:nvPr/>
          </p:nvSpPr>
          <p:spPr bwMode="auto">
            <a:xfrm>
              <a:off x="1232" y="1172"/>
              <a:ext cx="324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31" name="Text Box 113"/>
            <p:cNvSpPr txBox="1">
              <a:spLocks noChangeArrowheads="1"/>
            </p:cNvSpPr>
            <p:nvPr/>
          </p:nvSpPr>
          <p:spPr bwMode="auto">
            <a:xfrm>
              <a:off x="1265" y="932"/>
              <a:ext cx="26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 dirty="0">
                  <a:solidFill>
                    <a:srgbClr val="FF0000"/>
                  </a:solidFill>
                  <a:ea typeface="楷体_GB2312" pitchFamily="49" charset="-122"/>
                </a:rPr>
                <a:t>–</a:t>
              </a:r>
            </a:p>
          </p:txBody>
        </p:sp>
        <p:sp>
          <p:nvSpPr>
            <p:cNvPr id="32" name="Rectangle 114"/>
            <p:cNvSpPr>
              <a:spLocks noChangeArrowheads="1"/>
            </p:cNvSpPr>
            <p:nvPr/>
          </p:nvSpPr>
          <p:spPr bwMode="auto">
            <a:xfrm>
              <a:off x="2528" y="1489"/>
              <a:ext cx="81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" name="Line 115"/>
            <p:cNvSpPr>
              <a:spLocks noChangeShapeType="1"/>
            </p:cNvSpPr>
            <p:nvPr/>
          </p:nvSpPr>
          <p:spPr bwMode="auto">
            <a:xfrm rot="16200000" flipV="1">
              <a:off x="1695" y="604"/>
              <a:ext cx="17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4" name="Line 116"/>
            <p:cNvSpPr>
              <a:spLocks noChangeShapeType="1"/>
            </p:cNvSpPr>
            <p:nvPr/>
          </p:nvSpPr>
          <p:spPr bwMode="auto">
            <a:xfrm>
              <a:off x="1654" y="1553"/>
              <a:ext cx="24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5" name="Line 117"/>
            <p:cNvSpPr>
              <a:spLocks noChangeShapeType="1"/>
            </p:cNvSpPr>
            <p:nvPr/>
          </p:nvSpPr>
          <p:spPr bwMode="auto">
            <a:xfrm>
              <a:off x="1897" y="1545"/>
              <a:ext cx="0" cy="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6" name="Rectangle 118"/>
            <p:cNvSpPr>
              <a:spLocks noChangeArrowheads="1"/>
            </p:cNvSpPr>
            <p:nvPr/>
          </p:nvSpPr>
          <p:spPr bwMode="auto">
            <a:xfrm>
              <a:off x="1740" y="690"/>
              <a:ext cx="77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" name="Text Box 119"/>
            <p:cNvSpPr txBox="1">
              <a:spLocks noChangeArrowheads="1"/>
            </p:cNvSpPr>
            <p:nvPr/>
          </p:nvSpPr>
          <p:spPr bwMode="auto">
            <a:xfrm>
              <a:off x="1783" y="663"/>
              <a:ext cx="414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R</a:t>
              </a:r>
              <a:r>
                <a:rPr lang="en-US" altLang="zh-CN" sz="1800" b="1" baseline="-25000">
                  <a:ea typeface="楷体_GB2312" pitchFamily="49" charset="-122"/>
                </a:rPr>
                <a:t>4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38" name="Rectangle 120"/>
            <p:cNvSpPr>
              <a:spLocks noChangeArrowheads="1"/>
            </p:cNvSpPr>
            <p:nvPr/>
          </p:nvSpPr>
          <p:spPr bwMode="auto">
            <a:xfrm>
              <a:off x="139" y="659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39" name="Rectangle 121"/>
            <p:cNvSpPr>
              <a:spLocks noChangeArrowheads="1"/>
            </p:cNvSpPr>
            <p:nvPr/>
          </p:nvSpPr>
          <p:spPr bwMode="auto">
            <a:xfrm>
              <a:off x="3254" y="845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40" name="Rectangle 122"/>
            <p:cNvSpPr>
              <a:spLocks noChangeArrowheads="1"/>
            </p:cNvSpPr>
            <p:nvPr/>
          </p:nvSpPr>
          <p:spPr bwMode="auto">
            <a:xfrm>
              <a:off x="135" y="1539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–</a:t>
              </a:r>
            </a:p>
          </p:txBody>
        </p:sp>
        <p:sp>
          <p:nvSpPr>
            <p:cNvPr id="41" name="Rectangle 123"/>
            <p:cNvSpPr>
              <a:spLocks noChangeArrowheads="1"/>
            </p:cNvSpPr>
            <p:nvPr/>
          </p:nvSpPr>
          <p:spPr bwMode="auto">
            <a:xfrm>
              <a:off x="3254" y="1316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–</a:t>
              </a:r>
            </a:p>
          </p:txBody>
        </p:sp>
        <p:sp>
          <p:nvSpPr>
            <p:cNvPr id="42" name="AutoShape 124"/>
            <p:cNvSpPr>
              <a:spLocks noChangeArrowheads="1"/>
            </p:cNvSpPr>
            <p:nvPr/>
          </p:nvSpPr>
          <p:spPr bwMode="auto">
            <a:xfrm>
              <a:off x="1676" y="1569"/>
              <a:ext cx="216" cy="173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" name="Text Box 125"/>
            <p:cNvSpPr txBox="1">
              <a:spLocks noChangeArrowheads="1"/>
            </p:cNvSpPr>
            <p:nvPr/>
          </p:nvSpPr>
          <p:spPr bwMode="auto">
            <a:xfrm>
              <a:off x="1010" y="1028"/>
              <a:ext cx="324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44" name="Oval 126"/>
            <p:cNvSpPr>
              <a:spLocks noChangeArrowheads="1"/>
            </p:cNvSpPr>
            <p:nvPr/>
          </p:nvSpPr>
          <p:spPr bwMode="auto">
            <a:xfrm>
              <a:off x="134" y="1978"/>
              <a:ext cx="48" cy="49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" name="Oval 127"/>
            <p:cNvSpPr>
              <a:spLocks noChangeArrowheads="1"/>
            </p:cNvSpPr>
            <p:nvPr/>
          </p:nvSpPr>
          <p:spPr bwMode="auto">
            <a:xfrm>
              <a:off x="220" y="511"/>
              <a:ext cx="48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" name="Text Box 128"/>
            <p:cNvSpPr txBox="1">
              <a:spLocks noChangeArrowheads="1"/>
            </p:cNvSpPr>
            <p:nvPr/>
          </p:nvSpPr>
          <p:spPr bwMode="auto">
            <a:xfrm>
              <a:off x="605" y="1370"/>
              <a:ext cx="389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ea typeface="楷体_GB2312" pitchFamily="49" charset="-122"/>
                </a:rPr>
                <a:t>B</a:t>
              </a:r>
              <a:endParaRPr lang="en-US" altLang="zh-CN" sz="18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47" name="Rectangle 129"/>
            <p:cNvSpPr>
              <a:spLocks noChangeArrowheads="1"/>
            </p:cNvSpPr>
            <p:nvPr/>
          </p:nvSpPr>
          <p:spPr bwMode="auto">
            <a:xfrm>
              <a:off x="652" y="1138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48" name="Rectangle 130"/>
            <p:cNvSpPr>
              <a:spLocks noChangeArrowheads="1"/>
            </p:cNvSpPr>
            <p:nvPr/>
          </p:nvSpPr>
          <p:spPr bwMode="auto">
            <a:xfrm>
              <a:off x="668" y="1612"/>
              <a:ext cx="302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–</a:t>
              </a:r>
            </a:p>
          </p:txBody>
        </p:sp>
        <p:sp>
          <p:nvSpPr>
            <p:cNvPr id="49" name="Text Box 131"/>
            <p:cNvSpPr txBox="1">
              <a:spLocks noChangeArrowheads="1"/>
            </p:cNvSpPr>
            <p:nvPr/>
          </p:nvSpPr>
          <p:spPr bwMode="auto">
            <a:xfrm>
              <a:off x="1862" y="1483"/>
              <a:ext cx="415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ea typeface="楷体_GB2312" pitchFamily="49" charset="-122"/>
                </a:rPr>
                <a:t>D</a:t>
              </a:r>
              <a:r>
                <a:rPr lang="en-US" altLang="zh-CN" sz="1800" b="1" baseline="-25000">
                  <a:ea typeface="楷体_GB2312" pitchFamily="49" charset="-122"/>
                </a:rPr>
                <a:t>Z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50" name="Rectangle 132"/>
            <p:cNvSpPr>
              <a:spLocks noChangeArrowheads="1"/>
            </p:cNvSpPr>
            <p:nvPr/>
          </p:nvSpPr>
          <p:spPr bwMode="auto">
            <a:xfrm>
              <a:off x="1522" y="1268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51" name="Rectangle 133"/>
            <p:cNvSpPr>
              <a:spLocks noChangeArrowheads="1"/>
            </p:cNvSpPr>
            <p:nvPr/>
          </p:nvSpPr>
          <p:spPr bwMode="auto">
            <a:xfrm>
              <a:off x="1512" y="1661"/>
              <a:ext cx="302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–</a:t>
              </a:r>
            </a:p>
          </p:txBody>
        </p:sp>
        <p:sp>
          <p:nvSpPr>
            <p:cNvPr id="52" name="Text Box 134"/>
            <p:cNvSpPr txBox="1">
              <a:spLocks noChangeArrowheads="1"/>
            </p:cNvSpPr>
            <p:nvPr/>
          </p:nvSpPr>
          <p:spPr bwMode="auto">
            <a:xfrm>
              <a:off x="2049" y="1373"/>
              <a:ext cx="389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ea typeface="楷体_GB2312" pitchFamily="49" charset="-122"/>
                </a:rPr>
                <a:t>f</a:t>
              </a:r>
              <a:endParaRPr lang="en-US" altLang="zh-CN" sz="18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53" name="Rectangle 135"/>
            <p:cNvSpPr>
              <a:spLocks noChangeArrowheads="1"/>
            </p:cNvSpPr>
            <p:nvPr/>
          </p:nvSpPr>
          <p:spPr bwMode="auto">
            <a:xfrm>
              <a:off x="2092" y="980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54" name="Rectangle 136"/>
            <p:cNvSpPr>
              <a:spLocks noChangeArrowheads="1"/>
            </p:cNvSpPr>
            <p:nvPr/>
          </p:nvSpPr>
          <p:spPr bwMode="auto">
            <a:xfrm>
              <a:off x="2136" y="1709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–</a:t>
              </a:r>
            </a:p>
          </p:txBody>
        </p:sp>
        <p:sp>
          <p:nvSpPr>
            <p:cNvPr id="55" name="Text Box 137"/>
            <p:cNvSpPr txBox="1">
              <a:spLocks noChangeArrowheads="1"/>
            </p:cNvSpPr>
            <p:nvPr/>
          </p:nvSpPr>
          <p:spPr bwMode="auto">
            <a:xfrm>
              <a:off x="2582" y="548"/>
              <a:ext cx="413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R</a:t>
              </a:r>
              <a:r>
                <a:rPr lang="en-US" altLang="zh-CN" sz="1800" b="1" baseline="-25000">
                  <a:ea typeface="楷体_GB2312" pitchFamily="49" charset="-122"/>
                </a:rPr>
                <a:t>2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graphicFrame>
          <p:nvGraphicFramePr>
            <p:cNvPr id="56" name="Object 138"/>
            <p:cNvGraphicFramePr>
              <a:graphicFrameLocks noChangeAspect="1"/>
            </p:cNvGraphicFramePr>
            <p:nvPr/>
          </p:nvGraphicFramePr>
          <p:xfrm>
            <a:off x="2228" y="762"/>
            <a:ext cx="270" cy="3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3" imgW="215713" imgH="241091" progId="Equation.3">
                    <p:embed/>
                  </p:oleObj>
                </mc:Choice>
                <mc:Fallback>
                  <p:oleObj name="公式" r:id="rId3" imgW="215713" imgH="2410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8" y="762"/>
                          <a:ext cx="270" cy="3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" name="Object 13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93954848"/>
                </p:ext>
              </p:extLst>
            </p:nvPr>
          </p:nvGraphicFramePr>
          <p:xfrm>
            <a:off x="2228" y="1102"/>
            <a:ext cx="267" cy="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5" imgW="241195" imgH="241195" progId="Equation.3">
                    <p:embed/>
                  </p:oleObj>
                </mc:Choice>
                <mc:Fallback>
                  <p:oleObj name="公式" r:id="rId5" imgW="241195" imgH="24119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8" y="1102"/>
                          <a:ext cx="267" cy="2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8" name="Line 140"/>
            <p:cNvSpPr>
              <a:spLocks noChangeShapeType="1"/>
            </p:cNvSpPr>
            <p:nvPr/>
          </p:nvSpPr>
          <p:spPr bwMode="auto">
            <a:xfrm flipV="1">
              <a:off x="758" y="511"/>
              <a:ext cx="141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59" name="Line 141"/>
            <p:cNvSpPr>
              <a:spLocks noChangeShapeType="1"/>
            </p:cNvSpPr>
            <p:nvPr/>
          </p:nvSpPr>
          <p:spPr bwMode="auto">
            <a:xfrm>
              <a:off x="522" y="513"/>
              <a:ext cx="140" cy="17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60" name="Line 142"/>
            <p:cNvSpPr>
              <a:spLocks noChangeShapeType="1"/>
            </p:cNvSpPr>
            <p:nvPr/>
          </p:nvSpPr>
          <p:spPr bwMode="auto">
            <a:xfrm>
              <a:off x="1430" y="1074"/>
              <a:ext cx="8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61" name="Line 143"/>
            <p:cNvSpPr>
              <a:spLocks noChangeShapeType="1"/>
            </p:cNvSpPr>
            <p:nvPr/>
          </p:nvSpPr>
          <p:spPr bwMode="auto">
            <a:xfrm>
              <a:off x="710" y="692"/>
              <a:ext cx="0" cy="4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62" name="Line 144"/>
            <p:cNvSpPr>
              <a:spLocks noChangeShapeType="1"/>
            </p:cNvSpPr>
            <p:nvPr/>
          </p:nvSpPr>
          <p:spPr bwMode="auto">
            <a:xfrm flipH="1">
              <a:off x="2580" y="1250"/>
              <a:ext cx="0" cy="24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63" name="Rectangle 145"/>
            <p:cNvSpPr>
              <a:spLocks noChangeArrowheads="1"/>
            </p:cNvSpPr>
            <p:nvPr/>
          </p:nvSpPr>
          <p:spPr bwMode="auto">
            <a:xfrm>
              <a:off x="2534" y="628"/>
              <a:ext cx="81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" name="Line 146"/>
            <p:cNvSpPr>
              <a:spLocks noChangeShapeType="1"/>
            </p:cNvSpPr>
            <p:nvPr/>
          </p:nvSpPr>
          <p:spPr bwMode="auto">
            <a:xfrm flipH="1" flipV="1">
              <a:off x="2580" y="887"/>
              <a:ext cx="0" cy="9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65" name="Text Box 148"/>
            <p:cNvSpPr txBox="1">
              <a:spLocks noChangeArrowheads="1"/>
            </p:cNvSpPr>
            <p:nvPr/>
          </p:nvSpPr>
          <p:spPr bwMode="auto">
            <a:xfrm>
              <a:off x="2625" y="941"/>
              <a:ext cx="413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R</a:t>
              </a:r>
              <a:r>
                <a:rPr lang="en-US" altLang="zh-CN" sz="1800" b="1" baseline="-25000">
                  <a:ea typeface="楷体_GB2312" pitchFamily="49" charset="-122"/>
                </a:rPr>
                <a:t>1</a:t>
              </a:r>
              <a:endParaRPr lang="en-US" altLang="zh-CN" sz="1800" b="1">
                <a:ea typeface="楷体_GB2312" pitchFamily="49" charset="-122"/>
              </a:endParaRPr>
            </a:p>
          </p:txBody>
        </p:sp>
      </p:grpSp>
      <p:sp>
        <p:nvSpPr>
          <p:cNvPr id="66" name="Rectangle 6"/>
          <p:cNvSpPr>
            <a:spLocks noGrp="1" noChangeArrowheads="1"/>
          </p:cNvSpPr>
          <p:nvPr>
            <p:ph type="ctrTitle"/>
          </p:nvPr>
        </p:nvSpPr>
        <p:spPr bwMode="auto">
          <a:xfrm>
            <a:off x="484091" y="749980"/>
            <a:ext cx="3200400" cy="838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zh-CN" altLang="en-US" b="1" dirty="0">
                <a:solidFill>
                  <a:srgbClr val="CC0000"/>
                </a:solidFill>
              </a:rPr>
              <a:t>（</a:t>
            </a:r>
            <a:r>
              <a:rPr lang="en-US" altLang="zh-CN" b="1" dirty="0">
                <a:solidFill>
                  <a:srgbClr val="CC0000"/>
                </a:solidFill>
              </a:rPr>
              <a:t>2</a:t>
            </a:r>
            <a:r>
              <a:rPr lang="zh-CN" altLang="en-US" b="1" dirty="0">
                <a:solidFill>
                  <a:srgbClr val="CC0000"/>
                </a:solidFill>
              </a:rPr>
              <a:t>）稳压过程</a:t>
            </a:r>
          </a:p>
        </p:txBody>
      </p:sp>
      <p:graphicFrame>
        <p:nvGraphicFramePr>
          <p:cNvPr id="6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1825297"/>
              </p:ext>
            </p:extLst>
          </p:nvPr>
        </p:nvGraphicFramePr>
        <p:xfrm>
          <a:off x="5626979" y="2592613"/>
          <a:ext cx="1017418" cy="375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83693" imgH="215713" progId="Equation.3">
                  <p:embed/>
                </p:oleObj>
              </mc:Choice>
              <mc:Fallback>
                <p:oleObj name="Equation" r:id="rId7" imgW="583693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6979" y="2592613"/>
                        <a:ext cx="1017418" cy="3754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ctangle 9"/>
          <p:cNvSpPr>
            <a:spLocks noChangeArrowheads="1"/>
          </p:cNvSpPr>
          <p:nvPr/>
        </p:nvSpPr>
        <p:spPr bwMode="auto">
          <a:xfrm>
            <a:off x="5172413" y="961258"/>
            <a:ext cx="2895600" cy="41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en-US" altLang="zh-CN" sz="2000" b="1" dirty="0">
                <a:solidFill>
                  <a:srgbClr val="0058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2000" b="1" dirty="0">
                <a:solidFill>
                  <a:srgbClr val="0058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由电路图可知</a:t>
            </a:r>
          </a:p>
        </p:txBody>
      </p:sp>
      <p:graphicFrame>
        <p:nvGraphicFramePr>
          <p:cNvPr id="6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6783514"/>
              </p:ext>
            </p:extLst>
          </p:nvPr>
        </p:nvGraphicFramePr>
        <p:xfrm>
          <a:off x="5620375" y="3029914"/>
          <a:ext cx="2179567" cy="399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44600" imgH="228600" progId="Equation.3">
                  <p:embed/>
                </p:oleObj>
              </mc:Choice>
              <mc:Fallback>
                <p:oleObj name="Equation" r:id="rId9" imgW="1244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0375" y="3029914"/>
                        <a:ext cx="2179567" cy="3998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Text Box 108"/>
          <p:cNvSpPr txBox="1">
            <a:spLocks noChangeArrowheads="1"/>
          </p:cNvSpPr>
          <p:nvPr/>
        </p:nvSpPr>
        <p:spPr bwMode="auto">
          <a:xfrm>
            <a:off x="4838783" y="2085534"/>
            <a:ext cx="5159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1800" b="1" i="1" dirty="0">
                <a:solidFill>
                  <a:srgbClr val="FF0000"/>
                </a:solidFill>
                <a:ea typeface="楷体_GB2312" pitchFamily="49" charset="-122"/>
              </a:rPr>
              <a:t>U</a:t>
            </a:r>
            <a:r>
              <a:rPr lang="en-US" altLang="zh-CN" sz="1800" b="1" baseline="-25000" dirty="0">
                <a:solidFill>
                  <a:srgbClr val="FF0000"/>
                </a:solidFill>
                <a:ea typeface="楷体_GB2312" pitchFamily="49" charset="-122"/>
              </a:rPr>
              <a:t>O</a:t>
            </a:r>
            <a:endParaRPr lang="en-US" altLang="zh-CN" sz="1800" b="1" dirty="0">
              <a:solidFill>
                <a:srgbClr val="FF0000"/>
              </a:solidFill>
              <a:ea typeface="楷体_GB2312" pitchFamily="49" charset="-122"/>
            </a:endParaRPr>
          </a:p>
        </p:txBody>
      </p:sp>
      <p:graphicFrame>
        <p:nvGraphicFramePr>
          <p:cNvPr id="71" name="Object 1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1547782"/>
              </p:ext>
            </p:extLst>
          </p:nvPr>
        </p:nvGraphicFramePr>
        <p:xfrm>
          <a:off x="5618164" y="1378452"/>
          <a:ext cx="2116516" cy="112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091726" imgH="583947" progId="Equation.DSMT4">
                  <p:embed/>
                </p:oleObj>
              </mc:Choice>
              <mc:Fallback>
                <p:oleObj name="Equation" r:id="rId11" imgW="1091726" imgH="58394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8164" y="1378452"/>
                        <a:ext cx="2116516" cy="112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Rectangle 2"/>
          <p:cNvSpPr>
            <a:spLocks noChangeArrowheads="1"/>
          </p:cNvSpPr>
          <p:nvPr/>
        </p:nvSpPr>
        <p:spPr bwMode="auto">
          <a:xfrm>
            <a:off x="578341" y="3446283"/>
            <a:ext cx="8153400" cy="39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    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当由于电源电压或负载电阻的变化使输出电压</a:t>
            </a:r>
            <a:r>
              <a:rPr lang="en-US" altLang="zh-CN" b="1" i="1" dirty="0"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>
                <a:latin typeface="+mn-lt"/>
                <a:ea typeface="Microsoft YaHei" panose="020B0503020204020204" pitchFamily="34" charset="-122"/>
              </a:rPr>
              <a:t>O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升高时，有如下稳压过程：</a:t>
            </a:r>
          </a:p>
        </p:txBody>
      </p:sp>
      <p:sp>
        <p:nvSpPr>
          <p:cNvPr id="73" name="Text Box 11"/>
          <p:cNvSpPr txBox="1">
            <a:spLocks noChangeArrowheads="1"/>
          </p:cNvSpPr>
          <p:nvPr/>
        </p:nvSpPr>
        <p:spPr bwMode="auto">
          <a:xfrm>
            <a:off x="1345104" y="3786140"/>
            <a:ext cx="10287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i="1">
                <a:ea typeface="楷体_GB2312" pitchFamily="49" charset="-122"/>
              </a:rPr>
              <a:t>U</a:t>
            </a:r>
            <a:r>
              <a:rPr lang="en-US" altLang="zh-CN" sz="2000" b="1" baseline="-25000"/>
              <a:t>O</a:t>
            </a:r>
            <a:r>
              <a:rPr lang="en-US" altLang="zh-CN" sz="2000" b="1">
                <a:solidFill>
                  <a:srgbClr val="FF0000"/>
                </a:solidFill>
                <a:ea typeface="楷体_GB2312" pitchFamily="49" charset="-122"/>
                <a:sym typeface="Symbol" pitchFamily="18" charset="2"/>
              </a:rPr>
              <a:t></a:t>
            </a:r>
          </a:p>
        </p:txBody>
      </p:sp>
      <p:sp>
        <p:nvSpPr>
          <p:cNvPr id="74" name="Line 12"/>
          <p:cNvSpPr>
            <a:spLocks noChangeShapeType="1"/>
          </p:cNvSpPr>
          <p:nvPr/>
        </p:nvSpPr>
        <p:spPr bwMode="auto">
          <a:xfrm>
            <a:off x="2030904" y="4090940"/>
            <a:ext cx="4572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Text Box 13"/>
          <p:cNvSpPr txBox="1">
            <a:spLocks noChangeArrowheads="1"/>
          </p:cNvSpPr>
          <p:nvPr/>
        </p:nvSpPr>
        <p:spPr bwMode="auto">
          <a:xfrm>
            <a:off x="2488104" y="3786140"/>
            <a:ext cx="10096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i="1">
                <a:ea typeface="楷体_GB2312" pitchFamily="49" charset="-122"/>
              </a:rPr>
              <a:t>U</a:t>
            </a:r>
            <a:r>
              <a:rPr lang="en-US" altLang="zh-CN" sz="2000" b="1" baseline="-25000">
                <a:ea typeface="楷体_GB2312" pitchFamily="49" charset="-122"/>
              </a:rPr>
              <a:t>f </a:t>
            </a:r>
            <a:r>
              <a:rPr lang="en-US" altLang="zh-CN" sz="2000" b="1">
                <a:solidFill>
                  <a:srgbClr val="FF0000"/>
                </a:solidFill>
                <a:ea typeface="楷体_GB2312" pitchFamily="49" charset="-122"/>
                <a:sym typeface="Symbol" pitchFamily="18" charset="2"/>
              </a:rPr>
              <a:t></a:t>
            </a:r>
          </a:p>
        </p:txBody>
      </p:sp>
      <p:sp>
        <p:nvSpPr>
          <p:cNvPr id="76" name="Line 14"/>
          <p:cNvSpPr>
            <a:spLocks noChangeShapeType="1"/>
          </p:cNvSpPr>
          <p:nvPr/>
        </p:nvSpPr>
        <p:spPr bwMode="auto">
          <a:xfrm>
            <a:off x="3250104" y="4090940"/>
            <a:ext cx="4572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Text Box 15"/>
          <p:cNvSpPr txBox="1">
            <a:spLocks noChangeArrowheads="1"/>
          </p:cNvSpPr>
          <p:nvPr/>
        </p:nvSpPr>
        <p:spPr bwMode="auto">
          <a:xfrm flipH="1">
            <a:off x="3707304" y="3800428"/>
            <a:ext cx="914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i="1">
                <a:ea typeface="楷体_GB2312" pitchFamily="49" charset="-122"/>
              </a:rPr>
              <a:t>U</a:t>
            </a:r>
            <a:r>
              <a:rPr lang="en-US" altLang="zh-CN" sz="2000" b="1" baseline="-25000">
                <a:ea typeface="楷体_GB2312" pitchFamily="49" charset="-122"/>
              </a:rPr>
              <a:t>B </a:t>
            </a:r>
            <a:r>
              <a:rPr lang="en-US" altLang="zh-CN" sz="2000" b="1">
                <a:solidFill>
                  <a:srgbClr val="FF0000"/>
                </a:solidFill>
                <a:ea typeface="楷体_GB2312" pitchFamily="49" charset="-122"/>
                <a:sym typeface="Symbol" pitchFamily="18" charset="2"/>
              </a:rPr>
              <a:t></a:t>
            </a:r>
          </a:p>
        </p:txBody>
      </p:sp>
      <p:sp>
        <p:nvSpPr>
          <p:cNvPr id="78" name="Text Box 16"/>
          <p:cNvSpPr txBox="1">
            <a:spLocks noChangeArrowheads="1"/>
          </p:cNvSpPr>
          <p:nvPr/>
        </p:nvSpPr>
        <p:spPr bwMode="auto">
          <a:xfrm>
            <a:off x="1345104" y="4267726"/>
            <a:ext cx="10287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i="1" dirty="0">
                <a:ea typeface="楷体_GB2312" pitchFamily="49" charset="-122"/>
              </a:rPr>
              <a:t>U</a:t>
            </a:r>
            <a:r>
              <a:rPr lang="en-US" altLang="zh-CN" sz="2000" b="1" baseline="-25000" dirty="0"/>
              <a:t>O</a:t>
            </a:r>
            <a:r>
              <a:rPr lang="en-US" altLang="zh-CN" sz="2000" b="1" dirty="0">
                <a:solidFill>
                  <a:srgbClr val="FF0000"/>
                </a:solidFill>
                <a:ea typeface="楷体_GB2312" pitchFamily="49" charset="-122"/>
                <a:sym typeface="Symbol" pitchFamily="18" charset="2"/>
              </a:rPr>
              <a:t></a:t>
            </a:r>
          </a:p>
        </p:txBody>
      </p:sp>
      <p:grpSp>
        <p:nvGrpSpPr>
          <p:cNvPr id="79" name="Group 17"/>
          <p:cNvGrpSpPr>
            <a:grpSpLocks/>
          </p:cNvGrpSpPr>
          <p:nvPr/>
        </p:nvGrpSpPr>
        <p:grpSpPr bwMode="auto">
          <a:xfrm>
            <a:off x="2107104" y="4090944"/>
            <a:ext cx="5672137" cy="426447"/>
            <a:chOff x="1152" y="3024"/>
            <a:chExt cx="3573" cy="312"/>
          </a:xfrm>
        </p:grpSpPr>
        <p:sp>
          <p:nvSpPr>
            <p:cNvPr id="80" name="Line 18"/>
            <p:cNvSpPr>
              <a:spLocks noChangeShapeType="1"/>
            </p:cNvSpPr>
            <p:nvPr/>
          </p:nvSpPr>
          <p:spPr bwMode="auto">
            <a:xfrm flipV="1">
              <a:off x="4464" y="3024"/>
              <a:ext cx="25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Line 19"/>
            <p:cNvSpPr>
              <a:spLocks noChangeShapeType="1"/>
            </p:cNvSpPr>
            <p:nvPr/>
          </p:nvSpPr>
          <p:spPr bwMode="auto">
            <a:xfrm flipH="1" flipV="1">
              <a:off x="1152" y="3336"/>
              <a:ext cx="357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Line 20"/>
            <p:cNvSpPr>
              <a:spLocks noChangeShapeType="1"/>
            </p:cNvSpPr>
            <p:nvPr/>
          </p:nvSpPr>
          <p:spPr bwMode="auto">
            <a:xfrm flipH="1">
              <a:off x="4725" y="3026"/>
              <a:ext cx="0" cy="31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3" name="Text Box 21"/>
          <p:cNvSpPr txBox="1">
            <a:spLocks noChangeArrowheads="1"/>
          </p:cNvSpPr>
          <p:nvPr/>
        </p:nvSpPr>
        <p:spPr bwMode="auto">
          <a:xfrm>
            <a:off x="5078904" y="3786140"/>
            <a:ext cx="10287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i="1">
                <a:ea typeface="楷体_GB2312" pitchFamily="49" charset="-122"/>
              </a:rPr>
              <a:t>I</a:t>
            </a:r>
            <a:r>
              <a:rPr lang="en-US" altLang="zh-CN" sz="2000" b="1" baseline="-25000">
                <a:ea typeface="楷体_GB2312" pitchFamily="49" charset="-122"/>
              </a:rPr>
              <a:t>C </a:t>
            </a:r>
            <a:r>
              <a:rPr lang="en-US" altLang="zh-CN" sz="2000" b="1">
                <a:solidFill>
                  <a:srgbClr val="FF0000"/>
                </a:solidFill>
                <a:ea typeface="楷体_GB2312" pitchFamily="49" charset="-122"/>
                <a:sym typeface="Symbol" pitchFamily="18" charset="2"/>
              </a:rPr>
              <a:t></a:t>
            </a:r>
          </a:p>
        </p:txBody>
      </p:sp>
      <p:sp>
        <p:nvSpPr>
          <p:cNvPr id="84" name="Line 22"/>
          <p:cNvSpPr>
            <a:spLocks noChangeShapeType="1"/>
          </p:cNvSpPr>
          <p:nvPr/>
        </p:nvSpPr>
        <p:spPr bwMode="auto">
          <a:xfrm>
            <a:off x="5840904" y="4090940"/>
            <a:ext cx="4572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" name="Line 23"/>
          <p:cNvSpPr>
            <a:spLocks noChangeShapeType="1"/>
          </p:cNvSpPr>
          <p:nvPr/>
        </p:nvSpPr>
        <p:spPr bwMode="auto">
          <a:xfrm>
            <a:off x="4621704" y="4090940"/>
            <a:ext cx="4572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6" name="Text Box 24"/>
          <p:cNvSpPr txBox="1">
            <a:spLocks noChangeArrowheads="1"/>
          </p:cNvSpPr>
          <p:nvPr/>
        </p:nvSpPr>
        <p:spPr bwMode="auto">
          <a:xfrm>
            <a:off x="6298104" y="3800428"/>
            <a:ext cx="1371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i="1" dirty="0">
                <a:ea typeface="楷体_GB2312" pitchFamily="49" charset="-122"/>
              </a:rPr>
              <a:t>U</a:t>
            </a:r>
            <a:r>
              <a:rPr lang="en-US" altLang="zh-CN" sz="2000" b="1" baseline="-25000" dirty="0">
                <a:ea typeface="楷体_GB2312" pitchFamily="49" charset="-122"/>
              </a:rPr>
              <a:t>CE </a:t>
            </a:r>
            <a:r>
              <a:rPr lang="en-US" altLang="zh-CN" sz="2000" b="1" dirty="0">
                <a:solidFill>
                  <a:srgbClr val="FF0000"/>
                </a:solidFill>
                <a:ea typeface="楷体_GB2312" pitchFamily="49" charset="-122"/>
                <a:sym typeface="Symbol" pitchFamily="18" charset="2"/>
              </a:rPr>
              <a:t></a:t>
            </a:r>
          </a:p>
        </p:txBody>
      </p:sp>
      <p:sp>
        <p:nvSpPr>
          <p:cNvPr id="87" name="Rectangle 25"/>
          <p:cNvSpPr>
            <a:spLocks noChangeArrowheads="1"/>
          </p:cNvSpPr>
          <p:nvPr/>
        </p:nvSpPr>
        <p:spPr bwMode="auto">
          <a:xfrm>
            <a:off x="611365" y="4633394"/>
            <a:ext cx="6723075" cy="407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r>
              <a:rPr lang="zh-CN" altLang="en-US" sz="2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由于引入的是串联电压负反馈，故称串联型稳压电路。</a:t>
            </a:r>
          </a:p>
        </p:txBody>
      </p:sp>
    </p:spTree>
    <p:extLst>
      <p:ext uri="{BB962C8B-B14F-4D97-AF65-F5344CB8AC3E}">
        <p14:creationId xmlns:p14="http://schemas.microsoft.com/office/powerpoint/2010/main" val="119491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utoUpdateAnimBg="0"/>
      <p:bldP spid="72" grpId="0" autoUpdateAnimBg="0"/>
      <p:bldP spid="73" grpId="0" autoUpdateAnimBg="0"/>
      <p:bldP spid="74" grpId="0" animBg="1"/>
      <p:bldP spid="75" grpId="0" autoUpdateAnimBg="0"/>
      <p:bldP spid="76" grpId="0" animBg="1"/>
      <p:bldP spid="77" grpId="0" autoUpdateAnimBg="0"/>
      <p:bldP spid="78" grpId="0" autoUpdateAnimBg="0"/>
      <p:bldP spid="83" grpId="0" autoUpdateAnimBg="0"/>
      <p:bldP spid="84" grpId="0" animBg="1"/>
      <p:bldP spid="85" grpId="0" animBg="1"/>
      <p:bldP spid="86" grpId="0" autoUpdateAnimBg="0"/>
      <p:bldP spid="87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2.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串联型稳压电路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457548" y="810687"/>
            <a:ext cx="4572000" cy="762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en-US" altLang="zh-CN" b="1" dirty="0">
                <a:solidFill>
                  <a:srgbClr val="CC0000"/>
                </a:solidFill>
              </a:rPr>
              <a:t>(3) </a:t>
            </a:r>
            <a:r>
              <a:rPr lang="zh-CN" altLang="en-US" b="1" dirty="0">
                <a:solidFill>
                  <a:srgbClr val="CC0000"/>
                </a:solidFill>
              </a:rPr>
              <a:t>输出电压及调节范围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558575"/>
              </p:ext>
            </p:extLst>
          </p:nvPr>
        </p:nvGraphicFramePr>
        <p:xfrm>
          <a:off x="5887609" y="2838984"/>
          <a:ext cx="2930525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68200" imgH="380880" progId="Equation.DSMT4">
                  <p:embed/>
                </p:oleObj>
              </mc:Choice>
              <mc:Fallback>
                <p:oleObj name="Equation" r:id="rId3" imgW="1168200" imgH="380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7609" y="2838984"/>
                        <a:ext cx="2930525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661098" y="1436704"/>
            <a:ext cx="1905000" cy="483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输出电压</a:t>
            </a:r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8035952"/>
              </p:ext>
            </p:extLst>
          </p:nvPr>
        </p:nvGraphicFramePr>
        <p:xfrm>
          <a:off x="5886314" y="2171353"/>
          <a:ext cx="1179513" cy="483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69800" imgH="190440" progId="Equation.DSMT4">
                  <p:embed/>
                </p:oleObj>
              </mc:Choice>
              <mc:Fallback>
                <p:oleObj name="Equation" r:id="rId5" imgW="46980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6314" y="2171353"/>
                        <a:ext cx="1179513" cy="483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149"/>
          <p:cNvGrpSpPr>
            <a:grpSpLocks/>
          </p:cNvGrpSpPr>
          <p:nvPr/>
        </p:nvGrpSpPr>
        <p:grpSpPr bwMode="auto">
          <a:xfrm>
            <a:off x="655684" y="1730643"/>
            <a:ext cx="4497848" cy="2149475"/>
            <a:chOff x="17" y="511"/>
            <a:chExt cx="3468" cy="1621"/>
          </a:xfrm>
        </p:grpSpPr>
        <p:sp>
          <p:nvSpPr>
            <p:cNvPr id="11" name="Line 87"/>
            <p:cNvSpPr>
              <a:spLocks noChangeShapeType="1"/>
            </p:cNvSpPr>
            <p:nvPr/>
          </p:nvSpPr>
          <p:spPr bwMode="auto">
            <a:xfrm>
              <a:off x="275" y="525"/>
              <a:ext cx="2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2" name="Line 88"/>
            <p:cNvSpPr>
              <a:spLocks noChangeShapeType="1"/>
            </p:cNvSpPr>
            <p:nvPr/>
          </p:nvSpPr>
          <p:spPr bwMode="auto">
            <a:xfrm flipV="1">
              <a:off x="899" y="516"/>
              <a:ext cx="235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3" name="Text Box 89"/>
            <p:cNvSpPr txBox="1">
              <a:spLocks noChangeArrowheads="1"/>
            </p:cNvSpPr>
            <p:nvPr/>
          </p:nvSpPr>
          <p:spPr bwMode="auto">
            <a:xfrm>
              <a:off x="17" y="1064"/>
              <a:ext cx="424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800" b="1" i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ea typeface="楷体_GB2312" pitchFamily="49" charset="-122"/>
                </a:rPr>
                <a:t>i</a:t>
              </a:r>
              <a:endParaRPr lang="en-US" altLang="zh-CN" sz="18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14" name="Line 90"/>
            <p:cNvSpPr>
              <a:spLocks noChangeShapeType="1"/>
            </p:cNvSpPr>
            <p:nvPr/>
          </p:nvSpPr>
          <p:spPr bwMode="auto">
            <a:xfrm>
              <a:off x="507" y="692"/>
              <a:ext cx="38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5" name="Line 91"/>
            <p:cNvSpPr>
              <a:spLocks noChangeShapeType="1"/>
            </p:cNvSpPr>
            <p:nvPr/>
          </p:nvSpPr>
          <p:spPr bwMode="auto">
            <a:xfrm>
              <a:off x="707" y="668"/>
              <a:ext cx="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6" name="Line 92"/>
            <p:cNvSpPr>
              <a:spLocks noChangeShapeType="1"/>
            </p:cNvSpPr>
            <p:nvPr/>
          </p:nvSpPr>
          <p:spPr bwMode="auto">
            <a:xfrm flipV="1">
              <a:off x="697" y="1171"/>
              <a:ext cx="34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7" name="Line 93"/>
            <p:cNvSpPr>
              <a:spLocks noChangeShapeType="1"/>
            </p:cNvSpPr>
            <p:nvPr/>
          </p:nvSpPr>
          <p:spPr bwMode="auto">
            <a:xfrm flipV="1">
              <a:off x="2246" y="1074"/>
              <a:ext cx="28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8" name="Line 94"/>
            <p:cNvSpPr>
              <a:spLocks noChangeShapeType="1"/>
            </p:cNvSpPr>
            <p:nvPr/>
          </p:nvSpPr>
          <p:spPr bwMode="auto">
            <a:xfrm>
              <a:off x="1431" y="1346"/>
              <a:ext cx="3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19" name="Line 95"/>
            <p:cNvSpPr>
              <a:spLocks noChangeShapeType="1"/>
            </p:cNvSpPr>
            <p:nvPr/>
          </p:nvSpPr>
          <p:spPr bwMode="auto">
            <a:xfrm flipH="1">
              <a:off x="1783" y="958"/>
              <a:ext cx="0" cy="117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20" name="Rectangle 96"/>
            <p:cNvSpPr>
              <a:spLocks noChangeArrowheads="1"/>
            </p:cNvSpPr>
            <p:nvPr/>
          </p:nvSpPr>
          <p:spPr bwMode="auto">
            <a:xfrm>
              <a:off x="2534" y="977"/>
              <a:ext cx="81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" name="Line 97"/>
            <p:cNvSpPr>
              <a:spLocks noChangeShapeType="1"/>
            </p:cNvSpPr>
            <p:nvPr/>
          </p:nvSpPr>
          <p:spPr bwMode="auto">
            <a:xfrm flipH="1" flipV="1">
              <a:off x="2580" y="524"/>
              <a:ext cx="0" cy="9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22" name="Line 98"/>
            <p:cNvSpPr>
              <a:spLocks noChangeShapeType="1"/>
            </p:cNvSpPr>
            <p:nvPr/>
          </p:nvSpPr>
          <p:spPr bwMode="auto">
            <a:xfrm flipH="1">
              <a:off x="2571" y="1742"/>
              <a:ext cx="0" cy="24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23" name="Rectangle 99"/>
            <p:cNvSpPr>
              <a:spLocks noChangeArrowheads="1"/>
            </p:cNvSpPr>
            <p:nvPr/>
          </p:nvSpPr>
          <p:spPr bwMode="auto">
            <a:xfrm>
              <a:off x="3214" y="1151"/>
              <a:ext cx="82" cy="264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" name="Line 100"/>
            <p:cNvSpPr>
              <a:spLocks noChangeShapeType="1"/>
            </p:cNvSpPr>
            <p:nvPr/>
          </p:nvSpPr>
          <p:spPr bwMode="auto">
            <a:xfrm flipH="1" flipV="1">
              <a:off x="3253" y="511"/>
              <a:ext cx="0" cy="64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25" name="Line 101"/>
            <p:cNvSpPr>
              <a:spLocks noChangeShapeType="1"/>
            </p:cNvSpPr>
            <p:nvPr/>
          </p:nvSpPr>
          <p:spPr bwMode="auto">
            <a:xfrm flipH="1">
              <a:off x="3253" y="1424"/>
              <a:ext cx="0" cy="56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26" name="Line 102"/>
            <p:cNvSpPr>
              <a:spLocks noChangeShapeType="1"/>
            </p:cNvSpPr>
            <p:nvPr/>
          </p:nvSpPr>
          <p:spPr bwMode="auto">
            <a:xfrm>
              <a:off x="1674" y="2132"/>
              <a:ext cx="21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27" name="Line 103"/>
            <p:cNvSpPr>
              <a:spLocks noChangeShapeType="1"/>
            </p:cNvSpPr>
            <p:nvPr/>
          </p:nvSpPr>
          <p:spPr bwMode="auto">
            <a:xfrm flipV="1">
              <a:off x="205" y="1988"/>
              <a:ext cx="3049" cy="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28" name="Text Box 105"/>
            <p:cNvSpPr txBox="1">
              <a:spLocks noChangeArrowheads="1"/>
            </p:cNvSpPr>
            <p:nvPr/>
          </p:nvSpPr>
          <p:spPr bwMode="auto">
            <a:xfrm>
              <a:off x="2587" y="1457"/>
              <a:ext cx="410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R</a:t>
              </a:r>
              <a:r>
                <a:rPr lang="en-US" altLang="zh-CN" sz="1800" b="1" baseline="-25000">
                  <a:ea typeface="楷体_GB2312" pitchFamily="49" charset="-122"/>
                </a:rPr>
                <a:t>3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29" name="Text Box 106"/>
            <p:cNvSpPr txBox="1">
              <a:spLocks noChangeArrowheads="1"/>
            </p:cNvSpPr>
            <p:nvPr/>
          </p:nvSpPr>
          <p:spPr bwMode="auto">
            <a:xfrm>
              <a:off x="1303" y="1460"/>
              <a:ext cx="415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ea typeface="楷体_GB2312" pitchFamily="49" charset="-122"/>
                </a:rPr>
                <a:t>Z</a:t>
              </a:r>
              <a:endParaRPr lang="en-US" altLang="zh-CN" sz="18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30" name="Text Box 107"/>
            <p:cNvSpPr txBox="1">
              <a:spLocks noChangeArrowheads="1"/>
            </p:cNvSpPr>
            <p:nvPr/>
          </p:nvSpPr>
          <p:spPr bwMode="auto">
            <a:xfrm>
              <a:off x="2885" y="1121"/>
              <a:ext cx="340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R</a:t>
              </a:r>
              <a:r>
                <a:rPr lang="en-US" altLang="zh-CN" sz="1800" b="1" baseline="-25000">
                  <a:ea typeface="楷体_GB2312" pitchFamily="49" charset="-122"/>
                </a:rPr>
                <a:t>L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31" name="Rectangle 109"/>
            <p:cNvSpPr>
              <a:spLocks noChangeArrowheads="1"/>
            </p:cNvSpPr>
            <p:nvPr/>
          </p:nvSpPr>
          <p:spPr bwMode="auto">
            <a:xfrm flipH="1">
              <a:off x="1046" y="836"/>
              <a:ext cx="376" cy="58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" name="AutoShape 110"/>
            <p:cNvSpPr>
              <a:spLocks noChangeArrowheads="1"/>
            </p:cNvSpPr>
            <p:nvPr/>
          </p:nvSpPr>
          <p:spPr bwMode="auto">
            <a:xfrm rot="16200000" flipH="1">
              <a:off x="1243" y="875"/>
              <a:ext cx="112" cy="97"/>
            </a:xfrm>
            <a:prstGeom prst="triangle">
              <a:avLst>
                <a:gd name="adj" fmla="val 49995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" name="Text Box 111"/>
            <p:cNvSpPr txBox="1">
              <a:spLocks noChangeArrowheads="1"/>
            </p:cNvSpPr>
            <p:nvPr/>
          </p:nvSpPr>
          <p:spPr bwMode="auto">
            <a:xfrm flipH="1">
              <a:off x="1012" y="740"/>
              <a:ext cx="226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ea typeface="楷体_GB2312" pitchFamily="49" charset="-122"/>
                  <a:sym typeface="Symbol" pitchFamily="18" charset="2"/>
                </a:rPr>
                <a:t>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34" name="Text Box 112"/>
            <p:cNvSpPr txBox="1">
              <a:spLocks noChangeArrowheads="1"/>
            </p:cNvSpPr>
            <p:nvPr/>
          </p:nvSpPr>
          <p:spPr bwMode="auto">
            <a:xfrm>
              <a:off x="1232" y="1172"/>
              <a:ext cx="324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35" name="Text Box 113"/>
            <p:cNvSpPr txBox="1">
              <a:spLocks noChangeArrowheads="1"/>
            </p:cNvSpPr>
            <p:nvPr/>
          </p:nvSpPr>
          <p:spPr bwMode="auto">
            <a:xfrm>
              <a:off x="1265" y="932"/>
              <a:ext cx="26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 dirty="0">
                  <a:solidFill>
                    <a:srgbClr val="FF0000"/>
                  </a:solidFill>
                  <a:ea typeface="楷体_GB2312" pitchFamily="49" charset="-122"/>
                </a:rPr>
                <a:t>–</a:t>
              </a:r>
            </a:p>
          </p:txBody>
        </p:sp>
        <p:sp>
          <p:nvSpPr>
            <p:cNvPr id="36" name="Rectangle 114"/>
            <p:cNvSpPr>
              <a:spLocks noChangeArrowheads="1"/>
            </p:cNvSpPr>
            <p:nvPr/>
          </p:nvSpPr>
          <p:spPr bwMode="auto">
            <a:xfrm>
              <a:off x="2528" y="1489"/>
              <a:ext cx="81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" name="Line 115"/>
            <p:cNvSpPr>
              <a:spLocks noChangeShapeType="1"/>
            </p:cNvSpPr>
            <p:nvPr/>
          </p:nvSpPr>
          <p:spPr bwMode="auto">
            <a:xfrm rot="16200000" flipV="1">
              <a:off x="1695" y="604"/>
              <a:ext cx="17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8" name="Line 116"/>
            <p:cNvSpPr>
              <a:spLocks noChangeShapeType="1"/>
            </p:cNvSpPr>
            <p:nvPr/>
          </p:nvSpPr>
          <p:spPr bwMode="auto">
            <a:xfrm>
              <a:off x="1654" y="1553"/>
              <a:ext cx="24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9" name="Line 117"/>
            <p:cNvSpPr>
              <a:spLocks noChangeShapeType="1"/>
            </p:cNvSpPr>
            <p:nvPr/>
          </p:nvSpPr>
          <p:spPr bwMode="auto">
            <a:xfrm>
              <a:off x="1897" y="1545"/>
              <a:ext cx="0" cy="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40" name="Rectangle 118"/>
            <p:cNvSpPr>
              <a:spLocks noChangeArrowheads="1"/>
            </p:cNvSpPr>
            <p:nvPr/>
          </p:nvSpPr>
          <p:spPr bwMode="auto">
            <a:xfrm>
              <a:off x="1740" y="690"/>
              <a:ext cx="77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" name="Text Box 119"/>
            <p:cNvSpPr txBox="1">
              <a:spLocks noChangeArrowheads="1"/>
            </p:cNvSpPr>
            <p:nvPr/>
          </p:nvSpPr>
          <p:spPr bwMode="auto">
            <a:xfrm>
              <a:off x="1783" y="663"/>
              <a:ext cx="414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R</a:t>
              </a:r>
              <a:r>
                <a:rPr lang="en-US" altLang="zh-CN" sz="1800" b="1" baseline="-25000">
                  <a:ea typeface="楷体_GB2312" pitchFamily="49" charset="-122"/>
                </a:rPr>
                <a:t>4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42" name="Rectangle 120"/>
            <p:cNvSpPr>
              <a:spLocks noChangeArrowheads="1"/>
            </p:cNvSpPr>
            <p:nvPr/>
          </p:nvSpPr>
          <p:spPr bwMode="auto">
            <a:xfrm>
              <a:off x="139" y="659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43" name="Rectangle 121"/>
            <p:cNvSpPr>
              <a:spLocks noChangeArrowheads="1"/>
            </p:cNvSpPr>
            <p:nvPr/>
          </p:nvSpPr>
          <p:spPr bwMode="auto">
            <a:xfrm>
              <a:off x="3254" y="845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44" name="Rectangle 122"/>
            <p:cNvSpPr>
              <a:spLocks noChangeArrowheads="1"/>
            </p:cNvSpPr>
            <p:nvPr/>
          </p:nvSpPr>
          <p:spPr bwMode="auto">
            <a:xfrm>
              <a:off x="135" y="1539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–</a:t>
              </a:r>
            </a:p>
          </p:txBody>
        </p:sp>
        <p:sp>
          <p:nvSpPr>
            <p:cNvPr id="45" name="Rectangle 123"/>
            <p:cNvSpPr>
              <a:spLocks noChangeArrowheads="1"/>
            </p:cNvSpPr>
            <p:nvPr/>
          </p:nvSpPr>
          <p:spPr bwMode="auto">
            <a:xfrm>
              <a:off x="3254" y="1316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–</a:t>
              </a:r>
            </a:p>
          </p:txBody>
        </p:sp>
        <p:sp>
          <p:nvSpPr>
            <p:cNvPr id="46" name="AutoShape 124"/>
            <p:cNvSpPr>
              <a:spLocks noChangeArrowheads="1"/>
            </p:cNvSpPr>
            <p:nvPr/>
          </p:nvSpPr>
          <p:spPr bwMode="auto">
            <a:xfrm>
              <a:off x="1676" y="1569"/>
              <a:ext cx="216" cy="173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" name="Text Box 125"/>
            <p:cNvSpPr txBox="1">
              <a:spLocks noChangeArrowheads="1"/>
            </p:cNvSpPr>
            <p:nvPr/>
          </p:nvSpPr>
          <p:spPr bwMode="auto">
            <a:xfrm>
              <a:off x="1010" y="1028"/>
              <a:ext cx="324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48" name="Oval 126"/>
            <p:cNvSpPr>
              <a:spLocks noChangeArrowheads="1"/>
            </p:cNvSpPr>
            <p:nvPr/>
          </p:nvSpPr>
          <p:spPr bwMode="auto">
            <a:xfrm>
              <a:off x="134" y="1978"/>
              <a:ext cx="48" cy="49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" name="Oval 127"/>
            <p:cNvSpPr>
              <a:spLocks noChangeArrowheads="1"/>
            </p:cNvSpPr>
            <p:nvPr/>
          </p:nvSpPr>
          <p:spPr bwMode="auto">
            <a:xfrm>
              <a:off x="220" y="511"/>
              <a:ext cx="48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" name="Text Box 128"/>
            <p:cNvSpPr txBox="1">
              <a:spLocks noChangeArrowheads="1"/>
            </p:cNvSpPr>
            <p:nvPr/>
          </p:nvSpPr>
          <p:spPr bwMode="auto">
            <a:xfrm>
              <a:off x="605" y="1370"/>
              <a:ext cx="389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ea typeface="楷体_GB2312" pitchFamily="49" charset="-122"/>
                </a:rPr>
                <a:t>B</a:t>
              </a:r>
              <a:endParaRPr lang="en-US" altLang="zh-CN" sz="18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51" name="Rectangle 129"/>
            <p:cNvSpPr>
              <a:spLocks noChangeArrowheads="1"/>
            </p:cNvSpPr>
            <p:nvPr/>
          </p:nvSpPr>
          <p:spPr bwMode="auto">
            <a:xfrm>
              <a:off x="652" y="1138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52" name="Rectangle 130"/>
            <p:cNvSpPr>
              <a:spLocks noChangeArrowheads="1"/>
            </p:cNvSpPr>
            <p:nvPr/>
          </p:nvSpPr>
          <p:spPr bwMode="auto">
            <a:xfrm>
              <a:off x="668" y="1612"/>
              <a:ext cx="302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–</a:t>
              </a:r>
            </a:p>
          </p:txBody>
        </p:sp>
        <p:sp>
          <p:nvSpPr>
            <p:cNvPr id="53" name="Text Box 131"/>
            <p:cNvSpPr txBox="1">
              <a:spLocks noChangeArrowheads="1"/>
            </p:cNvSpPr>
            <p:nvPr/>
          </p:nvSpPr>
          <p:spPr bwMode="auto">
            <a:xfrm>
              <a:off x="1862" y="1483"/>
              <a:ext cx="415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ea typeface="楷体_GB2312" pitchFamily="49" charset="-122"/>
                </a:rPr>
                <a:t>D</a:t>
              </a:r>
              <a:r>
                <a:rPr lang="en-US" altLang="zh-CN" sz="1800" b="1" baseline="-25000">
                  <a:ea typeface="楷体_GB2312" pitchFamily="49" charset="-122"/>
                </a:rPr>
                <a:t>Z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sp>
          <p:nvSpPr>
            <p:cNvPr id="54" name="Rectangle 132"/>
            <p:cNvSpPr>
              <a:spLocks noChangeArrowheads="1"/>
            </p:cNvSpPr>
            <p:nvPr/>
          </p:nvSpPr>
          <p:spPr bwMode="auto">
            <a:xfrm>
              <a:off x="1522" y="1268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55" name="Rectangle 133"/>
            <p:cNvSpPr>
              <a:spLocks noChangeArrowheads="1"/>
            </p:cNvSpPr>
            <p:nvPr/>
          </p:nvSpPr>
          <p:spPr bwMode="auto">
            <a:xfrm>
              <a:off x="1512" y="1661"/>
              <a:ext cx="302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–</a:t>
              </a:r>
            </a:p>
          </p:txBody>
        </p:sp>
        <p:sp>
          <p:nvSpPr>
            <p:cNvPr id="56" name="Text Box 134"/>
            <p:cNvSpPr txBox="1">
              <a:spLocks noChangeArrowheads="1"/>
            </p:cNvSpPr>
            <p:nvPr/>
          </p:nvSpPr>
          <p:spPr bwMode="auto">
            <a:xfrm>
              <a:off x="2049" y="1373"/>
              <a:ext cx="389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ea typeface="楷体_GB2312" pitchFamily="49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ea typeface="楷体_GB2312" pitchFamily="49" charset="-122"/>
                </a:rPr>
                <a:t>f</a:t>
              </a:r>
              <a:endParaRPr lang="en-US" altLang="zh-CN" sz="18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57" name="Rectangle 135"/>
            <p:cNvSpPr>
              <a:spLocks noChangeArrowheads="1"/>
            </p:cNvSpPr>
            <p:nvPr/>
          </p:nvSpPr>
          <p:spPr bwMode="auto">
            <a:xfrm>
              <a:off x="2092" y="980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58" name="Rectangle 136"/>
            <p:cNvSpPr>
              <a:spLocks noChangeArrowheads="1"/>
            </p:cNvSpPr>
            <p:nvPr/>
          </p:nvSpPr>
          <p:spPr bwMode="auto">
            <a:xfrm>
              <a:off x="2136" y="1709"/>
              <a:ext cx="23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  <a:ea typeface="楷体_GB2312" pitchFamily="49" charset="-122"/>
                </a:rPr>
                <a:t>–</a:t>
              </a:r>
            </a:p>
          </p:txBody>
        </p:sp>
        <p:sp>
          <p:nvSpPr>
            <p:cNvPr id="59" name="Text Box 137"/>
            <p:cNvSpPr txBox="1">
              <a:spLocks noChangeArrowheads="1"/>
            </p:cNvSpPr>
            <p:nvPr/>
          </p:nvSpPr>
          <p:spPr bwMode="auto">
            <a:xfrm>
              <a:off x="2582" y="548"/>
              <a:ext cx="413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R</a:t>
              </a:r>
              <a:r>
                <a:rPr lang="en-US" altLang="zh-CN" sz="1800" b="1" baseline="-25000">
                  <a:ea typeface="楷体_GB2312" pitchFamily="49" charset="-122"/>
                </a:rPr>
                <a:t>2</a:t>
              </a:r>
              <a:endParaRPr lang="en-US" altLang="zh-CN" sz="1800" b="1">
                <a:ea typeface="楷体_GB2312" pitchFamily="49" charset="-122"/>
              </a:endParaRPr>
            </a:p>
          </p:txBody>
        </p:sp>
        <p:graphicFrame>
          <p:nvGraphicFramePr>
            <p:cNvPr id="60" name="Object 138"/>
            <p:cNvGraphicFramePr>
              <a:graphicFrameLocks noChangeAspect="1"/>
            </p:cNvGraphicFramePr>
            <p:nvPr/>
          </p:nvGraphicFramePr>
          <p:xfrm>
            <a:off x="2228" y="762"/>
            <a:ext cx="270" cy="3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7" imgW="215713" imgH="241091" progId="Equation.3">
                    <p:embed/>
                  </p:oleObj>
                </mc:Choice>
                <mc:Fallback>
                  <p:oleObj name="公式" r:id="rId7" imgW="215713" imgH="2410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8" y="762"/>
                          <a:ext cx="270" cy="3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" name="Object 13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229211"/>
                </p:ext>
              </p:extLst>
            </p:nvPr>
          </p:nvGraphicFramePr>
          <p:xfrm>
            <a:off x="2228" y="1102"/>
            <a:ext cx="267" cy="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9" imgW="241195" imgH="241195" progId="Equation.3">
                    <p:embed/>
                  </p:oleObj>
                </mc:Choice>
                <mc:Fallback>
                  <p:oleObj name="公式" r:id="rId9" imgW="241195" imgH="24119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8" y="1102"/>
                          <a:ext cx="267" cy="2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" name="Line 140"/>
            <p:cNvSpPr>
              <a:spLocks noChangeShapeType="1"/>
            </p:cNvSpPr>
            <p:nvPr/>
          </p:nvSpPr>
          <p:spPr bwMode="auto">
            <a:xfrm flipV="1">
              <a:off x="758" y="511"/>
              <a:ext cx="141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63" name="Line 141"/>
            <p:cNvSpPr>
              <a:spLocks noChangeShapeType="1"/>
            </p:cNvSpPr>
            <p:nvPr/>
          </p:nvSpPr>
          <p:spPr bwMode="auto">
            <a:xfrm>
              <a:off x="522" y="513"/>
              <a:ext cx="140" cy="17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64" name="Line 142"/>
            <p:cNvSpPr>
              <a:spLocks noChangeShapeType="1"/>
            </p:cNvSpPr>
            <p:nvPr/>
          </p:nvSpPr>
          <p:spPr bwMode="auto">
            <a:xfrm>
              <a:off x="1430" y="1074"/>
              <a:ext cx="8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65" name="Line 143"/>
            <p:cNvSpPr>
              <a:spLocks noChangeShapeType="1"/>
            </p:cNvSpPr>
            <p:nvPr/>
          </p:nvSpPr>
          <p:spPr bwMode="auto">
            <a:xfrm>
              <a:off x="710" y="692"/>
              <a:ext cx="0" cy="4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66" name="Line 144"/>
            <p:cNvSpPr>
              <a:spLocks noChangeShapeType="1"/>
            </p:cNvSpPr>
            <p:nvPr/>
          </p:nvSpPr>
          <p:spPr bwMode="auto">
            <a:xfrm flipH="1">
              <a:off x="2580" y="1250"/>
              <a:ext cx="0" cy="24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67" name="Rectangle 145"/>
            <p:cNvSpPr>
              <a:spLocks noChangeArrowheads="1"/>
            </p:cNvSpPr>
            <p:nvPr/>
          </p:nvSpPr>
          <p:spPr bwMode="auto">
            <a:xfrm>
              <a:off x="2534" y="628"/>
              <a:ext cx="81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" name="Line 146"/>
            <p:cNvSpPr>
              <a:spLocks noChangeShapeType="1"/>
            </p:cNvSpPr>
            <p:nvPr/>
          </p:nvSpPr>
          <p:spPr bwMode="auto">
            <a:xfrm flipH="1" flipV="1">
              <a:off x="2580" y="887"/>
              <a:ext cx="0" cy="9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69" name="Text Box 148"/>
            <p:cNvSpPr txBox="1">
              <a:spLocks noChangeArrowheads="1"/>
            </p:cNvSpPr>
            <p:nvPr/>
          </p:nvSpPr>
          <p:spPr bwMode="auto">
            <a:xfrm>
              <a:off x="2625" y="941"/>
              <a:ext cx="413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ea typeface="楷体_GB2312" pitchFamily="49" charset="-122"/>
                </a:rPr>
                <a:t>R</a:t>
              </a:r>
              <a:r>
                <a:rPr lang="en-US" altLang="zh-CN" sz="1800" b="1" baseline="-25000">
                  <a:ea typeface="楷体_GB2312" pitchFamily="49" charset="-122"/>
                </a:rPr>
                <a:t>1</a:t>
              </a:r>
              <a:endParaRPr lang="en-US" altLang="zh-CN" sz="1800" b="1">
                <a:ea typeface="楷体_GB2312" pitchFamily="49" charset="-122"/>
              </a:endParaRPr>
            </a:p>
          </p:txBody>
        </p:sp>
      </p:grpSp>
      <p:sp>
        <p:nvSpPr>
          <p:cNvPr id="70" name="Text Box 108"/>
          <p:cNvSpPr txBox="1">
            <a:spLocks noChangeArrowheads="1"/>
          </p:cNvSpPr>
          <p:nvPr/>
        </p:nvSpPr>
        <p:spPr bwMode="auto">
          <a:xfrm>
            <a:off x="4855232" y="2464244"/>
            <a:ext cx="5159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1800" b="1" i="1" dirty="0">
                <a:solidFill>
                  <a:srgbClr val="FF0000"/>
                </a:solidFill>
                <a:ea typeface="楷体_GB2312" pitchFamily="49" charset="-122"/>
              </a:rPr>
              <a:t>U</a:t>
            </a:r>
            <a:r>
              <a:rPr lang="en-US" altLang="zh-CN" sz="1800" b="1" baseline="-25000" dirty="0">
                <a:solidFill>
                  <a:srgbClr val="FF0000"/>
                </a:solidFill>
                <a:ea typeface="楷体_GB2312" pitchFamily="49" charset="-122"/>
              </a:rPr>
              <a:t>O</a:t>
            </a:r>
            <a:endParaRPr lang="en-US" altLang="zh-CN" sz="1800" b="1" dirty="0">
              <a:solidFill>
                <a:srgbClr val="FF0000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9491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集成稳压电源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2B05003F-FD01-7CCE-89E7-7FB1A083C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760" y="930082"/>
            <a:ext cx="8316480" cy="125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9696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482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单片集成稳压电源，具有体积小</a:t>
            </a:r>
            <a:r>
              <a:rPr lang="en-US" altLang="zh-CN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</a:t>
            </a:r>
            <a:r>
              <a:rPr lang="zh-CN" alt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可靠性高</a:t>
            </a:r>
            <a:r>
              <a:rPr lang="en-US" altLang="zh-CN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</a:t>
            </a:r>
            <a:r>
              <a:rPr lang="zh-CN" alt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使用灵活</a:t>
            </a:r>
            <a:r>
              <a:rPr lang="en-US" altLang="zh-CN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</a:t>
            </a:r>
            <a:r>
              <a:rPr lang="zh-CN" alt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价格低廉等优点。</a:t>
            </a:r>
            <a:endParaRPr lang="zh-CN" altLang="en-US" sz="2000" b="1" dirty="0">
              <a:solidFill>
                <a:schemeClr val="bg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000" b="1" dirty="0">
                <a:solidFill>
                  <a:srgbClr val="004E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最简单的集成稳压电源只有输入，输出和公共引出端</a:t>
            </a:r>
            <a:r>
              <a:rPr lang="en-US" altLang="zh-CN" sz="2000" b="1" dirty="0">
                <a:solidFill>
                  <a:srgbClr val="004E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</a:t>
            </a:r>
            <a:r>
              <a:rPr lang="zh-CN" altLang="en-US" sz="2000" b="1" dirty="0">
                <a:solidFill>
                  <a:srgbClr val="004E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故称之为三端集成稳压器。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EE5A75FE-E613-E0BB-6A39-1B9B57592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940" y="2305050"/>
            <a:ext cx="1676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zh-CN" sz="2000" b="1" dirty="0">
                <a:solidFill>
                  <a:srgbClr val="CC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1. </a:t>
            </a:r>
            <a:r>
              <a:rPr lang="zh-CN" altLang="en-US" sz="2000" b="1" dirty="0">
                <a:solidFill>
                  <a:srgbClr val="CC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分类</a:t>
            </a: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D6D3BB8E-1269-D1BA-E7E3-01C3739B0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0286" y="2875146"/>
            <a:ext cx="18104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</a:rPr>
              <a:t>XX</a:t>
            </a:r>
            <a:r>
              <a:rPr lang="zh-CN" altLang="en-US" b="1" dirty="0">
                <a:solidFill>
                  <a:srgbClr val="00009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两位数字为输出电压值</a:t>
            </a:r>
            <a:endParaRPr lang="zh-CN" altLang="en-US" b="1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BB1B0E4A-0F9F-C209-451C-B665849E57D6}"/>
              </a:ext>
            </a:extLst>
          </p:cNvPr>
          <p:cNvGrpSpPr>
            <a:grpSpLocks/>
          </p:cNvGrpSpPr>
          <p:nvPr/>
        </p:nvGrpSpPr>
        <p:grpSpPr bwMode="auto">
          <a:xfrm>
            <a:off x="1262640" y="2870658"/>
            <a:ext cx="1066800" cy="1905000"/>
            <a:chOff x="672" y="2331"/>
            <a:chExt cx="672" cy="1200"/>
          </a:xfrm>
        </p:grpSpPr>
        <p:sp>
          <p:nvSpPr>
            <p:cNvPr id="6" name="Text Box 10">
              <a:extLst>
                <a:ext uri="{FF2B5EF4-FFF2-40B4-BE49-F238E27FC236}">
                  <a16:creationId xmlns:a16="http://schemas.microsoft.com/office/drawing/2014/main" id="{E1BA7DCA-66B2-1089-5B08-74A6F8675E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2379"/>
              <a:ext cx="400" cy="1028"/>
            </a:xfrm>
            <a:prstGeom prst="rect">
              <a:avLst/>
            </a:prstGeom>
            <a:noFill/>
            <a:ln w="38100">
              <a:solidFill>
                <a:srgbClr val="00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zh-CN" altLang="en-US" sz="2000" b="1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三端稳压器</a:t>
              </a:r>
            </a:p>
          </p:txBody>
        </p:sp>
        <p:sp>
          <p:nvSpPr>
            <p:cNvPr id="7" name="AutoShape 11">
              <a:extLst>
                <a:ext uri="{FF2B5EF4-FFF2-40B4-BE49-F238E27FC236}">
                  <a16:creationId xmlns:a16="http://schemas.microsoft.com/office/drawing/2014/main" id="{82367B1D-4A4D-F9BB-4E9B-F03D4193C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2331"/>
              <a:ext cx="192" cy="1200"/>
            </a:xfrm>
            <a:prstGeom prst="leftBrace">
              <a:avLst>
                <a:gd name="adj1" fmla="val 52083"/>
                <a:gd name="adj2" fmla="val 50000"/>
              </a:avLst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 b="1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grpSp>
        <p:nvGrpSpPr>
          <p:cNvPr id="8" name="Group 12">
            <a:extLst>
              <a:ext uri="{FF2B5EF4-FFF2-40B4-BE49-F238E27FC236}">
                <a16:creationId xmlns:a16="http://schemas.microsoft.com/office/drawing/2014/main" id="{C68F924B-084E-A0E4-5C86-9E4F6C636D65}"/>
              </a:ext>
            </a:extLst>
          </p:cNvPr>
          <p:cNvGrpSpPr>
            <a:grpSpLocks/>
          </p:cNvGrpSpPr>
          <p:nvPr/>
        </p:nvGrpSpPr>
        <p:grpSpPr bwMode="auto">
          <a:xfrm>
            <a:off x="2348707" y="2998287"/>
            <a:ext cx="2368550" cy="1793875"/>
            <a:chOff x="1490" y="2467"/>
            <a:chExt cx="1492" cy="1130"/>
          </a:xfrm>
        </p:grpSpPr>
        <p:sp>
          <p:nvSpPr>
            <p:cNvPr id="9" name="Text Box 13">
              <a:extLst>
                <a:ext uri="{FF2B5EF4-FFF2-40B4-BE49-F238E27FC236}">
                  <a16:creationId xmlns:a16="http://schemas.microsoft.com/office/drawing/2014/main" id="{C5697C41-6104-CC40-B96D-E34368B6BC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0" y="2467"/>
              <a:ext cx="109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CC00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输出固定电压</a:t>
              </a:r>
              <a:endParaRPr lang="zh-CN" alt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" name="Text Box 14">
              <a:extLst>
                <a:ext uri="{FF2B5EF4-FFF2-40B4-BE49-F238E27FC236}">
                  <a16:creationId xmlns:a16="http://schemas.microsoft.com/office/drawing/2014/main" id="{097E31DE-9699-9396-7E07-BF0AE0BB62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4" y="3364"/>
              <a:ext cx="148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b="1" dirty="0">
                  <a:solidFill>
                    <a:srgbClr val="CC00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输出可调电压</a:t>
              </a:r>
            </a:p>
          </p:txBody>
        </p:sp>
      </p:grpSp>
      <p:grpSp>
        <p:nvGrpSpPr>
          <p:cNvPr id="11" name="Group 15">
            <a:extLst>
              <a:ext uri="{FF2B5EF4-FFF2-40B4-BE49-F238E27FC236}">
                <a16:creationId xmlns:a16="http://schemas.microsoft.com/office/drawing/2014/main" id="{7C40FD50-C8CB-AF3A-8A33-7F2311722F22}"/>
              </a:ext>
            </a:extLst>
          </p:cNvPr>
          <p:cNvGrpSpPr>
            <a:grpSpLocks/>
          </p:cNvGrpSpPr>
          <p:nvPr/>
        </p:nvGrpSpPr>
        <p:grpSpPr bwMode="auto">
          <a:xfrm>
            <a:off x="4354455" y="2590214"/>
            <a:ext cx="2076450" cy="1516063"/>
            <a:chOff x="2818" y="2091"/>
            <a:chExt cx="1308" cy="955"/>
          </a:xfrm>
        </p:grpSpPr>
        <p:sp>
          <p:nvSpPr>
            <p:cNvPr id="12" name="AutoShape 16">
              <a:extLst>
                <a:ext uri="{FF2B5EF4-FFF2-40B4-BE49-F238E27FC236}">
                  <a16:creationId xmlns:a16="http://schemas.microsoft.com/office/drawing/2014/main" id="{C81E1CA4-F618-1515-6121-630E295D9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179"/>
              <a:ext cx="240" cy="672"/>
            </a:xfrm>
            <a:prstGeom prst="leftBrace">
              <a:avLst>
                <a:gd name="adj1" fmla="val 23333"/>
                <a:gd name="adj2" fmla="val 50000"/>
              </a:avLst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 b="1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3" name="Text Box 17">
              <a:extLst>
                <a:ext uri="{FF2B5EF4-FFF2-40B4-BE49-F238E27FC236}">
                  <a16:creationId xmlns:a16="http://schemas.microsoft.com/office/drawing/2014/main" id="{1CC1C753-F4C2-60D3-2A3A-FAABC6C84E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7" y="2091"/>
              <a:ext cx="929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输出正电压</a:t>
              </a:r>
            </a:p>
            <a:p>
              <a:pPr algn="ctr" eaLnBrk="1" hangingPunct="1"/>
              <a:r>
                <a:rPr lang="en-US" altLang="zh-CN" sz="20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78XX </a:t>
              </a:r>
            </a:p>
          </p:txBody>
        </p:sp>
        <p:sp>
          <p:nvSpPr>
            <p:cNvPr id="14" name="Text Box 18">
              <a:extLst>
                <a:ext uri="{FF2B5EF4-FFF2-40B4-BE49-F238E27FC236}">
                  <a16:creationId xmlns:a16="http://schemas.microsoft.com/office/drawing/2014/main" id="{2675007E-13F8-ED7B-920E-73F42C3C51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7" y="2600"/>
              <a:ext cx="929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输出负电压</a:t>
              </a:r>
            </a:p>
            <a:p>
              <a:pPr algn="ctr" eaLnBrk="1" hangingPunct="1"/>
              <a:r>
                <a:rPr lang="en-US" altLang="zh-CN" sz="2000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79XX </a:t>
              </a:r>
            </a:p>
          </p:txBody>
        </p:sp>
      </p:grpSp>
      <p:sp>
        <p:nvSpPr>
          <p:cNvPr id="15" name="Rectangle 19">
            <a:extLst>
              <a:ext uri="{FF2B5EF4-FFF2-40B4-BE49-F238E27FC236}">
                <a16:creationId xmlns:a16="http://schemas.microsoft.com/office/drawing/2014/main" id="{10DF4BE1-8B79-5E02-DBD2-84ED6466C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756" y="4422831"/>
            <a:ext cx="30348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（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1. 25 ~ 37 V 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连续可调）</a:t>
            </a:r>
          </a:p>
        </p:txBody>
      </p:sp>
    </p:spTree>
    <p:extLst>
      <p:ext uri="{BB962C8B-B14F-4D97-AF65-F5344CB8AC3E}">
        <p14:creationId xmlns:p14="http://schemas.microsoft.com/office/powerpoint/2010/main" val="119491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  <p:bldP spid="4" grpId="0" autoUpdateAnimBg="0"/>
      <p:bldP spid="15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集成稳压电源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2544E2B1-E725-B4F7-9DE6-A948724D2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920" y="848361"/>
            <a:ext cx="3566160" cy="41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zh-CN" sz="2400" b="1" dirty="0">
                <a:solidFill>
                  <a:srgbClr val="CC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2. </a:t>
            </a:r>
            <a:r>
              <a:rPr lang="zh-CN" altLang="en-US" sz="2400" b="1" dirty="0">
                <a:solidFill>
                  <a:srgbClr val="CC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外形及引脚功能</a:t>
            </a: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052FDDD8-D64C-F5D8-C4FE-3508FCB74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0176" y="1802443"/>
            <a:ext cx="159027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b="1" dirty="0"/>
              <a:t>W7800</a:t>
            </a:r>
            <a:r>
              <a:rPr lang="zh-CN" altLang="en-US" sz="2000" b="1" dirty="0">
                <a:latin typeface="宋体" pitchFamily="2" charset="-122"/>
              </a:rPr>
              <a:t>系列稳压器外形</a:t>
            </a:r>
          </a:p>
        </p:txBody>
      </p:sp>
      <p:grpSp>
        <p:nvGrpSpPr>
          <p:cNvPr id="18" name="Group 4">
            <a:extLst>
              <a:ext uri="{FF2B5EF4-FFF2-40B4-BE49-F238E27FC236}">
                <a16:creationId xmlns:a16="http://schemas.microsoft.com/office/drawing/2014/main" id="{69634FF4-0056-7A72-1414-9AF992BBA3AC}"/>
              </a:ext>
            </a:extLst>
          </p:cNvPr>
          <p:cNvGrpSpPr>
            <a:grpSpLocks/>
          </p:cNvGrpSpPr>
          <p:nvPr/>
        </p:nvGrpSpPr>
        <p:grpSpPr bwMode="auto">
          <a:xfrm>
            <a:off x="1276826" y="1868976"/>
            <a:ext cx="2212805" cy="2913326"/>
            <a:chOff x="672" y="1056"/>
            <a:chExt cx="1965" cy="2655"/>
          </a:xfrm>
        </p:grpSpPr>
        <p:grpSp>
          <p:nvGrpSpPr>
            <p:cNvPr id="19" name="Group 5">
              <a:extLst>
                <a:ext uri="{FF2B5EF4-FFF2-40B4-BE49-F238E27FC236}">
                  <a16:creationId xmlns:a16="http://schemas.microsoft.com/office/drawing/2014/main" id="{D84BE3F8-E32B-B37A-C749-D5930A0CE3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2" y="1056"/>
              <a:ext cx="684" cy="1260"/>
              <a:chOff x="528" y="1152"/>
              <a:chExt cx="684" cy="1260"/>
            </a:xfrm>
          </p:grpSpPr>
          <p:sp>
            <p:nvSpPr>
              <p:cNvPr id="24" name="Oval 6">
                <a:extLst>
                  <a:ext uri="{FF2B5EF4-FFF2-40B4-BE49-F238E27FC236}">
                    <a16:creationId xmlns:a16="http://schemas.microsoft.com/office/drawing/2014/main" id="{B82CED5D-0CC7-8FD4-5620-2B6979625E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2352"/>
                <a:ext cx="61" cy="60"/>
              </a:xfrm>
              <a:prstGeom prst="ellipse">
                <a:avLst/>
              </a:prstGeom>
              <a:gradFill rotWithShape="0">
                <a:gsLst>
                  <a:gs pos="0">
                    <a:srgbClr val="454545"/>
                  </a:gs>
                  <a:gs pos="100000">
                    <a:srgbClr val="969696"/>
                  </a:gs>
                </a:gsLst>
                <a:lin ang="0" scaled="1"/>
              </a:gradFill>
              <a:ln w="9525">
                <a:round/>
                <a:headEnd/>
                <a:tailEnd/>
              </a:ln>
              <a:effectLst/>
              <a:scene3d>
                <a:camera prst="legacyObliqueTopRight">
                  <a:rot lat="16199993" lon="0" rev="0"/>
                </a:camera>
                <a:lightRig rig="legacyFlat4" dir="t"/>
              </a:scene3d>
              <a:sp3d extrusionH="1243000" prstMaterial="legacyMetal">
                <a:bevelT w="13500" h="13500" prst="angle"/>
                <a:bevelB w="13500" h="13500" prst="angle"/>
                <a:extrusionClr>
                  <a:srgbClr val="969696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 sz="2000"/>
              </a:p>
            </p:txBody>
          </p:sp>
          <p:sp>
            <p:nvSpPr>
              <p:cNvPr id="25" name="Oval 7">
                <a:extLst>
                  <a:ext uri="{FF2B5EF4-FFF2-40B4-BE49-F238E27FC236}">
                    <a16:creationId xmlns:a16="http://schemas.microsoft.com/office/drawing/2014/main" id="{6B728DE2-ABEB-CA61-23A7-B04D336F62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208"/>
                <a:ext cx="60" cy="60"/>
              </a:xfrm>
              <a:prstGeom prst="ellipse">
                <a:avLst/>
              </a:prstGeom>
              <a:gradFill rotWithShape="0">
                <a:gsLst>
                  <a:gs pos="0">
                    <a:srgbClr val="454545"/>
                  </a:gs>
                  <a:gs pos="100000">
                    <a:srgbClr val="969696"/>
                  </a:gs>
                </a:gsLst>
                <a:lin ang="0" scaled="1"/>
              </a:gradFill>
              <a:ln w="9525">
                <a:round/>
                <a:headEnd/>
                <a:tailEnd/>
              </a:ln>
              <a:effectLst/>
              <a:scene3d>
                <a:camera prst="legacyObliqueTopRight">
                  <a:rot lat="16199993" lon="0" rev="0"/>
                </a:camera>
                <a:lightRig rig="legacyFlat4" dir="t"/>
              </a:scene3d>
              <a:sp3d extrusionH="1243000" prstMaterial="legacyMetal">
                <a:bevelT w="13500" h="13500" prst="angle"/>
                <a:bevelB w="13500" h="13500" prst="angle"/>
                <a:extrusionClr>
                  <a:srgbClr val="969696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 sz="2000"/>
              </a:p>
            </p:txBody>
          </p:sp>
          <p:sp>
            <p:nvSpPr>
              <p:cNvPr id="26" name="Oval 8">
                <a:extLst>
                  <a:ext uri="{FF2B5EF4-FFF2-40B4-BE49-F238E27FC236}">
                    <a16:creationId xmlns:a16="http://schemas.microsoft.com/office/drawing/2014/main" id="{75B66673-7567-DA2D-07ED-D097E1D27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60" cy="60"/>
              </a:xfrm>
              <a:prstGeom prst="ellipse">
                <a:avLst/>
              </a:prstGeom>
              <a:gradFill rotWithShape="0">
                <a:gsLst>
                  <a:gs pos="0">
                    <a:srgbClr val="454545"/>
                  </a:gs>
                  <a:gs pos="100000">
                    <a:srgbClr val="969696"/>
                  </a:gs>
                </a:gsLst>
                <a:lin ang="0" scaled="1"/>
              </a:gradFill>
              <a:ln w="9525">
                <a:round/>
                <a:headEnd/>
                <a:tailEnd/>
              </a:ln>
              <a:effectLst/>
              <a:scene3d>
                <a:camera prst="legacyObliqueTopRight">
                  <a:rot lat="16199993" lon="0" rev="0"/>
                </a:camera>
                <a:lightRig rig="legacyFlat4" dir="t"/>
              </a:scene3d>
              <a:sp3d extrusionH="1243000" prstMaterial="legacyMetal">
                <a:bevelT w="13500" h="13500" prst="angle"/>
                <a:bevelB w="13500" h="13500" prst="angle"/>
                <a:extrusionClr>
                  <a:srgbClr val="969696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 sz="2000"/>
              </a:p>
            </p:txBody>
          </p:sp>
          <p:sp>
            <p:nvSpPr>
              <p:cNvPr id="27" name="Freeform 9">
                <a:extLst>
                  <a:ext uri="{FF2B5EF4-FFF2-40B4-BE49-F238E27FC236}">
                    <a16:creationId xmlns:a16="http://schemas.microsoft.com/office/drawing/2014/main" id="{530D4B84-1CED-CCF6-8F42-5A3FE2AD22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" y="1296"/>
                <a:ext cx="336" cy="1094"/>
              </a:xfrm>
              <a:custGeom>
                <a:avLst/>
                <a:gdLst>
                  <a:gd name="T0" fmla="*/ 0 w 810"/>
                  <a:gd name="T1" fmla="*/ 0 h 1558"/>
                  <a:gd name="T2" fmla="*/ 0 w 810"/>
                  <a:gd name="T3" fmla="*/ 539 h 1558"/>
                  <a:gd name="T4" fmla="*/ 58 w 810"/>
                  <a:gd name="T5" fmla="*/ 539 h 1558"/>
                  <a:gd name="T6" fmla="*/ 58 w 810"/>
                  <a:gd name="T7" fmla="*/ 133 h 1558"/>
                  <a:gd name="T8" fmla="*/ 8 w 810"/>
                  <a:gd name="T9" fmla="*/ 133 h 1558"/>
                  <a:gd name="T10" fmla="*/ 8 w 810"/>
                  <a:gd name="T11" fmla="*/ 0 h 1558"/>
                  <a:gd name="T12" fmla="*/ 0 w 810"/>
                  <a:gd name="T13" fmla="*/ 0 h 155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10" h="1558">
                    <a:moveTo>
                      <a:pt x="0" y="0"/>
                    </a:moveTo>
                    <a:lnTo>
                      <a:pt x="0" y="1558"/>
                    </a:lnTo>
                    <a:lnTo>
                      <a:pt x="810" y="1558"/>
                    </a:lnTo>
                    <a:lnTo>
                      <a:pt x="810" y="384"/>
                    </a:lnTo>
                    <a:lnTo>
                      <a:pt x="117" y="384"/>
                    </a:lnTo>
                    <a:lnTo>
                      <a:pt x="117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8B0DC"/>
                  </a:gs>
                  <a:gs pos="100000">
                    <a:srgbClr val="66CCFF"/>
                  </a:gs>
                </a:gsLst>
                <a:lin ang="18900000" scaled="1"/>
              </a:gradFill>
              <a:ln w="9525">
                <a:round/>
                <a:headEnd/>
                <a:tailEnd/>
              </a:ln>
              <a:effectLst/>
              <a:scene3d>
                <a:camera prst="legacyObliqueTopRight">
                  <a:rot lat="0" lon="300000" rev="0"/>
                </a:camera>
                <a:lightRig rig="legacyFlat4" dir="t"/>
              </a:scene3d>
              <a:sp3d extrusionH="1801800" prstMaterial="legacyMetal">
                <a:bevelT w="13500" h="13500" prst="angle"/>
                <a:bevelB w="13500" h="13500" prst="angle"/>
                <a:extrusionClr>
                  <a:srgbClr val="33CCFF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en-US"/>
              </a:p>
            </p:txBody>
          </p:sp>
          <p:sp useBgFill="1">
            <p:nvSpPr>
              <p:cNvPr id="28" name="Oval 10">
                <a:extLst>
                  <a:ext uri="{FF2B5EF4-FFF2-40B4-BE49-F238E27FC236}">
                    <a16:creationId xmlns:a16="http://schemas.microsoft.com/office/drawing/2014/main" id="{C2023AA7-899E-8F97-533F-0CCE77CEFB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783" y="1185"/>
                <a:ext cx="130" cy="64"/>
              </a:xfrm>
              <a:prstGeom prst="ellipse">
                <a:avLst/>
              </a:prstGeom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000"/>
              </a:p>
            </p:txBody>
          </p:sp>
        </p:grpSp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FBCD47B3-DAD8-2562-255C-61A15C8FE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" y="3374"/>
              <a:ext cx="1072" cy="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dirty="0">
                  <a:solidFill>
                    <a:srgbClr val="FF3300"/>
                  </a:solidFill>
                </a:rPr>
                <a:t>1—</a:t>
              </a:r>
              <a:r>
                <a:rPr lang="zh-CN" altLang="en-US" b="1" dirty="0">
                  <a:solidFill>
                    <a:srgbClr val="FF3300"/>
                  </a:solidFill>
                  <a:latin typeface="宋体" pitchFamily="2" charset="-122"/>
                </a:rPr>
                <a:t>输入端</a:t>
              </a:r>
              <a:endParaRPr lang="zh-CN" altLang="en-US" b="1" dirty="0">
                <a:latin typeface="宋体" pitchFamily="2" charset="-122"/>
              </a:endParaRPr>
            </a:p>
          </p:txBody>
        </p:sp>
        <p:sp>
          <p:nvSpPr>
            <p:cNvPr id="21" name="Rectangle 12">
              <a:extLst>
                <a:ext uri="{FF2B5EF4-FFF2-40B4-BE49-F238E27FC236}">
                  <a16:creationId xmlns:a16="http://schemas.microsoft.com/office/drawing/2014/main" id="{483A20A9-9D2E-6B24-8246-CF1F14ABE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8" y="3073"/>
              <a:ext cx="1119" cy="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dirty="0"/>
                <a:t>3 —</a:t>
              </a:r>
              <a:r>
                <a:rPr lang="zh-CN" altLang="en-US" b="1" dirty="0">
                  <a:latin typeface="宋体" pitchFamily="2" charset="-122"/>
                </a:rPr>
                <a:t>公共端</a:t>
              </a:r>
            </a:p>
          </p:txBody>
        </p:sp>
        <p:sp>
          <p:nvSpPr>
            <p:cNvPr id="22" name="Rectangle 13">
              <a:extLst>
                <a:ext uri="{FF2B5EF4-FFF2-40B4-BE49-F238E27FC236}">
                  <a16:creationId xmlns:a16="http://schemas.microsoft.com/office/drawing/2014/main" id="{14289D51-928F-4AFF-B976-8BDC2B0D8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8" y="2769"/>
              <a:ext cx="1119" cy="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dirty="0">
                  <a:solidFill>
                    <a:srgbClr val="000099"/>
                  </a:solidFill>
                </a:rPr>
                <a:t>2 —</a:t>
              </a:r>
              <a:r>
                <a:rPr lang="zh-CN" altLang="en-US" b="1" dirty="0">
                  <a:solidFill>
                    <a:srgbClr val="000099"/>
                  </a:solidFill>
                  <a:latin typeface="宋体" pitchFamily="2" charset="-122"/>
                </a:rPr>
                <a:t>输出端</a:t>
              </a:r>
            </a:p>
          </p:txBody>
        </p:sp>
        <p:sp>
          <p:nvSpPr>
            <p:cNvPr id="23" name="WordArt 14">
              <a:extLst>
                <a:ext uri="{FF2B5EF4-FFF2-40B4-BE49-F238E27FC236}">
                  <a16:creationId xmlns:a16="http://schemas.microsoft.com/office/drawing/2014/main" id="{B99CF4E2-0CCC-2D63-B150-E58E6CB28878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20297513">
              <a:off x="1186" y="1428"/>
              <a:ext cx="384" cy="303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55556"/>
                </a:avLst>
              </a:prstTxWarp>
            </a:bodyPr>
            <a:lstStyle/>
            <a:p>
              <a:pPr algn="ctr"/>
              <a:r>
                <a:rPr lang="en-US" sz="2000" kern="10" dirty="0"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宋体"/>
                  <a:ea typeface="宋体"/>
                </a:rPr>
                <a:t>78xx</a:t>
              </a:r>
            </a:p>
          </p:txBody>
        </p:sp>
      </p:grpSp>
      <p:sp>
        <p:nvSpPr>
          <p:cNvPr id="29" name="Text Box 15">
            <a:extLst>
              <a:ext uri="{FF2B5EF4-FFF2-40B4-BE49-F238E27FC236}">
                <a16:creationId xmlns:a16="http://schemas.microsoft.com/office/drawing/2014/main" id="{B8772770-CCD8-C02D-0EB0-EFC6B66AC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0433" y="1901244"/>
            <a:ext cx="154777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b="1"/>
              <a:t>W7900</a:t>
            </a:r>
            <a:r>
              <a:rPr lang="zh-CN" altLang="en-US" sz="2000" b="1">
                <a:latin typeface="宋体" pitchFamily="2" charset="-122"/>
              </a:rPr>
              <a:t>系列稳压器外形</a:t>
            </a:r>
          </a:p>
        </p:txBody>
      </p:sp>
      <p:grpSp>
        <p:nvGrpSpPr>
          <p:cNvPr id="30" name="Group 16">
            <a:extLst>
              <a:ext uri="{FF2B5EF4-FFF2-40B4-BE49-F238E27FC236}">
                <a16:creationId xmlns:a16="http://schemas.microsoft.com/office/drawing/2014/main" id="{308B7487-22E6-5432-7259-44EE0D01DAB8}"/>
              </a:ext>
            </a:extLst>
          </p:cNvPr>
          <p:cNvGrpSpPr>
            <a:grpSpLocks/>
          </p:cNvGrpSpPr>
          <p:nvPr/>
        </p:nvGrpSpPr>
        <p:grpSpPr bwMode="auto">
          <a:xfrm>
            <a:off x="5474591" y="1694284"/>
            <a:ext cx="2094822" cy="2900930"/>
            <a:chOff x="3312" y="1008"/>
            <a:chExt cx="1842" cy="2479"/>
          </a:xfrm>
        </p:grpSpPr>
        <p:grpSp>
          <p:nvGrpSpPr>
            <p:cNvPr id="31" name="Group 17">
              <a:extLst>
                <a:ext uri="{FF2B5EF4-FFF2-40B4-BE49-F238E27FC236}">
                  <a16:creationId xmlns:a16="http://schemas.microsoft.com/office/drawing/2014/main" id="{D4CB1654-EBB0-9C9B-3AA2-CE78740DE3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12" y="1008"/>
              <a:ext cx="684" cy="1260"/>
              <a:chOff x="528" y="1152"/>
              <a:chExt cx="684" cy="1260"/>
            </a:xfrm>
          </p:grpSpPr>
          <p:sp>
            <p:nvSpPr>
              <p:cNvPr id="36" name="Oval 18">
                <a:extLst>
                  <a:ext uri="{FF2B5EF4-FFF2-40B4-BE49-F238E27FC236}">
                    <a16:creationId xmlns:a16="http://schemas.microsoft.com/office/drawing/2014/main" id="{EC12A173-BD95-ADC1-A321-08DCCE54B6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2352"/>
                <a:ext cx="61" cy="60"/>
              </a:xfrm>
              <a:prstGeom prst="ellipse">
                <a:avLst/>
              </a:prstGeom>
              <a:gradFill rotWithShape="0">
                <a:gsLst>
                  <a:gs pos="0">
                    <a:srgbClr val="454545"/>
                  </a:gs>
                  <a:gs pos="100000">
                    <a:srgbClr val="969696"/>
                  </a:gs>
                </a:gsLst>
                <a:lin ang="0" scaled="1"/>
              </a:gradFill>
              <a:ln w="9525">
                <a:round/>
                <a:headEnd/>
                <a:tailEnd/>
              </a:ln>
              <a:effectLst/>
              <a:scene3d>
                <a:camera prst="legacyObliqueTopRight">
                  <a:rot lat="16199993" lon="0" rev="0"/>
                </a:camera>
                <a:lightRig rig="legacyFlat4" dir="t"/>
              </a:scene3d>
              <a:sp3d extrusionH="1243000" prstMaterial="legacyMetal">
                <a:bevelT w="13500" h="13500" prst="angle"/>
                <a:bevelB w="13500" h="13500" prst="angle"/>
                <a:extrusionClr>
                  <a:srgbClr val="969696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37" name="Oval 19">
                <a:extLst>
                  <a:ext uri="{FF2B5EF4-FFF2-40B4-BE49-F238E27FC236}">
                    <a16:creationId xmlns:a16="http://schemas.microsoft.com/office/drawing/2014/main" id="{9A13755C-0C80-B310-74B9-F6EFB41B38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208"/>
                <a:ext cx="60" cy="60"/>
              </a:xfrm>
              <a:prstGeom prst="ellipse">
                <a:avLst/>
              </a:prstGeom>
              <a:gradFill rotWithShape="0">
                <a:gsLst>
                  <a:gs pos="0">
                    <a:srgbClr val="454545"/>
                  </a:gs>
                  <a:gs pos="100000">
                    <a:srgbClr val="969696"/>
                  </a:gs>
                </a:gsLst>
                <a:lin ang="0" scaled="1"/>
              </a:gradFill>
              <a:ln w="9525">
                <a:round/>
                <a:headEnd/>
                <a:tailEnd/>
              </a:ln>
              <a:effectLst/>
              <a:scene3d>
                <a:camera prst="legacyObliqueTopRight">
                  <a:rot lat="16199993" lon="0" rev="0"/>
                </a:camera>
                <a:lightRig rig="legacyFlat4" dir="t"/>
              </a:scene3d>
              <a:sp3d extrusionH="1243000" prstMaterial="legacyMetal">
                <a:bevelT w="13500" h="13500" prst="angle"/>
                <a:bevelB w="13500" h="13500" prst="angle"/>
                <a:extrusionClr>
                  <a:srgbClr val="969696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38" name="Oval 20">
                <a:extLst>
                  <a:ext uri="{FF2B5EF4-FFF2-40B4-BE49-F238E27FC236}">
                    <a16:creationId xmlns:a16="http://schemas.microsoft.com/office/drawing/2014/main" id="{40B8E8F0-8547-C7F2-A7ED-7F6CA85A6B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2016"/>
                <a:ext cx="60" cy="60"/>
              </a:xfrm>
              <a:prstGeom prst="ellipse">
                <a:avLst/>
              </a:prstGeom>
              <a:gradFill rotWithShape="0">
                <a:gsLst>
                  <a:gs pos="0">
                    <a:srgbClr val="454545"/>
                  </a:gs>
                  <a:gs pos="100000">
                    <a:srgbClr val="969696"/>
                  </a:gs>
                </a:gsLst>
                <a:lin ang="0" scaled="1"/>
              </a:gradFill>
              <a:ln w="9525">
                <a:round/>
                <a:headEnd/>
                <a:tailEnd/>
              </a:ln>
              <a:effectLst/>
              <a:scene3d>
                <a:camera prst="legacyObliqueTopRight">
                  <a:rot lat="16199993" lon="0" rev="0"/>
                </a:camera>
                <a:lightRig rig="legacyFlat4" dir="t"/>
              </a:scene3d>
              <a:sp3d extrusionH="1243000" prstMaterial="legacyMetal">
                <a:bevelT w="13500" h="13500" prst="angle"/>
                <a:bevelB w="13500" h="13500" prst="angle"/>
                <a:extrusionClr>
                  <a:srgbClr val="969696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39" name="Freeform 21">
                <a:extLst>
                  <a:ext uri="{FF2B5EF4-FFF2-40B4-BE49-F238E27FC236}">
                    <a16:creationId xmlns:a16="http://schemas.microsoft.com/office/drawing/2014/main" id="{F5E1FA30-19E1-097E-EF4D-06664C47BF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" y="1296"/>
                <a:ext cx="336" cy="1094"/>
              </a:xfrm>
              <a:custGeom>
                <a:avLst/>
                <a:gdLst>
                  <a:gd name="T0" fmla="*/ 0 w 810"/>
                  <a:gd name="T1" fmla="*/ 0 h 1558"/>
                  <a:gd name="T2" fmla="*/ 0 w 810"/>
                  <a:gd name="T3" fmla="*/ 539 h 1558"/>
                  <a:gd name="T4" fmla="*/ 58 w 810"/>
                  <a:gd name="T5" fmla="*/ 539 h 1558"/>
                  <a:gd name="T6" fmla="*/ 58 w 810"/>
                  <a:gd name="T7" fmla="*/ 133 h 1558"/>
                  <a:gd name="T8" fmla="*/ 8 w 810"/>
                  <a:gd name="T9" fmla="*/ 133 h 1558"/>
                  <a:gd name="T10" fmla="*/ 8 w 810"/>
                  <a:gd name="T11" fmla="*/ 0 h 1558"/>
                  <a:gd name="T12" fmla="*/ 0 w 810"/>
                  <a:gd name="T13" fmla="*/ 0 h 155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10" h="1558">
                    <a:moveTo>
                      <a:pt x="0" y="0"/>
                    </a:moveTo>
                    <a:lnTo>
                      <a:pt x="0" y="1558"/>
                    </a:lnTo>
                    <a:lnTo>
                      <a:pt x="810" y="1558"/>
                    </a:lnTo>
                    <a:lnTo>
                      <a:pt x="810" y="384"/>
                    </a:lnTo>
                    <a:lnTo>
                      <a:pt x="117" y="384"/>
                    </a:lnTo>
                    <a:lnTo>
                      <a:pt x="117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8B0DC"/>
                  </a:gs>
                  <a:gs pos="100000">
                    <a:srgbClr val="66CCFF"/>
                  </a:gs>
                </a:gsLst>
                <a:lin ang="18900000" scaled="1"/>
              </a:gradFill>
              <a:ln w="9525">
                <a:round/>
                <a:headEnd/>
                <a:tailEnd/>
              </a:ln>
              <a:effectLst/>
              <a:scene3d>
                <a:camera prst="legacyObliqueTopRight">
                  <a:rot lat="0" lon="300000" rev="0"/>
                </a:camera>
                <a:lightRig rig="legacyFlat4" dir="t"/>
              </a:scene3d>
              <a:sp3d extrusionH="1801800" prstMaterial="legacyMetal">
                <a:bevelT w="13500" h="13500" prst="angle"/>
                <a:bevelB w="13500" h="13500" prst="angle"/>
                <a:extrusionClr>
                  <a:srgbClr val="33CCFF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en-US"/>
              </a:p>
            </p:txBody>
          </p:sp>
          <p:sp useBgFill="1">
            <p:nvSpPr>
              <p:cNvPr id="40" name="Oval 22">
                <a:extLst>
                  <a:ext uri="{FF2B5EF4-FFF2-40B4-BE49-F238E27FC236}">
                    <a16:creationId xmlns:a16="http://schemas.microsoft.com/office/drawing/2014/main" id="{9FCF94F1-F833-FE35-43C0-E95256CA05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783" y="1185"/>
                <a:ext cx="130" cy="64"/>
              </a:xfrm>
              <a:prstGeom prst="ellipse">
                <a:avLst/>
              </a:prstGeom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2DF357A3-2349-3FFB-E31D-42205C98E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7" y="3171"/>
              <a:ext cx="1211" cy="3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dirty="0"/>
                <a:t>1 —</a:t>
              </a:r>
              <a:r>
                <a:rPr lang="en-US" altLang="zh-CN" b="1" dirty="0">
                  <a:latin typeface="宋体" pitchFamily="2" charset="-122"/>
                </a:rPr>
                <a:t> </a:t>
              </a:r>
              <a:r>
                <a:rPr lang="zh-CN" altLang="en-US" b="1" dirty="0">
                  <a:latin typeface="宋体" pitchFamily="2" charset="-122"/>
                </a:rPr>
                <a:t>公共端</a:t>
              </a:r>
            </a:p>
          </p:txBody>
        </p:sp>
        <p:sp>
          <p:nvSpPr>
            <p:cNvPr id="33" name="Rectangle 24">
              <a:extLst>
                <a:ext uri="{FF2B5EF4-FFF2-40B4-BE49-F238E27FC236}">
                  <a16:creationId xmlns:a16="http://schemas.microsoft.com/office/drawing/2014/main" id="{C2C93076-77D8-7F98-FE13-66339BD54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5" y="2941"/>
              <a:ext cx="1062" cy="3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dirty="0">
                  <a:ea typeface="楷体_GB2312" pitchFamily="49" charset="-122"/>
                </a:rPr>
                <a:t>3</a:t>
              </a:r>
              <a:r>
                <a:rPr lang="en-US" altLang="zh-CN" b="1" dirty="0">
                  <a:solidFill>
                    <a:srgbClr val="FF3300"/>
                  </a:solidFill>
                </a:rPr>
                <a:t>—</a:t>
              </a:r>
              <a:r>
                <a:rPr lang="zh-CN" altLang="en-US" b="1" dirty="0">
                  <a:solidFill>
                    <a:srgbClr val="FF3300"/>
                  </a:solidFill>
                  <a:latin typeface="宋体" pitchFamily="2" charset="-122"/>
                </a:rPr>
                <a:t>输入端</a:t>
              </a:r>
              <a:endParaRPr lang="zh-CN" altLang="en-US" b="1" dirty="0">
                <a:latin typeface="宋体" pitchFamily="2" charset="-122"/>
              </a:endParaRPr>
            </a:p>
          </p:txBody>
        </p:sp>
        <p:sp>
          <p:nvSpPr>
            <p:cNvPr id="34" name="Rectangle 25">
              <a:extLst>
                <a:ext uri="{FF2B5EF4-FFF2-40B4-BE49-F238E27FC236}">
                  <a16:creationId xmlns:a16="http://schemas.microsoft.com/office/drawing/2014/main" id="{EEBC87D0-1ED4-375E-59C3-CF2D9BCBE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6" y="2708"/>
              <a:ext cx="1108" cy="3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dirty="0">
                  <a:solidFill>
                    <a:srgbClr val="000099"/>
                  </a:solidFill>
                </a:rPr>
                <a:t>2 —</a:t>
              </a:r>
              <a:r>
                <a:rPr lang="zh-CN" altLang="en-US" b="1" dirty="0">
                  <a:solidFill>
                    <a:srgbClr val="000099"/>
                  </a:solidFill>
                  <a:latin typeface="宋体" pitchFamily="2" charset="-122"/>
                </a:rPr>
                <a:t>输出端</a:t>
              </a:r>
            </a:p>
          </p:txBody>
        </p:sp>
        <p:sp>
          <p:nvSpPr>
            <p:cNvPr id="35" name="WordArt 26">
              <a:extLst>
                <a:ext uri="{FF2B5EF4-FFF2-40B4-BE49-F238E27FC236}">
                  <a16:creationId xmlns:a16="http://schemas.microsoft.com/office/drawing/2014/main" id="{1D2F60F2-E66B-D476-2AD7-014D17DD6AD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-1302487">
              <a:off x="3696" y="1488"/>
              <a:ext cx="384" cy="303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55556"/>
                </a:avLst>
              </a:prstTxWarp>
            </a:bodyPr>
            <a:lstStyle/>
            <a:p>
              <a:pPr algn="ctr"/>
              <a:r>
                <a:rPr lang="en-US" sz="2000" kern="10"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宋体"/>
                  <a:ea typeface="宋体"/>
                </a:rPr>
                <a:t>79xx</a:t>
              </a:r>
            </a:p>
          </p:txBody>
        </p:sp>
      </p:grpSp>
      <p:sp>
        <p:nvSpPr>
          <p:cNvPr id="41" name="Text Box 27">
            <a:extLst>
              <a:ext uri="{FF2B5EF4-FFF2-40B4-BE49-F238E27FC236}">
                <a16:creationId xmlns:a16="http://schemas.microsoft.com/office/drawing/2014/main" id="{84526B63-4A70-2354-2168-1D4824FAD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911" y="902680"/>
            <a:ext cx="11545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塑料封装</a:t>
            </a:r>
          </a:p>
        </p:txBody>
      </p:sp>
      <p:sp>
        <p:nvSpPr>
          <p:cNvPr id="42" name="Rectangle 28">
            <a:extLst>
              <a:ext uri="{FF2B5EF4-FFF2-40B4-BE49-F238E27FC236}">
                <a16:creationId xmlns:a16="http://schemas.microsoft.com/office/drawing/2014/main" id="{B3AC5372-2A69-5308-F152-BE9BC5898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4588" y="1385901"/>
            <a:ext cx="67567" cy="3527674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100000">
                <a:srgbClr val="6600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965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utoUpdateAnimBg="0"/>
      <p:bldP spid="29" grpId="0" autoUpdateAnimBg="0"/>
      <p:bldP spid="41" grpId="0" autoUpdateAnimBg="0"/>
      <p:bldP spid="4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集成稳压电源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A9DE98C-D805-85CD-B34F-6D053E1DB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097" y="887896"/>
            <a:ext cx="6248400" cy="5334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b="1" dirty="0">
                <a:solidFill>
                  <a:srgbClr val="CC0000"/>
                </a:solidFill>
                <a:latin typeface="+mn-lt"/>
                <a:ea typeface="Microsoft YaHei UI" panose="020B0503020204020204" pitchFamily="34" charset="-122"/>
              </a:rPr>
              <a:t>3. </a:t>
            </a:r>
            <a:r>
              <a:rPr lang="zh-CN" altLang="en-US" b="1" dirty="0">
                <a:solidFill>
                  <a:srgbClr val="CC0000"/>
                </a:solidFill>
                <a:latin typeface="+mn-lt"/>
                <a:ea typeface="Microsoft YaHei UI" panose="020B0503020204020204" pitchFamily="34" charset="-122"/>
              </a:rPr>
              <a:t>性能特点</a:t>
            </a: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（</a:t>
            </a:r>
            <a:r>
              <a:rPr lang="en-US" altLang="zh-CN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7800</a:t>
            </a: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7900</a:t>
            </a:r>
            <a:r>
              <a:rPr lang="zh-CN" altLang="en-US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系列）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44CEF33-8A17-FF31-49E6-51ABEA242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1524000"/>
            <a:ext cx="7772400" cy="270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ea typeface="Microsoft YaHei UI" panose="020B0503020204020204" pitchFamily="34" charset="-122"/>
              </a:rPr>
              <a:t>输出电流超过 </a:t>
            </a:r>
            <a:r>
              <a:rPr lang="en-US" altLang="zh-CN" sz="2000" b="1" dirty="0">
                <a:ea typeface="Microsoft YaHei UI" panose="020B0503020204020204" pitchFamily="34" charset="-122"/>
              </a:rPr>
              <a:t>1. 5 A</a:t>
            </a:r>
            <a:r>
              <a:rPr lang="zh-CN" altLang="en-US" sz="2000" b="1" dirty="0">
                <a:ea typeface="Microsoft YaHei UI" panose="020B0503020204020204" pitchFamily="34" charset="-122"/>
              </a:rPr>
              <a:t>（加散热器）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ea typeface="Microsoft YaHei UI" panose="020B0503020204020204" pitchFamily="34" charset="-122"/>
              </a:rPr>
              <a:t>不需要外接元件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ea typeface="Microsoft YaHei UI" panose="020B0503020204020204" pitchFamily="34" charset="-122"/>
              </a:rPr>
              <a:t>内部有过热保护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ea typeface="Microsoft YaHei UI" panose="020B0503020204020204" pitchFamily="34" charset="-122"/>
              </a:rPr>
              <a:t>内部有过流保护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ea typeface="Microsoft YaHei UI" panose="020B0503020204020204" pitchFamily="34" charset="-122"/>
              </a:rPr>
              <a:t>调整管设有安全工作区保护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ea typeface="Microsoft YaHei UI" panose="020B0503020204020204" pitchFamily="34" charset="-122"/>
              </a:rPr>
              <a:t>输出电压容差为 </a:t>
            </a:r>
            <a:r>
              <a:rPr lang="en-US" altLang="zh-CN" sz="2000" b="1" dirty="0">
                <a:ea typeface="Microsoft YaHei UI" panose="020B0503020204020204" pitchFamily="34" charset="-122"/>
              </a:rPr>
              <a:t>4%</a:t>
            </a:r>
          </a:p>
        </p:txBody>
      </p:sp>
      <p:sp>
        <p:nvSpPr>
          <p:cNvPr id="4" name="Text Box 87">
            <a:extLst>
              <a:ext uri="{FF2B5EF4-FFF2-40B4-BE49-F238E27FC236}">
                <a16:creationId xmlns:a16="http://schemas.microsoft.com/office/drawing/2014/main" id="{A022769C-F842-F248-684C-21E1196F3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1553" y="4232744"/>
            <a:ext cx="6257014" cy="681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b="1" dirty="0">
                <a:solidFill>
                  <a:srgbClr val="CC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输出电压额定值有</a:t>
            </a:r>
            <a:r>
              <a:rPr lang="en-US" altLang="zh-CN" b="1" dirty="0">
                <a:solidFill>
                  <a:srgbClr val="CC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 </a:t>
            </a:r>
          </a:p>
          <a:p>
            <a:pPr>
              <a:lnSpc>
                <a:spcPct val="110000"/>
              </a:lnSpc>
              <a:defRPr/>
            </a:pP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   5V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6V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 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9V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12V 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 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15V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 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18V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 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24V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等 。</a:t>
            </a:r>
          </a:p>
        </p:txBody>
      </p:sp>
    </p:spTree>
    <p:extLst>
      <p:ext uri="{BB962C8B-B14F-4D97-AF65-F5344CB8AC3E}">
        <p14:creationId xmlns:p14="http://schemas.microsoft.com/office/powerpoint/2010/main" val="102231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集成稳压电源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786DDCB-07EF-FD81-EADD-488B88C11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853137"/>
            <a:ext cx="3124200" cy="685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4. </a:t>
            </a:r>
            <a:r>
              <a:rPr lang="zh-CN" altLang="en-US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主要参数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AC9CFE50-EC91-71BA-36E6-AB2B5F086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1310337"/>
            <a:ext cx="8299450" cy="8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 (1) 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电压调整率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S</a:t>
            </a:r>
            <a:r>
              <a:rPr lang="en-US" altLang="zh-CN" sz="2000" b="1" i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U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(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稳压系数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)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2000" b="1" dirty="0">
                <a:solidFill>
                  <a:schemeClr val="bg1"/>
                </a:solidFill>
                <a:latin typeface="+mn-lt"/>
                <a:ea typeface="Microsoft YaHei UI" panose="020B0503020204020204" pitchFamily="34" charset="-122"/>
              </a:rPr>
              <a:t>    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</a:rPr>
              <a:t>反映当负载电流和环境温度不变时，电网电压波动对稳压电路的影响。</a:t>
            </a:r>
            <a:endParaRPr lang="zh-CN" altLang="en-US" sz="2000" b="1" dirty="0">
              <a:solidFill>
                <a:schemeClr val="bg1"/>
              </a:solidFill>
              <a:latin typeface="+mn-lt"/>
              <a:ea typeface="Microsoft YaHei UI" panose="020B0503020204020204" pitchFamily="34" charset="-122"/>
            </a:endParaRPr>
          </a:p>
        </p:txBody>
      </p:sp>
      <p:graphicFrame>
        <p:nvGraphicFramePr>
          <p:cNvPr id="7" name="Object 7">
            <a:extLst>
              <a:ext uri="{FF2B5EF4-FFF2-40B4-BE49-F238E27FC236}">
                <a16:creationId xmlns:a16="http://schemas.microsoft.com/office/drawing/2014/main" id="{B511CBAA-F933-BDB9-5449-EDF5839AB0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6221369"/>
              </p:ext>
            </p:extLst>
          </p:nvPr>
        </p:nvGraphicFramePr>
        <p:xfrm>
          <a:off x="1651316" y="2125212"/>
          <a:ext cx="2992246" cy="838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71554" imgH="438163" progId="Equation.3">
                  <p:embed/>
                </p:oleObj>
              </mc:Choice>
              <mc:Fallback>
                <p:oleObj name="Equation" r:id="rId3" imgW="1771554" imgH="438163" progId="Equation.3">
                  <p:embed/>
                  <p:pic>
                    <p:nvPicPr>
                      <p:cNvPr id="8397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316" y="2125212"/>
                        <a:ext cx="2992246" cy="8388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8">
            <a:extLst>
              <a:ext uri="{FF2B5EF4-FFF2-40B4-BE49-F238E27FC236}">
                <a16:creationId xmlns:a16="http://schemas.microsoft.com/office/drawing/2014/main" id="{5E485263-FCED-0776-50BF-679C62D0A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2964290"/>
            <a:ext cx="8372475" cy="108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 (2) 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电流调整率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S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I</a:t>
            </a:r>
            <a:r>
              <a:rPr lang="en-US" altLang="zh-CN" sz="2000" b="1" i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zh-CN" sz="2000" b="1" dirty="0">
                <a:solidFill>
                  <a:schemeClr val="bg1"/>
                </a:solidFill>
                <a:latin typeface="+mn-lt"/>
                <a:ea typeface="Microsoft YaHei UI" panose="020B0503020204020204" pitchFamily="34" charset="-122"/>
              </a:rPr>
              <a:t>    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</a:rPr>
              <a:t>反映当输入电压和环境温度不变时，输出电流变化时输出电压保持稳定的能力，即稳压电路的带负载能力。</a:t>
            </a:r>
            <a:endParaRPr lang="zh-CN" altLang="en-US" sz="2000" b="1" dirty="0">
              <a:solidFill>
                <a:schemeClr val="bg1"/>
              </a:solidFill>
              <a:latin typeface="+mn-lt"/>
              <a:ea typeface="Microsoft YaHei UI" panose="020B0503020204020204" pitchFamily="34" charset="-122"/>
            </a:endParaRPr>
          </a:p>
        </p:txBody>
      </p:sp>
      <p:graphicFrame>
        <p:nvGraphicFramePr>
          <p:cNvPr id="9" name="Object 9">
            <a:extLst>
              <a:ext uri="{FF2B5EF4-FFF2-40B4-BE49-F238E27FC236}">
                <a16:creationId xmlns:a16="http://schemas.microsoft.com/office/drawing/2014/main" id="{07127F00-99E6-A1F7-5555-AAF697D496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5420334"/>
              </p:ext>
            </p:extLst>
          </p:nvPr>
        </p:nvGraphicFramePr>
        <p:xfrm>
          <a:off x="1527195" y="3971314"/>
          <a:ext cx="3083284" cy="101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86012" imgH="514389" progId="Equation.3">
                  <p:embed/>
                </p:oleObj>
              </mc:Choice>
              <mc:Fallback>
                <p:oleObj name="Equation" r:id="rId5" imgW="1686012" imgH="514389" progId="Equation.3">
                  <p:embed/>
                  <p:pic>
                    <p:nvPicPr>
                      <p:cNvPr id="8397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7195" y="3971314"/>
                        <a:ext cx="3083284" cy="1019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10">
            <a:extLst>
              <a:ext uri="{FF2B5EF4-FFF2-40B4-BE49-F238E27FC236}">
                <a16:creationId xmlns:a16="http://schemas.microsoft.com/office/drawing/2014/main" id="{525EA81A-3843-AACB-6498-D319E8508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1487" y="2277550"/>
            <a:ext cx="169024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>
                <a:latin typeface="+mn-lt"/>
                <a:ea typeface="Microsoft YaHei UI" panose="020B0503020204020204" pitchFamily="34" charset="-122"/>
              </a:rPr>
              <a:t>0.005~0.02%   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9C7EA2ED-59CF-8572-9943-F75B298A2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7977" y="4311799"/>
            <a:ext cx="18113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>
                <a:latin typeface="+mn-lt"/>
                <a:ea typeface="Microsoft YaHei UI" panose="020B0503020204020204" pitchFamily="34" charset="-122"/>
              </a:rPr>
              <a:t>0.1~1.0%</a:t>
            </a:r>
            <a:endParaRPr lang="en-US" altLang="zh-CN" sz="2000" b="1" dirty="0">
              <a:solidFill>
                <a:schemeClr val="bg1"/>
              </a:solidFill>
              <a:latin typeface="+mn-lt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673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  <p:bldP spid="8" grpId="0" build="p" autoUpdateAnimBg="0"/>
      <p:bldP spid="10" grpId="0" autoUpdateAnimBg="0"/>
      <p:bldP spid="1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单相半波整流电路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grpSp>
        <p:nvGrpSpPr>
          <p:cNvPr id="9" name="Group 171"/>
          <p:cNvGrpSpPr>
            <a:grpSpLocks/>
          </p:cNvGrpSpPr>
          <p:nvPr/>
        </p:nvGrpSpPr>
        <p:grpSpPr bwMode="auto">
          <a:xfrm>
            <a:off x="5035050" y="3515834"/>
            <a:ext cx="3449638" cy="1422400"/>
            <a:chOff x="3251" y="2793"/>
            <a:chExt cx="2173" cy="896"/>
          </a:xfrm>
        </p:grpSpPr>
        <p:sp>
          <p:nvSpPr>
            <p:cNvPr id="10" name="Line 172"/>
            <p:cNvSpPr>
              <a:spLocks noChangeShapeType="1"/>
            </p:cNvSpPr>
            <p:nvPr/>
          </p:nvSpPr>
          <p:spPr bwMode="auto">
            <a:xfrm flipV="1">
              <a:off x="3505" y="3065"/>
              <a:ext cx="0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" name="Line 173"/>
            <p:cNvSpPr>
              <a:spLocks noChangeShapeType="1"/>
            </p:cNvSpPr>
            <p:nvPr/>
          </p:nvSpPr>
          <p:spPr bwMode="auto">
            <a:xfrm>
              <a:off x="3505" y="3257"/>
              <a:ext cx="17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graphicFrame>
          <p:nvGraphicFramePr>
            <p:cNvPr id="12" name="Object 174"/>
            <p:cNvGraphicFramePr>
              <a:graphicFrameLocks noChangeAspect="1"/>
            </p:cNvGraphicFramePr>
            <p:nvPr/>
          </p:nvGraphicFramePr>
          <p:xfrm>
            <a:off x="5200" y="3257"/>
            <a:ext cx="224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3" imgW="209672" imgH="133260" progId="Equation.3">
                    <p:embed/>
                  </p:oleObj>
                </mc:Choice>
                <mc:Fallback>
                  <p:oleObj name="公式" r:id="rId3" imgW="209672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0" y="3257"/>
                          <a:ext cx="224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angle 175"/>
            <p:cNvSpPr>
              <a:spLocks noChangeArrowheads="1"/>
            </p:cNvSpPr>
            <p:nvPr/>
          </p:nvSpPr>
          <p:spPr bwMode="auto">
            <a:xfrm>
              <a:off x="3251" y="2793"/>
              <a:ext cx="25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i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600" b="1" baseline="-25000">
                  <a:latin typeface="+mn-lt"/>
                  <a:ea typeface="Microsoft YaHei" panose="020B0503020204020204" pitchFamily="34" charset="-122"/>
                </a:rPr>
                <a:t>D</a:t>
              </a:r>
            </a:p>
          </p:txBody>
        </p:sp>
        <p:sp>
          <p:nvSpPr>
            <p:cNvPr id="14" name="Rectangle 176"/>
            <p:cNvSpPr>
              <a:spLocks noChangeArrowheads="1"/>
            </p:cNvSpPr>
            <p:nvPr/>
          </p:nvSpPr>
          <p:spPr bwMode="auto">
            <a:xfrm>
              <a:off x="3312" y="3177"/>
              <a:ext cx="209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sz="1600" b="1" i="1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</p:grp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559886" y="3540124"/>
            <a:ext cx="2667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zh-CN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2. </a:t>
            </a:r>
            <a:r>
              <a:rPr lang="zh-CN" altLang="en-US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工作原理</a:t>
            </a: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777390" y="4073524"/>
            <a:ext cx="3886200" cy="37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b="1" i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    u</a:t>
            </a:r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正半周，</a:t>
            </a:r>
            <a:r>
              <a:rPr lang="en-US" altLang="zh-CN" b="1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V</a:t>
            </a:r>
            <a:r>
              <a:rPr lang="en-US" altLang="zh-CN" b="1" baseline="-25000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a</a:t>
            </a:r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&gt;</a:t>
            </a:r>
            <a:r>
              <a:rPr lang="en-US" altLang="zh-CN" b="1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V</a:t>
            </a:r>
            <a:r>
              <a:rPr lang="en-US" altLang="zh-CN" b="1" baseline="-25000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b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，</a:t>
            </a:r>
            <a:r>
              <a:rPr lang="zh-CN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二极管</a:t>
            </a:r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zh-CN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导通；</a:t>
            </a:r>
            <a:endParaRPr lang="zh-CN" altLang="en-US" b="1" dirty="0">
              <a:solidFill>
                <a:srgbClr val="004E00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4904873" y="776287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3.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工作波形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12287" y="4468825"/>
            <a:ext cx="3886200" cy="37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b="1" i="1" dirty="0">
                <a:solidFill>
                  <a:schemeClr val="bg1"/>
                </a:solidFill>
                <a:latin typeface="+mn-lt"/>
                <a:ea typeface="Microsoft YaHei" panose="020B0503020204020204" pitchFamily="34" charset="-122"/>
              </a:rPr>
              <a:t>    </a:t>
            </a:r>
            <a:r>
              <a:rPr lang="en-US" altLang="zh-CN" b="1" i="1" dirty="0">
                <a:latin typeface="+mn-lt"/>
                <a:ea typeface="Microsoft YaHei" panose="020B0503020204020204" pitchFamily="34" charset="-122"/>
              </a:rPr>
              <a:t>u </a:t>
            </a:r>
            <a:r>
              <a:rPr lang="zh-CN" altLang="zh-CN" b="1" dirty="0">
                <a:latin typeface="+mn-lt"/>
                <a:ea typeface="Microsoft YaHei" panose="020B0503020204020204" pitchFamily="34" charset="-122"/>
              </a:rPr>
              <a:t>负半周，</a:t>
            </a:r>
            <a:r>
              <a:rPr lang="en-US" altLang="zh-CN" b="1" dirty="0" err="1">
                <a:latin typeface="+mn-lt"/>
                <a:ea typeface="Microsoft YaHei" panose="020B0503020204020204" pitchFamily="34" charset="-122"/>
              </a:rPr>
              <a:t>V</a:t>
            </a:r>
            <a:r>
              <a:rPr lang="en-US" altLang="zh-CN" b="1" baseline="-25000" dirty="0" err="1">
                <a:latin typeface="+mn-lt"/>
                <a:ea typeface="Microsoft YaHei" panose="020B0503020204020204" pitchFamily="34" charset="-122"/>
              </a:rPr>
              <a:t>a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&lt; </a:t>
            </a:r>
            <a:r>
              <a:rPr lang="en-US" altLang="zh-CN" b="1" dirty="0" err="1">
                <a:latin typeface="+mn-lt"/>
                <a:ea typeface="Microsoft YaHei" panose="020B0503020204020204" pitchFamily="34" charset="-122"/>
              </a:rPr>
              <a:t>V</a:t>
            </a:r>
            <a:r>
              <a:rPr lang="en-US" altLang="zh-CN" b="1" baseline="-25000" dirty="0" err="1">
                <a:latin typeface="+mn-lt"/>
                <a:ea typeface="Microsoft YaHei" panose="020B0503020204020204" pitchFamily="34" charset="-122"/>
              </a:rPr>
              <a:t>b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，二极管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 </a:t>
            </a:r>
            <a:r>
              <a:rPr lang="zh-CN" altLang="zh-CN" b="1" dirty="0">
                <a:latin typeface="+mn-lt"/>
                <a:ea typeface="Microsoft YaHei" panose="020B0503020204020204" pitchFamily="34" charset="-122"/>
              </a:rPr>
              <a:t>截止 。</a:t>
            </a:r>
            <a:endParaRPr lang="zh-CN" altLang="en-US" b="1" dirty="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559886" y="796924"/>
            <a:ext cx="17235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1.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电路结构</a:t>
            </a:r>
          </a:p>
        </p:txBody>
      </p:sp>
      <p:grpSp>
        <p:nvGrpSpPr>
          <p:cNvPr id="24" name="Group 57"/>
          <p:cNvGrpSpPr>
            <a:grpSpLocks/>
          </p:cNvGrpSpPr>
          <p:nvPr/>
        </p:nvGrpSpPr>
        <p:grpSpPr bwMode="auto">
          <a:xfrm>
            <a:off x="636086" y="1135062"/>
            <a:ext cx="4038600" cy="2416175"/>
            <a:chOff x="336" y="767"/>
            <a:chExt cx="2544" cy="1522"/>
          </a:xfrm>
        </p:grpSpPr>
        <p:sp>
          <p:nvSpPr>
            <p:cNvPr id="25" name="Rectangle 58"/>
            <p:cNvSpPr>
              <a:spLocks noChangeArrowheads="1"/>
            </p:cNvSpPr>
            <p:nvPr/>
          </p:nvSpPr>
          <p:spPr bwMode="auto">
            <a:xfrm>
              <a:off x="2491" y="1697"/>
              <a:ext cx="24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  –</a:t>
              </a:r>
            </a:p>
          </p:txBody>
        </p:sp>
        <p:sp>
          <p:nvSpPr>
            <p:cNvPr id="26" name="Rectangle 59"/>
            <p:cNvSpPr>
              <a:spLocks noChangeArrowheads="1"/>
            </p:cNvSpPr>
            <p:nvPr/>
          </p:nvSpPr>
          <p:spPr bwMode="auto">
            <a:xfrm>
              <a:off x="1414" y="1266"/>
              <a:ext cx="19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27" name="Rectangle 60"/>
            <p:cNvSpPr>
              <a:spLocks noChangeArrowheads="1"/>
            </p:cNvSpPr>
            <p:nvPr/>
          </p:nvSpPr>
          <p:spPr bwMode="auto">
            <a:xfrm>
              <a:off x="2566" y="1256"/>
              <a:ext cx="19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28" name="Rectangle 61"/>
            <p:cNvSpPr>
              <a:spLocks noChangeArrowheads="1"/>
            </p:cNvSpPr>
            <p:nvPr/>
          </p:nvSpPr>
          <p:spPr bwMode="auto">
            <a:xfrm>
              <a:off x="1427" y="1689"/>
              <a:ext cx="1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grpSp>
          <p:nvGrpSpPr>
            <p:cNvPr id="29" name="Group 62"/>
            <p:cNvGrpSpPr>
              <a:grpSpLocks/>
            </p:cNvGrpSpPr>
            <p:nvPr/>
          </p:nvGrpSpPr>
          <p:grpSpPr bwMode="auto">
            <a:xfrm>
              <a:off x="338" y="1227"/>
              <a:ext cx="683" cy="349"/>
              <a:chOff x="1089" y="2072"/>
              <a:chExt cx="702" cy="399"/>
            </a:xfrm>
          </p:grpSpPr>
          <p:sp>
            <p:nvSpPr>
              <p:cNvPr id="59" name="Line 63"/>
              <p:cNvSpPr>
                <a:spLocks noChangeShapeType="1"/>
              </p:cNvSpPr>
              <p:nvPr/>
            </p:nvSpPr>
            <p:spPr bwMode="auto">
              <a:xfrm flipV="1">
                <a:off x="1089" y="2072"/>
                <a:ext cx="0" cy="39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60" name="Line 64"/>
              <p:cNvSpPr>
                <a:spLocks noChangeShapeType="1"/>
              </p:cNvSpPr>
              <p:nvPr/>
            </p:nvSpPr>
            <p:spPr bwMode="auto">
              <a:xfrm>
                <a:off x="1089" y="2471"/>
                <a:ext cx="70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30" name="Freeform 65"/>
            <p:cNvSpPr>
              <a:spLocks noChangeAspect="1"/>
            </p:cNvSpPr>
            <p:nvPr/>
          </p:nvSpPr>
          <p:spPr bwMode="auto">
            <a:xfrm>
              <a:off x="336" y="1406"/>
              <a:ext cx="495" cy="329"/>
            </a:xfrm>
            <a:custGeom>
              <a:avLst/>
              <a:gdLst>
                <a:gd name="T0" fmla="*/ 0 w 1932"/>
                <a:gd name="T1" fmla="*/ 31 h 753"/>
                <a:gd name="T2" fmla="*/ 8 w 1932"/>
                <a:gd name="T3" fmla="*/ 0 h 753"/>
                <a:gd name="T4" fmla="*/ 16 w 1932"/>
                <a:gd name="T5" fmla="*/ 30 h 753"/>
                <a:gd name="T6" fmla="*/ 25 w 1932"/>
                <a:gd name="T7" fmla="*/ 62 h 753"/>
                <a:gd name="T8" fmla="*/ 33 w 1932"/>
                <a:gd name="T9" fmla="*/ 31 h 7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32" h="753">
                  <a:moveTo>
                    <a:pt x="0" y="376"/>
                  </a:moveTo>
                  <a:cubicBezTo>
                    <a:pt x="166" y="190"/>
                    <a:pt x="332" y="4"/>
                    <a:pt x="492" y="2"/>
                  </a:cubicBezTo>
                  <a:cubicBezTo>
                    <a:pt x="652" y="0"/>
                    <a:pt x="798" y="239"/>
                    <a:pt x="960" y="364"/>
                  </a:cubicBezTo>
                  <a:cubicBezTo>
                    <a:pt x="1122" y="489"/>
                    <a:pt x="1301" y="749"/>
                    <a:pt x="1463" y="751"/>
                  </a:cubicBezTo>
                  <a:cubicBezTo>
                    <a:pt x="1625" y="753"/>
                    <a:pt x="1854" y="439"/>
                    <a:pt x="1932" y="37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1" name="Text Box 66"/>
            <p:cNvSpPr txBox="1">
              <a:spLocks noChangeArrowheads="1"/>
            </p:cNvSpPr>
            <p:nvPr/>
          </p:nvSpPr>
          <p:spPr bwMode="auto">
            <a:xfrm>
              <a:off x="1376" y="859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a</a:t>
              </a:r>
            </a:p>
          </p:txBody>
        </p:sp>
        <p:sp>
          <p:nvSpPr>
            <p:cNvPr id="32" name="Text Box 67"/>
            <p:cNvSpPr txBox="1">
              <a:spLocks noChangeArrowheads="1"/>
            </p:cNvSpPr>
            <p:nvPr/>
          </p:nvSpPr>
          <p:spPr bwMode="auto">
            <a:xfrm>
              <a:off x="1104" y="911"/>
              <a:ext cx="28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Tr</a:t>
              </a:r>
            </a:p>
          </p:txBody>
        </p:sp>
        <p:sp>
          <p:nvSpPr>
            <p:cNvPr id="33" name="Text Box 68"/>
            <p:cNvSpPr txBox="1">
              <a:spLocks noChangeArrowheads="1"/>
            </p:cNvSpPr>
            <p:nvPr/>
          </p:nvSpPr>
          <p:spPr bwMode="auto">
            <a:xfrm>
              <a:off x="1825" y="776"/>
              <a:ext cx="34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D</a:t>
              </a:r>
            </a:p>
          </p:txBody>
        </p:sp>
        <p:sp>
          <p:nvSpPr>
            <p:cNvPr id="34" name="Text Box 69"/>
            <p:cNvSpPr txBox="1">
              <a:spLocks noChangeArrowheads="1"/>
            </p:cNvSpPr>
            <p:nvPr/>
          </p:nvSpPr>
          <p:spPr bwMode="auto">
            <a:xfrm>
              <a:off x="2536" y="1391"/>
              <a:ext cx="34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20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20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5" name="Line 70"/>
            <p:cNvSpPr>
              <a:spLocks noChangeShapeType="1"/>
            </p:cNvSpPr>
            <p:nvPr/>
          </p:nvSpPr>
          <p:spPr bwMode="auto">
            <a:xfrm>
              <a:off x="687" y="1178"/>
              <a:ext cx="4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6" name="Oval 71"/>
            <p:cNvSpPr>
              <a:spLocks noChangeArrowheads="1"/>
            </p:cNvSpPr>
            <p:nvPr/>
          </p:nvSpPr>
          <p:spPr bwMode="auto">
            <a:xfrm>
              <a:off x="646" y="1160"/>
              <a:ext cx="39" cy="3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7" name="Line 72"/>
            <p:cNvSpPr>
              <a:spLocks noChangeShapeType="1"/>
            </p:cNvSpPr>
            <p:nvPr/>
          </p:nvSpPr>
          <p:spPr bwMode="auto">
            <a:xfrm>
              <a:off x="687" y="2040"/>
              <a:ext cx="4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8" name="Oval 73"/>
            <p:cNvSpPr>
              <a:spLocks noChangeArrowheads="1"/>
            </p:cNvSpPr>
            <p:nvPr/>
          </p:nvSpPr>
          <p:spPr bwMode="auto">
            <a:xfrm>
              <a:off x="646" y="2022"/>
              <a:ext cx="39" cy="3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9" name="Freeform 74"/>
            <p:cNvSpPr>
              <a:spLocks/>
            </p:cNvSpPr>
            <p:nvPr/>
          </p:nvSpPr>
          <p:spPr bwMode="auto">
            <a:xfrm>
              <a:off x="1152" y="1360"/>
              <a:ext cx="41" cy="497"/>
            </a:xfrm>
            <a:custGeom>
              <a:avLst/>
              <a:gdLst>
                <a:gd name="T0" fmla="*/ 0 w 48"/>
                <a:gd name="T1" fmla="*/ 0 h 768"/>
                <a:gd name="T2" fmla="*/ 30 w 48"/>
                <a:gd name="T3" fmla="*/ 26 h 768"/>
                <a:gd name="T4" fmla="*/ 0 w 48"/>
                <a:gd name="T5" fmla="*/ 52 h 768"/>
                <a:gd name="T6" fmla="*/ 30 w 48"/>
                <a:gd name="T7" fmla="*/ 78 h 768"/>
                <a:gd name="T8" fmla="*/ 0 w 48"/>
                <a:gd name="T9" fmla="*/ 104 h 768"/>
                <a:gd name="T10" fmla="*/ 30 w 48"/>
                <a:gd name="T11" fmla="*/ 130 h 768"/>
                <a:gd name="T12" fmla="*/ 0 w 48"/>
                <a:gd name="T13" fmla="*/ 156 h 768"/>
                <a:gd name="T14" fmla="*/ 30 w 48"/>
                <a:gd name="T15" fmla="*/ 182 h 768"/>
                <a:gd name="T16" fmla="*/ 0 w 48"/>
                <a:gd name="T17" fmla="*/ 208 h 7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768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0" y="160"/>
                    <a:pt x="0" y="192"/>
                  </a:cubicBezTo>
                  <a:cubicBezTo>
                    <a:pt x="0" y="224"/>
                    <a:pt x="48" y="256"/>
                    <a:pt x="48" y="288"/>
                  </a:cubicBezTo>
                  <a:cubicBezTo>
                    <a:pt x="48" y="320"/>
                    <a:pt x="0" y="352"/>
                    <a:pt x="0" y="384"/>
                  </a:cubicBezTo>
                  <a:cubicBezTo>
                    <a:pt x="0" y="416"/>
                    <a:pt x="48" y="448"/>
                    <a:pt x="48" y="480"/>
                  </a:cubicBezTo>
                  <a:cubicBezTo>
                    <a:pt x="48" y="512"/>
                    <a:pt x="0" y="544"/>
                    <a:pt x="0" y="576"/>
                  </a:cubicBezTo>
                  <a:cubicBezTo>
                    <a:pt x="0" y="608"/>
                    <a:pt x="48" y="640"/>
                    <a:pt x="48" y="672"/>
                  </a:cubicBezTo>
                  <a:cubicBezTo>
                    <a:pt x="48" y="704"/>
                    <a:pt x="8" y="752"/>
                    <a:pt x="0" y="7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0" name="Freeform 75"/>
            <p:cNvSpPr>
              <a:spLocks/>
            </p:cNvSpPr>
            <p:nvPr/>
          </p:nvSpPr>
          <p:spPr bwMode="auto">
            <a:xfrm flipH="1">
              <a:off x="1329" y="1360"/>
              <a:ext cx="40" cy="497"/>
            </a:xfrm>
            <a:custGeom>
              <a:avLst/>
              <a:gdLst>
                <a:gd name="T0" fmla="*/ 0 w 48"/>
                <a:gd name="T1" fmla="*/ 0 h 768"/>
                <a:gd name="T2" fmla="*/ 28 w 48"/>
                <a:gd name="T3" fmla="*/ 26 h 768"/>
                <a:gd name="T4" fmla="*/ 0 w 48"/>
                <a:gd name="T5" fmla="*/ 52 h 768"/>
                <a:gd name="T6" fmla="*/ 28 w 48"/>
                <a:gd name="T7" fmla="*/ 78 h 768"/>
                <a:gd name="T8" fmla="*/ 0 w 48"/>
                <a:gd name="T9" fmla="*/ 104 h 768"/>
                <a:gd name="T10" fmla="*/ 28 w 48"/>
                <a:gd name="T11" fmla="*/ 130 h 768"/>
                <a:gd name="T12" fmla="*/ 0 w 48"/>
                <a:gd name="T13" fmla="*/ 156 h 768"/>
                <a:gd name="T14" fmla="*/ 28 w 48"/>
                <a:gd name="T15" fmla="*/ 182 h 768"/>
                <a:gd name="T16" fmla="*/ 0 w 48"/>
                <a:gd name="T17" fmla="*/ 208 h 7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768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0" y="160"/>
                    <a:pt x="0" y="192"/>
                  </a:cubicBezTo>
                  <a:cubicBezTo>
                    <a:pt x="0" y="224"/>
                    <a:pt x="48" y="256"/>
                    <a:pt x="48" y="288"/>
                  </a:cubicBezTo>
                  <a:cubicBezTo>
                    <a:pt x="48" y="320"/>
                    <a:pt x="0" y="352"/>
                    <a:pt x="0" y="384"/>
                  </a:cubicBezTo>
                  <a:cubicBezTo>
                    <a:pt x="0" y="416"/>
                    <a:pt x="48" y="448"/>
                    <a:pt x="48" y="480"/>
                  </a:cubicBezTo>
                  <a:cubicBezTo>
                    <a:pt x="48" y="512"/>
                    <a:pt x="0" y="544"/>
                    <a:pt x="0" y="576"/>
                  </a:cubicBezTo>
                  <a:cubicBezTo>
                    <a:pt x="0" y="608"/>
                    <a:pt x="48" y="640"/>
                    <a:pt x="48" y="672"/>
                  </a:cubicBezTo>
                  <a:cubicBezTo>
                    <a:pt x="48" y="704"/>
                    <a:pt x="8" y="752"/>
                    <a:pt x="0" y="7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1" name="Line 76"/>
            <p:cNvSpPr>
              <a:spLocks noChangeShapeType="1"/>
            </p:cNvSpPr>
            <p:nvPr/>
          </p:nvSpPr>
          <p:spPr bwMode="auto">
            <a:xfrm>
              <a:off x="1264" y="1259"/>
              <a:ext cx="0" cy="69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2" name="Line 77"/>
            <p:cNvSpPr>
              <a:spLocks noChangeShapeType="1"/>
            </p:cNvSpPr>
            <p:nvPr/>
          </p:nvSpPr>
          <p:spPr bwMode="auto">
            <a:xfrm flipV="1">
              <a:off x="1362" y="2038"/>
              <a:ext cx="1104" cy="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3" name="Text Box 78"/>
            <p:cNvSpPr txBox="1">
              <a:spLocks noChangeArrowheads="1"/>
            </p:cNvSpPr>
            <p:nvPr/>
          </p:nvSpPr>
          <p:spPr bwMode="auto">
            <a:xfrm>
              <a:off x="1392" y="1411"/>
              <a:ext cx="29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</a:p>
          </p:txBody>
        </p:sp>
        <p:sp>
          <p:nvSpPr>
            <p:cNvPr id="44" name="Line 79"/>
            <p:cNvSpPr>
              <a:spLocks noChangeShapeType="1"/>
            </p:cNvSpPr>
            <p:nvPr/>
          </p:nvSpPr>
          <p:spPr bwMode="auto">
            <a:xfrm>
              <a:off x="1152" y="1176"/>
              <a:ext cx="0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5" name="Line 80"/>
            <p:cNvSpPr>
              <a:spLocks noChangeShapeType="1"/>
            </p:cNvSpPr>
            <p:nvPr/>
          </p:nvSpPr>
          <p:spPr bwMode="auto">
            <a:xfrm>
              <a:off x="1152" y="1857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6" name="Line 81"/>
            <p:cNvSpPr>
              <a:spLocks noChangeShapeType="1"/>
            </p:cNvSpPr>
            <p:nvPr/>
          </p:nvSpPr>
          <p:spPr bwMode="auto">
            <a:xfrm>
              <a:off x="1369" y="1177"/>
              <a:ext cx="0" cy="18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7" name="Line 82"/>
            <p:cNvSpPr>
              <a:spLocks noChangeShapeType="1"/>
            </p:cNvSpPr>
            <p:nvPr/>
          </p:nvSpPr>
          <p:spPr bwMode="auto">
            <a:xfrm>
              <a:off x="1369" y="1857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8" name="Line 83"/>
            <p:cNvSpPr>
              <a:spLocks noChangeShapeType="1"/>
            </p:cNvSpPr>
            <p:nvPr/>
          </p:nvSpPr>
          <p:spPr bwMode="auto">
            <a:xfrm>
              <a:off x="2456" y="1176"/>
              <a:ext cx="0" cy="27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9" name="Text Box 84"/>
            <p:cNvSpPr txBox="1">
              <a:spLocks noChangeArrowheads="1"/>
            </p:cNvSpPr>
            <p:nvPr/>
          </p:nvSpPr>
          <p:spPr bwMode="auto">
            <a:xfrm>
              <a:off x="1330" y="2037"/>
              <a:ext cx="20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b</a:t>
              </a:r>
            </a:p>
          </p:txBody>
        </p:sp>
        <p:sp>
          <p:nvSpPr>
            <p:cNvPr id="50" name="Text Box 85"/>
            <p:cNvSpPr txBox="1">
              <a:spLocks noChangeArrowheads="1"/>
            </p:cNvSpPr>
            <p:nvPr/>
          </p:nvSpPr>
          <p:spPr bwMode="auto">
            <a:xfrm>
              <a:off x="2025" y="1411"/>
              <a:ext cx="52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2000" b="1" i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2000" b="1" i="1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51" name="Group 86"/>
            <p:cNvGrpSpPr>
              <a:grpSpLocks/>
            </p:cNvGrpSpPr>
            <p:nvPr/>
          </p:nvGrpSpPr>
          <p:grpSpPr bwMode="auto">
            <a:xfrm flipH="1">
              <a:off x="1871" y="1078"/>
              <a:ext cx="170" cy="186"/>
              <a:chOff x="2793" y="1735"/>
              <a:chExt cx="206" cy="292"/>
            </a:xfrm>
          </p:grpSpPr>
          <p:sp>
            <p:nvSpPr>
              <p:cNvPr id="57" name="AutoShape 87"/>
              <p:cNvSpPr>
                <a:spLocks noChangeArrowheads="1"/>
              </p:cNvSpPr>
              <p:nvPr/>
            </p:nvSpPr>
            <p:spPr bwMode="auto">
              <a:xfrm rot="-5400000">
                <a:off x="2759" y="1787"/>
                <a:ext cx="288" cy="192"/>
              </a:xfrm>
              <a:prstGeom prst="triangle">
                <a:avLst>
                  <a:gd name="adj" fmla="val 50000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33C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8" name="Line 88"/>
              <p:cNvSpPr>
                <a:spLocks noChangeShapeType="1"/>
              </p:cNvSpPr>
              <p:nvPr/>
            </p:nvSpPr>
            <p:spPr bwMode="auto">
              <a:xfrm rot="-5400000">
                <a:off x="2648" y="1880"/>
                <a:ext cx="29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52" name="Rectangle 89"/>
            <p:cNvSpPr>
              <a:spLocks noChangeArrowheads="1"/>
            </p:cNvSpPr>
            <p:nvPr/>
          </p:nvSpPr>
          <p:spPr bwMode="auto">
            <a:xfrm>
              <a:off x="2411" y="1461"/>
              <a:ext cx="97" cy="26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3" name="Line 90"/>
            <p:cNvSpPr>
              <a:spLocks noChangeShapeType="1"/>
            </p:cNvSpPr>
            <p:nvPr/>
          </p:nvSpPr>
          <p:spPr bwMode="auto">
            <a:xfrm>
              <a:off x="1369" y="1178"/>
              <a:ext cx="109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4" name="Line 91"/>
            <p:cNvSpPr>
              <a:spLocks noChangeShapeType="1"/>
            </p:cNvSpPr>
            <p:nvPr/>
          </p:nvSpPr>
          <p:spPr bwMode="auto">
            <a:xfrm rot="-5400000">
              <a:off x="2286" y="917"/>
              <a:ext cx="0" cy="33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5" name="Text Box 92"/>
            <p:cNvSpPr txBox="1">
              <a:spLocks noChangeArrowheads="1"/>
            </p:cNvSpPr>
            <p:nvPr/>
          </p:nvSpPr>
          <p:spPr bwMode="auto">
            <a:xfrm>
              <a:off x="2130" y="767"/>
              <a:ext cx="34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20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20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6" name="Line 93"/>
            <p:cNvSpPr>
              <a:spLocks noChangeShapeType="1"/>
            </p:cNvSpPr>
            <p:nvPr/>
          </p:nvSpPr>
          <p:spPr bwMode="auto">
            <a:xfrm>
              <a:off x="2459" y="1727"/>
              <a:ext cx="0" cy="31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61" name="Group 94"/>
          <p:cNvGrpSpPr>
            <a:grpSpLocks/>
          </p:cNvGrpSpPr>
          <p:nvPr/>
        </p:nvGrpSpPr>
        <p:grpSpPr bwMode="auto">
          <a:xfrm>
            <a:off x="4025398" y="1787524"/>
            <a:ext cx="76200" cy="1371600"/>
            <a:chOff x="2592" y="1344"/>
            <a:chExt cx="0" cy="1104"/>
          </a:xfrm>
        </p:grpSpPr>
        <p:sp>
          <p:nvSpPr>
            <p:cNvPr id="62" name="Line 95"/>
            <p:cNvSpPr>
              <a:spLocks noChangeShapeType="1"/>
            </p:cNvSpPr>
            <p:nvPr/>
          </p:nvSpPr>
          <p:spPr bwMode="auto">
            <a:xfrm>
              <a:off x="2592" y="1968"/>
              <a:ext cx="0" cy="48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3" name="Line 96"/>
            <p:cNvSpPr>
              <a:spLocks noChangeShapeType="1"/>
            </p:cNvSpPr>
            <p:nvPr/>
          </p:nvSpPr>
          <p:spPr bwMode="auto">
            <a:xfrm>
              <a:off x="2592" y="1344"/>
              <a:ext cx="0" cy="67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64" name="Group 97"/>
          <p:cNvGrpSpPr>
            <a:grpSpLocks/>
          </p:cNvGrpSpPr>
          <p:nvPr/>
        </p:nvGrpSpPr>
        <p:grpSpPr bwMode="auto">
          <a:xfrm>
            <a:off x="2312486" y="3154362"/>
            <a:ext cx="1752600" cy="76200"/>
            <a:chOff x="864" y="2448"/>
            <a:chExt cx="1728" cy="0"/>
          </a:xfrm>
        </p:grpSpPr>
        <p:sp>
          <p:nvSpPr>
            <p:cNvPr id="65" name="Line 98"/>
            <p:cNvSpPr>
              <a:spLocks noChangeShapeType="1"/>
            </p:cNvSpPr>
            <p:nvPr/>
          </p:nvSpPr>
          <p:spPr bwMode="auto">
            <a:xfrm flipH="1">
              <a:off x="864" y="2448"/>
              <a:ext cx="86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6" name="Line 99"/>
            <p:cNvSpPr>
              <a:spLocks noChangeShapeType="1"/>
            </p:cNvSpPr>
            <p:nvPr/>
          </p:nvSpPr>
          <p:spPr bwMode="auto">
            <a:xfrm flipH="1">
              <a:off x="1728" y="2448"/>
              <a:ext cx="86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67" name="Group 100"/>
          <p:cNvGrpSpPr>
            <a:grpSpLocks/>
          </p:cNvGrpSpPr>
          <p:nvPr/>
        </p:nvGrpSpPr>
        <p:grpSpPr bwMode="auto">
          <a:xfrm>
            <a:off x="2348998" y="1787524"/>
            <a:ext cx="1676400" cy="76200"/>
            <a:chOff x="1728" y="1344"/>
            <a:chExt cx="864" cy="0"/>
          </a:xfrm>
        </p:grpSpPr>
        <p:sp>
          <p:nvSpPr>
            <p:cNvPr id="68" name="Line 101"/>
            <p:cNvSpPr>
              <a:spLocks noChangeShapeType="1"/>
            </p:cNvSpPr>
            <p:nvPr/>
          </p:nvSpPr>
          <p:spPr bwMode="auto">
            <a:xfrm flipV="1">
              <a:off x="2160" y="1344"/>
              <a:ext cx="43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9" name="Line 102"/>
            <p:cNvSpPr>
              <a:spLocks noChangeShapeType="1"/>
            </p:cNvSpPr>
            <p:nvPr/>
          </p:nvSpPr>
          <p:spPr bwMode="auto">
            <a:xfrm>
              <a:off x="1728" y="1344"/>
              <a:ext cx="43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70" name="Freeform 103"/>
          <p:cNvSpPr>
            <a:spLocks/>
          </p:cNvSpPr>
          <p:nvPr/>
        </p:nvSpPr>
        <p:spPr bwMode="auto">
          <a:xfrm flipV="1">
            <a:off x="5438274" y="3033234"/>
            <a:ext cx="485775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71" name="Freeform 104"/>
          <p:cNvSpPr>
            <a:spLocks/>
          </p:cNvSpPr>
          <p:nvPr/>
        </p:nvSpPr>
        <p:spPr bwMode="auto">
          <a:xfrm flipV="1">
            <a:off x="6412999" y="3033234"/>
            <a:ext cx="485775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72" name="Freeform 105"/>
          <p:cNvSpPr>
            <a:spLocks/>
          </p:cNvSpPr>
          <p:nvPr/>
        </p:nvSpPr>
        <p:spPr bwMode="auto">
          <a:xfrm flipV="1">
            <a:off x="7387724" y="3033234"/>
            <a:ext cx="485775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73" name="Freeform 106"/>
          <p:cNvSpPr>
            <a:spLocks/>
          </p:cNvSpPr>
          <p:nvPr/>
        </p:nvSpPr>
        <p:spPr bwMode="auto">
          <a:xfrm>
            <a:off x="5928812" y="4252434"/>
            <a:ext cx="487362" cy="533400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74" name="Freeform 107"/>
          <p:cNvSpPr>
            <a:spLocks/>
          </p:cNvSpPr>
          <p:nvPr/>
        </p:nvSpPr>
        <p:spPr bwMode="auto">
          <a:xfrm>
            <a:off x="6903537" y="4252434"/>
            <a:ext cx="487362" cy="533400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75" name="Group 108"/>
          <p:cNvGrpSpPr>
            <a:grpSpLocks/>
          </p:cNvGrpSpPr>
          <p:nvPr/>
        </p:nvGrpSpPr>
        <p:grpSpPr bwMode="auto">
          <a:xfrm>
            <a:off x="5935161" y="2145909"/>
            <a:ext cx="1951037" cy="2286000"/>
            <a:chOff x="3744" y="1920"/>
            <a:chExt cx="1536" cy="1440"/>
          </a:xfrm>
        </p:grpSpPr>
        <p:sp>
          <p:nvSpPr>
            <p:cNvPr id="76" name="Line 109"/>
            <p:cNvSpPr>
              <a:spLocks noChangeShapeType="1"/>
            </p:cNvSpPr>
            <p:nvPr/>
          </p:nvSpPr>
          <p:spPr bwMode="auto">
            <a:xfrm>
              <a:off x="3744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7" name="Line 110"/>
            <p:cNvSpPr>
              <a:spLocks noChangeShapeType="1"/>
            </p:cNvSpPr>
            <p:nvPr/>
          </p:nvSpPr>
          <p:spPr bwMode="auto">
            <a:xfrm>
              <a:off x="4128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8" name="Line 111"/>
            <p:cNvSpPr>
              <a:spLocks noChangeShapeType="1"/>
            </p:cNvSpPr>
            <p:nvPr/>
          </p:nvSpPr>
          <p:spPr bwMode="auto">
            <a:xfrm>
              <a:off x="4512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9" name="Line 112"/>
            <p:cNvSpPr>
              <a:spLocks noChangeShapeType="1"/>
            </p:cNvSpPr>
            <p:nvPr/>
          </p:nvSpPr>
          <p:spPr bwMode="auto">
            <a:xfrm>
              <a:off x="4896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0" name="Line 113"/>
            <p:cNvSpPr>
              <a:spLocks noChangeShapeType="1"/>
            </p:cNvSpPr>
            <p:nvPr/>
          </p:nvSpPr>
          <p:spPr bwMode="auto">
            <a:xfrm>
              <a:off x="5280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81" name="Group 136"/>
          <p:cNvGrpSpPr>
            <a:grpSpLocks/>
          </p:cNvGrpSpPr>
          <p:nvPr/>
        </p:nvGrpSpPr>
        <p:grpSpPr bwMode="auto">
          <a:xfrm>
            <a:off x="5928812" y="3542822"/>
            <a:ext cx="1462087" cy="0"/>
            <a:chOff x="3744" y="2913"/>
            <a:chExt cx="1152" cy="0"/>
          </a:xfrm>
        </p:grpSpPr>
        <p:sp>
          <p:nvSpPr>
            <p:cNvPr id="82" name="Line 137"/>
            <p:cNvSpPr>
              <a:spLocks noChangeShapeType="1"/>
            </p:cNvSpPr>
            <p:nvPr/>
          </p:nvSpPr>
          <p:spPr bwMode="auto">
            <a:xfrm flipV="1">
              <a:off x="3744" y="2913"/>
              <a:ext cx="384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3" name="Line 138"/>
            <p:cNvSpPr>
              <a:spLocks noChangeShapeType="1"/>
            </p:cNvSpPr>
            <p:nvPr/>
          </p:nvSpPr>
          <p:spPr bwMode="auto">
            <a:xfrm flipV="1">
              <a:off x="4512" y="2913"/>
              <a:ext cx="384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84" name="Group 139"/>
          <p:cNvGrpSpPr>
            <a:grpSpLocks/>
          </p:cNvGrpSpPr>
          <p:nvPr/>
        </p:nvGrpSpPr>
        <p:grpSpPr bwMode="auto">
          <a:xfrm>
            <a:off x="5441449" y="4252434"/>
            <a:ext cx="2438400" cy="0"/>
            <a:chOff x="3360" y="3360"/>
            <a:chExt cx="1920" cy="0"/>
          </a:xfrm>
        </p:grpSpPr>
        <p:sp>
          <p:nvSpPr>
            <p:cNvPr id="85" name="Line 140"/>
            <p:cNvSpPr>
              <a:spLocks noChangeShapeType="1"/>
            </p:cNvSpPr>
            <p:nvPr/>
          </p:nvSpPr>
          <p:spPr bwMode="auto">
            <a:xfrm flipV="1">
              <a:off x="4896" y="3360"/>
              <a:ext cx="384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6" name="Line 141"/>
            <p:cNvSpPr>
              <a:spLocks noChangeShapeType="1"/>
            </p:cNvSpPr>
            <p:nvPr/>
          </p:nvSpPr>
          <p:spPr bwMode="auto">
            <a:xfrm flipV="1">
              <a:off x="4128" y="3360"/>
              <a:ext cx="384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7" name="Line 142"/>
            <p:cNvSpPr>
              <a:spLocks noChangeShapeType="1"/>
            </p:cNvSpPr>
            <p:nvPr/>
          </p:nvSpPr>
          <p:spPr bwMode="auto">
            <a:xfrm flipV="1">
              <a:off x="3360" y="3360"/>
              <a:ext cx="384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88" name="Group 156"/>
          <p:cNvGrpSpPr>
            <a:grpSpLocks/>
          </p:cNvGrpSpPr>
          <p:nvPr/>
        </p:nvGrpSpPr>
        <p:grpSpPr bwMode="auto">
          <a:xfrm>
            <a:off x="5089957" y="1118797"/>
            <a:ext cx="3326465" cy="1557338"/>
            <a:chOff x="3091" y="1266"/>
            <a:chExt cx="2621" cy="981"/>
          </a:xfrm>
        </p:grpSpPr>
        <p:sp>
          <p:nvSpPr>
            <p:cNvPr id="89" name="Line 157"/>
            <p:cNvSpPr>
              <a:spLocks noChangeShapeType="1"/>
            </p:cNvSpPr>
            <p:nvPr/>
          </p:nvSpPr>
          <p:spPr bwMode="auto">
            <a:xfrm flipV="1">
              <a:off x="3357" y="1392"/>
              <a:ext cx="0" cy="85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0" name="Line 158"/>
            <p:cNvSpPr>
              <a:spLocks noChangeShapeType="1"/>
            </p:cNvSpPr>
            <p:nvPr/>
          </p:nvSpPr>
          <p:spPr bwMode="auto">
            <a:xfrm>
              <a:off x="3357" y="1920"/>
              <a:ext cx="22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1" name="Text Box 159"/>
            <p:cNvSpPr txBox="1">
              <a:spLocks noChangeArrowheads="1"/>
            </p:cNvSpPr>
            <p:nvPr/>
          </p:nvSpPr>
          <p:spPr bwMode="auto">
            <a:xfrm>
              <a:off x="3091" y="1266"/>
              <a:ext cx="28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/>
              <a:r>
                <a:rPr kumimoji="0" lang="en-US" altLang="zh-CN" sz="2000" b="1" i="1" dirty="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kumimoji="0"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2" name="Text Box 160"/>
            <p:cNvSpPr txBox="1">
              <a:spLocks noChangeArrowheads="1"/>
            </p:cNvSpPr>
            <p:nvPr/>
          </p:nvSpPr>
          <p:spPr bwMode="auto">
            <a:xfrm>
              <a:off x="5232" y="1909"/>
              <a:ext cx="48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/>
              <a:r>
                <a:rPr kumimoji="0" lang="en-US" altLang="zh-CN" sz="2000" b="1" i="1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</a:t>
              </a:r>
              <a:r>
                <a:rPr kumimoji="0" lang="en-US" altLang="zh-CN" sz="2000" b="1" i="1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t</a:t>
              </a:r>
              <a:endParaRPr kumimoji="0" lang="en-US" altLang="zh-CN" sz="2000" b="1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3" name="Text Box 161"/>
            <p:cNvSpPr txBox="1">
              <a:spLocks noChangeArrowheads="1"/>
            </p:cNvSpPr>
            <p:nvPr/>
          </p:nvSpPr>
          <p:spPr bwMode="auto">
            <a:xfrm>
              <a:off x="3118" y="1807"/>
              <a:ext cx="29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/>
              <a:r>
                <a:rPr kumimoji="0" lang="en-US" altLang="zh-CN" sz="2000" b="1" i="1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</p:grpSp>
      <p:grpSp>
        <p:nvGrpSpPr>
          <p:cNvPr id="94" name="Group 178"/>
          <p:cNvGrpSpPr>
            <a:grpSpLocks/>
          </p:cNvGrpSpPr>
          <p:nvPr/>
        </p:nvGrpSpPr>
        <p:grpSpPr bwMode="auto">
          <a:xfrm>
            <a:off x="5041399" y="2528409"/>
            <a:ext cx="3417888" cy="1365250"/>
            <a:chOff x="3255" y="2171"/>
            <a:chExt cx="2153" cy="860"/>
          </a:xfrm>
        </p:grpSpPr>
        <p:grpSp>
          <p:nvGrpSpPr>
            <p:cNvPr id="95" name="Group 163"/>
            <p:cNvGrpSpPr>
              <a:grpSpLocks/>
            </p:cNvGrpSpPr>
            <p:nvPr/>
          </p:nvGrpSpPr>
          <p:grpSpPr bwMode="auto">
            <a:xfrm>
              <a:off x="3255" y="2171"/>
              <a:ext cx="1978" cy="848"/>
              <a:chOff x="3255" y="2171"/>
              <a:chExt cx="1978" cy="848"/>
            </a:xfrm>
          </p:grpSpPr>
          <p:grpSp>
            <p:nvGrpSpPr>
              <p:cNvPr id="97" name="Group 164"/>
              <p:cNvGrpSpPr>
                <a:grpSpLocks/>
              </p:cNvGrpSpPr>
              <p:nvPr/>
            </p:nvGrpSpPr>
            <p:grpSpPr bwMode="auto">
              <a:xfrm>
                <a:off x="3255" y="2171"/>
                <a:ext cx="1978" cy="848"/>
                <a:chOff x="3044" y="2274"/>
                <a:chExt cx="2473" cy="848"/>
              </a:xfrm>
            </p:grpSpPr>
            <p:grpSp>
              <p:nvGrpSpPr>
                <p:cNvPr id="99" name="Group 165"/>
                <p:cNvGrpSpPr>
                  <a:grpSpLocks/>
                </p:cNvGrpSpPr>
                <p:nvPr/>
              </p:nvGrpSpPr>
              <p:grpSpPr bwMode="auto">
                <a:xfrm>
                  <a:off x="3357" y="2400"/>
                  <a:ext cx="2160" cy="722"/>
                  <a:chOff x="3357" y="2400"/>
                  <a:chExt cx="2160" cy="722"/>
                </a:xfrm>
              </p:grpSpPr>
              <p:sp>
                <p:nvSpPr>
                  <p:cNvPr id="101" name="Line 1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57" y="2400"/>
                    <a:ext cx="0" cy="72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 type="arrow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sz="1600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  <p:sp>
                <p:nvSpPr>
                  <p:cNvPr id="102" name="Line 167"/>
                  <p:cNvSpPr>
                    <a:spLocks noChangeShapeType="1"/>
                  </p:cNvSpPr>
                  <p:nvPr/>
                </p:nvSpPr>
                <p:spPr bwMode="auto">
                  <a:xfrm>
                    <a:off x="3357" y="2914"/>
                    <a:ext cx="2160" cy="8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 type="arrow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sz="1600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100" name="Text Box 168"/>
                <p:cNvSpPr txBox="1">
                  <a:spLocks noChangeArrowheads="1"/>
                </p:cNvSpPr>
                <p:nvPr/>
              </p:nvSpPr>
              <p:spPr bwMode="auto">
                <a:xfrm>
                  <a:off x="3044" y="2274"/>
                  <a:ext cx="325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altLang="zh-CN" sz="2000" b="1" i="1" dirty="0" err="1">
                      <a:latin typeface="+mn-lt"/>
                      <a:ea typeface="Microsoft YaHei" panose="020B0503020204020204" pitchFamily="34" charset="-122"/>
                    </a:rPr>
                    <a:t>u</a:t>
                  </a:r>
                  <a:r>
                    <a:rPr lang="en-US" altLang="zh-CN" sz="2000" b="1" baseline="-25000" dirty="0" err="1">
                      <a:latin typeface="+mn-lt"/>
                      <a:ea typeface="Microsoft YaHei" panose="020B0503020204020204" pitchFamily="34" charset="-122"/>
                    </a:rPr>
                    <a:t>o</a:t>
                  </a:r>
                  <a:endParaRPr lang="en-US" altLang="zh-CN" sz="2000" b="1" dirty="0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</p:grpSp>
          <p:sp>
            <p:nvSpPr>
              <p:cNvPr id="98" name="Rectangle 169"/>
              <p:cNvSpPr>
                <a:spLocks noChangeArrowheads="1"/>
              </p:cNvSpPr>
              <p:nvPr/>
            </p:nvSpPr>
            <p:spPr bwMode="auto">
              <a:xfrm>
                <a:off x="3312" y="2688"/>
                <a:ext cx="209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en-US" altLang="zh-CN" sz="1600" b="1" i="1">
                    <a:solidFill>
                      <a:srgbClr val="000000"/>
                    </a:solidFill>
                    <a:latin typeface="+mn-lt"/>
                    <a:ea typeface="Microsoft YaHei" panose="020B0503020204020204" pitchFamily="34" charset="-122"/>
                  </a:rPr>
                  <a:t>O</a:t>
                </a:r>
              </a:p>
            </p:txBody>
          </p:sp>
        </p:grpSp>
        <p:graphicFrame>
          <p:nvGraphicFramePr>
            <p:cNvPr id="96" name="Object 177"/>
            <p:cNvGraphicFramePr>
              <a:graphicFrameLocks noChangeAspect="1"/>
            </p:cNvGraphicFramePr>
            <p:nvPr/>
          </p:nvGraphicFramePr>
          <p:xfrm>
            <a:off x="5184" y="2832"/>
            <a:ext cx="224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5" imgW="209672" imgH="133260" progId="Equation.3">
                    <p:embed/>
                  </p:oleObj>
                </mc:Choice>
                <mc:Fallback>
                  <p:oleObj name="公式" r:id="rId5" imgW="209672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4" y="2832"/>
                          <a:ext cx="224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" name="Group 179"/>
          <p:cNvGrpSpPr>
            <a:grpSpLocks/>
          </p:cNvGrpSpPr>
          <p:nvPr/>
        </p:nvGrpSpPr>
        <p:grpSpPr bwMode="auto">
          <a:xfrm>
            <a:off x="4985836" y="1477572"/>
            <a:ext cx="2895600" cy="1201737"/>
            <a:chOff x="3216" y="1396"/>
            <a:chExt cx="1824" cy="757"/>
          </a:xfrm>
        </p:grpSpPr>
        <p:sp>
          <p:nvSpPr>
            <p:cNvPr id="104" name="Line 180"/>
            <p:cNvSpPr>
              <a:spLocks noChangeShapeType="1"/>
            </p:cNvSpPr>
            <p:nvPr/>
          </p:nvSpPr>
          <p:spPr bwMode="auto">
            <a:xfrm>
              <a:off x="3505" y="1481"/>
              <a:ext cx="15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5" name="Freeform 181"/>
            <p:cNvSpPr>
              <a:spLocks/>
            </p:cNvSpPr>
            <p:nvPr/>
          </p:nvSpPr>
          <p:spPr bwMode="auto">
            <a:xfrm>
              <a:off x="3505" y="1481"/>
              <a:ext cx="1535" cy="672"/>
            </a:xfrm>
            <a:custGeom>
              <a:avLst/>
              <a:gdLst>
                <a:gd name="T0" fmla="*/ 0 w 4320"/>
                <a:gd name="T1" fmla="*/ 165 h 960"/>
                <a:gd name="T2" fmla="*/ 20 w 4320"/>
                <a:gd name="T3" fmla="*/ 0 h 960"/>
                <a:gd name="T4" fmla="*/ 39 w 4320"/>
                <a:gd name="T5" fmla="*/ 165 h 960"/>
                <a:gd name="T6" fmla="*/ 58 w 4320"/>
                <a:gd name="T7" fmla="*/ 329 h 960"/>
                <a:gd name="T8" fmla="*/ 77 w 4320"/>
                <a:gd name="T9" fmla="*/ 165 h 960"/>
                <a:gd name="T10" fmla="*/ 97 w 4320"/>
                <a:gd name="T11" fmla="*/ 0 h 960"/>
                <a:gd name="T12" fmla="*/ 116 w 4320"/>
                <a:gd name="T13" fmla="*/ 165 h 960"/>
                <a:gd name="T14" fmla="*/ 136 w 4320"/>
                <a:gd name="T15" fmla="*/ 329 h 960"/>
                <a:gd name="T16" fmla="*/ 155 w 4320"/>
                <a:gd name="T17" fmla="*/ 165 h 960"/>
                <a:gd name="T18" fmla="*/ 174 w 4320"/>
                <a:gd name="T19" fmla="*/ 0 h 960"/>
                <a:gd name="T20" fmla="*/ 194 w 4320"/>
                <a:gd name="T21" fmla="*/ 165 h 9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320" h="960">
                  <a:moveTo>
                    <a:pt x="0" y="480"/>
                  </a:moveTo>
                  <a:cubicBezTo>
                    <a:pt x="144" y="240"/>
                    <a:pt x="288" y="0"/>
                    <a:pt x="432" y="0"/>
                  </a:cubicBezTo>
                  <a:cubicBezTo>
                    <a:pt x="576" y="0"/>
                    <a:pt x="720" y="320"/>
                    <a:pt x="864" y="480"/>
                  </a:cubicBezTo>
                  <a:cubicBezTo>
                    <a:pt x="1008" y="640"/>
                    <a:pt x="1152" y="960"/>
                    <a:pt x="1296" y="960"/>
                  </a:cubicBezTo>
                  <a:cubicBezTo>
                    <a:pt x="1440" y="960"/>
                    <a:pt x="1584" y="640"/>
                    <a:pt x="1728" y="480"/>
                  </a:cubicBezTo>
                  <a:cubicBezTo>
                    <a:pt x="1872" y="320"/>
                    <a:pt x="2016" y="0"/>
                    <a:pt x="2160" y="0"/>
                  </a:cubicBezTo>
                  <a:cubicBezTo>
                    <a:pt x="2304" y="0"/>
                    <a:pt x="2448" y="320"/>
                    <a:pt x="2592" y="480"/>
                  </a:cubicBezTo>
                  <a:cubicBezTo>
                    <a:pt x="2736" y="640"/>
                    <a:pt x="2880" y="960"/>
                    <a:pt x="3024" y="960"/>
                  </a:cubicBezTo>
                  <a:cubicBezTo>
                    <a:pt x="3168" y="960"/>
                    <a:pt x="3312" y="640"/>
                    <a:pt x="3456" y="480"/>
                  </a:cubicBezTo>
                  <a:cubicBezTo>
                    <a:pt x="3600" y="320"/>
                    <a:pt x="3744" y="0"/>
                    <a:pt x="3888" y="0"/>
                  </a:cubicBezTo>
                  <a:cubicBezTo>
                    <a:pt x="4032" y="0"/>
                    <a:pt x="4176" y="240"/>
                    <a:pt x="4320" y="48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graphicFrame>
          <p:nvGraphicFramePr>
            <p:cNvPr id="106" name="Object 182"/>
            <p:cNvGraphicFramePr>
              <a:graphicFrameLocks noChangeAspect="1"/>
            </p:cNvGraphicFramePr>
            <p:nvPr/>
          </p:nvGraphicFramePr>
          <p:xfrm>
            <a:off x="3216" y="1396"/>
            <a:ext cx="253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314373" imgH="190564" progId="Equation.3">
                    <p:embed/>
                  </p:oleObj>
                </mc:Choice>
                <mc:Fallback>
                  <p:oleObj name="Equation" r:id="rId7" imgW="314373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1396"/>
                          <a:ext cx="253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7" name="Group 183"/>
          <p:cNvGrpSpPr>
            <a:grpSpLocks/>
          </p:cNvGrpSpPr>
          <p:nvPr/>
        </p:nvGrpSpPr>
        <p:grpSpPr bwMode="auto">
          <a:xfrm>
            <a:off x="4903287" y="2888772"/>
            <a:ext cx="782637" cy="384175"/>
            <a:chOff x="3120" y="2398"/>
            <a:chExt cx="493" cy="242"/>
          </a:xfrm>
        </p:grpSpPr>
        <p:graphicFrame>
          <p:nvGraphicFramePr>
            <p:cNvPr id="108" name="Object 184"/>
            <p:cNvGraphicFramePr>
              <a:graphicFrameLocks noChangeAspect="1"/>
            </p:cNvGraphicFramePr>
            <p:nvPr/>
          </p:nvGraphicFramePr>
          <p:xfrm>
            <a:off x="3120" y="2398"/>
            <a:ext cx="294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314373" imgH="190564" progId="Equation.3">
                    <p:embed/>
                  </p:oleObj>
                </mc:Choice>
                <mc:Fallback>
                  <p:oleObj name="Equation" r:id="rId9" imgW="314373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2398"/>
                          <a:ext cx="294" cy="2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9" name="Line 185"/>
            <p:cNvSpPr>
              <a:spLocks noChangeShapeType="1"/>
            </p:cNvSpPr>
            <p:nvPr/>
          </p:nvSpPr>
          <p:spPr bwMode="auto">
            <a:xfrm flipH="1">
              <a:off x="3435" y="2494"/>
              <a:ext cx="178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10" name="Group 186"/>
          <p:cNvGrpSpPr>
            <a:grpSpLocks/>
          </p:cNvGrpSpPr>
          <p:nvPr/>
        </p:nvGrpSpPr>
        <p:grpSpPr bwMode="auto">
          <a:xfrm>
            <a:off x="4803274" y="4530247"/>
            <a:ext cx="1370013" cy="384175"/>
            <a:chOff x="3105" y="3432"/>
            <a:chExt cx="863" cy="242"/>
          </a:xfrm>
        </p:grpSpPr>
        <p:graphicFrame>
          <p:nvGraphicFramePr>
            <p:cNvPr id="111" name="Object 187"/>
            <p:cNvGraphicFramePr>
              <a:graphicFrameLocks noChangeAspect="1"/>
            </p:cNvGraphicFramePr>
            <p:nvPr/>
          </p:nvGraphicFramePr>
          <p:xfrm>
            <a:off x="3105" y="3432"/>
            <a:ext cx="361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428519" imgH="190564" progId="Equation.3">
                    <p:embed/>
                  </p:oleObj>
                </mc:Choice>
                <mc:Fallback>
                  <p:oleObj name="Equation" r:id="rId11" imgW="428519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5" y="3432"/>
                          <a:ext cx="361" cy="2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" name="Line 188"/>
            <p:cNvSpPr>
              <a:spLocks noChangeShapeType="1"/>
            </p:cNvSpPr>
            <p:nvPr/>
          </p:nvSpPr>
          <p:spPr bwMode="auto">
            <a:xfrm flipH="1">
              <a:off x="3498" y="3593"/>
              <a:ext cx="470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986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utoUpdateAnimBg="0"/>
      <p:bldP spid="20" grpId="0" autoUpdateAnimBg="0"/>
      <p:bldP spid="21" grpId="0" build="p" autoUpdateAnimBg="0"/>
      <p:bldP spid="22" grpId="0" autoUpdateAnimBg="0"/>
      <p:bldP spid="23" grpId="0" autoUpdateAnimBg="0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集成稳压电源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786DDCB-07EF-FD81-EADD-488B88C11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853137"/>
            <a:ext cx="3124200" cy="685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4. </a:t>
            </a:r>
            <a:r>
              <a:rPr lang="zh-CN" altLang="en-US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主要参数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84DB2744-B737-FAF8-F318-31F0CE045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38" y="1514417"/>
            <a:ext cx="7315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(3) 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输出电压 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U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O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      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FE77FD3-C218-C872-1885-814E01C3F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38" y="3357505"/>
            <a:ext cx="5105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(6) </a:t>
            </a:r>
            <a:r>
              <a:rPr lang="zh-CN" altLang="en-US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最大输入电压 </a:t>
            </a:r>
            <a:r>
              <a:rPr lang="en-US" altLang="zh-CN" sz="2000" b="1" i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U</a:t>
            </a:r>
            <a:r>
              <a:rPr lang="en-US" altLang="zh-CN" sz="2000" b="1" baseline="-2500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iM</a:t>
            </a:r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 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87CD34B-0B69-0087-57AA-6EA70D522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38" y="4000442"/>
            <a:ext cx="202010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(7) </a:t>
            </a:r>
            <a:r>
              <a:rPr lang="zh-CN" altLang="en-US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最大功耗 </a:t>
            </a:r>
            <a:r>
              <a:rPr lang="en-US" altLang="zh-CN" sz="2000" b="1" i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P</a:t>
            </a:r>
            <a:r>
              <a:rPr lang="en-US" altLang="zh-CN" sz="2000" b="1" baseline="-2500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M</a:t>
            </a:r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 </a:t>
            </a:r>
          </a:p>
        </p:txBody>
      </p:sp>
      <p:graphicFrame>
        <p:nvGraphicFramePr>
          <p:cNvPr id="12" name="Object 8">
            <a:extLst>
              <a:ext uri="{FF2B5EF4-FFF2-40B4-BE49-F238E27FC236}">
                <a16:creationId xmlns:a16="http://schemas.microsoft.com/office/drawing/2014/main" id="{DC8F6763-665F-6538-B552-7A55C444FC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4014506"/>
              </p:ext>
            </p:extLst>
          </p:nvPr>
        </p:nvGraphicFramePr>
        <p:xfrm>
          <a:off x="3026566" y="4029848"/>
          <a:ext cx="2090718" cy="370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3" imgW="1571596" imgH="209486" progId="Equation.3">
                  <p:embed/>
                </p:oleObj>
              </mc:Choice>
              <mc:Fallback>
                <p:oleObj name="公式" r:id="rId3" imgW="1571596" imgH="209486" progId="Equation.3">
                  <p:embed/>
                  <p:pic>
                    <p:nvPicPr>
                      <p:cNvPr id="8602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6566" y="4029848"/>
                        <a:ext cx="2090718" cy="3707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>
            <a:extLst>
              <a:ext uri="{FF2B5EF4-FFF2-40B4-BE49-F238E27FC236}">
                <a16:creationId xmlns:a16="http://schemas.microsoft.com/office/drawing/2014/main" id="{2A12C0FE-0D7D-8718-2CC6-0314C79AF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38" y="2138305"/>
            <a:ext cx="7315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(4) </a:t>
            </a:r>
            <a:r>
              <a:rPr lang="zh-CN" altLang="en-US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最大输出电流 </a:t>
            </a:r>
            <a:r>
              <a:rPr lang="en-US" altLang="zh-CN" sz="2000" b="1" i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I</a:t>
            </a:r>
            <a:r>
              <a:rPr lang="en-US" altLang="zh-CN" sz="2000" b="1" baseline="-2500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OM 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D7E56603-8107-3375-C8C6-2D77D7792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38" y="2733617"/>
            <a:ext cx="7315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(5) </a:t>
            </a:r>
            <a:r>
              <a:rPr lang="zh-CN" altLang="en-US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最小输入、输出电压差 </a:t>
            </a:r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(</a:t>
            </a:r>
            <a:r>
              <a:rPr lang="en-US" altLang="zh-CN" sz="2000" b="1" i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U</a:t>
            </a:r>
            <a:r>
              <a:rPr lang="en-US" altLang="zh-CN" sz="2000" b="1" baseline="-2500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i </a:t>
            </a:r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-</a:t>
            </a:r>
            <a:r>
              <a:rPr lang="en-US" altLang="zh-CN" sz="2000" b="1" i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U</a:t>
            </a:r>
            <a:r>
              <a:rPr lang="en-US" altLang="zh-CN" sz="2000" b="1" baseline="-2500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O </a:t>
            </a:r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) </a:t>
            </a:r>
            <a:r>
              <a:rPr lang="en-US" altLang="zh-CN" sz="2000" b="1" baseline="-2500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min</a:t>
            </a:r>
            <a:r>
              <a:rPr lang="en-US" altLang="zh-CN" sz="2000" b="1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193212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13" grpId="0" autoUpdateAnimBg="0"/>
      <p:bldP spid="14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集成稳压电源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786DDCB-07EF-FD81-EADD-488B88C11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4" y="853137"/>
            <a:ext cx="6703823" cy="685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5. </a:t>
            </a:r>
            <a:r>
              <a:rPr lang="zh-CN" altLang="en-US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三端固定输出集成稳压器的应用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40A41F51-F091-3B2D-3645-04D56E21B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4" y="1376517"/>
            <a:ext cx="428259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1800" b="1" dirty="0">
                <a:solidFill>
                  <a:srgbClr val="00009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(1) </a:t>
            </a:r>
            <a:r>
              <a:rPr lang="zh-CN" altLang="en-US" sz="1800" b="1" dirty="0">
                <a:solidFill>
                  <a:srgbClr val="00009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输出为固定电压的电路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2ACFD4A-843B-1D27-E264-33021FC59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6916" y="1856136"/>
            <a:ext cx="2357586" cy="1423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CC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注意：</a:t>
            </a:r>
            <a:endParaRPr lang="en-US" altLang="zh-CN" sz="2000" b="1" dirty="0">
              <a:solidFill>
                <a:srgbClr val="CC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CC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输入与输出之间的电压不得低于</a:t>
            </a:r>
            <a:r>
              <a:rPr lang="en-US" altLang="zh-CN" sz="2000" b="1" dirty="0">
                <a:solidFill>
                  <a:srgbClr val="CC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3V</a:t>
            </a:r>
            <a:r>
              <a:rPr lang="zh-CN" altLang="en-US" sz="2000" b="1" dirty="0">
                <a:solidFill>
                  <a:srgbClr val="CC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！</a:t>
            </a:r>
          </a:p>
        </p:txBody>
      </p:sp>
      <p:grpSp>
        <p:nvGrpSpPr>
          <p:cNvPr id="9" name="Group 6">
            <a:extLst>
              <a:ext uri="{FF2B5EF4-FFF2-40B4-BE49-F238E27FC236}">
                <a16:creationId xmlns:a16="http://schemas.microsoft.com/office/drawing/2014/main" id="{E8D3F881-1A71-8BBB-7633-874E138149C9}"/>
              </a:ext>
            </a:extLst>
          </p:cNvPr>
          <p:cNvGrpSpPr>
            <a:grpSpLocks/>
          </p:cNvGrpSpPr>
          <p:nvPr/>
        </p:nvGrpSpPr>
        <p:grpSpPr bwMode="auto">
          <a:xfrm>
            <a:off x="2051109" y="1828800"/>
            <a:ext cx="4429519" cy="2224353"/>
            <a:chOff x="912" y="1440"/>
            <a:chExt cx="3808" cy="1920"/>
          </a:xfrm>
        </p:grpSpPr>
        <p:grpSp>
          <p:nvGrpSpPr>
            <p:cNvPr id="10" name="Group 7">
              <a:extLst>
                <a:ext uri="{FF2B5EF4-FFF2-40B4-BE49-F238E27FC236}">
                  <a16:creationId xmlns:a16="http://schemas.microsoft.com/office/drawing/2014/main" id="{5F236E71-4D93-43C5-4B3D-BC74803619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440"/>
              <a:ext cx="3808" cy="1920"/>
              <a:chOff x="912" y="1440"/>
              <a:chExt cx="3808" cy="1920"/>
            </a:xfrm>
          </p:grpSpPr>
          <p:sp>
            <p:nvSpPr>
              <p:cNvPr id="16" name="Line 8">
                <a:extLst>
                  <a:ext uri="{FF2B5EF4-FFF2-40B4-BE49-F238E27FC236}">
                    <a16:creationId xmlns:a16="http://schemas.microsoft.com/office/drawing/2014/main" id="{EA4E2506-0EB8-20D2-B3AD-7BA2E14FF1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3120"/>
                <a:ext cx="326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AutoShape 9">
                <a:extLst>
                  <a:ext uri="{FF2B5EF4-FFF2-40B4-BE49-F238E27FC236}">
                    <a16:creationId xmlns:a16="http://schemas.microsoft.com/office/drawing/2014/main" id="{CB71D1B5-9C26-0669-FBE6-1C9EB6D053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3072"/>
                <a:ext cx="96" cy="9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150 w 21600"/>
                  <a:gd name="T25" fmla="*/ 3150 h 21600"/>
                  <a:gd name="T26" fmla="*/ 18450 w 21600"/>
                  <a:gd name="T27" fmla="*/ 18450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1800" y="10800"/>
                    </a:moveTo>
                    <a:cubicBezTo>
                      <a:pt x="1800" y="15771"/>
                      <a:pt x="5829" y="19800"/>
                      <a:pt x="10800" y="19800"/>
                    </a:cubicBezTo>
                    <a:cubicBezTo>
                      <a:pt x="15771" y="19800"/>
                      <a:pt x="19800" y="15771"/>
                      <a:pt x="19800" y="10800"/>
                    </a:cubicBezTo>
                    <a:cubicBezTo>
                      <a:pt x="19800" y="5829"/>
                      <a:pt x="15771" y="1800"/>
                      <a:pt x="10800" y="1800"/>
                    </a:cubicBezTo>
                    <a:cubicBezTo>
                      <a:pt x="5829" y="1800"/>
                      <a:pt x="1800" y="5829"/>
                      <a:pt x="1800" y="10800"/>
                    </a:cubicBez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8" name="Group 10">
                <a:extLst>
                  <a:ext uri="{FF2B5EF4-FFF2-40B4-BE49-F238E27FC236}">
                    <a16:creationId xmlns:a16="http://schemas.microsoft.com/office/drawing/2014/main" id="{7B5151CA-81EF-FDBE-F470-6A2442664E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9" y="1728"/>
                <a:ext cx="960" cy="96"/>
                <a:chOff x="3552" y="1488"/>
                <a:chExt cx="960" cy="96"/>
              </a:xfrm>
            </p:grpSpPr>
            <p:sp>
              <p:nvSpPr>
                <p:cNvPr id="50" name="Line 11">
                  <a:extLst>
                    <a:ext uri="{FF2B5EF4-FFF2-40B4-BE49-F238E27FC236}">
                      <a16:creationId xmlns:a16="http://schemas.microsoft.com/office/drawing/2014/main" id="{E0C04907-28C7-3FF3-B2F7-55FB486D20F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52" y="1536"/>
                  <a:ext cx="864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AutoShape 12">
                  <a:extLst>
                    <a:ext uri="{FF2B5EF4-FFF2-40B4-BE49-F238E27FC236}">
                      <a16:creationId xmlns:a16="http://schemas.microsoft.com/office/drawing/2014/main" id="{9A2B4B4F-4934-B0B2-BDB8-EFF300909C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16" y="1488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50 w 21600"/>
                    <a:gd name="T25" fmla="*/ 3150 h 21600"/>
                    <a:gd name="T26" fmla="*/ 18450 w 21600"/>
                    <a:gd name="T27" fmla="*/ 1845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800" y="10800"/>
                      </a:moveTo>
                      <a:cubicBezTo>
                        <a:pt x="1800" y="15771"/>
                        <a:pt x="5829" y="19800"/>
                        <a:pt x="10800" y="19800"/>
                      </a:cubicBezTo>
                      <a:cubicBezTo>
                        <a:pt x="15771" y="19800"/>
                        <a:pt x="19800" y="15771"/>
                        <a:pt x="19800" y="10800"/>
                      </a:cubicBezTo>
                      <a:cubicBezTo>
                        <a:pt x="19800" y="5829"/>
                        <a:pt x="15771" y="1800"/>
                        <a:pt x="10800" y="1800"/>
                      </a:cubicBezTo>
                      <a:cubicBezTo>
                        <a:pt x="5829" y="1800"/>
                        <a:pt x="1800" y="5829"/>
                        <a:pt x="1800" y="1080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AutoShape 13">
                <a:extLst>
                  <a:ext uri="{FF2B5EF4-FFF2-40B4-BE49-F238E27FC236}">
                    <a16:creationId xmlns:a16="http://schemas.microsoft.com/office/drawing/2014/main" id="{6323B2CD-41C1-4557-73A2-A3660F83CB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3" y="3072"/>
                <a:ext cx="96" cy="9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150 w 21600"/>
                  <a:gd name="T25" fmla="*/ 3150 h 21600"/>
                  <a:gd name="T26" fmla="*/ 18450 w 21600"/>
                  <a:gd name="T27" fmla="*/ 18450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1800" y="10800"/>
                    </a:moveTo>
                    <a:cubicBezTo>
                      <a:pt x="1800" y="15771"/>
                      <a:pt x="5829" y="19800"/>
                      <a:pt x="10800" y="19800"/>
                    </a:cubicBezTo>
                    <a:cubicBezTo>
                      <a:pt x="15771" y="19800"/>
                      <a:pt x="19800" y="15771"/>
                      <a:pt x="19800" y="10800"/>
                    </a:cubicBezTo>
                    <a:cubicBezTo>
                      <a:pt x="19800" y="5829"/>
                      <a:pt x="15771" y="1800"/>
                      <a:pt x="10800" y="1800"/>
                    </a:cubicBezTo>
                    <a:cubicBezTo>
                      <a:pt x="5829" y="1800"/>
                      <a:pt x="1800" y="5829"/>
                      <a:pt x="1800" y="10800"/>
                    </a:cubicBez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14">
                <a:extLst>
                  <a:ext uri="{FF2B5EF4-FFF2-40B4-BE49-F238E27FC236}">
                    <a16:creationId xmlns:a16="http://schemas.microsoft.com/office/drawing/2014/main" id="{A2D39FC7-A653-01F6-1EAB-0F3964B6BB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49" y="1776"/>
                <a:ext cx="0" cy="62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Line 15">
                <a:extLst>
                  <a:ext uri="{FF2B5EF4-FFF2-40B4-BE49-F238E27FC236}">
                    <a16:creationId xmlns:a16="http://schemas.microsoft.com/office/drawing/2014/main" id="{1ED110A8-5BA9-72D6-8506-93AE11486C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49" y="2448"/>
                <a:ext cx="0" cy="6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Line 16">
                <a:extLst>
                  <a:ext uri="{FF2B5EF4-FFF2-40B4-BE49-F238E27FC236}">
                    <a16:creationId xmlns:a16="http://schemas.microsoft.com/office/drawing/2014/main" id="{14480894-494F-7655-B0AF-C3F7C2C442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3" y="2400"/>
                <a:ext cx="19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Line 17">
                <a:extLst>
                  <a:ext uri="{FF2B5EF4-FFF2-40B4-BE49-F238E27FC236}">
                    <a16:creationId xmlns:a16="http://schemas.microsoft.com/office/drawing/2014/main" id="{DDFE64A0-3EFA-93FE-F480-2F7FEF910E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3" y="2448"/>
                <a:ext cx="19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Text Box 18">
                <a:extLst>
                  <a:ext uri="{FF2B5EF4-FFF2-40B4-BE49-F238E27FC236}">
                    <a16:creationId xmlns:a16="http://schemas.microsoft.com/office/drawing/2014/main" id="{7EAB6EDC-08BF-B266-A6D4-BC12C6CAA8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9" y="2256"/>
                <a:ext cx="359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eaLnBrk="1" hangingPunct="1"/>
                <a:r>
                  <a:rPr lang="en-US" altLang="zh-CN" sz="1800" b="1" i="1">
                    <a:ea typeface="楷体_GB2312" pitchFamily="49" charset="-122"/>
                  </a:rPr>
                  <a:t>C</a:t>
                </a:r>
                <a:r>
                  <a:rPr lang="en-US" altLang="zh-CN" sz="1800" b="1" baseline="-25000">
                    <a:ea typeface="楷体_GB2312" pitchFamily="49" charset="-122"/>
                  </a:rPr>
                  <a:t>O</a:t>
                </a:r>
                <a:endParaRPr lang="en-US" altLang="zh-CN" sz="1800" b="1">
                  <a:ea typeface="楷体_GB2312" pitchFamily="49" charset="-122"/>
                </a:endParaRPr>
              </a:p>
            </p:txBody>
          </p:sp>
          <p:sp>
            <p:nvSpPr>
              <p:cNvPr id="25" name="Text Box 19">
                <a:extLst>
                  <a:ext uri="{FF2B5EF4-FFF2-40B4-BE49-F238E27FC236}">
                    <a16:creationId xmlns:a16="http://schemas.microsoft.com/office/drawing/2014/main" id="{A5DDBD64-A0F3-BD6E-BAA6-563A5170F5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90" y="2165"/>
                <a:ext cx="144" cy="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</a:pPr>
                <a:endParaRPr lang="en-US" altLang="zh-CN" sz="1800" b="1">
                  <a:ea typeface="楷体_GB2312" pitchFamily="49" charset="-122"/>
                </a:endParaRPr>
              </a:p>
              <a:p>
                <a:pPr eaLnBrk="1" hangingPunct="1">
                  <a:lnSpc>
                    <a:spcPct val="70000"/>
                  </a:lnSpc>
                </a:pPr>
                <a:endParaRPr lang="en-US" altLang="zh-CN" sz="1800" b="1">
                  <a:ea typeface="楷体_GB2312" pitchFamily="49" charset="-122"/>
                </a:endParaRPr>
              </a:p>
            </p:txBody>
          </p:sp>
          <p:grpSp>
            <p:nvGrpSpPr>
              <p:cNvPr id="26" name="Group 20">
                <a:extLst>
                  <a:ext uri="{FF2B5EF4-FFF2-40B4-BE49-F238E27FC236}">
                    <a16:creationId xmlns:a16="http://schemas.microsoft.com/office/drawing/2014/main" id="{8A054104-7C08-1249-81E5-7F651B7E25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912" y="1728"/>
                <a:ext cx="960" cy="96"/>
                <a:chOff x="3552" y="1488"/>
                <a:chExt cx="960" cy="96"/>
              </a:xfrm>
            </p:grpSpPr>
            <p:sp>
              <p:nvSpPr>
                <p:cNvPr id="48" name="Line 21">
                  <a:extLst>
                    <a:ext uri="{FF2B5EF4-FFF2-40B4-BE49-F238E27FC236}">
                      <a16:creationId xmlns:a16="http://schemas.microsoft.com/office/drawing/2014/main" id="{02258A34-573F-5C38-E46E-AE9F5FB876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52" y="1536"/>
                  <a:ext cx="864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AutoShape 22">
                  <a:extLst>
                    <a:ext uri="{FF2B5EF4-FFF2-40B4-BE49-F238E27FC236}">
                      <a16:creationId xmlns:a16="http://schemas.microsoft.com/office/drawing/2014/main" id="{6F353CEA-65E5-8748-E814-272603B86F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16" y="1488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50 w 21600"/>
                    <a:gd name="T25" fmla="*/ 3150 h 21600"/>
                    <a:gd name="T26" fmla="*/ 18450 w 21600"/>
                    <a:gd name="T27" fmla="*/ 1845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800" y="10800"/>
                      </a:moveTo>
                      <a:cubicBezTo>
                        <a:pt x="1800" y="15771"/>
                        <a:pt x="5829" y="19800"/>
                        <a:pt x="10800" y="19800"/>
                      </a:cubicBezTo>
                      <a:cubicBezTo>
                        <a:pt x="15771" y="19800"/>
                        <a:pt x="19800" y="15771"/>
                        <a:pt x="19800" y="10800"/>
                      </a:cubicBezTo>
                      <a:cubicBezTo>
                        <a:pt x="19800" y="5829"/>
                        <a:pt x="15771" y="1800"/>
                        <a:pt x="10800" y="1800"/>
                      </a:cubicBezTo>
                      <a:cubicBezTo>
                        <a:pt x="5829" y="1800"/>
                        <a:pt x="1800" y="5829"/>
                        <a:pt x="1800" y="1080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7" name="Rectangle 23">
                <a:extLst>
                  <a:ext uri="{FF2B5EF4-FFF2-40B4-BE49-F238E27FC236}">
                    <a16:creationId xmlns:a16="http://schemas.microsoft.com/office/drawing/2014/main" id="{5A72D649-E54A-6DD7-B666-23DF91DF1D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" y="1536"/>
                <a:ext cx="1537" cy="43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9FFD7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zh-CN" b="1">
                    <a:ea typeface="楷体_GB2312" pitchFamily="49" charset="-122"/>
                  </a:rPr>
                  <a:t>W7805</a:t>
                </a:r>
              </a:p>
            </p:txBody>
          </p:sp>
          <p:sp>
            <p:nvSpPr>
              <p:cNvPr id="28" name="Line 24">
                <a:extLst>
                  <a:ext uri="{FF2B5EF4-FFF2-40B4-BE49-F238E27FC236}">
                    <a16:creationId xmlns:a16="http://schemas.microsoft.com/office/drawing/2014/main" id="{D9894439-0B0E-002A-96C4-F11590E1C4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1" y="1766"/>
                <a:ext cx="0" cy="62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Line 25">
                <a:extLst>
                  <a:ext uri="{FF2B5EF4-FFF2-40B4-BE49-F238E27FC236}">
                    <a16:creationId xmlns:a16="http://schemas.microsoft.com/office/drawing/2014/main" id="{3821277E-4935-8F53-5CE6-5BBF1A010E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1" y="2438"/>
                <a:ext cx="0" cy="6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Line 26">
                <a:extLst>
                  <a:ext uri="{FF2B5EF4-FFF2-40B4-BE49-F238E27FC236}">
                    <a16:creationId xmlns:a16="http://schemas.microsoft.com/office/drawing/2014/main" id="{7F4B9C23-8855-B446-216D-CF88CCA3B0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55" y="2390"/>
                <a:ext cx="19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Line 27">
                <a:extLst>
                  <a:ext uri="{FF2B5EF4-FFF2-40B4-BE49-F238E27FC236}">
                    <a16:creationId xmlns:a16="http://schemas.microsoft.com/office/drawing/2014/main" id="{08A8DA38-39A2-3CC7-0521-FA4323155E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55" y="2438"/>
                <a:ext cx="19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Text Box 28">
                <a:extLst>
                  <a:ext uri="{FF2B5EF4-FFF2-40B4-BE49-F238E27FC236}">
                    <a16:creationId xmlns:a16="http://schemas.microsoft.com/office/drawing/2014/main" id="{D101E4D3-5591-B9E5-7E9B-87CBD5B9C1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32" y="2256"/>
                <a:ext cx="484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eaLnBrk="1" hangingPunct="1"/>
                <a:r>
                  <a:rPr lang="en-US" altLang="zh-CN" sz="1800" b="1" i="1">
                    <a:ea typeface="楷体_GB2312" pitchFamily="49" charset="-122"/>
                  </a:rPr>
                  <a:t>C</a:t>
                </a:r>
                <a:r>
                  <a:rPr lang="en-US" altLang="zh-CN" sz="1800" b="1" baseline="-25000">
                    <a:ea typeface="楷体_GB2312" pitchFamily="49" charset="-122"/>
                  </a:rPr>
                  <a:t>i</a:t>
                </a:r>
                <a:endParaRPr lang="en-US" altLang="zh-CN" sz="1800" b="1">
                  <a:ea typeface="楷体_GB2312" pitchFamily="49" charset="-122"/>
                </a:endParaRPr>
              </a:p>
            </p:txBody>
          </p:sp>
          <p:sp>
            <p:nvSpPr>
              <p:cNvPr id="33" name="Text Box 29">
                <a:extLst>
                  <a:ext uri="{FF2B5EF4-FFF2-40B4-BE49-F238E27FC236}">
                    <a16:creationId xmlns:a16="http://schemas.microsoft.com/office/drawing/2014/main" id="{F364CC56-8DC3-9C76-D4C0-81861DA3AB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92" y="2155"/>
                <a:ext cx="144" cy="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</a:pPr>
                <a:endParaRPr lang="zh-CN" altLang="zh-CN" sz="1800" b="1">
                  <a:ea typeface="楷体_GB2312" pitchFamily="49" charset="-122"/>
                </a:endParaRPr>
              </a:p>
            </p:txBody>
          </p:sp>
          <p:sp>
            <p:nvSpPr>
              <p:cNvPr id="34" name="Text Box 30">
                <a:extLst>
                  <a:ext uri="{FF2B5EF4-FFF2-40B4-BE49-F238E27FC236}">
                    <a16:creationId xmlns:a16="http://schemas.microsoft.com/office/drawing/2014/main" id="{29A95CEF-E17B-8BDD-59D7-ADC4180A72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0" y="2256"/>
                <a:ext cx="461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eaLnBrk="1" hangingPunct="1"/>
                <a:r>
                  <a:rPr lang="en-US" altLang="zh-CN" sz="1800" b="1" i="1">
                    <a:solidFill>
                      <a:srgbClr val="FF0000"/>
                    </a:solidFill>
                    <a:ea typeface="楷体_GB2312" pitchFamily="49" charset="-122"/>
                  </a:rPr>
                  <a:t>U</a:t>
                </a:r>
                <a:r>
                  <a:rPr lang="en-US" altLang="zh-CN" sz="1800" b="1" baseline="-25000">
                    <a:solidFill>
                      <a:srgbClr val="FF0000"/>
                    </a:solidFill>
                    <a:ea typeface="楷体_GB2312" pitchFamily="49" charset="-122"/>
                  </a:rPr>
                  <a:t>i</a:t>
                </a:r>
                <a:endParaRPr lang="en-US" altLang="zh-CN" sz="1800" b="1">
                  <a:ea typeface="楷体_GB2312" pitchFamily="49" charset="-122"/>
                </a:endParaRPr>
              </a:p>
            </p:txBody>
          </p:sp>
          <p:grpSp>
            <p:nvGrpSpPr>
              <p:cNvPr id="35" name="Group 31">
                <a:extLst>
                  <a:ext uri="{FF2B5EF4-FFF2-40B4-BE49-F238E27FC236}">
                    <a16:creationId xmlns:a16="http://schemas.microsoft.com/office/drawing/2014/main" id="{8E75551F-1498-F77F-A5D9-029FA89974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1710"/>
                <a:ext cx="240" cy="1314"/>
                <a:chOff x="1056" y="1470"/>
                <a:chExt cx="240" cy="1314"/>
              </a:xfrm>
            </p:grpSpPr>
            <p:sp>
              <p:nvSpPr>
                <p:cNvPr id="46" name="Text Box 32">
                  <a:extLst>
                    <a:ext uri="{FF2B5EF4-FFF2-40B4-BE49-F238E27FC236}">
                      <a16:creationId xmlns:a16="http://schemas.microsoft.com/office/drawing/2014/main" id="{A09ECA3F-A9F1-3E1A-348C-02983C6858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89" y="1470"/>
                  <a:ext cx="207" cy="10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9pPr>
                </a:lstStyle>
                <a:p>
                  <a:pPr eaLnBrk="1" hangingPunct="1">
                    <a:lnSpc>
                      <a:spcPct val="170000"/>
                    </a:lnSpc>
                  </a:pPr>
                  <a:r>
                    <a:rPr lang="en-US" altLang="zh-CN" sz="1800" b="1">
                      <a:solidFill>
                        <a:srgbClr val="FF0000"/>
                      </a:solidFill>
                      <a:ea typeface="楷体_GB2312" pitchFamily="49" charset="-122"/>
                    </a:rPr>
                    <a:t>+</a:t>
                  </a:r>
                </a:p>
                <a:p>
                  <a:pPr eaLnBrk="1" hangingPunct="1">
                    <a:lnSpc>
                      <a:spcPct val="170000"/>
                    </a:lnSpc>
                  </a:pPr>
                  <a:endParaRPr lang="en-US" altLang="zh-CN" sz="1800" b="1">
                    <a:solidFill>
                      <a:srgbClr val="FF0000"/>
                    </a:solidFill>
                    <a:ea typeface="楷体_GB2312" pitchFamily="49" charset="-122"/>
                  </a:endParaRPr>
                </a:p>
                <a:p>
                  <a:pPr eaLnBrk="1" hangingPunct="1">
                    <a:lnSpc>
                      <a:spcPct val="170000"/>
                    </a:lnSpc>
                  </a:pPr>
                  <a:r>
                    <a:rPr lang="en-US" altLang="zh-CN" sz="1800" b="1">
                      <a:solidFill>
                        <a:srgbClr val="FF0000"/>
                      </a:solidFill>
                      <a:ea typeface="楷体_GB2312" pitchFamily="49" charset="-122"/>
                    </a:rPr>
                    <a:t>_</a:t>
                  </a:r>
                  <a:endParaRPr lang="en-US" altLang="zh-CN" sz="1800" b="1">
                    <a:ea typeface="楷体_GB2312" pitchFamily="49" charset="-122"/>
                  </a:endParaRPr>
                </a:p>
              </p:txBody>
            </p:sp>
            <p:sp>
              <p:nvSpPr>
                <p:cNvPr id="47" name="Line 33">
                  <a:extLst>
                    <a:ext uri="{FF2B5EF4-FFF2-40B4-BE49-F238E27FC236}">
                      <a16:creationId xmlns:a16="http://schemas.microsoft.com/office/drawing/2014/main" id="{A53AF0A3-4AC0-9692-806D-C531D685DB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56" y="1632"/>
                  <a:ext cx="0" cy="1152"/>
                </a:xfrm>
                <a:prstGeom prst="line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" name="Group 34">
                <a:extLst>
                  <a:ext uri="{FF2B5EF4-FFF2-40B4-BE49-F238E27FC236}">
                    <a16:creationId xmlns:a16="http://schemas.microsoft.com/office/drawing/2014/main" id="{FFA4056D-6C4D-CAA2-8B49-02EB1F6BC3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4081" y="1710"/>
                <a:ext cx="208" cy="1314"/>
                <a:chOff x="1056" y="1470"/>
                <a:chExt cx="208" cy="1314"/>
              </a:xfrm>
            </p:grpSpPr>
            <p:sp>
              <p:nvSpPr>
                <p:cNvPr id="44" name="Text Box 35">
                  <a:extLst>
                    <a:ext uri="{FF2B5EF4-FFF2-40B4-BE49-F238E27FC236}">
                      <a16:creationId xmlns:a16="http://schemas.microsoft.com/office/drawing/2014/main" id="{3BD00779-5AE4-468F-A91E-476F8A78EF3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57" y="1470"/>
                  <a:ext cx="207" cy="10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9pPr>
                </a:lstStyle>
                <a:p>
                  <a:pPr eaLnBrk="1" hangingPunct="1">
                    <a:lnSpc>
                      <a:spcPct val="170000"/>
                    </a:lnSpc>
                  </a:pPr>
                  <a:r>
                    <a:rPr lang="en-US" altLang="zh-CN" sz="1800" b="1">
                      <a:solidFill>
                        <a:srgbClr val="FF0000"/>
                      </a:solidFill>
                      <a:ea typeface="楷体_GB2312" pitchFamily="49" charset="-122"/>
                    </a:rPr>
                    <a:t>+</a:t>
                  </a:r>
                </a:p>
                <a:p>
                  <a:pPr eaLnBrk="1" hangingPunct="1">
                    <a:lnSpc>
                      <a:spcPct val="170000"/>
                    </a:lnSpc>
                  </a:pPr>
                  <a:endParaRPr lang="en-US" altLang="zh-CN" sz="1800" b="1">
                    <a:solidFill>
                      <a:srgbClr val="FF0000"/>
                    </a:solidFill>
                    <a:ea typeface="楷体_GB2312" pitchFamily="49" charset="-122"/>
                  </a:endParaRPr>
                </a:p>
                <a:p>
                  <a:pPr eaLnBrk="1" hangingPunct="1">
                    <a:lnSpc>
                      <a:spcPct val="170000"/>
                    </a:lnSpc>
                  </a:pPr>
                  <a:r>
                    <a:rPr lang="en-US" altLang="zh-CN" sz="1800" b="1">
                      <a:solidFill>
                        <a:srgbClr val="FF0000"/>
                      </a:solidFill>
                      <a:ea typeface="楷体_GB2312" pitchFamily="49" charset="-122"/>
                    </a:rPr>
                    <a:t>_</a:t>
                  </a:r>
                </a:p>
              </p:txBody>
            </p:sp>
            <p:sp>
              <p:nvSpPr>
                <p:cNvPr id="45" name="Line 36">
                  <a:extLst>
                    <a:ext uri="{FF2B5EF4-FFF2-40B4-BE49-F238E27FC236}">
                      <a16:creationId xmlns:a16="http://schemas.microsoft.com/office/drawing/2014/main" id="{22239D9F-4C3E-7F86-CE13-50B4901A4D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56" y="1632"/>
                  <a:ext cx="0" cy="1152"/>
                </a:xfrm>
                <a:prstGeom prst="line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7" name="Text Box 37">
                <a:extLst>
                  <a:ext uri="{FF2B5EF4-FFF2-40B4-BE49-F238E27FC236}">
                    <a16:creationId xmlns:a16="http://schemas.microsoft.com/office/drawing/2014/main" id="{9999F1B9-215C-F393-8D56-2988A6A2B5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80" y="2298"/>
                <a:ext cx="640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eaLnBrk="1" hangingPunct="1"/>
                <a:r>
                  <a:rPr lang="en-US" altLang="zh-CN" sz="1800" b="1" i="1">
                    <a:ea typeface="楷体_GB2312" pitchFamily="49" charset="-122"/>
                  </a:rPr>
                  <a:t>U</a:t>
                </a:r>
                <a:r>
                  <a:rPr lang="en-US" altLang="zh-CN" sz="1800" b="1" baseline="-25000">
                    <a:ea typeface="楷体_GB2312" pitchFamily="49" charset="-122"/>
                  </a:rPr>
                  <a:t>O</a:t>
                </a:r>
                <a:endParaRPr lang="en-US" altLang="zh-CN" sz="1800" b="1">
                  <a:ea typeface="楷体_GB2312" pitchFamily="49" charset="-122"/>
                </a:endParaRPr>
              </a:p>
            </p:txBody>
          </p:sp>
          <p:sp>
            <p:nvSpPr>
              <p:cNvPr id="38" name="Line 38">
                <a:extLst>
                  <a:ext uri="{FF2B5EF4-FFF2-40B4-BE49-F238E27FC236}">
                    <a16:creationId xmlns:a16="http://schemas.microsoft.com/office/drawing/2014/main" id="{AFEA7899-52EB-2CA0-1748-8A5730D49D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2" y="1968"/>
                <a:ext cx="0" cy="11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39">
                <a:extLst>
                  <a:ext uri="{FF2B5EF4-FFF2-40B4-BE49-F238E27FC236}">
                    <a16:creationId xmlns:a16="http://schemas.microsoft.com/office/drawing/2014/main" id="{5571F445-C7D2-BF61-F6B8-90CD689A3E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2" y="3120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Line 40">
                <a:extLst>
                  <a:ext uri="{FF2B5EF4-FFF2-40B4-BE49-F238E27FC236}">
                    <a16:creationId xmlns:a16="http://schemas.microsoft.com/office/drawing/2014/main" id="{6913ECDE-C394-0C35-58C4-3EE666EBF6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0" y="3360"/>
                <a:ext cx="38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Text Box 41">
                <a:extLst>
                  <a:ext uri="{FF2B5EF4-FFF2-40B4-BE49-F238E27FC236}">
                    <a16:creationId xmlns:a16="http://schemas.microsoft.com/office/drawing/2014/main" id="{B3DBB00C-A566-D13E-5893-05DB02B9E5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" y="1440"/>
                <a:ext cx="235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eaLnBrk="1" hangingPunct="1"/>
                <a:r>
                  <a:rPr lang="en-US" altLang="zh-CN" sz="1800" b="1">
                    <a:ea typeface="楷体_GB2312" pitchFamily="49" charset="-122"/>
                  </a:rPr>
                  <a:t>1</a:t>
                </a:r>
              </a:p>
            </p:txBody>
          </p:sp>
          <p:sp>
            <p:nvSpPr>
              <p:cNvPr id="42" name="Text Box 42">
                <a:extLst>
                  <a:ext uri="{FF2B5EF4-FFF2-40B4-BE49-F238E27FC236}">
                    <a16:creationId xmlns:a16="http://schemas.microsoft.com/office/drawing/2014/main" id="{E236E1AC-B30C-3AE5-642E-8581D38EF9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53" y="1440"/>
                <a:ext cx="235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eaLnBrk="1" hangingPunct="1"/>
                <a:r>
                  <a:rPr lang="en-US" altLang="zh-CN" sz="1800" b="1">
                    <a:ea typeface="楷体_GB2312" pitchFamily="49" charset="-122"/>
                  </a:rPr>
                  <a:t>2</a:t>
                </a:r>
              </a:p>
            </p:txBody>
          </p:sp>
          <p:sp>
            <p:nvSpPr>
              <p:cNvPr id="43" name="Text Box 43">
                <a:extLst>
                  <a:ext uri="{FF2B5EF4-FFF2-40B4-BE49-F238E27FC236}">
                    <a16:creationId xmlns:a16="http://schemas.microsoft.com/office/drawing/2014/main" id="{E3BF2768-4577-C5A5-C0B3-65F0773E2A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4" y="1920"/>
                <a:ext cx="235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eaLnBrk="1" hangingPunct="1"/>
                <a:r>
                  <a:rPr lang="en-US" altLang="zh-CN" sz="1800" b="1">
                    <a:ea typeface="楷体_GB2312" pitchFamily="49" charset="-122"/>
                  </a:rPr>
                  <a:t>3</a:t>
                </a:r>
              </a:p>
            </p:txBody>
          </p:sp>
        </p:grpSp>
        <p:sp>
          <p:nvSpPr>
            <p:cNvPr id="11" name="Rectangle 44">
              <a:extLst>
                <a:ext uri="{FF2B5EF4-FFF2-40B4-BE49-F238E27FC236}">
                  <a16:creationId xmlns:a16="http://schemas.microsoft.com/office/drawing/2014/main" id="{F9914D25-03F5-1354-D628-DB38011BFD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7" y="2534"/>
              <a:ext cx="144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endParaRPr lang="zh-CN" altLang="zh-CN" b="1">
                <a:sym typeface="Symbol" pitchFamily="18" charset="2"/>
              </a:endParaRPr>
            </a:p>
          </p:txBody>
        </p:sp>
        <p:sp>
          <p:nvSpPr>
            <p:cNvPr id="15" name="Rectangle 45">
              <a:extLst>
                <a:ext uri="{FF2B5EF4-FFF2-40B4-BE49-F238E27FC236}">
                  <a16:creationId xmlns:a16="http://schemas.microsoft.com/office/drawing/2014/main" id="{33CBA0E8-3C33-AF1D-BAAC-D39A0009F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2" y="2509"/>
              <a:ext cx="269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/>
                <a:t>   </a:t>
              </a:r>
              <a:endParaRPr lang="en-US" altLang="zh-CN" b="1">
                <a:sym typeface="Symbol" pitchFamily="18" charset="2"/>
              </a:endParaRPr>
            </a:p>
          </p:txBody>
        </p:sp>
      </p:grpSp>
      <p:sp>
        <p:nvSpPr>
          <p:cNvPr id="52" name="AutoShape 46">
            <a:extLst>
              <a:ext uri="{FF2B5EF4-FFF2-40B4-BE49-F238E27FC236}">
                <a16:creationId xmlns:a16="http://schemas.microsoft.com/office/drawing/2014/main" id="{9215C8E9-3576-C899-62D7-5BD86847A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7988" y="3059729"/>
            <a:ext cx="1228354" cy="500480"/>
          </a:xfrm>
          <a:prstGeom prst="wedgeRoundRectCallout">
            <a:avLst>
              <a:gd name="adj1" fmla="val -37218"/>
              <a:gd name="adj2" fmla="val 31019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zh-CN" b="1" dirty="0"/>
              <a:t> 0.1~1</a:t>
            </a:r>
            <a:r>
              <a:rPr lang="en-US" altLang="zh-CN" b="1" dirty="0">
                <a:sym typeface="Symbol" pitchFamily="18" charset="2"/>
              </a:rPr>
              <a:t>F</a:t>
            </a:r>
            <a:endParaRPr lang="en-US" altLang="zh-CN" dirty="0">
              <a:ea typeface="楷体_GB2312" pitchFamily="49" charset="-122"/>
            </a:endParaRPr>
          </a:p>
        </p:txBody>
      </p:sp>
      <p:sp>
        <p:nvSpPr>
          <p:cNvPr id="53" name="AutoShape 47" descr="40%">
            <a:extLst>
              <a:ext uri="{FF2B5EF4-FFF2-40B4-BE49-F238E27FC236}">
                <a16:creationId xmlns:a16="http://schemas.microsoft.com/office/drawing/2014/main" id="{6A6CF9FA-F1F7-383E-EADA-5620E645C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2038" y="3203453"/>
            <a:ext cx="781680" cy="333653"/>
          </a:xfrm>
          <a:prstGeom prst="wedgeRoundRectCallout">
            <a:avLst>
              <a:gd name="adj1" fmla="val -33333"/>
              <a:gd name="adj2" fmla="val -120486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40">
                  <a:fgClr>
                    <a:srgbClr val="00CC00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zh-CN" b="1" dirty="0"/>
              <a:t>1</a:t>
            </a:r>
            <a:r>
              <a:rPr lang="en-US" altLang="zh-CN" b="1" dirty="0">
                <a:sym typeface="Symbol" pitchFamily="18" charset="2"/>
              </a:rPr>
              <a:t>F</a:t>
            </a:r>
            <a:endParaRPr lang="en-US" altLang="zh-CN" dirty="0">
              <a:ea typeface="楷体_GB2312" pitchFamily="49" charset="-122"/>
            </a:endParaRPr>
          </a:p>
        </p:txBody>
      </p:sp>
      <p:sp>
        <p:nvSpPr>
          <p:cNvPr id="54" name="AutoShape 48">
            <a:extLst>
              <a:ext uri="{FF2B5EF4-FFF2-40B4-BE49-F238E27FC236}">
                <a16:creationId xmlns:a16="http://schemas.microsoft.com/office/drawing/2014/main" id="{B553A530-65CE-BD1B-76D0-8976A27C3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2275" y="3788617"/>
            <a:ext cx="3617555" cy="1231133"/>
          </a:xfrm>
          <a:prstGeom prst="wedgeRoundRectCallout">
            <a:avLst>
              <a:gd name="adj1" fmla="val -46525"/>
              <a:gd name="adj2" fmla="val -106787"/>
              <a:gd name="adj3" fmla="val 16667"/>
            </a:avLst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130000"/>
              </a:lnSpc>
            </a:pP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为了瞬时增减负载电流时，不致</a:t>
            </a:r>
            <a:endParaRPr lang="en-US" altLang="zh-CN" b="1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引起输出电压有较大的波动。即</a:t>
            </a:r>
            <a:endParaRPr lang="en-US" altLang="zh-CN" b="1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用来改善负载的瞬态响应。</a:t>
            </a:r>
          </a:p>
        </p:txBody>
      </p:sp>
      <p:sp>
        <p:nvSpPr>
          <p:cNvPr id="55" name="AutoShape 52">
            <a:extLst>
              <a:ext uri="{FF2B5EF4-FFF2-40B4-BE49-F238E27FC236}">
                <a16:creationId xmlns:a16="http://schemas.microsoft.com/office/drawing/2014/main" id="{F96B4F1E-45F7-A9B0-CE8F-3796A0986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640" y="3816001"/>
            <a:ext cx="3248747" cy="1167786"/>
          </a:xfrm>
          <a:prstGeom prst="wedgeRoundRectCallout">
            <a:avLst>
              <a:gd name="adj1" fmla="val 22783"/>
              <a:gd name="adj2" fmla="val -113602"/>
              <a:gd name="adj3" fmla="val 16667"/>
            </a:avLst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130000"/>
              </a:lnSpc>
            </a:pPr>
            <a:r>
              <a:rPr lang="zh-CN" altLang="en-US" b="1" dirty="0">
                <a:solidFill>
                  <a:srgbClr val="00009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用来抵消输入端接线较长时的</a:t>
            </a:r>
            <a:endParaRPr lang="en-US" altLang="zh-CN" b="1" dirty="0">
              <a:solidFill>
                <a:srgbClr val="00009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b="1" dirty="0">
                <a:solidFill>
                  <a:srgbClr val="00009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电感效应，防止产生自激振荡。</a:t>
            </a:r>
          </a:p>
          <a:p>
            <a:pPr>
              <a:lnSpc>
                <a:spcPct val="130000"/>
              </a:lnSpc>
            </a:pPr>
            <a:r>
              <a:rPr lang="zh-CN" altLang="en-US" b="1" dirty="0">
                <a:solidFill>
                  <a:srgbClr val="00009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即用以改善波形。</a:t>
            </a:r>
          </a:p>
        </p:txBody>
      </p:sp>
    </p:spTree>
    <p:extLst>
      <p:ext uri="{BB962C8B-B14F-4D97-AF65-F5344CB8AC3E}">
        <p14:creationId xmlns:p14="http://schemas.microsoft.com/office/powerpoint/2010/main" val="312369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  <p:bldP spid="8" grpId="0" autoUpdateAnimBg="0"/>
      <p:bldP spid="52" grpId="0" autoUpdateAnimBg="0"/>
      <p:bldP spid="53" grpId="0" autoUpdateAnimBg="0"/>
      <p:bldP spid="54" grpId="0" animBg="1" autoUpdateAnimBg="0"/>
      <p:bldP spid="55" grpId="0" animBg="1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集成稳压电源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786DDCB-07EF-FD81-EADD-488B88C11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4" y="853137"/>
            <a:ext cx="6703823" cy="685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5. </a:t>
            </a:r>
            <a:r>
              <a:rPr lang="zh-CN" altLang="en-US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三端固定输出集成稳压器的应用</a:t>
            </a:r>
          </a:p>
        </p:txBody>
      </p:sp>
      <p:sp>
        <p:nvSpPr>
          <p:cNvPr id="2" name="Line 2">
            <a:extLst>
              <a:ext uri="{FF2B5EF4-FFF2-40B4-BE49-F238E27FC236}">
                <a16:creationId xmlns:a16="http://schemas.microsoft.com/office/drawing/2014/main" id="{79E0A4AD-28A0-8D58-3B5F-A880B7C19988}"/>
              </a:ext>
            </a:extLst>
          </p:cNvPr>
          <p:cNvSpPr>
            <a:spLocks noChangeShapeType="1"/>
          </p:cNvSpPr>
          <p:nvPr/>
        </p:nvSpPr>
        <p:spPr bwMode="auto">
          <a:xfrm>
            <a:off x="843280" y="2614563"/>
            <a:ext cx="0" cy="164465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>
              <a:latin typeface="+mn-lt"/>
              <a:ea typeface="Microsoft YaHei UI" panose="020B0503020204020204" pitchFamily="34" charset="-122"/>
            </a:endParaRP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CB5F42D1-BEEA-F856-C52B-28D96048A2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90005" y="2380312"/>
            <a:ext cx="0" cy="164465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>
              <a:latin typeface="+mn-lt"/>
              <a:ea typeface="Microsoft YaHei UI" panose="020B0503020204020204" pitchFamily="34" charset="-122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F7A17EED-FE0E-5A00-4176-3DE22E04E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7679" y="2446987"/>
            <a:ext cx="3190425" cy="873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1800" b="1" i="1" dirty="0">
                <a:solidFill>
                  <a:srgbClr val="CC0000"/>
                </a:solidFill>
                <a:latin typeface="+mn-lt"/>
                <a:ea typeface="Microsoft YaHei UI" panose="020B0503020204020204" pitchFamily="34" charset="-122"/>
              </a:rPr>
              <a:t>U</a:t>
            </a:r>
            <a:r>
              <a:rPr lang="en-US" altLang="zh-CN" sz="1800" b="1" baseline="-25000" dirty="0">
                <a:solidFill>
                  <a:srgbClr val="CC0000"/>
                </a:solidFill>
                <a:latin typeface="+mn-lt"/>
                <a:ea typeface="Microsoft YaHei UI" panose="020B0503020204020204" pitchFamily="34" charset="-122"/>
              </a:rPr>
              <a:t>XX</a:t>
            </a:r>
            <a:r>
              <a:rPr lang="en-US" altLang="zh-CN" sz="1800" b="1" dirty="0">
                <a:solidFill>
                  <a:srgbClr val="CC0000"/>
                </a:solidFill>
                <a:latin typeface="+mn-lt"/>
                <a:ea typeface="Microsoft YaHei UI" panose="020B0503020204020204" pitchFamily="34" charset="-122"/>
              </a:rPr>
              <a:t>: </a:t>
            </a:r>
            <a:r>
              <a:rPr lang="zh-CN" altLang="en-US" sz="18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为</a:t>
            </a:r>
            <a:r>
              <a:rPr lang="en-US" altLang="zh-CN" sz="18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W78XX</a:t>
            </a:r>
            <a:r>
              <a:rPr lang="zh-CN" altLang="en-US" sz="18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固定输出电压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1800" b="1" i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U</a:t>
            </a:r>
            <a:r>
              <a:rPr lang="en-US" altLang="zh-CN" sz="1800" b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O</a:t>
            </a:r>
            <a:r>
              <a:rPr lang="en-US" altLang="zh-CN" sz="1800" b="1" i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= U</a:t>
            </a:r>
            <a:r>
              <a:rPr lang="en-US" altLang="zh-CN" sz="1800" b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XX </a:t>
            </a:r>
            <a:r>
              <a:rPr lang="en-US" altLang="zh-CN" sz="1800" b="1" i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+ U</a:t>
            </a:r>
            <a:r>
              <a:rPr lang="en-US" altLang="zh-CN" sz="1800" b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Z</a:t>
            </a:r>
            <a:endParaRPr lang="en-US" altLang="zh-CN" sz="1800" b="1" dirty="0">
              <a:solidFill>
                <a:srgbClr val="000099"/>
              </a:solidFill>
              <a:latin typeface="+mn-lt"/>
              <a:ea typeface="Microsoft YaHei UI" panose="020B0503020204020204" pitchFamily="34" charset="-12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BE4F3A-85FC-388B-BD6D-6C5144DBA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078" y="1455145"/>
            <a:ext cx="397492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（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2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）提高输出电压的电路</a:t>
            </a:r>
          </a:p>
        </p:txBody>
      </p:sp>
      <p:grpSp>
        <p:nvGrpSpPr>
          <p:cNvPr id="12" name="Group 10">
            <a:extLst>
              <a:ext uri="{FF2B5EF4-FFF2-40B4-BE49-F238E27FC236}">
                <a16:creationId xmlns:a16="http://schemas.microsoft.com/office/drawing/2014/main" id="{1A0473B9-5FAC-5F87-498C-2EB68B4106CE}"/>
              </a:ext>
            </a:extLst>
          </p:cNvPr>
          <p:cNvGrpSpPr>
            <a:grpSpLocks/>
          </p:cNvGrpSpPr>
          <p:nvPr/>
        </p:nvGrpSpPr>
        <p:grpSpPr bwMode="auto">
          <a:xfrm>
            <a:off x="917893" y="2100213"/>
            <a:ext cx="4672012" cy="2263775"/>
            <a:chOff x="476" y="432"/>
            <a:chExt cx="2782" cy="1385"/>
          </a:xfrm>
        </p:grpSpPr>
        <p:sp>
          <p:nvSpPr>
            <p:cNvPr id="13" name="Line 11">
              <a:extLst>
                <a:ext uri="{FF2B5EF4-FFF2-40B4-BE49-F238E27FC236}">
                  <a16:creationId xmlns:a16="http://schemas.microsoft.com/office/drawing/2014/main" id="{B84C2435-5581-0C09-8631-F43F232B4C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3" y="1643"/>
              <a:ext cx="22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14" name="AutoShape 12">
              <a:extLst>
                <a:ext uri="{FF2B5EF4-FFF2-40B4-BE49-F238E27FC236}">
                  <a16:creationId xmlns:a16="http://schemas.microsoft.com/office/drawing/2014/main" id="{1349578A-7A32-9463-7BE1-DFFD40F3F4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609"/>
              <a:ext cx="61" cy="6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87 w 21600"/>
                <a:gd name="T25" fmla="*/ 3130 h 21600"/>
                <a:gd name="T26" fmla="*/ 18413 w 21600"/>
                <a:gd name="T27" fmla="*/ 1847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00" y="10800"/>
                  </a:moveTo>
                  <a:cubicBezTo>
                    <a:pt x="1800" y="15771"/>
                    <a:pt x="5829" y="19800"/>
                    <a:pt x="10800" y="19800"/>
                  </a:cubicBezTo>
                  <a:cubicBezTo>
                    <a:pt x="15771" y="19800"/>
                    <a:pt x="19800" y="15771"/>
                    <a:pt x="19800" y="10800"/>
                  </a:cubicBezTo>
                  <a:cubicBezTo>
                    <a:pt x="19800" y="5829"/>
                    <a:pt x="15771" y="1800"/>
                    <a:pt x="10800" y="1800"/>
                  </a:cubicBezTo>
                  <a:cubicBezTo>
                    <a:pt x="5829" y="1800"/>
                    <a:pt x="1800" y="5829"/>
                    <a:pt x="1800" y="10800"/>
                  </a:cubicBez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56" name="Line 13">
              <a:extLst>
                <a:ext uri="{FF2B5EF4-FFF2-40B4-BE49-F238E27FC236}">
                  <a16:creationId xmlns:a16="http://schemas.microsoft.com/office/drawing/2014/main" id="{3011A49F-026A-9C2F-09C8-3D38AC0CB4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8" y="675"/>
              <a:ext cx="101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57" name="AutoShape 14">
              <a:extLst>
                <a:ext uri="{FF2B5EF4-FFF2-40B4-BE49-F238E27FC236}">
                  <a16:creationId xmlns:a16="http://schemas.microsoft.com/office/drawing/2014/main" id="{70F15DAB-1B51-E63B-FA18-40087ECC6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5" y="1609"/>
              <a:ext cx="61" cy="6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87 w 21600"/>
                <a:gd name="T25" fmla="*/ 3130 h 21600"/>
                <a:gd name="T26" fmla="*/ 18413 w 21600"/>
                <a:gd name="T27" fmla="*/ 1847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00" y="10800"/>
                  </a:moveTo>
                  <a:cubicBezTo>
                    <a:pt x="1800" y="15771"/>
                    <a:pt x="5829" y="19800"/>
                    <a:pt x="10800" y="19800"/>
                  </a:cubicBezTo>
                  <a:cubicBezTo>
                    <a:pt x="15771" y="19800"/>
                    <a:pt x="19800" y="15771"/>
                    <a:pt x="19800" y="10800"/>
                  </a:cubicBezTo>
                  <a:cubicBezTo>
                    <a:pt x="19800" y="5829"/>
                    <a:pt x="15771" y="1800"/>
                    <a:pt x="10800" y="1800"/>
                  </a:cubicBezTo>
                  <a:cubicBezTo>
                    <a:pt x="5829" y="1800"/>
                    <a:pt x="1800" y="5829"/>
                    <a:pt x="1800" y="10800"/>
                  </a:cubicBez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58" name="Text Box 15">
              <a:extLst>
                <a:ext uri="{FF2B5EF4-FFF2-40B4-BE49-F238E27FC236}">
                  <a16:creationId xmlns:a16="http://schemas.microsoft.com/office/drawing/2014/main" id="{F25270A0-0EB7-EBBC-A7E1-6780AAF06B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7" y="1053"/>
              <a:ext cx="259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latin typeface="+mn-lt"/>
                  <a:ea typeface="Microsoft YaHei UI" panose="020B0503020204020204" pitchFamily="34" charset="-122"/>
                </a:rPr>
                <a:t>C</a:t>
              </a:r>
              <a:r>
                <a:rPr lang="en-US" altLang="zh-CN" sz="1600" b="1" baseline="-25000">
                  <a:latin typeface="+mn-lt"/>
                  <a:ea typeface="Microsoft YaHei UI" panose="020B0503020204020204" pitchFamily="34" charset="-122"/>
                </a:rPr>
                <a:t>O</a:t>
              </a:r>
              <a:endParaRPr lang="en-US" altLang="zh-CN" sz="1600" b="1">
                <a:latin typeface="+mn-lt"/>
                <a:ea typeface="Microsoft YaHei UI" panose="020B0503020204020204" pitchFamily="34" charset="-122"/>
              </a:endParaRPr>
            </a:p>
          </p:txBody>
        </p:sp>
        <p:grpSp>
          <p:nvGrpSpPr>
            <p:cNvPr id="59" name="Group 16">
              <a:extLst>
                <a:ext uri="{FF2B5EF4-FFF2-40B4-BE49-F238E27FC236}">
                  <a16:creationId xmlns:a16="http://schemas.microsoft.com/office/drawing/2014/main" id="{DE16F459-3EA5-2A56-F442-0257A89545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4" y="640"/>
              <a:ext cx="488" cy="69"/>
              <a:chOff x="624" y="692"/>
              <a:chExt cx="610" cy="86"/>
            </a:xfrm>
          </p:grpSpPr>
          <p:sp>
            <p:nvSpPr>
              <p:cNvPr id="7203" name="Line 17">
                <a:extLst>
                  <a:ext uri="{FF2B5EF4-FFF2-40B4-BE49-F238E27FC236}">
                    <a16:creationId xmlns:a16="http://schemas.microsoft.com/office/drawing/2014/main" id="{8F523205-55A0-7FE7-C52F-0833A49A63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1" y="735"/>
                <a:ext cx="53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204" name="AutoShape 18">
                <a:extLst>
                  <a:ext uri="{FF2B5EF4-FFF2-40B4-BE49-F238E27FC236}">
                    <a16:creationId xmlns:a16="http://schemas.microsoft.com/office/drawing/2014/main" id="{7C59367E-336C-FDEB-76CA-0701F90AA0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24" y="692"/>
                <a:ext cx="77" cy="8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086 w 21600"/>
                  <a:gd name="T25" fmla="*/ 3265 h 21600"/>
                  <a:gd name="T26" fmla="*/ 18514 w 21600"/>
                  <a:gd name="T27" fmla="*/ 18335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1800" y="10800"/>
                    </a:moveTo>
                    <a:cubicBezTo>
                      <a:pt x="1800" y="15771"/>
                      <a:pt x="5829" y="19800"/>
                      <a:pt x="10800" y="19800"/>
                    </a:cubicBezTo>
                    <a:cubicBezTo>
                      <a:pt x="15771" y="19800"/>
                      <a:pt x="19800" y="15771"/>
                      <a:pt x="19800" y="10800"/>
                    </a:cubicBezTo>
                    <a:cubicBezTo>
                      <a:pt x="19800" y="5829"/>
                      <a:pt x="15771" y="1800"/>
                      <a:pt x="10800" y="1800"/>
                    </a:cubicBezTo>
                    <a:cubicBezTo>
                      <a:pt x="5829" y="1800"/>
                      <a:pt x="1800" y="5829"/>
                      <a:pt x="1800" y="10800"/>
                    </a:cubicBez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 UI" panose="020B0503020204020204" pitchFamily="34" charset="-122"/>
                </a:endParaRPr>
              </a:p>
            </p:txBody>
          </p:sp>
        </p:grpSp>
        <p:sp>
          <p:nvSpPr>
            <p:cNvPr id="60" name="Rectangle 19">
              <a:extLst>
                <a:ext uri="{FF2B5EF4-FFF2-40B4-BE49-F238E27FC236}">
                  <a16:creationId xmlns:a16="http://schemas.microsoft.com/office/drawing/2014/main" id="{345CFE06-A1D0-47A4-12EB-BE92F9DB7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" y="505"/>
              <a:ext cx="783" cy="31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9FFD7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1600" b="1">
                  <a:solidFill>
                    <a:srgbClr val="FF3300"/>
                  </a:solidFill>
                  <a:latin typeface="+mn-lt"/>
                  <a:ea typeface="Microsoft YaHei UI" panose="020B0503020204020204" pitchFamily="34" charset="-122"/>
                </a:rPr>
                <a:t>W78XX</a:t>
              </a:r>
            </a:p>
          </p:txBody>
        </p:sp>
        <p:grpSp>
          <p:nvGrpSpPr>
            <p:cNvPr id="61" name="Group 20">
              <a:extLst>
                <a:ext uri="{FF2B5EF4-FFF2-40B4-BE49-F238E27FC236}">
                  <a16:creationId xmlns:a16="http://schemas.microsoft.com/office/drawing/2014/main" id="{D439F587-DF04-2D3C-1993-9DF9056634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1" y="680"/>
              <a:ext cx="181" cy="983"/>
              <a:chOff x="991" y="693"/>
              <a:chExt cx="227" cy="1227"/>
            </a:xfrm>
          </p:grpSpPr>
          <p:sp>
            <p:nvSpPr>
              <p:cNvPr id="7199" name="Line 21">
                <a:extLst>
                  <a:ext uri="{FF2B5EF4-FFF2-40B4-BE49-F238E27FC236}">
                    <a16:creationId xmlns:a16="http://schemas.microsoft.com/office/drawing/2014/main" id="{67116C15-A58F-1F7C-9743-E01A1C56F4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04" y="693"/>
                <a:ext cx="0" cy="57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200" name="Line 22">
                <a:extLst>
                  <a:ext uri="{FF2B5EF4-FFF2-40B4-BE49-F238E27FC236}">
                    <a16:creationId xmlns:a16="http://schemas.microsoft.com/office/drawing/2014/main" id="{578A9B48-1A08-B5F1-0826-328DE8FAE1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04" y="1345"/>
                <a:ext cx="0" cy="5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201" name="Line 23">
                <a:extLst>
                  <a:ext uri="{FF2B5EF4-FFF2-40B4-BE49-F238E27FC236}">
                    <a16:creationId xmlns:a16="http://schemas.microsoft.com/office/drawing/2014/main" id="{3CC47EF3-A3AD-4B3C-FF63-EC91568D2F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1" y="1283"/>
                <a:ext cx="22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202" name="Line 24">
                <a:extLst>
                  <a:ext uri="{FF2B5EF4-FFF2-40B4-BE49-F238E27FC236}">
                    <a16:creationId xmlns:a16="http://schemas.microsoft.com/office/drawing/2014/main" id="{AD6C9821-0AC5-3C18-27A0-4A5070FC5C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1" y="1345"/>
                <a:ext cx="22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 UI" panose="020B0503020204020204" pitchFamily="34" charset="-122"/>
                </a:endParaRPr>
              </a:p>
            </p:txBody>
          </p:sp>
        </p:grpSp>
        <p:sp>
          <p:nvSpPr>
            <p:cNvPr id="62" name="Text Box 25">
              <a:extLst>
                <a:ext uri="{FF2B5EF4-FFF2-40B4-BE49-F238E27FC236}">
                  <a16:creationId xmlns:a16="http://schemas.microsoft.com/office/drawing/2014/main" id="{9B55A51B-C278-BE65-DC6B-66C39C69A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8" y="1054"/>
              <a:ext cx="432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latin typeface="+mn-lt"/>
                  <a:ea typeface="Microsoft YaHei UI" panose="020B0503020204020204" pitchFamily="34" charset="-122"/>
                </a:rPr>
                <a:t>C</a:t>
              </a:r>
              <a:r>
                <a:rPr lang="en-US" altLang="zh-CN" sz="1600" b="1" baseline="-25000">
                  <a:latin typeface="+mn-lt"/>
                  <a:ea typeface="Microsoft YaHei UI" panose="020B0503020204020204" pitchFamily="34" charset="-122"/>
                </a:rPr>
                <a:t>i</a:t>
              </a:r>
              <a:endParaRPr lang="en-US" altLang="zh-CN" sz="1600" b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63" name="Text Box 26">
              <a:extLst>
                <a:ext uri="{FF2B5EF4-FFF2-40B4-BE49-F238E27FC236}">
                  <a16:creationId xmlns:a16="http://schemas.microsoft.com/office/drawing/2014/main" id="{CCA7135A-53DB-8389-1DE4-CF24FD892D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" y="1021"/>
              <a:ext cx="349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U</a:t>
              </a:r>
              <a:r>
                <a:rPr lang="en-US" altLang="zh-CN" sz="1600" b="1" baseline="-25000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I</a:t>
              </a:r>
              <a:endParaRPr lang="en-US" altLang="zh-CN" sz="16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68" name="Text Box 27">
              <a:extLst>
                <a:ext uri="{FF2B5EF4-FFF2-40B4-BE49-F238E27FC236}">
                  <a16:creationId xmlns:a16="http://schemas.microsoft.com/office/drawing/2014/main" id="{9C0FCB02-CBC5-8472-2D7C-1DC3D554DB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" y="742"/>
              <a:ext cx="269" cy="5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zh-CN" sz="16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+</a:t>
              </a:r>
            </a:p>
            <a:p>
              <a:pPr eaLnBrk="1" hangingPunct="1">
                <a:lnSpc>
                  <a:spcPct val="80000"/>
                </a:lnSpc>
              </a:pPr>
              <a:endParaRPr lang="en-US" altLang="zh-CN" sz="16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  <a:p>
              <a:pPr eaLnBrk="1" hangingPunct="1">
                <a:lnSpc>
                  <a:spcPct val="80000"/>
                </a:lnSpc>
              </a:pPr>
              <a:endParaRPr lang="en-US" altLang="zh-CN" sz="16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  <a:p>
              <a:pPr eaLnBrk="1" hangingPunct="1">
                <a:lnSpc>
                  <a:spcPct val="80000"/>
                </a:lnSpc>
              </a:pPr>
              <a:r>
                <a:rPr lang="en-US" altLang="zh-CN" sz="16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_</a:t>
              </a:r>
              <a:endParaRPr lang="en-US" altLang="zh-CN" sz="1600" b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69" name="Text Box 28">
              <a:extLst>
                <a:ext uri="{FF2B5EF4-FFF2-40B4-BE49-F238E27FC236}">
                  <a16:creationId xmlns:a16="http://schemas.microsoft.com/office/drawing/2014/main" id="{77B7491C-C5CC-F615-FDAA-68AEF8B5E9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2946" y="588"/>
              <a:ext cx="312" cy="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zh-CN" sz="16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+</a:t>
              </a:r>
            </a:p>
            <a:p>
              <a:pPr eaLnBrk="1" hangingPunct="1">
                <a:lnSpc>
                  <a:spcPct val="130000"/>
                </a:lnSpc>
              </a:pPr>
              <a:endParaRPr lang="en-US" altLang="zh-CN" sz="16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  <a:p>
              <a:pPr eaLnBrk="1" hangingPunct="1">
                <a:lnSpc>
                  <a:spcPct val="130000"/>
                </a:lnSpc>
              </a:pPr>
              <a:endParaRPr lang="en-US" altLang="zh-CN" sz="16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  <a:p>
              <a:pPr eaLnBrk="1" hangingPunct="1"/>
              <a:r>
                <a:rPr lang="en-US" altLang="zh-CN" sz="16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_</a:t>
              </a:r>
              <a:endParaRPr lang="en-US" altLang="zh-CN" sz="1600" b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70" name="Text Box 29">
              <a:extLst>
                <a:ext uri="{FF2B5EF4-FFF2-40B4-BE49-F238E27FC236}">
                  <a16:creationId xmlns:a16="http://schemas.microsoft.com/office/drawing/2014/main" id="{3AEEE0BE-D3BA-C150-E0C6-1B627904EB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0" y="1008"/>
              <a:ext cx="409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U</a:t>
              </a:r>
              <a:r>
                <a:rPr lang="en-US" altLang="zh-CN" sz="1600" b="1" baseline="-25000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O</a:t>
              </a:r>
              <a:endParaRPr lang="en-US" altLang="zh-CN" sz="1600" b="1" i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71" name="Line 30">
              <a:extLst>
                <a:ext uri="{FF2B5EF4-FFF2-40B4-BE49-F238E27FC236}">
                  <a16:creationId xmlns:a16="http://schemas.microsoft.com/office/drawing/2014/main" id="{FC6DFF71-5F2D-D9A0-288F-1DE9B74341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9" y="814"/>
              <a:ext cx="0" cy="31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73" name="Line 31">
              <a:extLst>
                <a:ext uri="{FF2B5EF4-FFF2-40B4-BE49-F238E27FC236}">
                  <a16:creationId xmlns:a16="http://schemas.microsoft.com/office/drawing/2014/main" id="{D32B5AD2-657F-869F-23E0-BAF0A44ABF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5" y="1643"/>
              <a:ext cx="0" cy="17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75" name="Line 32">
              <a:extLst>
                <a:ext uri="{FF2B5EF4-FFF2-40B4-BE49-F238E27FC236}">
                  <a16:creationId xmlns:a16="http://schemas.microsoft.com/office/drawing/2014/main" id="{B7869C06-C23C-C9EE-5D2D-E8B41F3489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21" y="1817"/>
              <a:ext cx="22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76" name="Text Box 33">
              <a:extLst>
                <a:ext uri="{FF2B5EF4-FFF2-40B4-BE49-F238E27FC236}">
                  <a16:creationId xmlns:a16="http://schemas.microsoft.com/office/drawing/2014/main" id="{2FEEA0A3-5746-C998-6FB2-7108499B79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2" y="432"/>
              <a:ext cx="171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>
                  <a:latin typeface="+mn-lt"/>
                  <a:ea typeface="Microsoft YaHei UI" panose="020B0503020204020204" pitchFamily="34" charset="-122"/>
                </a:rPr>
                <a:t>1</a:t>
              </a:r>
            </a:p>
          </p:txBody>
        </p:sp>
        <p:sp>
          <p:nvSpPr>
            <p:cNvPr id="7177" name="Text Box 34">
              <a:extLst>
                <a:ext uri="{FF2B5EF4-FFF2-40B4-BE49-F238E27FC236}">
                  <a16:creationId xmlns:a16="http://schemas.microsoft.com/office/drawing/2014/main" id="{EA94CA26-9E15-DD31-9A37-B042434EFC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432"/>
              <a:ext cx="247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>
                  <a:latin typeface="+mn-lt"/>
                  <a:ea typeface="Microsoft YaHei UI" panose="020B0503020204020204" pitchFamily="34" charset="-122"/>
                </a:rPr>
                <a:t>2</a:t>
              </a:r>
            </a:p>
          </p:txBody>
        </p:sp>
        <p:sp>
          <p:nvSpPr>
            <p:cNvPr id="7178" name="Text Box 35">
              <a:extLst>
                <a:ext uri="{FF2B5EF4-FFF2-40B4-BE49-F238E27FC236}">
                  <a16:creationId xmlns:a16="http://schemas.microsoft.com/office/drawing/2014/main" id="{AFC5468A-C559-61C4-842D-C0EFFF49AA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6" y="811"/>
              <a:ext cx="171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>
                  <a:latin typeface="+mn-lt"/>
                  <a:ea typeface="Microsoft YaHei UI" panose="020B0503020204020204" pitchFamily="34" charset="-122"/>
                </a:rPr>
                <a:t>3</a:t>
              </a:r>
            </a:p>
          </p:txBody>
        </p:sp>
        <p:sp>
          <p:nvSpPr>
            <p:cNvPr id="7179" name="AutoShape 36">
              <a:extLst>
                <a:ext uri="{FF2B5EF4-FFF2-40B4-BE49-F238E27FC236}">
                  <a16:creationId xmlns:a16="http://schemas.microsoft.com/office/drawing/2014/main" id="{F8C0D672-90E4-D4E2-5680-34CEF0DBF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2" y="640"/>
              <a:ext cx="60" cy="6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240 w 21600"/>
                <a:gd name="T25" fmla="*/ 3130 h 21600"/>
                <a:gd name="T26" fmla="*/ 18360 w 21600"/>
                <a:gd name="T27" fmla="*/ 1847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00" y="10800"/>
                  </a:moveTo>
                  <a:cubicBezTo>
                    <a:pt x="1800" y="15771"/>
                    <a:pt x="5829" y="19800"/>
                    <a:pt x="10800" y="19800"/>
                  </a:cubicBezTo>
                  <a:cubicBezTo>
                    <a:pt x="15771" y="19800"/>
                    <a:pt x="19800" y="15771"/>
                    <a:pt x="19800" y="10800"/>
                  </a:cubicBezTo>
                  <a:cubicBezTo>
                    <a:pt x="19800" y="5829"/>
                    <a:pt x="15771" y="1800"/>
                    <a:pt x="10800" y="1800"/>
                  </a:cubicBezTo>
                  <a:cubicBezTo>
                    <a:pt x="5829" y="1800"/>
                    <a:pt x="1800" y="5829"/>
                    <a:pt x="1800" y="10800"/>
                  </a:cubicBez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80" name="Line 37">
              <a:extLst>
                <a:ext uri="{FF2B5EF4-FFF2-40B4-BE49-F238E27FC236}">
                  <a16:creationId xmlns:a16="http://schemas.microsoft.com/office/drawing/2014/main" id="{257DA235-230E-8D8B-4C0F-14E6421BCA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5" y="675"/>
              <a:ext cx="0" cy="13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81" name="Rectangle 38">
              <a:extLst>
                <a:ext uri="{FF2B5EF4-FFF2-40B4-BE49-F238E27FC236}">
                  <a16:creationId xmlns:a16="http://schemas.microsoft.com/office/drawing/2014/main" id="{0ACDF925-1D0C-6CAC-01C4-ED76330FF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4" y="814"/>
              <a:ext cx="80" cy="207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83" name="Line 39">
              <a:extLst>
                <a:ext uri="{FF2B5EF4-FFF2-40B4-BE49-F238E27FC236}">
                  <a16:creationId xmlns:a16="http://schemas.microsoft.com/office/drawing/2014/main" id="{24EF0261-CFD8-3B79-B943-3B9F7CD061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5" y="1021"/>
              <a:ext cx="0" cy="62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84" name="Line 40">
              <a:extLst>
                <a:ext uri="{FF2B5EF4-FFF2-40B4-BE49-F238E27FC236}">
                  <a16:creationId xmlns:a16="http://schemas.microsoft.com/office/drawing/2014/main" id="{F7862775-5FE3-2D31-E41E-895F601090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1" y="1125"/>
              <a:ext cx="61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85" name="AutoShape 41">
              <a:extLst>
                <a:ext uri="{FF2B5EF4-FFF2-40B4-BE49-F238E27FC236}">
                  <a16:creationId xmlns:a16="http://schemas.microsoft.com/office/drawing/2014/main" id="{E8856B38-0C9D-DBDB-E806-3C1FE46F7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3" y="1297"/>
              <a:ext cx="123" cy="139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86" name="Line 42">
              <a:extLst>
                <a:ext uri="{FF2B5EF4-FFF2-40B4-BE49-F238E27FC236}">
                  <a16:creationId xmlns:a16="http://schemas.microsoft.com/office/drawing/2014/main" id="{2E88B03C-D0F5-48B7-59B6-53995CA064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3" y="1297"/>
              <a:ext cx="12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87" name="Line 43">
              <a:extLst>
                <a:ext uri="{FF2B5EF4-FFF2-40B4-BE49-F238E27FC236}">
                  <a16:creationId xmlns:a16="http://schemas.microsoft.com/office/drawing/2014/main" id="{A6BB8CBF-5EA1-2B41-198A-558464335C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6" y="1297"/>
              <a:ext cx="0" cy="3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4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88" name="Text Box 44">
              <a:extLst>
                <a:ext uri="{FF2B5EF4-FFF2-40B4-BE49-F238E27FC236}">
                  <a16:creationId xmlns:a16="http://schemas.microsoft.com/office/drawing/2014/main" id="{7919C7E9-9C26-C860-8394-C7CE0E5482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7" y="785"/>
              <a:ext cx="597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U</a:t>
              </a:r>
              <a:r>
                <a:rPr lang="en-US" altLang="zh-CN" sz="1600" b="1" baseline="-25000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XX</a:t>
              </a:r>
              <a:endParaRPr lang="en-US" altLang="zh-CN" sz="16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89" name="Text Box 45">
              <a:extLst>
                <a:ext uri="{FF2B5EF4-FFF2-40B4-BE49-F238E27FC236}">
                  <a16:creationId xmlns:a16="http://schemas.microsoft.com/office/drawing/2014/main" id="{17FAE063-24DA-A2E3-144C-AF4B445B70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2" y="1248"/>
              <a:ext cx="464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U</a:t>
              </a:r>
              <a:r>
                <a:rPr lang="en-US" altLang="zh-CN" sz="1600" b="1" baseline="-25000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Z</a:t>
              </a:r>
              <a:endParaRPr lang="en-US" altLang="zh-CN" sz="16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90" name="Text Box 46">
              <a:extLst>
                <a:ext uri="{FF2B5EF4-FFF2-40B4-BE49-F238E27FC236}">
                  <a16:creationId xmlns:a16="http://schemas.microsoft.com/office/drawing/2014/main" id="{D9A200E5-2A6F-EACB-7FEE-83C8D5F841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7" y="785"/>
              <a:ext cx="316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 i="1">
                  <a:latin typeface="+mn-lt"/>
                  <a:ea typeface="Microsoft YaHei UI" panose="020B0503020204020204" pitchFamily="34" charset="-122"/>
                </a:rPr>
                <a:t>R</a:t>
              </a:r>
              <a:endParaRPr lang="en-US" altLang="zh-CN" sz="1600" b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91" name="Text Box 47">
              <a:extLst>
                <a:ext uri="{FF2B5EF4-FFF2-40B4-BE49-F238E27FC236}">
                  <a16:creationId xmlns:a16="http://schemas.microsoft.com/office/drawing/2014/main" id="{B75246A0-DCA0-7B96-E0A3-FF4367CE79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0" y="1239"/>
              <a:ext cx="352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600" b="1">
                  <a:latin typeface="+mn-lt"/>
                  <a:ea typeface="Microsoft YaHei UI" panose="020B0503020204020204" pitchFamily="34" charset="-122"/>
                </a:rPr>
                <a:t>D</a:t>
              </a:r>
              <a:r>
                <a:rPr lang="en-US" altLang="zh-CN" sz="1600" b="1" baseline="-25000">
                  <a:latin typeface="+mn-lt"/>
                  <a:ea typeface="Microsoft YaHei UI" panose="020B0503020204020204" pitchFamily="34" charset="-122"/>
                </a:rPr>
                <a:t>Z</a:t>
              </a:r>
              <a:endParaRPr lang="en-US" altLang="zh-CN" sz="1600" b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7192" name="Rectangle 48">
              <a:extLst>
                <a:ext uri="{FF2B5EF4-FFF2-40B4-BE49-F238E27FC236}">
                  <a16:creationId xmlns:a16="http://schemas.microsoft.com/office/drawing/2014/main" id="{DE5413D6-3749-2275-5603-D908A927B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1" y="1125"/>
              <a:ext cx="272" cy="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b="1" dirty="0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+</a:t>
              </a:r>
            </a:p>
            <a:p>
              <a:pPr algn="ctr">
                <a:lnSpc>
                  <a:spcPct val="120000"/>
                </a:lnSpc>
              </a:pPr>
              <a:r>
                <a:rPr lang="en-US" altLang="zh-CN" sz="1600" b="1" dirty="0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_</a:t>
              </a:r>
            </a:p>
          </p:txBody>
        </p:sp>
        <p:sp>
          <p:nvSpPr>
            <p:cNvPr id="7193" name="Rectangle 49">
              <a:extLst>
                <a:ext uri="{FF2B5EF4-FFF2-40B4-BE49-F238E27FC236}">
                  <a16:creationId xmlns:a16="http://schemas.microsoft.com/office/drawing/2014/main" id="{15B29E35-0A16-C7B1-7076-D469524FB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4" y="632"/>
              <a:ext cx="272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altLang="zh-CN" sz="16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+</a:t>
              </a:r>
            </a:p>
            <a:p>
              <a:pPr algn="ctr">
                <a:lnSpc>
                  <a:spcPct val="90000"/>
                </a:lnSpc>
              </a:pPr>
              <a:r>
                <a:rPr lang="en-US" altLang="zh-CN" sz="16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_</a:t>
              </a:r>
            </a:p>
          </p:txBody>
        </p:sp>
        <p:grpSp>
          <p:nvGrpSpPr>
            <p:cNvPr id="7194" name="Group 50">
              <a:extLst>
                <a:ext uri="{FF2B5EF4-FFF2-40B4-BE49-F238E27FC236}">
                  <a16:creationId xmlns:a16="http://schemas.microsoft.com/office/drawing/2014/main" id="{80112326-FB80-4A11-654B-9EB177A4A9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0" y="663"/>
              <a:ext cx="181" cy="983"/>
              <a:chOff x="991" y="693"/>
              <a:chExt cx="227" cy="1227"/>
            </a:xfrm>
          </p:grpSpPr>
          <p:sp>
            <p:nvSpPr>
              <p:cNvPr id="7195" name="Line 51">
                <a:extLst>
                  <a:ext uri="{FF2B5EF4-FFF2-40B4-BE49-F238E27FC236}">
                    <a16:creationId xmlns:a16="http://schemas.microsoft.com/office/drawing/2014/main" id="{61DDBEC9-BBF0-B25C-B0AE-F850962BBC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04" y="693"/>
                <a:ext cx="0" cy="57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196" name="Line 52">
                <a:extLst>
                  <a:ext uri="{FF2B5EF4-FFF2-40B4-BE49-F238E27FC236}">
                    <a16:creationId xmlns:a16="http://schemas.microsoft.com/office/drawing/2014/main" id="{9BE21BD1-D45F-4BA3-670E-D656C76E03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04" y="1345"/>
                <a:ext cx="0" cy="5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197" name="Line 53">
                <a:extLst>
                  <a:ext uri="{FF2B5EF4-FFF2-40B4-BE49-F238E27FC236}">
                    <a16:creationId xmlns:a16="http://schemas.microsoft.com/office/drawing/2014/main" id="{F27699D6-7BDC-AAB3-9D37-F1F5F072FC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1" y="1283"/>
                <a:ext cx="22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198" name="Line 54">
                <a:extLst>
                  <a:ext uri="{FF2B5EF4-FFF2-40B4-BE49-F238E27FC236}">
                    <a16:creationId xmlns:a16="http://schemas.microsoft.com/office/drawing/2014/main" id="{25572867-7AB9-F2D2-D6D1-1D5A790F24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1" y="1345"/>
                <a:ext cx="22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400">
                  <a:latin typeface="+mn-lt"/>
                  <a:ea typeface="Microsoft YaHei UI" panose="020B0503020204020204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0865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集成稳压电源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786DDCB-07EF-FD81-EADD-488B88C11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4" y="853137"/>
            <a:ext cx="6703823" cy="685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5. </a:t>
            </a:r>
            <a:r>
              <a:rPr lang="zh-CN" altLang="en-US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三端固定输出集成稳压器的应用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BE4F3A-85FC-388B-BD6D-6C5144DBA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078" y="1455145"/>
            <a:ext cx="397492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（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3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）提高输出电流的电路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4C2D32CC-566A-820C-8CB8-8C8C220A4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7451" y="1722194"/>
            <a:ext cx="2362200" cy="39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05000"/>
              </a:lnSpc>
            </a:pP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 UI" panose="020B0503020204020204" pitchFamily="34" charset="-122"/>
              </a:rPr>
              <a:t>I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 UI" panose="020B0503020204020204" pitchFamily="34" charset="-122"/>
              </a:rPr>
              <a:t>O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 UI" panose="020B0503020204020204" pitchFamily="34" charset="-122"/>
                <a:sym typeface="Symbol" pitchFamily="18" charset="2"/>
              </a:rPr>
              <a:t>=</a:t>
            </a: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 UI" panose="020B0503020204020204" pitchFamily="34" charset="-122"/>
              </a:rPr>
              <a:t> I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 UI" panose="020B0503020204020204" pitchFamily="34" charset="-122"/>
              </a:rPr>
              <a:t>2 </a:t>
            </a: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 UI" panose="020B0503020204020204" pitchFamily="34" charset="-122"/>
              </a:rPr>
              <a:t>+ I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 UI" panose="020B0503020204020204" pitchFamily="34" charset="-122"/>
              </a:rPr>
              <a:t>C</a:t>
            </a:r>
          </a:p>
        </p:txBody>
      </p:sp>
      <p:sp>
        <p:nvSpPr>
          <p:cNvPr id="8" name="Text Box 57">
            <a:extLst>
              <a:ext uri="{FF2B5EF4-FFF2-40B4-BE49-F238E27FC236}">
                <a16:creationId xmlns:a16="http://schemas.microsoft.com/office/drawing/2014/main" id="{6BBF5ACF-38D3-CEB4-53B8-BA477F6EC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9818" y="2214312"/>
            <a:ext cx="3851275" cy="714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05000"/>
              </a:lnSpc>
            </a:pPr>
            <a:r>
              <a:rPr lang="en-US" altLang="zh-CN" sz="2000" b="1" dirty="0">
                <a:latin typeface="+mn-lt"/>
                <a:ea typeface="Microsoft YaHei UI" panose="020B0503020204020204" pitchFamily="34" charset="-122"/>
              </a:rPr>
              <a:t>      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</a:rPr>
              <a:t>当 </a:t>
            </a:r>
            <a:r>
              <a:rPr lang="en-US" altLang="zh-CN" sz="2000" b="1" i="1" dirty="0">
                <a:latin typeface="+mn-lt"/>
                <a:ea typeface="Microsoft YaHei UI" panose="020B0503020204020204" pitchFamily="34" charset="-122"/>
              </a:rPr>
              <a:t>I</a:t>
            </a:r>
            <a:r>
              <a:rPr lang="en-US" altLang="zh-CN" sz="2000" b="1" baseline="-25000" dirty="0">
                <a:latin typeface="+mn-lt"/>
                <a:ea typeface="Microsoft YaHei UI" panose="020B0503020204020204" pitchFamily="34" charset="-122"/>
              </a:rPr>
              <a:t>O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较小时，</a:t>
            </a:r>
            <a:r>
              <a:rPr lang="en-US" altLang="zh-CN" sz="2000" b="1" i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U</a:t>
            </a:r>
            <a:r>
              <a:rPr lang="en-US" altLang="zh-CN" sz="2000" b="1" baseline="-25000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R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较小，</a:t>
            </a:r>
            <a:r>
              <a:rPr lang="en-US" altLang="zh-CN" sz="2000" b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T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截止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</a:rPr>
              <a:t> ，</a:t>
            </a:r>
            <a:r>
              <a:rPr lang="en-US" altLang="zh-CN" sz="2000" b="1" i="1" dirty="0">
                <a:latin typeface="+mn-lt"/>
                <a:ea typeface="Microsoft YaHei UI" panose="020B0503020204020204" pitchFamily="34" charset="-122"/>
              </a:rPr>
              <a:t>I</a:t>
            </a:r>
            <a:r>
              <a:rPr lang="en-US" altLang="zh-CN" sz="2000" b="1" baseline="-25000" dirty="0">
                <a:latin typeface="+mn-lt"/>
                <a:ea typeface="Microsoft YaHei UI" panose="020B0503020204020204" pitchFamily="34" charset="-122"/>
              </a:rPr>
              <a:t>C</a:t>
            </a:r>
            <a:r>
              <a:rPr lang="en-US" altLang="zh-CN" sz="2000" b="1" dirty="0">
                <a:latin typeface="+mn-lt"/>
                <a:ea typeface="Microsoft YaHei UI" panose="020B0503020204020204" pitchFamily="34" charset="-122"/>
              </a:rPr>
              <a:t>=0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</a:rPr>
              <a:t>。</a:t>
            </a:r>
            <a:endParaRPr lang="zh-CN" altLang="en-US" sz="2000" b="1" baseline="-25000" dirty="0">
              <a:latin typeface="+mn-lt"/>
              <a:ea typeface="Microsoft YaHei UI" panose="020B0503020204020204" pitchFamily="34" charset="-122"/>
            </a:endParaRPr>
          </a:p>
        </p:txBody>
      </p:sp>
      <p:grpSp>
        <p:nvGrpSpPr>
          <p:cNvPr id="9" name="Group 58">
            <a:extLst>
              <a:ext uri="{FF2B5EF4-FFF2-40B4-BE49-F238E27FC236}">
                <a16:creationId xmlns:a16="http://schemas.microsoft.com/office/drawing/2014/main" id="{5B7377BB-C76A-886A-4354-C42CDC249293}"/>
              </a:ext>
            </a:extLst>
          </p:cNvPr>
          <p:cNvGrpSpPr>
            <a:grpSpLocks/>
          </p:cNvGrpSpPr>
          <p:nvPr/>
        </p:nvGrpSpPr>
        <p:grpSpPr bwMode="auto">
          <a:xfrm>
            <a:off x="814139" y="1910758"/>
            <a:ext cx="4913312" cy="2379605"/>
            <a:chOff x="384" y="2423"/>
            <a:chExt cx="3412" cy="1657"/>
          </a:xfrm>
        </p:grpSpPr>
        <p:sp>
          <p:nvSpPr>
            <p:cNvPr id="10" name="Line 59">
              <a:extLst>
                <a:ext uri="{FF2B5EF4-FFF2-40B4-BE49-F238E27FC236}">
                  <a16:creationId xmlns:a16="http://schemas.microsoft.com/office/drawing/2014/main" id="{22575625-5240-FC8C-6275-A9D09590AD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3" y="3911"/>
              <a:ext cx="28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11" name="AutoShape 60">
              <a:extLst>
                <a:ext uri="{FF2B5EF4-FFF2-40B4-BE49-F238E27FC236}">
                  <a16:creationId xmlns:a16="http://schemas.microsoft.com/office/drawing/2014/main" id="{8907C234-F107-79A6-4279-48B09FA60F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" y="3869"/>
              <a:ext cx="77" cy="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86 w 21600"/>
                <a:gd name="T25" fmla="*/ 3265 h 21600"/>
                <a:gd name="T26" fmla="*/ 18514 w 21600"/>
                <a:gd name="T27" fmla="*/ 1833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00" y="10800"/>
                  </a:moveTo>
                  <a:cubicBezTo>
                    <a:pt x="1800" y="15771"/>
                    <a:pt x="5829" y="19800"/>
                    <a:pt x="10800" y="19800"/>
                  </a:cubicBezTo>
                  <a:cubicBezTo>
                    <a:pt x="15771" y="19800"/>
                    <a:pt x="19800" y="15771"/>
                    <a:pt x="19800" y="10800"/>
                  </a:cubicBezTo>
                  <a:cubicBezTo>
                    <a:pt x="19800" y="5829"/>
                    <a:pt x="15771" y="1800"/>
                    <a:pt x="10800" y="1800"/>
                  </a:cubicBezTo>
                  <a:cubicBezTo>
                    <a:pt x="5829" y="1800"/>
                    <a:pt x="1800" y="5829"/>
                    <a:pt x="1800" y="10800"/>
                  </a:cubicBez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15" name="Line 61">
              <a:extLst>
                <a:ext uri="{FF2B5EF4-FFF2-40B4-BE49-F238E27FC236}">
                  <a16:creationId xmlns:a16="http://schemas.microsoft.com/office/drawing/2014/main" id="{E732DC9B-917E-6192-124C-3565D7C2A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0" y="3264"/>
              <a:ext cx="65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16" name="AutoShape 62">
              <a:extLst>
                <a:ext uri="{FF2B5EF4-FFF2-40B4-BE49-F238E27FC236}">
                  <a16:creationId xmlns:a16="http://schemas.microsoft.com/office/drawing/2014/main" id="{15E5DE9C-C89F-B5C9-2A2B-6661F8DBE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" y="3869"/>
              <a:ext cx="77" cy="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86 w 21600"/>
                <a:gd name="T25" fmla="*/ 3265 h 21600"/>
                <a:gd name="T26" fmla="*/ 18514 w 21600"/>
                <a:gd name="T27" fmla="*/ 1833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00" y="10800"/>
                  </a:moveTo>
                  <a:cubicBezTo>
                    <a:pt x="1800" y="15771"/>
                    <a:pt x="5829" y="19800"/>
                    <a:pt x="10800" y="19800"/>
                  </a:cubicBezTo>
                  <a:cubicBezTo>
                    <a:pt x="15771" y="19800"/>
                    <a:pt x="19800" y="15771"/>
                    <a:pt x="19800" y="10800"/>
                  </a:cubicBezTo>
                  <a:cubicBezTo>
                    <a:pt x="19800" y="5829"/>
                    <a:pt x="15771" y="1800"/>
                    <a:pt x="10800" y="1800"/>
                  </a:cubicBezTo>
                  <a:cubicBezTo>
                    <a:pt x="5829" y="1800"/>
                    <a:pt x="1800" y="5829"/>
                    <a:pt x="1800" y="10800"/>
                  </a:cubicBez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17" name="Text Box 63">
              <a:extLst>
                <a:ext uri="{FF2B5EF4-FFF2-40B4-BE49-F238E27FC236}">
                  <a16:creationId xmlns:a16="http://schemas.microsoft.com/office/drawing/2014/main" id="{BC327ABC-BB9C-FA05-25A1-04E0777814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20" y="3456"/>
              <a:ext cx="312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 UI" panose="020B0503020204020204" pitchFamily="34" charset="-122"/>
                </a:rPr>
                <a:t>C</a:t>
              </a:r>
              <a:r>
                <a:rPr lang="en-US" altLang="zh-CN" sz="1800" b="1" baseline="-25000">
                  <a:latin typeface="+mn-lt"/>
                  <a:ea typeface="Microsoft YaHei UI" panose="020B0503020204020204" pitchFamily="34" charset="-122"/>
                </a:rPr>
                <a:t>O</a:t>
              </a:r>
              <a:endParaRPr lang="en-US" altLang="zh-CN" sz="1800" b="1">
                <a:latin typeface="+mn-lt"/>
                <a:ea typeface="Microsoft YaHei UI" panose="020B0503020204020204" pitchFamily="34" charset="-122"/>
              </a:endParaRPr>
            </a:p>
          </p:txBody>
        </p:sp>
        <p:grpSp>
          <p:nvGrpSpPr>
            <p:cNvPr id="18" name="Group 64">
              <a:extLst>
                <a:ext uri="{FF2B5EF4-FFF2-40B4-BE49-F238E27FC236}">
                  <a16:creationId xmlns:a16="http://schemas.microsoft.com/office/drawing/2014/main" id="{727241EE-A124-0F05-5BB8-007D1D4C4A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2" y="3226"/>
              <a:ext cx="474" cy="86"/>
              <a:chOff x="624" y="692"/>
              <a:chExt cx="610" cy="86"/>
            </a:xfrm>
          </p:grpSpPr>
          <p:sp>
            <p:nvSpPr>
              <p:cNvPr id="7211" name="Line 65">
                <a:extLst>
                  <a:ext uri="{FF2B5EF4-FFF2-40B4-BE49-F238E27FC236}">
                    <a16:creationId xmlns:a16="http://schemas.microsoft.com/office/drawing/2014/main" id="{2B9CE869-58E5-73E0-E3FE-8582883705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1" y="735"/>
                <a:ext cx="53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212" name="AutoShape 66">
                <a:extLst>
                  <a:ext uri="{FF2B5EF4-FFF2-40B4-BE49-F238E27FC236}">
                    <a16:creationId xmlns:a16="http://schemas.microsoft.com/office/drawing/2014/main" id="{8E6DD166-2C2C-6180-6FCA-5D6113F6FC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24" y="692"/>
                <a:ext cx="77" cy="8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086 w 21600"/>
                  <a:gd name="T25" fmla="*/ 3265 h 21600"/>
                  <a:gd name="T26" fmla="*/ 18514 w 21600"/>
                  <a:gd name="T27" fmla="*/ 18335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1800" y="10800"/>
                    </a:moveTo>
                    <a:cubicBezTo>
                      <a:pt x="1800" y="15771"/>
                      <a:pt x="5829" y="19800"/>
                      <a:pt x="10800" y="19800"/>
                    </a:cubicBezTo>
                    <a:cubicBezTo>
                      <a:pt x="15771" y="19800"/>
                      <a:pt x="19800" y="15771"/>
                      <a:pt x="19800" y="10800"/>
                    </a:cubicBezTo>
                    <a:cubicBezTo>
                      <a:pt x="19800" y="5829"/>
                      <a:pt x="15771" y="1800"/>
                      <a:pt x="10800" y="1800"/>
                    </a:cubicBezTo>
                    <a:cubicBezTo>
                      <a:pt x="5829" y="1800"/>
                      <a:pt x="1800" y="5829"/>
                      <a:pt x="1800" y="10800"/>
                    </a:cubicBez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</p:grpSp>
        <p:sp>
          <p:nvSpPr>
            <p:cNvPr id="19" name="Rectangle 67">
              <a:extLst>
                <a:ext uri="{FF2B5EF4-FFF2-40B4-BE49-F238E27FC236}">
                  <a16:creationId xmlns:a16="http://schemas.microsoft.com/office/drawing/2014/main" id="{AA8E3A7B-A1C8-AB69-084D-21D56621A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0" y="3067"/>
              <a:ext cx="979" cy="38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9FFD7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b="1">
                  <a:solidFill>
                    <a:srgbClr val="FF3300"/>
                  </a:solidFill>
                  <a:latin typeface="+mn-lt"/>
                  <a:ea typeface="Microsoft YaHei UI" panose="020B0503020204020204" pitchFamily="34" charset="-122"/>
                </a:rPr>
                <a:t>W78XX</a:t>
              </a:r>
            </a:p>
          </p:txBody>
        </p:sp>
        <p:grpSp>
          <p:nvGrpSpPr>
            <p:cNvPr id="20" name="Group 68">
              <a:extLst>
                <a:ext uri="{FF2B5EF4-FFF2-40B4-BE49-F238E27FC236}">
                  <a16:creationId xmlns:a16="http://schemas.microsoft.com/office/drawing/2014/main" id="{C45D7135-BF9D-B323-5988-61940EA179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80" y="3264"/>
              <a:ext cx="227" cy="653"/>
              <a:chOff x="3072" y="3264"/>
              <a:chExt cx="227" cy="653"/>
            </a:xfrm>
          </p:grpSpPr>
          <p:sp>
            <p:nvSpPr>
              <p:cNvPr id="7207" name="Line 69">
                <a:extLst>
                  <a:ext uri="{FF2B5EF4-FFF2-40B4-BE49-F238E27FC236}">
                    <a16:creationId xmlns:a16="http://schemas.microsoft.com/office/drawing/2014/main" id="{46A59C08-31EF-F8BF-F3D7-E26F43D0B2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85" y="3264"/>
                <a:ext cx="0" cy="29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208" name="Line 70">
                <a:extLst>
                  <a:ext uri="{FF2B5EF4-FFF2-40B4-BE49-F238E27FC236}">
                    <a16:creationId xmlns:a16="http://schemas.microsoft.com/office/drawing/2014/main" id="{AA13EF8D-225B-031A-2346-8536978DD2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85" y="3627"/>
                <a:ext cx="0" cy="29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209" name="Line 71">
                <a:extLst>
                  <a:ext uri="{FF2B5EF4-FFF2-40B4-BE49-F238E27FC236}">
                    <a16:creationId xmlns:a16="http://schemas.microsoft.com/office/drawing/2014/main" id="{5A86D3D3-B2E7-D94E-C429-00771F3BE1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2" y="3552"/>
                <a:ext cx="22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210" name="Line 72">
                <a:extLst>
                  <a:ext uri="{FF2B5EF4-FFF2-40B4-BE49-F238E27FC236}">
                    <a16:creationId xmlns:a16="http://schemas.microsoft.com/office/drawing/2014/main" id="{9BB18109-1AFB-2AE6-17B4-B6EACB4471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2" y="3614"/>
                <a:ext cx="22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</p:grpSp>
        <p:sp>
          <p:nvSpPr>
            <p:cNvPr id="21" name="Text Box 73">
              <a:extLst>
                <a:ext uri="{FF2B5EF4-FFF2-40B4-BE49-F238E27FC236}">
                  <a16:creationId xmlns:a16="http://schemas.microsoft.com/office/drawing/2014/main" id="{B5526D96-1063-DF26-B864-3994E27656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0" y="3465"/>
              <a:ext cx="54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 UI" panose="020B0503020204020204" pitchFamily="34" charset="-122"/>
                </a:rPr>
                <a:t>C</a:t>
              </a:r>
              <a:r>
                <a:rPr lang="en-US" altLang="zh-CN" sz="1800" b="1" baseline="-25000">
                  <a:latin typeface="+mn-lt"/>
                  <a:ea typeface="Microsoft YaHei UI" panose="020B0503020204020204" pitchFamily="34" charset="-122"/>
                </a:rPr>
                <a:t>i</a:t>
              </a:r>
              <a:endParaRPr lang="en-US" altLang="zh-CN" sz="1800" b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2" name="Text Box 74">
              <a:extLst>
                <a:ext uri="{FF2B5EF4-FFF2-40B4-BE49-F238E27FC236}">
                  <a16:creationId xmlns:a16="http://schemas.microsoft.com/office/drawing/2014/main" id="{0F9ED8EA-4E29-BCB4-BFD2-0923B7ACD2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3456"/>
              <a:ext cx="43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I</a:t>
              </a:r>
              <a:endParaRPr lang="en-US" altLang="zh-CN" sz="18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3" name="Text Box 75">
              <a:extLst>
                <a:ext uri="{FF2B5EF4-FFF2-40B4-BE49-F238E27FC236}">
                  <a16:creationId xmlns:a16="http://schemas.microsoft.com/office/drawing/2014/main" id="{13340A70-3ED2-14D9-B600-1B5F4CFA4B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6" y="3120"/>
              <a:ext cx="336" cy="5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+</a:t>
              </a:r>
            </a:p>
            <a:p>
              <a:pPr eaLnBrk="1" hangingPunct="1"/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_</a:t>
              </a:r>
              <a:endParaRPr lang="en-US" altLang="zh-CN" sz="1800" b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4" name="Text Box 76">
              <a:extLst>
                <a:ext uri="{FF2B5EF4-FFF2-40B4-BE49-F238E27FC236}">
                  <a16:creationId xmlns:a16="http://schemas.microsoft.com/office/drawing/2014/main" id="{BDFAB26F-1A2E-F1AB-65C1-0248E89D32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3405" y="3234"/>
              <a:ext cx="391" cy="6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+</a:t>
              </a:r>
            </a:p>
            <a:p>
              <a:pPr eaLnBrk="1" hangingPunct="1"/>
              <a:endParaRPr lang="en-US" altLang="zh-CN" sz="18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  <a:p>
              <a:pPr eaLnBrk="1" hangingPunct="1"/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_</a:t>
              </a:r>
              <a:endParaRPr lang="en-US" altLang="zh-CN" sz="1800" b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5" name="Text Box 77">
              <a:extLst>
                <a:ext uri="{FF2B5EF4-FFF2-40B4-BE49-F238E27FC236}">
                  <a16:creationId xmlns:a16="http://schemas.microsoft.com/office/drawing/2014/main" id="{0A23B154-0044-9FE7-56CC-BF60E38097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8" y="3465"/>
              <a:ext cx="51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O</a:t>
              </a:r>
              <a:endParaRPr lang="en-US" altLang="zh-CN" sz="1800" b="1" i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6" name="Line 78">
              <a:extLst>
                <a:ext uri="{FF2B5EF4-FFF2-40B4-BE49-F238E27FC236}">
                  <a16:creationId xmlns:a16="http://schemas.microsoft.com/office/drawing/2014/main" id="{D1297AFB-8393-0198-E61A-754ED254A2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3" y="2947"/>
              <a:ext cx="0" cy="32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7" name="Line 79">
              <a:extLst>
                <a:ext uri="{FF2B5EF4-FFF2-40B4-BE49-F238E27FC236}">
                  <a16:creationId xmlns:a16="http://schemas.microsoft.com/office/drawing/2014/main" id="{7B82FB47-7556-6AB5-5F12-882219885A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8" y="3912"/>
              <a:ext cx="6" cy="16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8" name="Line 80">
              <a:extLst>
                <a:ext uri="{FF2B5EF4-FFF2-40B4-BE49-F238E27FC236}">
                  <a16:creationId xmlns:a16="http://schemas.microsoft.com/office/drawing/2014/main" id="{EFD0FC35-5609-D8DA-1F1A-60815B8E89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6" y="4080"/>
              <a:ext cx="22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9" name="Text Box 81">
              <a:extLst>
                <a:ext uri="{FF2B5EF4-FFF2-40B4-BE49-F238E27FC236}">
                  <a16:creationId xmlns:a16="http://schemas.microsoft.com/office/drawing/2014/main" id="{9A8E8066-43C8-ADD4-87DB-367530A85C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8" y="3017"/>
              <a:ext cx="200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 UI" panose="020B0503020204020204" pitchFamily="34" charset="-122"/>
                </a:rPr>
                <a:t>1</a:t>
              </a:r>
            </a:p>
          </p:txBody>
        </p:sp>
        <p:sp>
          <p:nvSpPr>
            <p:cNvPr id="30" name="Text Box 82">
              <a:extLst>
                <a:ext uri="{FF2B5EF4-FFF2-40B4-BE49-F238E27FC236}">
                  <a16:creationId xmlns:a16="http://schemas.microsoft.com/office/drawing/2014/main" id="{6EA94D6C-E101-E6AE-BE6B-EF4AB3D6E0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8" y="3017"/>
              <a:ext cx="200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 UI" panose="020B0503020204020204" pitchFamily="34" charset="-122"/>
                </a:rPr>
                <a:t>2</a:t>
              </a:r>
            </a:p>
          </p:txBody>
        </p:sp>
        <p:sp>
          <p:nvSpPr>
            <p:cNvPr id="31" name="Text Box 83">
              <a:extLst>
                <a:ext uri="{FF2B5EF4-FFF2-40B4-BE49-F238E27FC236}">
                  <a16:creationId xmlns:a16="http://schemas.microsoft.com/office/drawing/2014/main" id="{C93CAA48-267A-83B8-5A57-828167B563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8" y="3440"/>
              <a:ext cx="200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 UI" panose="020B0503020204020204" pitchFamily="34" charset="-122"/>
                </a:rPr>
                <a:t>3</a:t>
              </a:r>
            </a:p>
          </p:txBody>
        </p:sp>
        <p:sp>
          <p:nvSpPr>
            <p:cNvPr id="32" name="AutoShape 84">
              <a:extLst>
                <a:ext uri="{FF2B5EF4-FFF2-40B4-BE49-F238E27FC236}">
                  <a16:creationId xmlns:a16="http://schemas.microsoft.com/office/drawing/2014/main" id="{423F93FA-1569-857B-A51A-3F28FF4CFF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3" y="3236"/>
              <a:ext cx="76" cy="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26 w 21600"/>
                <a:gd name="T25" fmla="*/ 3265 h 21600"/>
                <a:gd name="T26" fmla="*/ 18474 w 21600"/>
                <a:gd name="T27" fmla="*/ 1833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00" y="10800"/>
                  </a:moveTo>
                  <a:cubicBezTo>
                    <a:pt x="1800" y="15771"/>
                    <a:pt x="5829" y="19800"/>
                    <a:pt x="10800" y="19800"/>
                  </a:cubicBezTo>
                  <a:cubicBezTo>
                    <a:pt x="15771" y="19800"/>
                    <a:pt x="19800" y="15771"/>
                    <a:pt x="19800" y="10800"/>
                  </a:cubicBezTo>
                  <a:cubicBezTo>
                    <a:pt x="19800" y="5829"/>
                    <a:pt x="15771" y="1800"/>
                    <a:pt x="10800" y="1800"/>
                  </a:cubicBezTo>
                  <a:cubicBezTo>
                    <a:pt x="5829" y="1800"/>
                    <a:pt x="1800" y="5829"/>
                    <a:pt x="1800" y="10800"/>
                  </a:cubicBez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33" name="Rectangle 85">
              <a:extLst>
                <a:ext uri="{FF2B5EF4-FFF2-40B4-BE49-F238E27FC236}">
                  <a16:creationId xmlns:a16="http://schemas.microsoft.com/office/drawing/2014/main" id="{23E7BD87-CC57-447C-9D78-3EE19BF032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92" y="3136"/>
              <a:ext cx="100" cy="2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34" name="Line 86">
              <a:extLst>
                <a:ext uri="{FF2B5EF4-FFF2-40B4-BE49-F238E27FC236}">
                  <a16:creationId xmlns:a16="http://schemas.microsoft.com/office/drawing/2014/main" id="{73B52257-27F5-7249-DA60-E7FDF503EB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8" y="3473"/>
              <a:ext cx="0" cy="4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35" name="Line 87">
              <a:extLst>
                <a:ext uri="{FF2B5EF4-FFF2-40B4-BE49-F238E27FC236}">
                  <a16:creationId xmlns:a16="http://schemas.microsoft.com/office/drawing/2014/main" id="{38E5B1B8-65EC-36CE-F739-967B1DD39E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5" y="3264"/>
              <a:ext cx="4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36" name="Text Box 88">
              <a:extLst>
                <a:ext uri="{FF2B5EF4-FFF2-40B4-BE49-F238E27FC236}">
                  <a16:creationId xmlns:a16="http://schemas.microsoft.com/office/drawing/2014/main" id="{99072920-5AAC-2360-C2AB-0C552E96C7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4" y="2976"/>
              <a:ext cx="39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 UI" panose="020B0503020204020204" pitchFamily="34" charset="-122"/>
                </a:rPr>
                <a:t>R</a:t>
              </a:r>
              <a:endParaRPr lang="en-US" altLang="zh-CN" sz="1800" b="1">
                <a:latin typeface="+mn-lt"/>
                <a:ea typeface="Microsoft YaHei UI" panose="020B0503020204020204" pitchFamily="34" charset="-122"/>
              </a:endParaRPr>
            </a:p>
          </p:txBody>
        </p:sp>
        <p:grpSp>
          <p:nvGrpSpPr>
            <p:cNvPr id="37" name="Group 89">
              <a:extLst>
                <a:ext uri="{FF2B5EF4-FFF2-40B4-BE49-F238E27FC236}">
                  <a16:creationId xmlns:a16="http://schemas.microsoft.com/office/drawing/2014/main" id="{51ED6B39-6149-AF90-618A-75958339CD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3264"/>
              <a:ext cx="227" cy="653"/>
              <a:chOff x="3072" y="3264"/>
              <a:chExt cx="227" cy="653"/>
            </a:xfrm>
          </p:grpSpPr>
          <p:sp>
            <p:nvSpPr>
              <p:cNvPr id="54" name="Line 90">
                <a:extLst>
                  <a:ext uri="{FF2B5EF4-FFF2-40B4-BE49-F238E27FC236}">
                    <a16:creationId xmlns:a16="http://schemas.microsoft.com/office/drawing/2014/main" id="{B80076F4-4B38-479D-D87D-12CCFDB11D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85" y="3264"/>
                <a:ext cx="0" cy="29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Line 91">
                <a:extLst>
                  <a:ext uri="{FF2B5EF4-FFF2-40B4-BE49-F238E27FC236}">
                    <a16:creationId xmlns:a16="http://schemas.microsoft.com/office/drawing/2014/main" id="{66F0408A-BB98-AC2E-5886-4D79F81D6E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85" y="3627"/>
                <a:ext cx="0" cy="29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205" name="Line 92">
                <a:extLst>
                  <a:ext uri="{FF2B5EF4-FFF2-40B4-BE49-F238E27FC236}">
                    <a16:creationId xmlns:a16="http://schemas.microsoft.com/office/drawing/2014/main" id="{4EF004D7-57E0-36B0-1498-1372042682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2" y="3552"/>
                <a:ext cx="22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206" name="Line 93">
                <a:extLst>
                  <a:ext uri="{FF2B5EF4-FFF2-40B4-BE49-F238E27FC236}">
                    <a16:creationId xmlns:a16="http://schemas.microsoft.com/office/drawing/2014/main" id="{0AB5DA92-0AEE-79A7-EC05-CEBF494848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2" y="3614"/>
                <a:ext cx="22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</p:grpSp>
        <p:sp>
          <p:nvSpPr>
            <p:cNvPr id="38" name="Line 94">
              <a:extLst>
                <a:ext uri="{FF2B5EF4-FFF2-40B4-BE49-F238E27FC236}">
                  <a16:creationId xmlns:a16="http://schemas.microsoft.com/office/drawing/2014/main" id="{1B578991-67F3-E692-BD66-61B2815334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8" y="2928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39" name="Line 95">
              <a:extLst>
                <a:ext uri="{FF2B5EF4-FFF2-40B4-BE49-F238E27FC236}">
                  <a16:creationId xmlns:a16="http://schemas.microsoft.com/office/drawing/2014/main" id="{806B40C0-210D-8A12-AF19-29FE5D75E8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0" y="2784"/>
              <a:ext cx="144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0" name="Line 96">
              <a:extLst>
                <a:ext uri="{FF2B5EF4-FFF2-40B4-BE49-F238E27FC236}">
                  <a16:creationId xmlns:a16="http://schemas.microsoft.com/office/drawing/2014/main" id="{40247094-FF1B-D618-0477-E859A81C6F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92" y="2784"/>
              <a:ext cx="144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1" name="Line 97">
              <a:extLst>
                <a:ext uri="{FF2B5EF4-FFF2-40B4-BE49-F238E27FC236}">
                  <a16:creationId xmlns:a16="http://schemas.microsoft.com/office/drawing/2014/main" id="{FA5C3346-1FB3-3700-740C-36F6CCA43D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6" y="2784"/>
              <a:ext cx="14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2" name="Line 98">
              <a:extLst>
                <a:ext uri="{FF2B5EF4-FFF2-40B4-BE49-F238E27FC236}">
                  <a16:creationId xmlns:a16="http://schemas.microsoft.com/office/drawing/2014/main" id="{CE381EE4-06EF-51C0-1EE6-720AAAE890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6" y="2784"/>
              <a:ext cx="0" cy="48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3" name="Line 99">
              <a:extLst>
                <a:ext uri="{FF2B5EF4-FFF2-40B4-BE49-F238E27FC236}">
                  <a16:creationId xmlns:a16="http://schemas.microsoft.com/office/drawing/2014/main" id="{A2425EBB-45AF-9649-543A-38164D73C5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0" y="2784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4" name="Line 100">
              <a:extLst>
                <a:ext uri="{FF2B5EF4-FFF2-40B4-BE49-F238E27FC236}">
                  <a16:creationId xmlns:a16="http://schemas.microsoft.com/office/drawing/2014/main" id="{260AB922-08D6-307B-4FFD-45B1691791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0" y="2784"/>
              <a:ext cx="0" cy="48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5" name="Line 101">
              <a:extLst>
                <a:ext uri="{FF2B5EF4-FFF2-40B4-BE49-F238E27FC236}">
                  <a16:creationId xmlns:a16="http://schemas.microsoft.com/office/drawing/2014/main" id="{757AFB62-88FB-F629-7F67-5F6E7FFF99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0" y="2713"/>
              <a:ext cx="3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6" name="Text Box 102">
              <a:extLst>
                <a:ext uri="{FF2B5EF4-FFF2-40B4-BE49-F238E27FC236}">
                  <a16:creationId xmlns:a16="http://schemas.microsoft.com/office/drawing/2014/main" id="{1CDEA121-E433-8F59-AABF-99BAB2B0E8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4" y="3312"/>
              <a:ext cx="42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 UI" panose="020B0503020204020204" pitchFamily="34" charset="-122"/>
                </a:rPr>
                <a:t>U</a:t>
              </a:r>
              <a:r>
                <a:rPr lang="en-US" altLang="zh-CN" sz="1800" b="1" baseline="-25000">
                  <a:latin typeface="+mn-lt"/>
                  <a:ea typeface="Microsoft YaHei UI" panose="020B0503020204020204" pitchFamily="34" charset="-122"/>
                </a:rPr>
                <a:t>R</a:t>
              </a:r>
              <a:endParaRPr lang="en-US" altLang="zh-CN" sz="1800" b="1" i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7" name="Text Box 103">
              <a:extLst>
                <a:ext uri="{FF2B5EF4-FFF2-40B4-BE49-F238E27FC236}">
                  <a16:creationId xmlns:a16="http://schemas.microsoft.com/office/drawing/2014/main" id="{1F8343B7-B67D-3623-7822-99F724A342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" y="2423"/>
              <a:ext cx="33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 UI" panose="020B0503020204020204" pitchFamily="34" charset="-122"/>
                </a:rPr>
                <a:t>I</a:t>
              </a:r>
              <a:r>
                <a:rPr lang="en-US" altLang="zh-CN" sz="1800" b="1" baseline="-25000">
                  <a:latin typeface="+mn-lt"/>
                  <a:ea typeface="Microsoft YaHei UI" panose="020B0503020204020204" pitchFamily="34" charset="-122"/>
                </a:rPr>
                <a:t>C</a:t>
              </a:r>
              <a:endParaRPr lang="en-US" altLang="zh-CN" sz="1800" b="1" i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8" name="Line 104">
              <a:extLst>
                <a:ext uri="{FF2B5EF4-FFF2-40B4-BE49-F238E27FC236}">
                  <a16:creationId xmlns:a16="http://schemas.microsoft.com/office/drawing/2014/main" id="{DE1BF9F7-EE87-5C16-08B7-5DAFE57FF0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6" y="3312"/>
              <a:ext cx="19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9" name="Text Box 105">
              <a:extLst>
                <a:ext uri="{FF2B5EF4-FFF2-40B4-BE49-F238E27FC236}">
                  <a16:creationId xmlns:a16="http://schemas.microsoft.com/office/drawing/2014/main" id="{1C706F40-2123-C855-59C9-75742567A9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8" y="3264"/>
              <a:ext cx="33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 UI" panose="020B0503020204020204" pitchFamily="34" charset="-122"/>
                </a:rPr>
                <a:t>I</a:t>
              </a:r>
              <a:r>
                <a:rPr lang="en-US" altLang="zh-CN" sz="1800" b="1" baseline="-25000">
                  <a:latin typeface="+mn-lt"/>
                  <a:ea typeface="Microsoft YaHei UI" panose="020B0503020204020204" pitchFamily="34" charset="-122"/>
                </a:rPr>
                <a:t>2</a:t>
              </a:r>
              <a:endParaRPr lang="en-US" altLang="zh-CN" sz="1800" b="1" i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50" name="Line 106">
              <a:extLst>
                <a:ext uri="{FF2B5EF4-FFF2-40B4-BE49-F238E27FC236}">
                  <a16:creationId xmlns:a16="http://schemas.microsoft.com/office/drawing/2014/main" id="{BC7CC8BC-3C49-F369-C57E-C6F9A9F419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3168"/>
              <a:ext cx="2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51" name="Text Box 107">
              <a:extLst>
                <a:ext uri="{FF2B5EF4-FFF2-40B4-BE49-F238E27FC236}">
                  <a16:creationId xmlns:a16="http://schemas.microsoft.com/office/drawing/2014/main" id="{BF5B6D8D-2B8C-A52A-D65C-81163C8C10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832"/>
              <a:ext cx="33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 UI" panose="020B0503020204020204" pitchFamily="34" charset="-122"/>
                </a:rPr>
                <a:t>I</a:t>
              </a:r>
              <a:r>
                <a:rPr lang="en-US" altLang="zh-CN" sz="1800" b="1" baseline="-25000">
                  <a:latin typeface="+mn-lt"/>
                  <a:ea typeface="Microsoft YaHei UI" panose="020B0503020204020204" pitchFamily="34" charset="-122"/>
                </a:rPr>
                <a:t>O</a:t>
              </a:r>
              <a:endParaRPr lang="en-US" altLang="zh-CN" sz="1800" b="1" i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52" name="Text Box 108">
              <a:extLst>
                <a:ext uri="{FF2B5EF4-FFF2-40B4-BE49-F238E27FC236}">
                  <a16:creationId xmlns:a16="http://schemas.microsoft.com/office/drawing/2014/main" id="{BFCF9526-AE47-C4C5-75F7-79876AF771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2544"/>
              <a:ext cx="19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 UI" panose="020B0503020204020204" pitchFamily="34" charset="-122"/>
                </a:rPr>
                <a:t>T</a:t>
              </a:r>
            </a:p>
          </p:txBody>
        </p:sp>
        <p:sp>
          <p:nvSpPr>
            <p:cNvPr id="53" name="Text Box 109">
              <a:extLst>
                <a:ext uri="{FF2B5EF4-FFF2-40B4-BE49-F238E27FC236}">
                  <a16:creationId xmlns:a16="http://schemas.microsoft.com/office/drawing/2014/main" id="{2CFCA62E-27DA-5668-DEB2-E35B3E7AB4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" y="3168"/>
              <a:ext cx="620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+    –</a:t>
              </a:r>
              <a:endParaRPr lang="en-US" altLang="zh-CN" sz="1800" b="1">
                <a:latin typeface="+mn-lt"/>
                <a:ea typeface="Microsoft YaHei UI" panose="020B0503020204020204" pitchFamily="34" charset="-122"/>
              </a:endParaRPr>
            </a:p>
          </p:txBody>
        </p:sp>
      </p:grpSp>
      <p:sp>
        <p:nvSpPr>
          <p:cNvPr id="7213" name="Text Box 110">
            <a:extLst>
              <a:ext uri="{FF2B5EF4-FFF2-40B4-BE49-F238E27FC236}">
                <a16:creationId xmlns:a16="http://schemas.microsoft.com/office/drawing/2014/main" id="{8DEC3DE5-616D-9950-ED30-59725F3A4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4545" y="3140374"/>
            <a:ext cx="3124200" cy="714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05000"/>
              </a:lnSpc>
            </a:pP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    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当  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I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O 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  <a:sym typeface="Symbol" pitchFamily="18" charset="2"/>
              </a:rPr>
              <a:t>&gt;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 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I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OM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  <a:sym typeface="Symbol" pitchFamily="18" charset="2"/>
              </a:rPr>
              <a:t>时，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  <a:sym typeface="Symbol" pitchFamily="18" charset="2"/>
              </a:rPr>
              <a:t>U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  <a:sym typeface="Symbol" pitchFamily="18" charset="2"/>
              </a:rPr>
              <a:t>R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  <a:sym typeface="Symbol" pitchFamily="18" charset="2"/>
              </a:rPr>
              <a:t>较大，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  <a:sym typeface="Symbol" pitchFamily="18" charset="2"/>
              </a:rPr>
              <a:t>T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  <a:sym typeface="Symbol" pitchFamily="18" charset="2"/>
              </a:rPr>
              <a:t>导通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 ，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I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O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=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I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OM </a:t>
            </a:r>
            <a:r>
              <a:rPr lang="en-US" altLang="zh-CN" sz="2000" b="1" i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+ I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C</a:t>
            </a:r>
            <a:endParaRPr lang="en-US" altLang="zh-CN" sz="2000" b="1" dirty="0">
              <a:solidFill>
                <a:srgbClr val="000099"/>
              </a:solidFill>
              <a:latin typeface="+mn-lt"/>
              <a:ea typeface="Microsoft YaHei UI" panose="020B0503020204020204" pitchFamily="34" charset="-122"/>
            </a:endParaRPr>
          </a:p>
        </p:txBody>
      </p:sp>
      <p:sp>
        <p:nvSpPr>
          <p:cNvPr id="7214" name="Text Box 111">
            <a:extLst>
              <a:ext uri="{FF2B5EF4-FFF2-40B4-BE49-F238E27FC236}">
                <a16:creationId xmlns:a16="http://schemas.microsoft.com/office/drawing/2014/main" id="{7AC551CB-B197-5504-78FD-4999F92CE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868" y="4498469"/>
            <a:ext cx="7454284" cy="391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05000"/>
              </a:lnSpc>
            </a:pPr>
            <a:r>
              <a:rPr lang="en-US" altLang="zh-CN" sz="2000" b="1" i="1" dirty="0">
                <a:latin typeface="+mn-lt"/>
                <a:ea typeface="Microsoft YaHei UI" panose="020B0503020204020204" pitchFamily="34" charset="-122"/>
              </a:rPr>
              <a:t>R</a:t>
            </a:r>
            <a:r>
              <a:rPr lang="en-US" altLang="zh-CN" sz="2000" b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 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可由功率管 </a:t>
            </a:r>
            <a:r>
              <a:rPr lang="en-US" altLang="zh-CN" sz="2000" b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T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的</a:t>
            </a:r>
            <a:r>
              <a:rPr lang="en-US" altLang="zh-CN" sz="2000" b="1" i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U</a:t>
            </a:r>
            <a:r>
              <a:rPr lang="en-US" altLang="zh-CN" sz="2000" b="1" baseline="-25000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BE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和稳压器的</a:t>
            </a:r>
            <a:r>
              <a:rPr lang="en-US" altLang="zh-CN" sz="2000" b="1" i="1" dirty="0">
                <a:latin typeface="+mn-lt"/>
                <a:ea typeface="Microsoft YaHei UI" panose="020B0503020204020204" pitchFamily="34" charset="-122"/>
              </a:rPr>
              <a:t>I</a:t>
            </a:r>
            <a:r>
              <a:rPr lang="en-US" altLang="zh-CN" sz="2000" b="1" baseline="-25000" dirty="0">
                <a:latin typeface="+mn-lt"/>
                <a:ea typeface="Microsoft YaHei UI" panose="020B0503020204020204" pitchFamily="34" charset="-122"/>
              </a:rPr>
              <a:t>OM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</a:rPr>
              <a:t>确定</a:t>
            </a:r>
            <a:r>
              <a:rPr lang="en-US" altLang="zh-CN" sz="2000" b="1" dirty="0">
                <a:latin typeface="+mn-lt"/>
                <a:ea typeface="Microsoft YaHei UI" panose="020B0503020204020204" pitchFamily="34" charset="-122"/>
              </a:rPr>
              <a:t>, 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</a:rPr>
              <a:t>即</a:t>
            </a:r>
            <a:r>
              <a:rPr lang="en-US" altLang="zh-CN" sz="2000" b="1" i="1" dirty="0">
                <a:latin typeface="+mn-lt"/>
                <a:ea typeface="Microsoft YaHei UI" panose="020B0503020204020204" pitchFamily="34" charset="-122"/>
              </a:rPr>
              <a:t>R </a:t>
            </a:r>
            <a:r>
              <a:rPr lang="en-US" altLang="zh-CN" sz="2000" b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 </a:t>
            </a:r>
            <a:r>
              <a:rPr lang="en-US" altLang="zh-CN" sz="2000" b="1" i="1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U</a:t>
            </a:r>
            <a:r>
              <a:rPr lang="en-US" altLang="zh-CN" sz="2000" b="1" baseline="-25000" dirty="0">
                <a:latin typeface="+mn-lt"/>
                <a:ea typeface="Microsoft YaHei UI" panose="020B0503020204020204" pitchFamily="34" charset="-122"/>
                <a:sym typeface="Symbol" pitchFamily="18" charset="2"/>
              </a:rPr>
              <a:t>BE</a:t>
            </a:r>
            <a:r>
              <a:rPr lang="en-US" altLang="zh-CN" sz="2000" b="1" i="1" dirty="0">
                <a:latin typeface="+mn-lt"/>
                <a:ea typeface="Microsoft YaHei UI" panose="020B0503020204020204" pitchFamily="34" charset="-122"/>
              </a:rPr>
              <a:t> /I</a:t>
            </a:r>
            <a:r>
              <a:rPr lang="en-US" altLang="zh-CN" sz="2000" b="1" baseline="-25000" dirty="0">
                <a:latin typeface="+mn-lt"/>
                <a:ea typeface="Microsoft YaHei UI" panose="020B0503020204020204" pitchFamily="34" charset="-122"/>
              </a:rPr>
              <a:t>OM 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74403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  <p:bldP spid="8" grpId="0" build="p" autoUpdateAnimBg="0"/>
      <p:bldP spid="7213" grpId="0" build="p" autoUpdateAnimBg="0"/>
      <p:bldP spid="7214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集成稳压电源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786DDCB-07EF-FD81-EADD-488B88C11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4" y="853137"/>
            <a:ext cx="6703823" cy="685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5. </a:t>
            </a:r>
            <a:r>
              <a:rPr lang="zh-CN" altLang="en-US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三端固定输出集成稳压器的应用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BE4F3A-85FC-388B-BD6D-6C5144DBA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078" y="1455145"/>
            <a:ext cx="397492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（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4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）同时输出正、负电压的电路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C1DCCCAF-58A4-F049-50FF-570CD88514DE}"/>
              </a:ext>
            </a:extLst>
          </p:cNvPr>
          <p:cNvGrpSpPr>
            <a:grpSpLocks/>
          </p:cNvGrpSpPr>
          <p:nvPr/>
        </p:nvGrpSpPr>
        <p:grpSpPr bwMode="auto">
          <a:xfrm>
            <a:off x="1385047" y="1780218"/>
            <a:ext cx="6613758" cy="3013668"/>
            <a:chOff x="453" y="600"/>
            <a:chExt cx="5217" cy="2205"/>
          </a:xfrm>
        </p:grpSpPr>
        <p:sp>
          <p:nvSpPr>
            <p:cNvPr id="3" name="Text Box 4">
              <a:extLst>
                <a:ext uri="{FF2B5EF4-FFF2-40B4-BE49-F238E27FC236}">
                  <a16:creationId xmlns:a16="http://schemas.microsoft.com/office/drawing/2014/main" id="{0BF71911-7103-E130-752B-FE5CA147D6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4" y="2553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ea typeface="楷体_GB2312" pitchFamily="49" charset="-122"/>
                </a:rPr>
                <a:t>2</a:t>
              </a:r>
            </a:p>
          </p:txBody>
        </p:sp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5C0F6941-4816-B056-4B51-171856B888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7" y="2553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ea typeface="楷体_GB2312" pitchFamily="49" charset="-122"/>
                </a:rPr>
                <a:t>3</a:t>
              </a: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BB56FA41-76F0-A92C-45BC-430CFBAFF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" y="1484"/>
              <a:ext cx="56" cy="460"/>
            </a:xfrm>
            <a:custGeom>
              <a:avLst/>
              <a:gdLst>
                <a:gd name="T0" fmla="*/ 0 w 96"/>
                <a:gd name="T1" fmla="*/ 0 h 384"/>
                <a:gd name="T2" fmla="*/ 19 w 96"/>
                <a:gd name="T3" fmla="*/ 83 h 384"/>
                <a:gd name="T4" fmla="*/ 0 w 96"/>
                <a:gd name="T5" fmla="*/ 165 h 384"/>
                <a:gd name="T6" fmla="*/ 19 w 96"/>
                <a:gd name="T7" fmla="*/ 248 h 384"/>
                <a:gd name="T8" fmla="*/ 0 w 96"/>
                <a:gd name="T9" fmla="*/ 331 h 384"/>
                <a:gd name="T10" fmla="*/ 19 w 96"/>
                <a:gd name="T11" fmla="*/ 413 h 384"/>
                <a:gd name="T12" fmla="*/ 0 w 96"/>
                <a:gd name="T13" fmla="*/ 495 h 384"/>
                <a:gd name="T14" fmla="*/ 19 w 96"/>
                <a:gd name="T15" fmla="*/ 579 h 384"/>
                <a:gd name="T16" fmla="*/ 0 w 96"/>
                <a:gd name="T17" fmla="*/ 66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7">
              <a:extLst>
                <a:ext uri="{FF2B5EF4-FFF2-40B4-BE49-F238E27FC236}">
                  <a16:creationId xmlns:a16="http://schemas.microsoft.com/office/drawing/2014/main" id="{A040EC39-2BAA-57F1-A976-52050B442A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6" y="903"/>
              <a:ext cx="6" cy="5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8">
              <a:extLst>
                <a:ext uri="{FF2B5EF4-FFF2-40B4-BE49-F238E27FC236}">
                  <a16:creationId xmlns:a16="http://schemas.microsoft.com/office/drawing/2014/main" id="{7769EF7D-C125-E2CC-1DEA-05195C4415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3" y="887"/>
              <a:ext cx="33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Oval 9">
              <a:extLst>
                <a:ext uri="{FF2B5EF4-FFF2-40B4-BE49-F238E27FC236}">
                  <a16:creationId xmlns:a16="http://schemas.microsoft.com/office/drawing/2014/main" id="{5935C481-6AE4-D9EC-470F-F9A7BD2DF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" y="872"/>
              <a:ext cx="48" cy="4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  <p:sp>
          <p:nvSpPr>
            <p:cNvPr id="57" name="Line 10">
              <a:extLst>
                <a:ext uri="{FF2B5EF4-FFF2-40B4-BE49-F238E27FC236}">
                  <a16:creationId xmlns:a16="http://schemas.microsoft.com/office/drawing/2014/main" id="{8102CECB-8341-BA01-B26E-2EC1BD37CA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3" y="2617"/>
              <a:ext cx="33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Line 11">
              <a:extLst>
                <a:ext uri="{FF2B5EF4-FFF2-40B4-BE49-F238E27FC236}">
                  <a16:creationId xmlns:a16="http://schemas.microsoft.com/office/drawing/2014/main" id="{0C047500-EF00-621E-3E5A-60546CC977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36" y="1944"/>
              <a:ext cx="0" cy="6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Oval 12">
              <a:extLst>
                <a:ext uri="{FF2B5EF4-FFF2-40B4-BE49-F238E27FC236}">
                  <a16:creationId xmlns:a16="http://schemas.microsoft.com/office/drawing/2014/main" id="{18795BE0-4524-5EF5-537E-D9B768B7305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652" y="2600"/>
              <a:ext cx="49" cy="4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  <p:sp>
          <p:nvSpPr>
            <p:cNvPr id="60" name="Line 13">
              <a:extLst>
                <a:ext uri="{FF2B5EF4-FFF2-40B4-BE49-F238E27FC236}">
                  <a16:creationId xmlns:a16="http://schemas.microsoft.com/office/drawing/2014/main" id="{FC5C01EA-2BE8-377A-62EA-1C5B97F4C7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2" y="875"/>
              <a:ext cx="6" cy="15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14">
              <a:extLst>
                <a:ext uri="{FF2B5EF4-FFF2-40B4-BE49-F238E27FC236}">
                  <a16:creationId xmlns:a16="http://schemas.microsoft.com/office/drawing/2014/main" id="{1923A97D-AA2C-EBF6-B5BB-1CD0967E82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80" y="1724"/>
              <a:ext cx="309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Text Box 15">
              <a:extLst>
                <a:ext uri="{FF2B5EF4-FFF2-40B4-BE49-F238E27FC236}">
                  <a16:creationId xmlns:a16="http://schemas.microsoft.com/office/drawing/2014/main" id="{D27C499F-23AD-310F-784A-85B3AB9199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" y="1595"/>
              <a:ext cx="47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000" b="1">
                  <a:ea typeface="楷体_GB2312" pitchFamily="49" charset="-122"/>
                </a:rPr>
                <a:t>220V</a:t>
              </a:r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01325379-3AD1-73C9-D9F7-B9ACBDD58D7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67" y="1028"/>
              <a:ext cx="57" cy="461"/>
            </a:xfrm>
            <a:custGeom>
              <a:avLst/>
              <a:gdLst>
                <a:gd name="T0" fmla="*/ 0 w 96"/>
                <a:gd name="T1" fmla="*/ 0 h 384"/>
                <a:gd name="T2" fmla="*/ 20 w 96"/>
                <a:gd name="T3" fmla="*/ 84 h 384"/>
                <a:gd name="T4" fmla="*/ 0 w 96"/>
                <a:gd name="T5" fmla="*/ 166 h 384"/>
                <a:gd name="T6" fmla="*/ 20 w 96"/>
                <a:gd name="T7" fmla="*/ 250 h 384"/>
                <a:gd name="T8" fmla="*/ 0 w 96"/>
                <a:gd name="T9" fmla="*/ 333 h 384"/>
                <a:gd name="T10" fmla="*/ 20 w 96"/>
                <a:gd name="T11" fmla="*/ 415 h 384"/>
                <a:gd name="T12" fmla="*/ 0 w 96"/>
                <a:gd name="T13" fmla="*/ 498 h 384"/>
                <a:gd name="T14" fmla="*/ 20 w 96"/>
                <a:gd name="T15" fmla="*/ 581 h 384"/>
                <a:gd name="T16" fmla="*/ 0 w 96"/>
                <a:gd name="T17" fmla="*/ 664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8" name="Line 17">
              <a:extLst>
                <a:ext uri="{FF2B5EF4-FFF2-40B4-BE49-F238E27FC236}">
                  <a16:creationId xmlns:a16="http://schemas.microsoft.com/office/drawing/2014/main" id="{A01F0790-2ACE-8A61-EE74-8DC5984E11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24" y="875"/>
              <a:ext cx="0" cy="1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" name="Line 18">
              <a:extLst>
                <a:ext uri="{FF2B5EF4-FFF2-40B4-BE49-F238E27FC236}">
                  <a16:creationId xmlns:a16="http://schemas.microsoft.com/office/drawing/2014/main" id="{6F2DF8F6-1834-696D-8C7F-6C0C86EE43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24" y="1489"/>
              <a:ext cx="0" cy="15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" name="Line 19">
              <a:extLst>
                <a:ext uri="{FF2B5EF4-FFF2-40B4-BE49-F238E27FC236}">
                  <a16:creationId xmlns:a16="http://schemas.microsoft.com/office/drawing/2014/main" id="{1143D0B1-96F1-50F0-F779-7D39B400D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4" y="875"/>
              <a:ext cx="64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" name="Line 20">
              <a:extLst>
                <a:ext uri="{FF2B5EF4-FFF2-40B4-BE49-F238E27FC236}">
                  <a16:creationId xmlns:a16="http://schemas.microsoft.com/office/drawing/2014/main" id="{6C7B30F7-C2F1-227D-8F02-0F3B00B238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3" y="1576"/>
              <a:ext cx="0" cy="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3" name="Rectangle 21">
              <a:extLst>
                <a:ext uri="{FF2B5EF4-FFF2-40B4-BE49-F238E27FC236}">
                  <a16:creationId xmlns:a16="http://schemas.microsoft.com/office/drawing/2014/main" id="{8758D956-6F5B-AB36-79D4-60776EAE3B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>
              <a:off x="1659" y="1076"/>
              <a:ext cx="428" cy="39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  <p:sp>
          <p:nvSpPr>
            <p:cNvPr id="7175" name="Line 22">
              <a:extLst>
                <a:ext uri="{FF2B5EF4-FFF2-40B4-BE49-F238E27FC236}">
                  <a16:creationId xmlns:a16="http://schemas.microsoft.com/office/drawing/2014/main" id="{033BBD5B-7924-8C8F-73C3-DB369B4E0E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4" y="1643"/>
              <a:ext cx="64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6" name="Line 23">
              <a:extLst>
                <a:ext uri="{FF2B5EF4-FFF2-40B4-BE49-F238E27FC236}">
                  <a16:creationId xmlns:a16="http://schemas.microsoft.com/office/drawing/2014/main" id="{A86FB2B6-FC65-8266-4821-EC41CF1AB9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3" y="875"/>
              <a:ext cx="0" cy="1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7" name="Line 24">
              <a:extLst>
                <a:ext uri="{FF2B5EF4-FFF2-40B4-BE49-F238E27FC236}">
                  <a16:creationId xmlns:a16="http://schemas.microsoft.com/office/drawing/2014/main" id="{4210DEBF-1A9B-9644-86A9-DDD98EEF89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3" y="1261"/>
              <a:ext cx="33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8" name="Line 25">
              <a:extLst>
                <a:ext uri="{FF2B5EF4-FFF2-40B4-BE49-F238E27FC236}">
                  <a16:creationId xmlns:a16="http://schemas.microsoft.com/office/drawing/2014/main" id="{12729C98-C172-29FA-305D-B86A4AFC8B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4" y="1168"/>
              <a:ext cx="0" cy="2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9" name="AutoShape 26">
              <a:extLst>
                <a:ext uri="{FF2B5EF4-FFF2-40B4-BE49-F238E27FC236}">
                  <a16:creationId xmlns:a16="http://schemas.microsoft.com/office/drawing/2014/main" id="{49357E91-AD46-A880-B1D6-ECBC16AC21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768" y="1185"/>
              <a:ext cx="205" cy="147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  <p:sp>
          <p:nvSpPr>
            <p:cNvPr id="7180" name="Line 27">
              <a:extLst>
                <a:ext uri="{FF2B5EF4-FFF2-40B4-BE49-F238E27FC236}">
                  <a16:creationId xmlns:a16="http://schemas.microsoft.com/office/drawing/2014/main" id="{76CACCFC-0E63-3D89-09CD-283B92D82E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0" y="1274"/>
              <a:ext cx="0" cy="9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1" name="Line 28">
              <a:extLst>
                <a:ext uri="{FF2B5EF4-FFF2-40B4-BE49-F238E27FC236}">
                  <a16:creationId xmlns:a16="http://schemas.microsoft.com/office/drawing/2014/main" id="{4DFC4D88-93E5-35ED-2064-06E8DA9418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6" y="1274"/>
              <a:ext cx="9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3" name="Line 29">
              <a:extLst>
                <a:ext uri="{FF2B5EF4-FFF2-40B4-BE49-F238E27FC236}">
                  <a16:creationId xmlns:a16="http://schemas.microsoft.com/office/drawing/2014/main" id="{A0E3C7B2-2796-9BDB-E76B-A619FBF79F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41" y="867"/>
              <a:ext cx="0" cy="39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4" name="Line 30">
              <a:extLst>
                <a:ext uri="{FF2B5EF4-FFF2-40B4-BE49-F238E27FC236}">
                  <a16:creationId xmlns:a16="http://schemas.microsoft.com/office/drawing/2014/main" id="{2D58C5DF-4A01-CFA6-C069-7F93E39630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36" y="860"/>
              <a:ext cx="94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5" name="Text Box 31">
              <a:extLst>
                <a:ext uri="{FF2B5EF4-FFF2-40B4-BE49-F238E27FC236}">
                  <a16:creationId xmlns:a16="http://schemas.microsoft.com/office/drawing/2014/main" id="{6F13394A-216F-94F7-0DFE-BB6FD4BED5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113"/>
              <a:ext cx="53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solidFill>
                    <a:srgbClr val="FF0000"/>
                  </a:solidFill>
                  <a:ea typeface="楷体_GB2312" pitchFamily="49" charset="-122"/>
                </a:rPr>
                <a:t> </a:t>
              </a:r>
              <a:r>
                <a:rPr lang="en-US" altLang="zh-CN" sz="2000" b="1">
                  <a:solidFill>
                    <a:srgbClr val="FF0000"/>
                  </a:solidFill>
                  <a:ea typeface="楷体_GB2312" pitchFamily="49" charset="-122"/>
                </a:rPr>
                <a:t>24V</a:t>
              </a:r>
            </a:p>
          </p:txBody>
        </p:sp>
        <p:grpSp>
          <p:nvGrpSpPr>
            <p:cNvPr id="7186" name="Group 32">
              <a:extLst>
                <a:ext uri="{FF2B5EF4-FFF2-40B4-BE49-F238E27FC236}">
                  <a16:creationId xmlns:a16="http://schemas.microsoft.com/office/drawing/2014/main" id="{77CCFF6A-94FB-D013-8B33-26759BBF03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14" y="856"/>
              <a:ext cx="216" cy="889"/>
              <a:chOff x="3662" y="1048"/>
              <a:chExt cx="288" cy="1104"/>
            </a:xfrm>
          </p:grpSpPr>
          <p:sp>
            <p:nvSpPr>
              <p:cNvPr id="7267" name="Line 33">
                <a:extLst>
                  <a:ext uri="{FF2B5EF4-FFF2-40B4-BE49-F238E27FC236}">
                    <a16:creationId xmlns:a16="http://schemas.microsoft.com/office/drawing/2014/main" id="{EC752165-9EB6-BF78-E5EB-EC21C3E067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06" y="1048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8" name="Line 34">
                <a:extLst>
                  <a:ext uri="{FF2B5EF4-FFF2-40B4-BE49-F238E27FC236}">
                    <a16:creationId xmlns:a16="http://schemas.microsoft.com/office/drawing/2014/main" id="{FDC7D10A-13D0-D4BA-BC40-C1D64AB602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06" y="1624"/>
                <a:ext cx="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9" name="Line 35">
                <a:extLst>
                  <a:ext uri="{FF2B5EF4-FFF2-40B4-BE49-F238E27FC236}">
                    <a16:creationId xmlns:a16="http://schemas.microsoft.com/office/drawing/2014/main" id="{AA5D17E5-BD97-DC1E-B88E-B4814DC59F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2" y="152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0" name="Line 36">
                <a:extLst>
                  <a:ext uri="{FF2B5EF4-FFF2-40B4-BE49-F238E27FC236}">
                    <a16:creationId xmlns:a16="http://schemas.microsoft.com/office/drawing/2014/main" id="{1B8BADE7-2592-426E-D2C8-E1BE26041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2" y="162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187" name="Text Box 37">
              <a:extLst>
                <a:ext uri="{FF2B5EF4-FFF2-40B4-BE49-F238E27FC236}">
                  <a16:creationId xmlns:a16="http://schemas.microsoft.com/office/drawing/2014/main" id="{1F314A1F-6DDB-D3F1-18D7-ADA76D4198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5" y="990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/>
                <a:t>+</a:t>
              </a:r>
            </a:p>
          </p:txBody>
        </p:sp>
        <p:sp>
          <p:nvSpPr>
            <p:cNvPr id="7188" name="Text Box 38">
              <a:extLst>
                <a:ext uri="{FF2B5EF4-FFF2-40B4-BE49-F238E27FC236}">
                  <a16:creationId xmlns:a16="http://schemas.microsoft.com/office/drawing/2014/main" id="{2B67D777-050C-934D-C417-F497EB8EF8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5" y="1137"/>
              <a:ext cx="22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/>
                <a:t>C</a:t>
              </a:r>
              <a:endParaRPr lang="en-US" altLang="zh-CN" sz="2000" b="1"/>
            </a:p>
          </p:txBody>
        </p:sp>
        <p:sp>
          <p:nvSpPr>
            <p:cNvPr id="7189" name="Freeform 39">
              <a:extLst>
                <a:ext uri="{FF2B5EF4-FFF2-40B4-BE49-F238E27FC236}">
                  <a16:creationId xmlns:a16="http://schemas.microsoft.com/office/drawing/2014/main" id="{1D4092F6-BC1E-4254-30E2-4D3E2C81142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80" y="2007"/>
              <a:ext cx="57" cy="461"/>
            </a:xfrm>
            <a:custGeom>
              <a:avLst/>
              <a:gdLst>
                <a:gd name="T0" fmla="*/ 0 w 96"/>
                <a:gd name="T1" fmla="*/ 0 h 384"/>
                <a:gd name="T2" fmla="*/ 20 w 96"/>
                <a:gd name="T3" fmla="*/ 84 h 384"/>
                <a:gd name="T4" fmla="*/ 0 w 96"/>
                <a:gd name="T5" fmla="*/ 166 h 384"/>
                <a:gd name="T6" fmla="*/ 20 w 96"/>
                <a:gd name="T7" fmla="*/ 250 h 384"/>
                <a:gd name="T8" fmla="*/ 0 w 96"/>
                <a:gd name="T9" fmla="*/ 333 h 384"/>
                <a:gd name="T10" fmla="*/ 20 w 96"/>
                <a:gd name="T11" fmla="*/ 415 h 384"/>
                <a:gd name="T12" fmla="*/ 0 w 96"/>
                <a:gd name="T13" fmla="*/ 498 h 384"/>
                <a:gd name="T14" fmla="*/ 20 w 96"/>
                <a:gd name="T15" fmla="*/ 581 h 384"/>
                <a:gd name="T16" fmla="*/ 0 w 96"/>
                <a:gd name="T17" fmla="*/ 664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" h="384">
                  <a:moveTo>
                    <a:pt x="0" y="0"/>
                  </a:moveTo>
                  <a:cubicBezTo>
                    <a:pt x="48" y="16"/>
                    <a:pt x="96" y="32"/>
                    <a:pt x="96" y="48"/>
                  </a:cubicBezTo>
                  <a:cubicBezTo>
                    <a:pt x="96" y="64"/>
                    <a:pt x="0" y="80"/>
                    <a:pt x="0" y="96"/>
                  </a:cubicBezTo>
                  <a:cubicBezTo>
                    <a:pt x="0" y="112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20"/>
                    <a:pt x="96" y="336"/>
                  </a:cubicBezTo>
                  <a:cubicBezTo>
                    <a:pt x="96" y="352"/>
                    <a:pt x="16" y="376"/>
                    <a:pt x="0" y="38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0" name="Line 40">
              <a:extLst>
                <a:ext uri="{FF2B5EF4-FFF2-40B4-BE49-F238E27FC236}">
                  <a16:creationId xmlns:a16="http://schemas.microsoft.com/office/drawing/2014/main" id="{22D93913-B84C-84F6-6B1A-BEBD070EF1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37" y="1854"/>
              <a:ext cx="0" cy="1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1" name="Line 41">
              <a:extLst>
                <a:ext uri="{FF2B5EF4-FFF2-40B4-BE49-F238E27FC236}">
                  <a16:creationId xmlns:a16="http://schemas.microsoft.com/office/drawing/2014/main" id="{741AE32C-4433-9ADE-CFE3-5B98C7015E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37" y="2468"/>
              <a:ext cx="0" cy="1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2" name="Line 42">
              <a:extLst>
                <a:ext uri="{FF2B5EF4-FFF2-40B4-BE49-F238E27FC236}">
                  <a16:creationId xmlns:a16="http://schemas.microsoft.com/office/drawing/2014/main" id="{B88E8265-BCF1-9C77-6D0F-F54A72529A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7" y="1854"/>
              <a:ext cx="65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3" name="Line 43">
              <a:extLst>
                <a:ext uri="{FF2B5EF4-FFF2-40B4-BE49-F238E27FC236}">
                  <a16:creationId xmlns:a16="http://schemas.microsoft.com/office/drawing/2014/main" id="{FD339D78-AE51-11E8-A0CC-EF8A16AB70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7" y="2537"/>
              <a:ext cx="0" cy="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4" name="Rectangle 44">
              <a:extLst>
                <a:ext uri="{FF2B5EF4-FFF2-40B4-BE49-F238E27FC236}">
                  <a16:creationId xmlns:a16="http://schemas.microsoft.com/office/drawing/2014/main" id="{5F369D2E-FC88-1741-DDCD-56C2B78026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>
              <a:off x="1672" y="2055"/>
              <a:ext cx="429" cy="39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  <p:sp>
          <p:nvSpPr>
            <p:cNvPr id="7195" name="Line 45">
              <a:extLst>
                <a:ext uri="{FF2B5EF4-FFF2-40B4-BE49-F238E27FC236}">
                  <a16:creationId xmlns:a16="http://schemas.microsoft.com/office/drawing/2014/main" id="{A52C6FA8-D6F8-417F-DE5E-2E3BEB0BC2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7" y="2621"/>
              <a:ext cx="65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6" name="Line 46">
              <a:extLst>
                <a:ext uri="{FF2B5EF4-FFF2-40B4-BE49-F238E27FC236}">
                  <a16:creationId xmlns:a16="http://schemas.microsoft.com/office/drawing/2014/main" id="{14B0C70A-ADF7-0E74-BA47-A672AF4631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7" y="1854"/>
              <a:ext cx="0" cy="1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7" name="Line 47">
              <a:extLst>
                <a:ext uri="{FF2B5EF4-FFF2-40B4-BE49-F238E27FC236}">
                  <a16:creationId xmlns:a16="http://schemas.microsoft.com/office/drawing/2014/main" id="{87390948-B7E1-0115-72F3-3EA65843EA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7" y="2239"/>
              <a:ext cx="32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8" name="Line 48">
              <a:extLst>
                <a:ext uri="{FF2B5EF4-FFF2-40B4-BE49-F238E27FC236}">
                  <a16:creationId xmlns:a16="http://schemas.microsoft.com/office/drawing/2014/main" id="{FDEAC49D-BF62-C847-C364-FDE96F1BBF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3" y="2146"/>
              <a:ext cx="0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9" name="AutoShape 49">
              <a:extLst>
                <a:ext uri="{FF2B5EF4-FFF2-40B4-BE49-F238E27FC236}">
                  <a16:creationId xmlns:a16="http://schemas.microsoft.com/office/drawing/2014/main" id="{FDEE971F-9DE6-3404-1065-EFE6A2B902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1782" y="2163"/>
              <a:ext cx="204" cy="147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  <p:sp>
          <p:nvSpPr>
            <p:cNvPr id="7200" name="Line 50">
              <a:extLst>
                <a:ext uri="{FF2B5EF4-FFF2-40B4-BE49-F238E27FC236}">
                  <a16:creationId xmlns:a16="http://schemas.microsoft.com/office/drawing/2014/main" id="{2F36528A-F009-914C-4B4E-0A1A040D11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9" y="2252"/>
              <a:ext cx="9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1" name="Line 51">
              <a:extLst>
                <a:ext uri="{FF2B5EF4-FFF2-40B4-BE49-F238E27FC236}">
                  <a16:creationId xmlns:a16="http://schemas.microsoft.com/office/drawing/2014/main" id="{5A6C0319-9BBD-E4C6-C1AC-315833852B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45" y="2243"/>
              <a:ext cx="0" cy="35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2" name="Text Box 52">
              <a:extLst>
                <a:ext uri="{FF2B5EF4-FFF2-40B4-BE49-F238E27FC236}">
                  <a16:creationId xmlns:a16="http://schemas.microsoft.com/office/drawing/2014/main" id="{CCBFF330-7D62-0FC9-BDE4-E69F4DF403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5" y="2091"/>
              <a:ext cx="53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solidFill>
                    <a:srgbClr val="FF0000"/>
                  </a:solidFill>
                  <a:ea typeface="楷体_GB2312" pitchFamily="49" charset="-122"/>
                </a:rPr>
                <a:t> </a:t>
              </a:r>
              <a:r>
                <a:rPr lang="en-US" altLang="zh-CN" sz="2000" b="1">
                  <a:solidFill>
                    <a:srgbClr val="FF0000"/>
                  </a:solidFill>
                  <a:ea typeface="楷体_GB2312" pitchFamily="49" charset="-122"/>
                </a:rPr>
                <a:t>24V</a:t>
              </a:r>
            </a:p>
          </p:txBody>
        </p:sp>
        <p:grpSp>
          <p:nvGrpSpPr>
            <p:cNvPr id="7203" name="Group 53">
              <a:extLst>
                <a:ext uri="{FF2B5EF4-FFF2-40B4-BE49-F238E27FC236}">
                  <a16:creationId xmlns:a16="http://schemas.microsoft.com/office/drawing/2014/main" id="{5F4CF78A-35B8-529F-56E0-5CE084B59B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14" y="1724"/>
              <a:ext cx="217" cy="867"/>
              <a:chOff x="2351" y="1632"/>
              <a:chExt cx="164" cy="963"/>
            </a:xfrm>
          </p:grpSpPr>
          <p:sp>
            <p:nvSpPr>
              <p:cNvPr id="7263" name="Line 54">
                <a:extLst>
                  <a:ext uri="{FF2B5EF4-FFF2-40B4-BE49-F238E27FC236}">
                    <a16:creationId xmlns:a16="http://schemas.microsoft.com/office/drawing/2014/main" id="{1F7B62CB-A510-36B9-A2F0-15AB605072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33" y="1632"/>
                <a:ext cx="0" cy="4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4" name="Line 55">
                <a:extLst>
                  <a:ext uri="{FF2B5EF4-FFF2-40B4-BE49-F238E27FC236}">
                    <a16:creationId xmlns:a16="http://schemas.microsoft.com/office/drawing/2014/main" id="{AAF4F215-B426-45C3-3E48-DC08D4FB17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33" y="2134"/>
                <a:ext cx="0" cy="46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5" name="Line 56">
                <a:extLst>
                  <a:ext uri="{FF2B5EF4-FFF2-40B4-BE49-F238E27FC236}">
                    <a16:creationId xmlns:a16="http://schemas.microsoft.com/office/drawing/2014/main" id="{E8D27E72-057C-1988-82F3-7FFCBC8DBB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1" y="2051"/>
                <a:ext cx="16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6" name="Line 57">
                <a:extLst>
                  <a:ext uri="{FF2B5EF4-FFF2-40B4-BE49-F238E27FC236}">
                    <a16:creationId xmlns:a16="http://schemas.microsoft.com/office/drawing/2014/main" id="{99A08CA7-212A-9F2B-CF82-3DCAB183E6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1" y="2134"/>
                <a:ext cx="16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204" name="Text Box 58">
              <a:extLst>
                <a:ext uri="{FF2B5EF4-FFF2-40B4-BE49-F238E27FC236}">
                  <a16:creationId xmlns:a16="http://schemas.microsoft.com/office/drawing/2014/main" id="{92832CAE-5D51-8FB5-1A58-DA174B7185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9" y="1862"/>
              <a:ext cx="2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/>
                <a:t>+</a:t>
              </a:r>
            </a:p>
          </p:txBody>
        </p:sp>
        <p:sp>
          <p:nvSpPr>
            <p:cNvPr id="7215" name="Text Box 59">
              <a:extLst>
                <a:ext uri="{FF2B5EF4-FFF2-40B4-BE49-F238E27FC236}">
                  <a16:creationId xmlns:a16="http://schemas.microsoft.com/office/drawing/2014/main" id="{51017E37-8349-4430-4EE1-455A02EE7D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5" y="1992"/>
              <a:ext cx="22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/>
                <a:t>C</a:t>
              </a:r>
              <a:endParaRPr lang="en-US" altLang="zh-CN" sz="2000" b="1"/>
            </a:p>
          </p:txBody>
        </p:sp>
        <p:sp>
          <p:nvSpPr>
            <p:cNvPr id="7216" name="Line 60">
              <a:extLst>
                <a:ext uri="{FF2B5EF4-FFF2-40B4-BE49-F238E27FC236}">
                  <a16:creationId xmlns:a16="http://schemas.microsoft.com/office/drawing/2014/main" id="{B249DBD6-D4DC-0908-1306-2CDE02F5A0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8" y="877"/>
              <a:ext cx="4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7" name="Rectangle 61">
              <a:extLst>
                <a:ext uri="{FF2B5EF4-FFF2-40B4-BE49-F238E27FC236}">
                  <a16:creationId xmlns:a16="http://schemas.microsoft.com/office/drawing/2014/main" id="{F10BDF06-BD68-ECB1-3217-8CCCC81FC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6" y="687"/>
              <a:ext cx="968" cy="390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9FFD7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lnSpc>
                  <a:spcPct val="130000"/>
                </a:lnSpc>
              </a:pPr>
              <a:r>
                <a:rPr lang="en-US" altLang="zh-CN" sz="2000" b="1">
                  <a:solidFill>
                    <a:srgbClr val="FF3300"/>
                  </a:solidFill>
                  <a:ea typeface="楷体_GB2312" pitchFamily="49" charset="-122"/>
                </a:rPr>
                <a:t>W7815</a:t>
              </a:r>
            </a:p>
          </p:txBody>
        </p:sp>
        <p:sp>
          <p:nvSpPr>
            <p:cNvPr id="7218" name="Text Box 62">
              <a:extLst>
                <a:ext uri="{FF2B5EF4-FFF2-40B4-BE49-F238E27FC236}">
                  <a16:creationId xmlns:a16="http://schemas.microsoft.com/office/drawing/2014/main" id="{DC0AE52C-0F13-2D9A-3372-959954D07F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0" y="1080"/>
              <a:ext cx="31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ea typeface="楷体_GB2312" pitchFamily="49" charset="-122"/>
                </a:rPr>
                <a:t>C</a:t>
              </a:r>
              <a:r>
                <a:rPr lang="en-US" altLang="zh-CN" sz="2000" b="1" baseline="-25000">
                  <a:ea typeface="楷体_GB2312" pitchFamily="49" charset="-122"/>
                </a:rPr>
                <a:t>i</a:t>
              </a:r>
              <a:endParaRPr lang="en-US" altLang="zh-CN" sz="2000" b="1">
                <a:ea typeface="楷体_GB2312" pitchFamily="49" charset="-122"/>
              </a:endParaRPr>
            </a:p>
          </p:txBody>
        </p:sp>
        <p:sp>
          <p:nvSpPr>
            <p:cNvPr id="7219" name="Text Box 63">
              <a:extLst>
                <a:ext uri="{FF2B5EF4-FFF2-40B4-BE49-F238E27FC236}">
                  <a16:creationId xmlns:a16="http://schemas.microsoft.com/office/drawing/2014/main" id="{E41C7D01-6027-5ECE-B795-546A671F8A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9" y="707"/>
              <a:ext cx="68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rgbClr val="FF0000"/>
                  </a:solidFill>
                  <a:ea typeface="楷体_GB2312" pitchFamily="49" charset="-122"/>
                </a:rPr>
                <a:t>+15V</a:t>
              </a:r>
            </a:p>
          </p:txBody>
        </p:sp>
        <p:sp>
          <p:nvSpPr>
            <p:cNvPr id="7220" name="Line 64">
              <a:extLst>
                <a:ext uri="{FF2B5EF4-FFF2-40B4-BE49-F238E27FC236}">
                  <a16:creationId xmlns:a16="http://schemas.microsoft.com/office/drawing/2014/main" id="{AE48ADF9-D4BF-0066-5915-11E0AAC265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28" y="1076"/>
              <a:ext cx="0" cy="6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1" name="Text Box 65">
              <a:extLst>
                <a:ext uri="{FF2B5EF4-FFF2-40B4-BE49-F238E27FC236}">
                  <a16:creationId xmlns:a16="http://schemas.microsoft.com/office/drawing/2014/main" id="{9EDCECAF-01FB-D79E-9118-CF0AAFB560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6" y="600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ea typeface="楷体_GB2312" pitchFamily="49" charset="-122"/>
                </a:rPr>
                <a:t>1</a:t>
              </a:r>
            </a:p>
          </p:txBody>
        </p:sp>
        <p:sp>
          <p:nvSpPr>
            <p:cNvPr id="7222" name="Text Box 66">
              <a:extLst>
                <a:ext uri="{FF2B5EF4-FFF2-40B4-BE49-F238E27FC236}">
                  <a16:creationId xmlns:a16="http://schemas.microsoft.com/office/drawing/2014/main" id="{26AA4D2D-392B-ACE9-B076-A5B26A9444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4" y="600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ea typeface="楷体_GB2312" pitchFamily="49" charset="-122"/>
                </a:rPr>
                <a:t>2</a:t>
              </a:r>
            </a:p>
          </p:txBody>
        </p:sp>
        <p:sp>
          <p:nvSpPr>
            <p:cNvPr id="7223" name="Text Box 67">
              <a:extLst>
                <a:ext uri="{FF2B5EF4-FFF2-40B4-BE49-F238E27FC236}">
                  <a16:creationId xmlns:a16="http://schemas.microsoft.com/office/drawing/2014/main" id="{0936E7D4-13A3-8828-A2BA-4E9695E2BA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5" y="1033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ea typeface="楷体_GB2312" pitchFamily="49" charset="-122"/>
                </a:rPr>
                <a:t>3</a:t>
              </a:r>
            </a:p>
          </p:txBody>
        </p:sp>
        <p:sp>
          <p:nvSpPr>
            <p:cNvPr id="7224" name="Text Box 68">
              <a:extLst>
                <a:ext uri="{FF2B5EF4-FFF2-40B4-BE49-F238E27FC236}">
                  <a16:creationId xmlns:a16="http://schemas.microsoft.com/office/drawing/2014/main" id="{16702D98-5599-2FC4-62B3-FC47969876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0" y="1848"/>
              <a:ext cx="35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ea typeface="楷体_GB2312" pitchFamily="49" charset="-122"/>
                </a:rPr>
                <a:t>C</a:t>
              </a:r>
              <a:r>
                <a:rPr lang="en-US" altLang="zh-CN" sz="2000" b="1" baseline="-25000">
                  <a:ea typeface="楷体_GB2312" pitchFamily="49" charset="-122"/>
                </a:rPr>
                <a:t>i</a:t>
              </a:r>
              <a:endParaRPr lang="en-US" altLang="zh-CN" sz="2000" b="1">
                <a:ea typeface="楷体_GB2312" pitchFamily="49" charset="-122"/>
              </a:endParaRPr>
            </a:p>
          </p:txBody>
        </p:sp>
        <p:sp>
          <p:nvSpPr>
            <p:cNvPr id="7225" name="Line 69">
              <a:extLst>
                <a:ext uri="{FF2B5EF4-FFF2-40B4-BE49-F238E27FC236}">
                  <a16:creationId xmlns:a16="http://schemas.microsoft.com/office/drawing/2014/main" id="{B8369151-88E6-B823-03BD-48348335A1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4" y="2586"/>
              <a:ext cx="545" cy="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6" name="Line 70">
              <a:extLst>
                <a:ext uri="{FF2B5EF4-FFF2-40B4-BE49-F238E27FC236}">
                  <a16:creationId xmlns:a16="http://schemas.microsoft.com/office/drawing/2014/main" id="{CE3FBC55-923A-52FC-F39B-CFE96697DA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40" y="2588"/>
              <a:ext cx="9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7" name="Rectangle 71">
              <a:extLst>
                <a:ext uri="{FF2B5EF4-FFF2-40B4-BE49-F238E27FC236}">
                  <a16:creationId xmlns:a16="http://schemas.microsoft.com/office/drawing/2014/main" id="{539FCC4A-026A-6226-A165-FFEAC6AF20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6" y="2391"/>
              <a:ext cx="968" cy="390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9FFD7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2000" b="1">
                  <a:solidFill>
                    <a:srgbClr val="FF3300"/>
                  </a:solidFill>
                  <a:ea typeface="楷体_GB2312" pitchFamily="49" charset="-122"/>
                </a:rPr>
                <a:t>W7915</a:t>
              </a:r>
            </a:p>
          </p:txBody>
        </p:sp>
        <p:sp>
          <p:nvSpPr>
            <p:cNvPr id="7228" name="Text Box 72">
              <a:extLst>
                <a:ext uri="{FF2B5EF4-FFF2-40B4-BE49-F238E27FC236}">
                  <a16:creationId xmlns:a16="http://schemas.microsoft.com/office/drawing/2014/main" id="{7C8049F7-7B19-F5A5-6522-92A9052617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0" y="2097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ea typeface="楷体_GB2312" pitchFamily="49" charset="-122"/>
                </a:rPr>
                <a:t>1</a:t>
              </a:r>
            </a:p>
          </p:txBody>
        </p:sp>
        <p:sp>
          <p:nvSpPr>
            <p:cNvPr id="7229" name="Text Box 73">
              <a:extLst>
                <a:ext uri="{FF2B5EF4-FFF2-40B4-BE49-F238E27FC236}">
                  <a16:creationId xmlns:a16="http://schemas.microsoft.com/office/drawing/2014/main" id="{37E5A2D9-F9E1-2961-0EC2-DAACFE9E26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7" y="1896"/>
              <a:ext cx="3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ea typeface="楷体_GB2312" pitchFamily="49" charset="-122"/>
                </a:rPr>
                <a:t>C</a:t>
              </a:r>
              <a:r>
                <a:rPr lang="en-US" altLang="zh-CN" sz="2000" b="1" baseline="-25000">
                  <a:ea typeface="楷体_GB2312" pitchFamily="49" charset="-122"/>
                </a:rPr>
                <a:t>O</a:t>
              </a:r>
              <a:endParaRPr lang="en-US" altLang="zh-CN" sz="2000" b="1">
                <a:ea typeface="楷体_GB2312" pitchFamily="49" charset="-122"/>
              </a:endParaRPr>
            </a:p>
          </p:txBody>
        </p:sp>
        <p:sp>
          <p:nvSpPr>
            <p:cNvPr id="7230" name="Text Box 74">
              <a:extLst>
                <a:ext uri="{FF2B5EF4-FFF2-40B4-BE49-F238E27FC236}">
                  <a16:creationId xmlns:a16="http://schemas.microsoft.com/office/drawing/2014/main" id="{36FC6E00-5DAC-EB2A-014D-F659C32085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2" y="984"/>
              <a:ext cx="38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ea typeface="楷体_GB2312" pitchFamily="49" charset="-122"/>
                </a:rPr>
                <a:t>C</a:t>
              </a:r>
              <a:r>
                <a:rPr lang="en-US" altLang="zh-CN" sz="2000" b="1" baseline="-25000">
                  <a:ea typeface="楷体_GB2312" pitchFamily="49" charset="-122"/>
                </a:rPr>
                <a:t>O</a:t>
              </a:r>
              <a:endParaRPr lang="en-US" altLang="zh-CN" sz="2000" b="1">
                <a:ea typeface="楷体_GB2312" pitchFamily="49" charset="-122"/>
              </a:endParaRPr>
            </a:p>
          </p:txBody>
        </p:sp>
        <p:sp>
          <p:nvSpPr>
            <p:cNvPr id="7231" name="Line 75">
              <a:extLst>
                <a:ext uri="{FF2B5EF4-FFF2-40B4-BE49-F238E27FC236}">
                  <a16:creationId xmlns:a16="http://schemas.microsoft.com/office/drawing/2014/main" id="{4D726AF8-0A5A-9EB7-0F7E-00F3232E7E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28" y="1744"/>
              <a:ext cx="0" cy="6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32" name="Oval 76">
              <a:extLst>
                <a:ext uri="{FF2B5EF4-FFF2-40B4-BE49-F238E27FC236}">
                  <a16:creationId xmlns:a16="http://schemas.microsoft.com/office/drawing/2014/main" id="{C740D5DF-03DE-AEDD-F0CD-CFE8DA9A7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7" y="848"/>
              <a:ext cx="49" cy="49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  <p:sp>
          <p:nvSpPr>
            <p:cNvPr id="7233" name="Oval 77">
              <a:extLst>
                <a:ext uri="{FF2B5EF4-FFF2-40B4-BE49-F238E27FC236}">
                  <a16:creationId xmlns:a16="http://schemas.microsoft.com/office/drawing/2014/main" id="{F46D9185-799B-466D-D0B4-455B824ABA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7" y="2567"/>
              <a:ext cx="49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  <p:sp>
          <p:nvSpPr>
            <p:cNvPr id="7234" name="Text Box 78">
              <a:extLst>
                <a:ext uri="{FF2B5EF4-FFF2-40B4-BE49-F238E27FC236}">
                  <a16:creationId xmlns:a16="http://schemas.microsoft.com/office/drawing/2014/main" id="{6F8AA493-AAA5-6DF7-6CC5-31FB845DAB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9" y="2424"/>
              <a:ext cx="97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rgbClr val="FF0000"/>
                  </a:solidFill>
                  <a:ea typeface="楷体_GB2312" pitchFamily="49" charset="-122"/>
                </a:rPr>
                <a:t>– 15V</a:t>
              </a:r>
            </a:p>
          </p:txBody>
        </p:sp>
        <p:sp>
          <p:nvSpPr>
            <p:cNvPr id="7235" name="Line 79">
              <a:extLst>
                <a:ext uri="{FF2B5EF4-FFF2-40B4-BE49-F238E27FC236}">
                  <a16:creationId xmlns:a16="http://schemas.microsoft.com/office/drawing/2014/main" id="{CA3445B5-7DBA-AE0A-E44D-D017B76E59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7" y="1724"/>
              <a:ext cx="0" cy="1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36" name="Line 80">
              <a:extLst>
                <a:ext uri="{FF2B5EF4-FFF2-40B4-BE49-F238E27FC236}">
                  <a16:creationId xmlns:a16="http://schemas.microsoft.com/office/drawing/2014/main" id="{4BBFF100-31E9-1E85-814A-983B724346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1" y="1897"/>
              <a:ext cx="16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237" name="Group 81">
              <a:extLst>
                <a:ext uri="{FF2B5EF4-FFF2-40B4-BE49-F238E27FC236}">
                  <a16:creationId xmlns:a16="http://schemas.microsoft.com/office/drawing/2014/main" id="{D74DED0A-DFF9-D6D9-26EF-771A76363F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8" y="860"/>
              <a:ext cx="216" cy="867"/>
              <a:chOff x="3662" y="1048"/>
              <a:chExt cx="288" cy="1104"/>
            </a:xfrm>
          </p:grpSpPr>
          <p:sp>
            <p:nvSpPr>
              <p:cNvPr id="7259" name="Line 82">
                <a:extLst>
                  <a:ext uri="{FF2B5EF4-FFF2-40B4-BE49-F238E27FC236}">
                    <a16:creationId xmlns:a16="http://schemas.microsoft.com/office/drawing/2014/main" id="{559A20EE-6D63-C1A1-4FB0-A31D156DF8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06" y="1048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0" name="Line 83">
                <a:extLst>
                  <a:ext uri="{FF2B5EF4-FFF2-40B4-BE49-F238E27FC236}">
                    <a16:creationId xmlns:a16="http://schemas.microsoft.com/office/drawing/2014/main" id="{8513091D-B546-01C0-DCB2-0BFA847F46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06" y="1624"/>
                <a:ext cx="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1" name="Line 84">
                <a:extLst>
                  <a:ext uri="{FF2B5EF4-FFF2-40B4-BE49-F238E27FC236}">
                    <a16:creationId xmlns:a16="http://schemas.microsoft.com/office/drawing/2014/main" id="{06490902-CAEA-D36B-C8A2-3936C0E191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2" y="152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2" name="Line 85">
                <a:extLst>
                  <a:ext uri="{FF2B5EF4-FFF2-40B4-BE49-F238E27FC236}">
                    <a16:creationId xmlns:a16="http://schemas.microsoft.com/office/drawing/2014/main" id="{65C65924-E26C-B5FA-ED47-BCC7F81BA8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2" y="162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38" name="Group 86">
              <a:extLst>
                <a:ext uri="{FF2B5EF4-FFF2-40B4-BE49-F238E27FC236}">
                  <a16:creationId xmlns:a16="http://schemas.microsoft.com/office/drawing/2014/main" id="{47C5309B-F69A-ED9D-6CC8-B5D7985F2E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8" y="1721"/>
              <a:ext cx="217" cy="867"/>
              <a:chOff x="2351" y="1632"/>
              <a:chExt cx="164" cy="963"/>
            </a:xfrm>
          </p:grpSpPr>
          <p:sp>
            <p:nvSpPr>
              <p:cNvPr id="7255" name="Line 87">
                <a:extLst>
                  <a:ext uri="{FF2B5EF4-FFF2-40B4-BE49-F238E27FC236}">
                    <a16:creationId xmlns:a16="http://schemas.microsoft.com/office/drawing/2014/main" id="{DA2419CB-F060-C592-DB6C-06FDB102FF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33" y="1632"/>
                <a:ext cx="0" cy="4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6" name="Line 88">
                <a:extLst>
                  <a:ext uri="{FF2B5EF4-FFF2-40B4-BE49-F238E27FC236}">
                    <a16:creationId xmlns:a16="http://schemas.microsoft.com/office/drawing/2014/main" id="{8B16B3F1-E7EA-1A6B-B8F0-C37DB75439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33" y="2134"/>
                <a:ext cx="0" cy="46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7" name="Line 89">
                <a:extLst>
                  <a:ext uri="{FF2B5EF4-FFF2-40B4-BE49-F238E27FC236}">
                    <a16:creationId xmlns:a16="http://schemas.microsoft.com/office/drawing/2014/main" id="{71F46031-3D5A-5ADE-456B-9AD28F97DB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1" y="2051"/>
                <a:ext cx="16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8" name="Line 90">
                <a:extLst>
                  <a:ext uri="{FF2B5EF4-FFF2-40B4-BE49-F238E27FC236}">
                    <a16:creationId xmlns:a16="http://schemas.microsoft.com/office/drawing/2014/main" id="{FC58A75C-E0F5-5994-FF5D-1ABC14F36D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1" y="2134"/>
                <a:ext cx="16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39" name="Group 91">
              <a:extLst>
                <a:ext uri="{FF2B5EF4-FFF2-40B4-BE49-F238E27FC236}">
                  <a16:creationId xmlns:a16="http://schemas.microsoft.com/office/drawing/2014/main" id="{F0D75A99-B951-A02B-E294-DFBACDEB40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58" y="882"/>
              <a:ext cx="216" cy="843"/>
              <a:chOff x="3662" y="1048"/>
              <a:chExt cx="288" cy="1104"/>
            </a:xfrm>
          </p:grpSpPr>
          <p:sp>
            <p:nvSpPr>
              <p:cNvPr id="7251" name="Line 92">
                <a:extLst>
                  <a:ext uri="{FF2B5EF4-FFF2-40B4-BE49-F238E27FC236}">
                    <a16:creationId xmlns:a16="http://schemas.microsoft.com/office/drawing/2014/main" id="{6874F8EB-AC6E-B5B4-04B3-319ED36CC6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06" y="1048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2" name="Line 93">
                <a:extLst>
                  <a:ext uri="{FF2B5EF4-FFF2-40B4-BE49-F238E27FC236}">
                    <a16:creationId xmlns:a16="http://schemas.microsoft.com/office/drawing/2014/main" id="{E6AA8E09-E08A-5F92-F85D-A793D4A52E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06" y="1624"/>
                <a:ext cx="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3" name="Line 94">
                <a:extLst>
                  <a:ext uri="{FF2B5EF4-FFF2-40B4-BE49-F238E27FC236}">
                    <a16:creationId xmlns:a16="http://schemas.microsoft.com/office/drawing/2014/main" id="{50A7AD11-4A86-4874-A209-D368588D01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2" y="152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4" name="Line 95">
                <a:extLst>
                  <a:ext uri="{FF2B5EF4-FFF2-40B4-BE49-F238E27FC236}">
                    <a16:creationId xmlns:a16="http://schemas.microsoft.com/office/drawing/2014/main" id="{1EFC0A46-3741-38A8-DC96-3FAFA8E802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2" y="162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40" name="Group 96">
              <a:extLst>
                <a:ext uri="{FF2B5EF4-FFF2-40B4-BE49-F238E27FC236}">
                  <a16:creationId xmlns:a16="http://schemas.microsoft.com/office/drawing/2014/main" id="{4B8E10A3-0327-9218-8239-40077A15BB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58" y="1721"/>
              <a:ext cx="217" cy="867"/>
              <a:chOff x="2351" y="1632"/>
              <a:chExt cx="164" cy="963"/>
            </a:xfrm>
          </p:grpSpPr>
          <p:sp>
            <p:nvSpPr>
              <p:cNvPr id="7247" name="Line 97">
                <a:extLst>
                  <a:ext uri="{FF2B5EF4-FFF2-40B4-BE49-F238E27FC236}">
                    <a16:creationId xmlns:a16="http://schemas.microsoft.com/office/drawing/2014/main" id="{FD5A3A43-B6B2-CDC9-F967-A87FA28DBB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33" y="1632"/>
                <a:ext cx="0" cy="4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8" name="Line 98">
                <a:extLst>
                  <a:ext uri="{FF2B5EF4-FFF2-40B4-BE49-F238E27FC236}">
                    <a16:creationId xmlns:a16="http://schemas.microsoft.com/office/drawing/2014/main" id="{1713D33D-E61B-B047-4BCB-213477AF17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33" y="2134"/>
                <a:ext cx="0" cy="46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9" name="Line 99">
                <a:extLst>
                  <a:ext uri="{FF2B5EF4-FFF2-40B4-BE49-F238E27FC236}">
                    <a16:creationId xmlns:a16="http://schemas.microsoft.com/office/drawing/2014/main" id="{C24F9554-F4EB-20F2-3CFF-309C267CD1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1" y="2051"/>
                <a:ext cx="16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0" name="Line 100">
                <a:extLst>
                  <a:ext uri="{FF2B5EF4-FFF2-40B4-BE49-F238E27FC236}">
                    <a16:creationId xmlns:a16="http://schemas.microsoft.com/office/drawing/2014/main" id="{D1D6DB66-C3C0-7D1E-EAF8-5A7310D708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1" y="2134"/>
                <a:ext cx="16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241" name="Rectangle 101">
              <a:extLst>
                <a:ext uri="{FF2B5EF4-FFF2-40B4-BE49-F238E27FC236}">
                  <a16:creationId xmlns:a16="http://schemas.microsoft.com/office/drawing/2014/main" id="{A4D88569-8FB6-3FDE-1AF6-ED86B3DE68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" y="1255"/>
              <a:ext cx="3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003399"/>
                  </a:solidFill>
                </a:rPr>
                <a:t>1</a:t>
              </a:r>
              <a:r>
                <a:rPr lang="en-US" altLang="zh-CN" sz="2000" b="1">
                  <a:solidFill>
                    <a:srgbClr val="003399"/>
                  </a:solidFill>
                  <a:sym typeface="Symbol" pitchFamily="18" charset="2"/>
                </a:rPr>
                <a:t>F</a:t>
              </a:r>
            </a:p>
          </p:txBody>
        </p:sp>
        <p:sp>
          <p:nvSpPr>
            <p:cNvPr id="7242" name="Rectangle 102">
              <a:extLst>
                <a:ext uri="{FF2B5EF4-FFF2-40B4-BE49-F238E27FC236}">
                  <a16:creationId xmlns:a16="http://schemas.microsoft.com/office/drawing/2014/main" id="{3200904C-3115-BE70-0554-F08EA4F6E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2167"/>
              <a:ext cx="3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003399"/>
                  </a:solidFill>
                </a:rPr>
                <a:t>1</a:t>
              </a:r>
              <a:r>
                <a:rPr lang="en-US" altLang="zh-CN" sz="2000" b="1">
                  <a:solidFill>
                    <a:srgbClr val="003399"/>
                  </a:solidFill>
                  <a:sym typeface="Symbol" pitchFamily="18" charset="2"/>
                </a:rPr>
                <a:t>F</a:t>
              </a:r>
            </a:p>
          </p:txBody>
        </p:sp>
        <p:sp>
          <p:nvSpPr>
            <p:cNvPr id="7243" name="Rectangle 103">
              <a:extLst>
                <a:ext uri="{FF2B5EF4-FFF2-40B4-BE49-F238E27FC236}">
                  <a16:creationId xmlns:a16="http://schemas.microsoft.com/office/drawing/2014/main" id="{0F16F4E1-5708-5330-5FA1-6AC102AC4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0" y="1351"/>
              <a:ext cx="5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003399"/>
                  </a:solidFill>
                </a:rPr>
                <a:t>0.33</a:t>
              </a:r>
              <a:r>
                <a:rPr lang="en-US" altLang="zh-CN" sz="2000" b="1">
                  <a:solidFill>
                    <a:srgbClr val="003399"/>
                  </a:solidFill>
                  <a:sym typeface="Symbol" pitchFamily="18" charset="2"/>
                </a:rPr>
                <a:t>F</a:t>
              </a:r>
            </a:p>
          </p:txBody>
        </p:sp>
        <p:sp>
          <p:nvSpPr>
            <p:cNvPr id="7244" name="Rectangle 104">
              <a:extLst>
                <a:ext uri="{FF2B5EF4-FFF2-40B4-BE49-F238E27FC236}">
                  <a16:creationId xmlns:a16="http://schemas.microsoft.com/office/drawing/2014/main" id="{FAFDB169-EEC0-00A0-D449-26DF96ACC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8" y="2119"/>
              <a:ext cx="5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003399"/>
                  </a:solidFill>
                </a:rPr>
                <a:t>0.33</a:t>
              </a:r>
              <a:r>
                <a:rPr lang="en-US" altLang="zh-CN" sz="2000" b="1">
                  <a:solidFill>
                    <a:srgbClr val="003399"/>
                  </a:solidFill>
                  <a:sym typeface="Symbol" pitchFamily="18" charset="2"/>
                </a:rPr>
                <a:t>F</a:t>
              </a:r>
            </a:p>
          </p:txBody>
        </p:sp>
        <p:sp>
          <p:nvSpPr>
            <p:cNvPr id="7245" name="Rectangle 105">
              <a:extLst>
                <a:ext uri="{FF2B5EF4-FFF2-40B4-BE49-F238E27FC236}">
                  <a16:creationId xmlns:a16="http://schemas.microsoft.com/office/drawing/2014/main" id="{4777C54C-0FBC-724A-95A8-FC954FE52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8" y="1416"/>
              <a:ext cx="6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003399"/>
                  </a:solidFill>
                </a:rPr>
                <a:t>1000</a:t>
              </a:r>
              <a:r>
                <a:rPr lang="en-US" altLang="zh-CN" sz="2000" b="1">
                  <a:solidFill>
                    <a:srgbClr val="003399"/>
                  </a:solidFill>
                  <a:sym typeface="Symbol" pitchFamily="18" charset="2"/>
                </a:rPr>
                <a:t>F</a:t>
              </a:r>
            </a:p>
          </p:txBody>
        </p:sp>
        <p:sp>
          <p:nvSpPr>
            <p:cNvPr id="7246" name="Rectangle 106">
              <a:extLst>
                <a:ext uri="{FF2B5EF4-FFF2-40B4-BE49-F238E27FC236}">
                  <a16:creationId xmlns:a16="http://schemas.microsoft.com/office/drawing/2014/main" id="{6F64651D-C443-75BA-6592-A7CCFE5F7D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8" y="2184"/>
              <a:ext cx="6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003399"/>
                  </a:solidFill>
                </a:rPr>
                <a:t>1000</a:t>
              </a:r>
              <a:r>
                <a:rPr lang="en-US" altLang="zh-CN" sz="2000" b="1">
                  <a:solidFill>
                    <a:srgbClr val="003399"/>
                  </a:solidFill>
                  <a:sym typeface="Symbol" pitchFamily="18" charset="2"/>
                </a:rPr>
                <a:t>F</a:t>
              </a:r>
            </a:p>
          </p:txBody>
        </p:sp>
      </p:grpSp>
      <p:grpSp>
        <p:nvGrpSpPr>
          <p:cNvPr id="7271" name="组合 7270">
            <a:extLst>
              <a:ext uri="{FF2B5EF4-FFF2-40B4-BE49-F238E27FC236}">
                <a16:creationId xmlns:a16="http://schemas.microsoft.com/office/drawing/2014/main" id="{3D06465B-2DEC-B397-2F78-F74DBFDBDB9C}"/>
              </a:ext>
            </a:extLst>
          </p:cNvPr>
          <p:cNvGrpSpPr>
            <a:grpSpLocks/>
          </p:cNvGrpSpPr>
          <p:nvPr/>
        </p:nvGrpSpPr>
        <p:grpSpPr bwMode="auto">
          <a:xfrm>
            <a:off x="1132183" y="1934546"/>
            <a:ext cx="3175669" cy="2730752"/>
            <a:chOff x="270882" y="1853825"/>
            <a:chExt cx="3976475" cy="3172679"/>
          </a:xfrm>
        </p:grpSpPr>
        <p:sp>
          <p:nvSpPr>
            <p:cNvPr id="7272" name="矩形 2">
              <a:extLst>
                <a:ext uri="{FF2B5EF4-FFF2-40B4-BE49-F238E27FC236}">
                  <a16:creationId xmlns:a16="http://schemas.microsoft.com/office/drawing/2014/main" id="{C574B36A-5E9E-54B4-9084-6A92A3799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617" y="1853825"/>
              <a:ext cx="3713483" cy="31726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7273" name="组合 5">
              <a:extLst>
                <a:ext uri="{FF2B5EF4-FFF2-40B4-BE49-F238E27FC236}">
                  <a16:creationId xmlns:a16="http://schemas.microsoft.com/office/drawing/2014/main" id="{835B06E2-BB5E-49FC-6334-F6DA57ABD7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50344" y="2066387"/>
              <a:ext cx="330199" cy="2762788"/>
              <a:chOff x="1050344" y="1399603"/>
              <a:chExt cx="330199" cy="2762788"/>
            </a:xfrm>
          </p:grpSpPr>
          <p:sp>
            <p:nvSpPr>
              <p:cNvPr id="7310" name="Freeform 8">
                <a:extLst>
                  <a:ext uri="{FF2B5EF4-FFF2-40B4-BE49-F238E27FC236}">
                    <a16:creationId xmlns:a16="http://schemas.microsoft.com/office/drawing/2014/main" id="{FB793E09-444A-A8A0-99A4-86C1E90456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0344" y="2353028"/>
                <a:ext cx="98425" cy="811212"/>
              </a:xfrm>
              <a:custGeom>
                <a:avLst/>
                <a:gdLst>
                  <a:gd name="T0" fmla="*/ 0 w 96"/>
                  <a:gd name="T1" fmla="*/ 0 h 384"/>
                  <a:gd name="T2" fmla="*/ 41010 w 96"/>
                  <a:gd name="T3" fmla="*/ 179565 h 384"/>
                  <a:gd name="T4" fmla="*/ 0 w 96"/>
                  <a:gd name="T5" fmla="*/ 359130 h 384"/>
                  <a:gd name="T6" fmla="*/ 41010 w 96"/>
                  <a:gd name="T7" fmla="*/ 540808 h 384"/>
                  <a:gd name="T8" fmla="*/ 0 w 96"/>
                  <a:gd name="T9" fmla="*/ 720373 h 384"/>
                  <a:gd name="T10" fmla="*/ 41010 w 96"/>
                  <a:gd name="T11" fmla="*/ 897826 h 384"/>
                  <a:gd name="T12" fmla="*/ 0 w 96"/>
                  <a:gd name="T13" fmla="*/ 1077391 h 384"/>
                  <a:gd name="T14" fmla="*/ 41010 w 96"/>
                  <a:gd name="T15" fmla="*/ 1256956 h 384"/>
                  <a:gd name="T16" fmla="*/ 0 w 96"/>
                  <a:gd name="T17" fmla="*/ 1436521 h 38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6" h="384">
                    <a:moveTo>
                      <a:pt x="0" y="0"/>
                    </a:moveTo>
                    <a:cubicBezTo>
                      <a:pt x="48" y="16"/>
                      <a:pt x="96" y="32"/>
                      <a:pt x="96" y="48"/>
                    </a:cubicBezTo>
                    <a:cubicBezTo>
                      <a:pt x="96" y="64"/>
                      <a:pt x="0" y="80"/>
                      <a:pt x="0" y="96"/>
                    </a:cubicBezTo>
                    <a:cubicBezTo>
                      <a:pt x="0" y="112"/>
                      <a:pt x="96" y="128"/>
                      <a:pt x="96" y="144"/>
                    </a:cubicBezTo>
                    <a:cubicBezTo>
                      <a:pt x="96" y="160"/>
                      <a:pt x="0" y="176"/>
                      <a:pt x="0" y="192"/>
                    </a:cubicBezTo>
                    <a:cubicBezTo>
                      <a:pt x="0" y="208"/>
                      <a:pt x="96" y="224"/>
                      <a:pt x="96" y="240"/>
                    </a:cubicBezTo>
                    <a:cubicBezTo>
                      <a:pt x="96" y="256"/>
                      <a:pt x="0" y="272"/>
                      <a:pt x="0" y="288"/>
                    </a:cubicBezTo>
                    <a:cubicBezTo>
                      <a:pt x="0" y="304"/>
                      <a:pt x="96" y="320"/>
                      <a:pt x="96" y="336"/>
                    </a:cubicBezTo>
                    <a:cubicBezTo>
                      <a:pt x="96" y="352"/>
                      <a:pt x="16" y="376"/>
                      <a:pt x="0" y="38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1" name="Line 9">
                <a:extLst>
                  <a:ext uri="{FF2B5EF4-FFF2-40B4-BE49-F238E27FC236}">
                    <a16:creationId xmlns:a16="http://schemas.microsoft.com/office/drawing/2014/main" id="{3C13DB27-A2BA-87FE-9ACA-04A3395096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0344" y="1399603"/>
                <a:ext cx="0" cy="95342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2" name="Line 13">
                <a:extLst>
                  <a:ext uri="{FF2B5EF4-FFF2-40B4-BE49-F238E27FC236}">
                    <a16:creationId xmlns:a16="http://schemas.microsoft.com/office/drawing/2014/main" id="{088AC535-F045-DFFA-6B4F-9B9C0D45E2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0344" y="3164240"/>
                <a:ext cx="0" cy="99815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3" name="Line 15">
                <a:extLst>
                  <a:ext uri="{FF2B5EF4-FFF2-40B4-BE49-F238E27FC236}">
                    <a16:creationId xmlns:a16="http://schemas.microsoft.com/office/drawing/2014/main" id="{A5626F5B-0D51-046A-B670-C4E56B0394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2744" y="2083153"/>
                <a:ext cx="0" cy="13541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4" name="Freeform 16">
                <a:extLst>
                  <a:ext uri="{FF2B5EF4-FFF2-40B4-BE49-F238E27FC236}">
                    <a16:creationId xmlns:a16="http://schemas.microsoft.com/office/drawing/2014/main" id="{B09746AE-5CBF-F700-432F-CAD7A6CCC8F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271007" y="2353028"/>
                <a:ext cx="100012" cy="812800"/>
              </a:xfrm>
              <a:custGeom>
                <a:avLst/>
                <a:gdLst>
                  <a:gd name="T0" fmla="*/ 0 w 96"/>
                  <a:gd name="T1" fmla="*/ 0 h 384"/>
                  <a:gd name="T2" fmla="*/ 42713 w 96"/>
                  <a:gd name="T3" fmla="*/ 179917 h 384"/>
                  <a:gd name="T4" fmla="*/ 0 w 96"/>
                  <a:gd name="T5" fmla="*/ 361950 h 384"/>
                  <a:gd name="T6" fmla="*/ 42713 w 96"/>
                  <a:gd name="T7" fmla="*/ 541867 h 384"/>
                  <a:gd name="T8" fmla="*/ 0 w 96"/>
                  <a:gd name="T9" fmla="*/ 721783 h 384"/>
                  <a:gd name="T10" fmla="*/ 42713 w 96"/>
                  <a:gd name="T11" fmla="*/ 903817 h 384"/>
                  <a:gd name="T12" fmla="*/ 0 w 96"/>
                  <a:gd name="T13" fmla="*/ 1083733 h 384"/>
                  <a:gd name="T14" fmla="*/ 42713 w 96"/>
                  <a:gd name="T15" fmla="*/ 1263650 h 384"/>
                  <a:gd name="T16" fmla="*/ 0 w 96"/>
                  <a:gd name="T17" fmla="*/ 1445683 h 38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6" h="384">
                    <a:moveTo>
                      <a:pt x="0" y="0"/>
                    </a:moveTo>
                    <a:cubicBezTo>
                      <a:pt x="48" y="16"/>
                      <a:pt x="96" y="32"/>
                      <a:pt x="96" y="48"/>
                    </a:cubicBezTo>
                    <a:cubicBezTo>
                      <a:pt x="96" y="64"/>
                      <a:pt x="0" y="80"/>
                      <a:pt x="0" y="96"/>
                    </a:cubicBezTo>
                    <a:cubicBezTo>
                      <a:pt x="0" y="112"/>
                      <a:pt x="96" y="128"/>
                      <a:pt x="96" y="144"/>
                    </a:cubicBezTo>
                    <a:cubicBezTo>
                      <a:pt x="96" y="160"/>
                      <a:pt x="0" y="176"/>
                      <a:pt x="0" y="192"/>
                    </a:cubicBezTo>
                    <a:cubicBezTo>
                      <a:pt x="0" y="208"/>
                      <a:pt x="96" y="224"/>
                      <a:pt x="96" y="240"/>
                    </a:cubicBezTo>
                    <a:cubicBezTo>
                      <a:pt x="96" y="256"/>
                      <a:pt x="0" y="272"/>
                      <a:pt x="0" y="288"/>
                    </a:cubicBezTo>
                    <a:cubicBezTo>
                      <a:pt x="0" y="304"/>
                      <a:pt x="96" y="320"/>
                      <a:pt x="96" y="336"/>
                    </a:cubicBezTo>
                    <a:cubicBezTo>
                      <a:pt x="96" y="352"/>
                      <a:pt x="16" y="376"/>
                      <a:pt x="0" y="384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5" name="Line 17">
                <a:extLst>
                  <a:ext uri="{FF2B5EF4-FFF2-40B4-BE49-F238E27FC236}">
                    <a16:creationId xmlns:a16="http://schemas.microsoft.com/office/drawing/2014/main" id="{E16C38DD-9A32-B5F8-29EC-765A26BE8F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371018" y="1399603"/>
                <a:ext cx="9525" cy="95342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6" name="Line 18">
                <a:extLst>
                  <a:ext uri="{FF2B5EF4-FFF2-40B4-BE49-F238E27FC236}">
                    <a16:creationId xmlns:a16="http://schemas.microsoft.com/office/drawing/2014/main" id="{64F72152-B5DE-4B6D-8C40-2EC4F45725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371018" y="3165826"/>
                <a:ext cx="2380" cy="76912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4" name="组合 6">
              <a:extLst>
                <a:ext uri="{FF2B5EF4-FFF2-40B4-BE49-F238E27FC236}">
                  <a16:creationId xmlns:a16="http://schemas.microsoft.com/office/drawing/2014/main" id="{A939AA9E-E852-94AC-3161-5D690D5BEF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384" y="4599130"/>
              <a:ext cx="2068388" cy="246362"/>
              <a:chOff x="401057" y="3216328"/>
              <a:chExt cx="2068388" cy="246362"/>
            </a:xfrm>
          </p:grpSpPr>
          <p:sp>
            <p:nvSpPr>
              <p:cNvPr id="7307" name="Line 12">
                <a:extLst>
                  <a:ext uri="{FF2B5EF4-FFF2-40B4-BE49-F238E27FC236}">
                    <a16:creationId xmlns:a16="http://schemas.microsoft.com/office/drawing/2014/main" id="{46737640-5DD4-ED2E-0AA0-003C23A878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1857" y="3437291"/>
                <a:ext cx="59848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8" name="Oval 14">
                <a:extLst>
                  <a:ext uri="{FF2B5EF4-FFF2-40B4-BE49-F238E27FC236}">
                    <a16:creationId xmlns:a16="http://schemas.microsoft.com/office/drawing/2014/main" id="{91B11CE8-1BD8-45D4-9671-05D23BBDFC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401057" y="3407128"/>
                <a:ext cx="50800" cy="55562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000"/>
              </a:p>
            </p:txBody>
          </p:sp>
          <p:sp>
            <p:nvSpPr>
              <p:cNvPr id="7309" name="Line 22">
                <a:extLst>
                  <a:ext uri="{FF2B5EF4-FFF2-40B4-BE49-F238E27FC236}">
                    <a16:creationId xmlns:a16="http://schemas.microsoft.com/office/drawing/2014/main" id="{416748A4-BECB-5CF8-1E42-66811140BB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71020" y="3216328"/>
                <a:ext cx="1098425" cy="520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5" name="组合 4">
              <a:extLst>
                <a:ext uri="{FF2B5EF4-FFF2-40B4-BE49-F238E27FC236}">
                  <a16:creationId xmlns:a16="http://schemas.microsoft.com/office/drawing/2014/main" id="{496481C3-E1BE-7903-A36D-0DCEEA83E4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1710" y="2054225"/>
              <a:ext cx="1203183" cy="2774949"/>
              <a:chOff x="2017132" y="1504361"/>
              <a:chExt cx="1203183" cy="2774949"/>
            </a:xfrm>
          </p:grpSpPr>
          <p:sp>
            <p:nvSpPr>
              <p:cNvPr id="7298" name="Line 20">
                <a:extLst>
                  <a:ext uri="{FF2B5EF4-FFF2-40B4-BE49-F238E27FC236}">
                    <a16:creationId xmlns:a16="http://schemas.microsoft.com/office/drawing/2014/main" id="{98693044-1F5C-8BB2-9CBD-0298AA61FD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36685" y="3300536"/>
                <a:ext cx="0" cy="75133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9" name="Line 23">
                <a:extLst>
                  <a:ext uri="{FF2B5EF4-FFF2-40B4-BE49-F238E27FC236}">
                    <a16:creationId xmlns:a16="http://schemas.microsoft.com/office/drawing/2014/main" id="{9256AF6D-A5AB-85B8-455B-A5159639F3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05650" y="1504361"/>
                <a:ext cx="0" cy="77722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0" name="Line 25">
                <a:extLst>
                  <a:ext uri="{FF2B5EF4-FFF2-40B4-BE49-F238E27FC236}">
                    <a16:creationId xmlns:a16="http://schemas.microsoft.com/office/drawing/2014/main" id="{404D704A-B5A5-8458-29C6-4B2658D035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8482" y="2599091"/>
                <a:ext cx="0" cy="36036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7301" name="组合 3">
                <a:extLst>
                  <a:ext uri="{FF2B5EF4-FFF2-40B4-BE49-F238E27FC236}">
                    <a16:creationId xmlns:a16="http://schemas.microsoft.com/office/drawing/2014/main" id="{69CCD03B-3F0C-7E37-FF04-0E368FA92E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67944" y="2408591"/>
                <a:ext cx="698500" cy="755650"/>
                <a:chOff x="2167944" y="2408591"/>
                <a:chExt cx="698500" cy="755650"/>
              </a:xfrm>
            </p:grpSpPr>
            <p:sp>
              <p:nvSpPr>
                <p:cNvPr id="7304" name="Rectangle 21">
                  <a:extLst>
                    <a:ext uri="{FF2B5EF4-FFF2-40B4-BE49-F238E27FC236}">
                      <a16:creationId xmlns:a16="http://schemas.microsoft.com/office/drawing/2014/main" id="{E138532B-D0A9-31F5-F24C-D41F618440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2700000">
                  <a:off x="2139369" y="2437166"/>
                  <a:ext cx="755650" cy="698500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000"/>
                </a:p>
              </p:txBody>
            </p:sp>
            <p:sp>
              <p:nvSpPr>
                <p:cNvPr id="7305" name="Line 24">
                  <a:extLst>
                    <a:ext uri="{FF2B5EF4-FFF2-40B4-BE49-F238E27FC236}">
                      <a16:creationId xmlns:a16="http://schemas.microsoft.com/office/drawing/2014/main" id="{2DE4A94B-34A1-9229-37D9-7C88646D07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34619" y="2762603"/>
                  <a:ext cx="581025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06" name="AutoShape 26">
                  <a:extLst>
                    <a:ext uri="{FF2B5EF4-FFF2-40B4-BE49-F238E27FC236}">
                      <a16:creationId xmlns:a16="http://schemas.microsoft.com/office/drawing/2014/main" id="{FC2CB0B0-0CE8-36DA-2C64-8AB2205387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400000">
                  <a:off x="2331457" y="2629253"/>
                  <a:ext cx="360362" cy="258762"/>
                </a:xfrm>
                <a:prstGeom prst="triangle">
                  <a:avLst>
                    <a:gd name="adj" fmla="val 50000"/>
                  </a:avLst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000"/>
                </a:p>
              </p:txBody>
            </p:sp>
          </p:grpSp>
          <p:sp>
            <p:nvSpPr>
              <p:cNvPr id="7302" name="Line 27">
                <a:extLst>
                  <a:ext uri="{FF2B5EF4-FFF2-40B4-BE49-F238E27FC236}">
                    <a16:creationId xmlns:a16="http://schemas.microsoft.com/office/drawing/2014/main" id="{D059BB59-135B-D7B7-274D-3AF036E9D4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7132" y="2786415"/>
                <a:ext cx="0" cy="149289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3" name="Line 29">
                <a:extLst>
                  <a:ext uri="{FF2B5EF4-FFF2-40B4-BE49-F238E27FC236}">
                    <a16:creationId xmlns:a16="http://schemas.microsoft.com/office/drawing/2014/main" id="{FD84CFDE-8780-D702-8613-E972C5D8B7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15668" y="2786415"/>
                <a:ext cx="204647" cy="64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276" name="Line 30">
              <a:extLst>
                <a:ext uri="{FF2B5EF4-FFF2-40B4-BE49-F238E27FC236}">
                  <a16:creationId xmlns:a16="http://schemas.microsoft.com/office/drawing/2014/main" id="{D66B0440-9341-0332-FC6B-C62E00B7B1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4894" y="2083152"/>
              <a:ext cx="0" cy="126329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7" name="Text Box 34">
              <a:extLst>
                <a:ext uri="{FF2B5EF4-FFF2-40B4-BE49-F238E27FC236}">
                  <a16:creationId xmlns:a16="http://schemas.microsoft.com/office/drawing/2014/main" id="{E1925368-0288-D017-6823-35E3384C30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1150" y="3308737"/>
              <a:ext cx="522287" cy="400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solidFill>
                    <a:srgbClr val="FF0000"/>
                  </a:solidFill>
                  <a:ea typeface="楷体_GB2312" pitchFamily="49" charset="-122"/>
                </a:rPr>
                <a:t> u</a:t>
              </a:r>
              <a:endParaRPr lang="en-US" altLang="zh-CN" sz="2000" b="1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7278" name="Rectangle 37">
              <a:extLst>
                <a:ext uri="{FF2B5EF4-FFF2-40B4-BE49-F238E27FC236}">
                  <a16:creationId xmlns:a16="http://schemas.microsoft.com/office/drawing/2014/main" id="{DB99F76E-A86D-6E2A-D261-B67E791F9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0544" y="2798930"/>
              <a:ext cx="330200" cy="400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7279" name="Rectangle 39">
              <a:extLst>
                <a:ext uri="{FF2B5EF4-FFF2-40B4-BE49-F238E27FC236}">
                  <a16:creationId xmlns:a16="http://schemas.microsoft.com/office/drawing/2014/main" id="{409D1423-E412-2341-629B-1B3ABED3E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1708" y="3884045"/>
              <a:ext cx="534987" cy="400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</a:rPr>
                <a:t>–</a:t>
              </a:r>
            </a:p>
          </p:txBody>
        </p:sp>
        <p:sp>
          <p:nvSpPr>
            <p:cNvPr id="7280" name="Text Box 41">
              <a:extLst>
                <a:ext uri="{FF2B5EF4-FFF2-40B4-BE49-F238E27FC236}">
                  <a16:creationId xmlns:a16="http://schemas.microsoft.com/office/drawing/2014/main" id="{D5D1865F-C5B5-D59F-50AD-D6990FA16B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882" y="3262913"/>
              <a:ext cx="317500" cy="400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000" b="1">
                  <a:ea typeface="楷体_GB2312" pitchFamily="49" charset="-122"/>
                </a:rPr>
                <a:t>~</a:t>
              </a:r>
            </a:p>
          </p:txBody>
        </p:sp>
        <p:grpSp>
          <p:nvGrpSpPr>
            <p:cNvPr id="7281" name="Group 42">
              <a:extLst>
                <a:ext uri="{FF2B5EF4-FFF2-40B4-BE49-F238E27FC236}">
                  <a16:creationId xmlns:a16="http://schemas.microsoft.com/office/drawing/2014/main" id="{752235E6-E4B7-2208-D903-BD7C44330D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2275" y="2065727"/>
              <a:ext cx="260350" cy="2754264"/>
              <a:chOff x="3662" y="615"/>
              <a:chExt cx="288" cy="1989"/>
            </a:xfrm>
          </p:grpSpPr>
          <p:sp>
            <p:nvSpPr>
              <p:cNvPr id="7294" name="Line 43">
                <a:extLst>
                  <a:ext uri="{FF2B5EF4-FFF2-40B4-BE49-F238E27FC236}">
                    <a16:creationId xmlns:a16="http://schemas.microsoft.com/office/drawing/2014/main" id="{A25AECD5-E030-0AC1-63BE-CD64F43CB3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06" y="615"/>
                <a:ext cx="0" cy="91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5" name="Line 44">
                <a:extLst>
                  <a:ext uri="{FF2B5EF4-FFF2-40B4-BE49-F238E27FC236}">
                    <a16:creationId xmlns:a16="http://schemas.microsoft.com/office/drawing/2014/main" id="{26742D2A-FE18-FE94-E1D5-002392C402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06" y="1624"/>
                <a:ext cx="0" cy="9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6" name="Line 45">
                <a:extLst>
                  <a:ext uri="{FF2B5EF4-FFF2-40B4-BE49-F238E27FC236}">
                    <a16:creationId xmlns:a16="http://schemas.microsoft.com/office/drawing/2014/main" id="{BCAB5294-895F-07E4-8075-54A5EA757A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2" y="152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7" name="Line 46">
                <a:extLst>
                  <a:ext uri="{FF2B5EF4-FFF2-40B4-BE49-F238E27FC236}">
                    <a16:creationId xmlns:a16="http://schemas.microsoft.com/office/drawing/2014/main" id="{86C255D2-AAD8-2511-15A6-213A45EA56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2" y="162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282" name="Text Box 47">
              <a:extLst>
                <a:ext uri="{FF2B5EF4-FFF2-40B4-BE49-F238E27FC236}">
                  <a16:creationId xmlns:a16="http://schemas.microsoft.com/office/drawing/2014/main" id="{5C882FA8-2996-32EB-B8B2-87F8E803D8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2569" y="2707226"/>
              <a:ext cx="330200" cy="400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/>
                <a:t>+</a:t>
              </a:r>
            </a:p>
          </p:txBody>
        </p:sp>
        <p:sp>
          <p:nvSpPr>
            <p:cNvPr id="7283" name="Text Box 48">
              <a:extLst>
                <a:ext uri="{FF2B5EF4-FFF2-40B4-BE49-F238E27FC236}">
                  <a16:creationId xmlns:a16="http://schemas.microsoft.com/office/drawing/2014/main" id="{CD2D7580-B402-702D-E62F-C2EB1950C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4565" y="3222625"/>
              <a:ext cx="355600" cy="400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 i="1"/>
                <a:t>C</a:t>
              </a:r>
              <a:endParaRPr lang="en-US" altLang="zh-CN" sz="2000" b="1"/>
            </a:p>
          </p:txBody>
        </p:sp>
        <p:grpSp>
          <p:nvGrpSpPr>
            <p:cNvPr id="7284" name="组合 8">
              <a:extLst>
                <a:ext uri="{FF2B5EF4-FFF2-40B4-BE49-F238E27FC236}">
                  <a16:creationId xmlns:a16="http://schemas.microsoft.com/office/drawing/2014/main" id="{38184497-FC1F-010B-F9FA-367062AB9A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1057" y="2033845"/>
              <a:ext cx="3807645" cy="78519"/>
              <a:chOff x="401057" y="2056166"/>
              <a:chExt cx="3807645" cy="78519"/>
            </a:xfrm>
          </p:grpSpPr>
          <p:sp>
            <p:nvSpPr>
              <p:cNvPr id="7289" name="Line 7">
                <a:extLst>
                  <a:ext uri="{FF2B5EF4-FFF2-40B4-BE49-F238E27FC236}">
                    <a16:creationId xmlns:a16="http://schemas.microsoft.com/office/drawing/2014/main" id="{F0C19F94-4AB6-9321-8BA0-1D1C896898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58544" y="2086327"/>
                <a:ext cx="989188" cy="476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0" name="Line 10">
                <a:extLst>
                  <a:ext uri="{FF2B5EF4-FFF2-40B4-BE49-F238E27FC236}">
                    <a16:creationId xmlns:a16="http://schemas.microsoft.com/office/drawing/2014/main" id="{9696D13B-4AAC-C529-632C-5F68F5C541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857" y="2083153"/>
                <a:ext cx="59848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1" name="Oval 11">
                <a:extLst>
                  <a:ext uri="{FF2B5EF4-FFF2-40B4-BE49-F238E27FC236}">
                    <a16:creationId xmlns:a16="http://schemas.microsoft.com/office/drawing/2014/main" id="{978088DE-969D-579D-27F3-F8C9A4DE19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057" y="2056166"/>
                <a:ext cx="50800" cy="55562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000"/>
              </a:p>
            </p:txBody>
          </p:sp>
          <p:sp>
            <p:nvSpPr>
              <p:cNvPr id="7292" name="Line 19">
                <a:extLst>
                  <a:ext uri="{FF2B5EF4-FFF2-40B4-BE49-F238E27FC236}">
                    <a16:creationId xmlns:a16="http://schemas.microsoft.com/office/drawing/2014/main" id="{B2B86B00-6E99-6B8E-DF13-986DE633BB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71020" y="2083153"/>
                <a:ext cx="1081668" cy="79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3" name="Oval 76">
                <a:extLst>
                  <a:ext uri="{FF2B5EF4-FFF2-40B4-BE49-F238E27FC236}">
                    <a16:creationId xmlns:a16="http://schemas.microsoft.com/office/drawing/2014/main" id="{C044FA0B-10F3-0750-3E3D-1172028FEA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0914" y="2056897"/>
                <a:ext cx="77788" cy="77788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000"/>
              </a:p>
            </p:txBody>
          </p:sp>
        </p:grpSp>
        <p:grpSp>
          <p:nvGrpSpPr>
            <p:cNvPr id="7285" name="组合 7">
              <a:extLst>
                <a:ext uri="{FF2B5EF4-FFF2-40B4-BE49-F238E27FC236}">
                  <a16:creationId xmlns:a16="http://schemas.microsoft.com/office/drawing/2014/main" id="{80D0F03B-2FCC-C4B7-87C6-8B6BD31373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1710" y="4772819"/>
              <a:ext cx="2285647" cy="77788"/>
              <a:chOff x="1968060" y="3542062"/>
              <a:chExt cx="2285647" cy="77788"/>
            </a:xfrm>
          </p:grpSpPr>
          <p:sp>
            <p:nvSpPr>
              <p:cNvPr id="7287" name="Line 28">
                <a:extLst>
                  <a:ext uri="{FF2B5EF4-FFF2-40B4-BE49-F238E27FC236}">
                    <a16:creationId xmlns:a16="http://schemas.microsoft.com/office/drawing/2014/main" id="{166223A4-FA84-669F-6FC3-24A0EA7F7E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68060" y="3584131"/>
                <a:ext cx="2201898" cy="23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8" name="Oval 76">
                <a:extLst>
                  <a:ext uri="{FF2B5EF4-FFF2-40B4-BE49-F238E27FC236}">
                    <a16:creationId xmlns:a16="http://schemas.microsoft.com/office/drawing/2014/main" id="{A2060323-BF34-931B-8177-07DC5B93E0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5919" y="3542062"/>
                <a:ext cx="77788" cy="77788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000"/>
              </a:p>
            </p:txBody>
          </p:sp>
        </p:grpSp>
        <p:sp>
          <p:nvSpPr>
            <p:cNvPr id="7286" name="Rectangle 39">
              <a:extLst>
                <a:ext uri="{FF2B5EF4-FFF2-40B4-BE49-F238E27FC236}">
                  <a16:creationId xmlns:a16="http://schemas.microsoft.com/office/drawing/2014/main" id="{3ED2E6AA-167C-4A46-386D-CB1ECEF0EE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8573" y="3764102"/>
              <a:ext cx="534958" cy="400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CN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–</a:t>
              </a:r>
            </a:p>
          </p:txBody>
        </p:sp>
      </p:grpSp>
      <p:grpSp>
        <p:nvGrpSpPr>
          <p:cNvPr id="7317" name="组合 7316">
            <a:extLst>
              <a:ext uri="{FF2B5EF4-FFF2-40B4-BE49-F238E27FC236}">
                <a16:creationId xmlns:a16="http://schemas.microsoft.com/office/drawing/2014/main" id="{62D74579-0DAF-4ABD-3EBF-60C22E9613C4}"/>
              </a:ext>
            </a:extLst>
          </p:cNvPr>
          <p:cNvGrpSpPr>
            <a:grpSpLocks/>
          </p:cNvGrpSpPr>
          <p:nvPr/>
        </p:nvGrpSpPr>
        <p:grpSpPr bwMode="auto">
          <a:xfrm>
            <a:off x="2015344" y="3312336"/>
            <a:ext cx="2289524" cy="1481549"/>
            <a:chOff x="1541202" y="3433763"/>
            <a:chExt cx="2866813" cy="1720850"/>
          </a:xfrm>
        </p:grpSpPr>
        <p:cxnSp>
          <p:nvCxnSpPr>
            <p:cNvPr id="7318" name="直接连接符 13">
              <a:extLst>
                <a:ext uri="{FF2B5EF4-FFF2-40B4-BE49-F238E27FC236}">
                  <a16:creationId xmlns:a16="http://schemas.microsoft.com/office/drawing/2014/main" id="{E7328609-2329-07EE-02D6-97783224A8A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229100" y="3438525"/>
              <a:ext cx="178915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319" name="直接连接符 15">
              <a:extLst>
                <a:ext uri="{FF2B5EF4-FFF2-40B4-BE49-F238E27FC236}">
                  <a16:creationId xmlns:a16="http://schemas.microsoft.com/office/drawing/2014/main" id="{26B77B44-B235-7480-523A-CAFC21A755A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229100" y="3433763"/>
              <a:ext cx="0" cy="172085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320" name="直接连接符 18">
              <a:extLst>
                <a:ext uri="{FF2B5EF4-FFF2-40B4-BE49-F238E27FC236}">
                  <a16:creationId xmlns:a16="http://schemas.microsoft.com/office/drawing/2014/main" id="{CA8231B8-1E26-EAFE-D4EA-14A58ED4A29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854994" y="5154613"/>
              <a:ext cx="2374106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321" name="直接连接符 20">
              <a:extLst>
                <a:ext uri="{FF2B5EF4-FFF2-40B4-BE49-F238E27FC236}">
                  <a16:creationId xmlns:a16="http://schemas.microsoft.com/office/drawing/2014/main" id="{C0B18C23-800B-52E9-AAB4-344C4DD327A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854994" y="3443288"/>
              <a:ext cx="0" cy="1711325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322" name="直接连接符 22">
              <a:extLst>
                <a:ext uri="{FF2B5EF4-FFF2-40B4-BE49-F238E27FC236}">
                  <a16:creationId xmlns:a16="http://schemas.microsoft.com/office/drawing/2014/main" id="{C365D4B5-78E9-EA3F-F3F2-68A1FDAEB3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41202" y="3438525"/>
              <a:ext cx="330200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07042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集成稳压电源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786DDCB-07EF-FD81-EADD-488B88C11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4" y="853137"/>
            <a:ext cx="6703823" cy="685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6. </a:t>
            </a:r>
            <a:r>
              <a:rPr lang="zh-CN" altLang="en-US" sz="2400" b="1" dirty="0">
                <a:solidFill>
                  <a:srgbClr val="CC0000"/>
                </a:solidFill>
                <a:ea typeface="Microsoft YaHei UI" panose="020B0503020204020204" pitchFamily="34" charset="-122"/>
              </a:rPr>
              <a:t>三端可调输出集成稳压器的应用</a:t>
            </a:r>
          </a:p>
        </p:txBody>
      </p:sp>
      <p:graphicFrame>
        <p:nvGraphicFramePr>
          <p:cNvPr id="7" name="Object 3">
            <a:extLst>
              <a:ext uri="{FF2B5EF4-FFF2-40B4-BE49-F238E27FC236}">
                <a16:creationId xmlns:a16="http://schemas.microsoft.com/office/drawing/2014/main" id="{AC083D69-F8CD-3F08-8397-BF83493705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9557253"/>
              </p:ext>
            </p:extLst>
          </p:nvPr>
        </p:nvGraphicFramePr>
        <p:xfrm>
          <a:off x="5958084" y="2386396"/>
          <a:ext cx="2640601" cy="913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57223" imgH="418971" progId="Equation.3">
                  <p:embed/>
                </p:oleObj>
              </mc:Choice>
              <mc:Fallback>
                <p:oleObj name="Equation" r:id="rId4" imgW="1257223" imgH="418971" progId="Equation.3">
                  <p:embed/>
                  <p:pic>
                    <p:nvPicPr>
                      <p:cNvPr id="901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8084" y="2386396"/>
                        <a:ext cx="2640601" cy="913416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58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4">
            <a:extLst>
              <a:ext uri="{FF2B5EF4-FFF2-40B4-BE49-F238E27FC236}">
                <a16:creationId xmlns:a16="http://schemas.microsoft.com/office/drawing/2014/main" id="{2563B634-31D0-94CD-9634-4C2114C67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44" y="3958279"/>
            <a:ext cx="83248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dirty="0">
                <a:latin typeface="+mn-lt"/>
                <a:ea typeface="Microsoft YaHei UI" panose="020B0503020204020204" pitchFamily="34" charset="-122"/>
              </a:rPr>
              <a:t>    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</a:rPr>
              <a:t>流过调整端电流 </a:t>
            </a:r>
            <a:r>
              <a:rPr lang="en-US" altLang="zh-CN" sz="2000" b="1" dirty="0">
                <a:latin typeface="+mn-lt"/>
                <a:ea typeface="Microsoft YaHei UI" panose="020B0503020204020204" pitchFamily="34" charset="-122"/>
              </a:rPr>
              <a:t>&lt;100 µA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</a:rPr>
              <a:t>，在要求不高的场合它在</a:t>
            </a:r>
            <a:r>
              <a:rPr lang="en-US" altLang="zh-CN" sz="2000" b="1" i="1" dirty="0">
                <a:latin typeface="+mn-lt"/>
                <a:ea typeface="Microsoft YaHei UI" panose="020B0503020204020204" pitchFamily="34" charset="-122"/>
              </a:rPr>
              <a:t>R</a:t>
            </a:r>
            <a:r>
              <a:rPr lang="en-US" altLang="zh-CN" sz="2000" b="1" baseline="-25000" dirty="0">
                <a:latin typeface="+mn-lt"/>
                <a:ea typeface="Microsoft YaHei UI" panose="020B0503020204020204" pitchFamily="34" charset="-122"/>
              </a:rPr>
              <a:t>2</a:t>
            </a:r>
            <a:r>
              <a:rPr lang="zh-CN" altLang="en-US" sz="2000" b="1" dirty="0">
                <a:latin typeface="+mn-lt"/>
                <a:ea typeface="Microsoft YaHei UI" panose="020B0503020204020204" pitchFamily="34" charset="-122"/>
              </a:rPr>
              <a:t>上的压降可以忽略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5A6AABE6-D1C2-053E-B88C-67D58CF6FD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8535" y="1531659"/>
            <a:ext cx="31835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2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、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两端电压为 </a:t>
            </a:r>
            <a:r>
              <a:rPr lang="en-US" altLang="zh-CN" sz="2000" b="1" dirty="0">
                <a:solidFill>
                  <a:srgbClr val="000099"/>
                </a:solidFill>
                <a:latin typeface="+mn-lt"/>
                <a:ea typeface="Microsoft YaHei UI" panose="020B0503020204020204" pitchFamily="34" charset="-122"/>
              </a:rPr>
              <a:t>1.25V   —</a:t>
            </a:r>
            <a:r>
              <a:rPr lang="en-US" altLang="zh-CN" sz="2000" b="1" dirty="0">
                <a:solidFill>
                  <a:schemeClr val="accent2"/>
                </a:solidFill>
                <a:latin typeface="+mn-lt"/>
                <a:ea typeface="Microsoft YaHei UI" panose="020B0503020204020204" pitchFamily="34" charset="-122"/>
              </a:rPr>
              <a:t> </a:t>
            </a:r>
            <a:r>
              <a:rPr lang="zh-CN" altLang="en-US" sz="2000" b="1" dirty="0">
                <a:solidFill>
                  <a:srgbClr val="FF3300"/>
                </a:solidFill>
                <a:latin typeface="+mn-lt"/>
                <a:ea typeface="Microsoft YaHei UI" panose="020B0503020204020204" pitchFamily="34" charset="-122"/>
              </a:rPr>
              <a:t>基准电压</a:t>
            </a:r>
            <a:endParaRPr lang="zh-CN" altLang="en-US" sz="2000" b="1" dirty="0">
              <a:solidFill>
                <a:schemeClr val="accent2"/>
              </a:solidFill>
              <a:latin typeface="+mn-lt"/>
              <a:ea typeface="Microsoft YaHei UI" panose="020B0503020204020204" pitchFamily="34" charset="-122"/>
            </a:endParaRPr>
          </a:p>
        </p:txBody>
      </p:sp>
      <p:sp>
        <p:nvSpPr>
          <p:cNvPr id="10" name="Line 32">
            <a:extLst>
              <a:ext uri="{FF2B5EF4-FFF2-40B4-BE49-F238E27FC236}">
                <a16:creationId xmlns:a16="http://schemas.microsoft.com/office/drawing/2014/main" id="{685625C9-B0CD-92A7-9E7E-8C5E5BF196CE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2525" y="1739901"/>
            <a:ext cx="0" cy="1315016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 UI" panose="020B0503020204020204" pitchFamily="34" charset="-122"/>
            </a:endParaRPr>
          </a:p>
        </p:txBody>
      </p:sp>
      <p:grpSp>
        <p:nvGrpSpPr>
          <p:cNvPr id="11" name="Group 56">
            <a:extLst>
              <a:ext uri="{FF2B5EF4-FFF2-40B4-BE49-F238E27FC236}">
                <a16:creationId xmlns:a16="http://schemas.microsoft.com/office/drawing/2014/main" id="{C482D9C8-B711-E2F0-3729-07EF8A9F8082}"/>
              </a:ext>
            </a:extLst>
          </p:cNvPr>
          <p:cNvGrpSpPr>
            <a:grpSpLocks/>
          </p:cNvGrpSpPr>
          <p:nvPr/>
        </p:nvGrpSpPr>
        <p:grpSpPr bwMode="auto">
          <a:xfrm>
            <a:off x="883732" y="1469612"/>
            <a:ext cx="4828598" cy="2204275"/>
            <a:chOff x="661" y="672"/>
            <a:chExt cx="3851" cy="1546"/>
          </a:xfrm>
        </p:grpSpPr>
        <p:sp>
          <p:nvSpPr>
            <p:cNvPr id="15" name="Line 11">
              <a:extLst>
                <a:ext uri="{FF2B5EF4-FFF2-40B4-BE49-F238E27FC236}">
                  <a16:creationId xmlns:a16="http://schemas.microsoft.com/office/drawing/2014/main" id="{A68C72D4-0ABE-BA62-3730-41BAED24F4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8" y="2026"/>
              <a:ext cx="318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16" name="AutoShape 12">
              <a:extLst>
                <a:ext uri="{FF2B5EF4-FFF2-40B4-BE49-F238E27FC236}">
                  <a16:creationId xmlns:a16="http://schemas.microsoft.com/office/drawing/2014/main" id="{464B6B17-9530-094F-A0FD-9EEF63955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" y="1988"/>
              <a:ext cx="77" cy="7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86 w 21600"/>
                <a:gd name="T25" fmla="*/ 3086 h 21600"/>
                <a:gd name="T26" fmla="*/ 18514 w 21600"/>
                <a:gd name="T27" fmla="*/ 1851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00" y="10800"/>
                  </a:moveTo>
                  <a:cubicBezTo>
                    <a:pt x="1800" y="15771"/>
                    <a:pt x="5829" y="19800"/>
                    <a:pt x="10800" y="19800"/>
                  </a:cubicBezTo>
                  <a:cubicBezTo>
                    <a:pt x="15771" y="19800"/>
                    <a:pt x="19800" y="15771"/>
                    <a:pt x="19800" y="10800"/>
                  </a:cubicBezTo>
                  <a:cubicBezTo>
                    <a:pt x="19800" y="5829"/>
                    <a:pt x="15771" y="1800"/>
                    <a:pt x="10800" y="1800"/>
                  </a:cubicBezTo>
                  <a:cubicBezTo>
                    <a:pt x="5829" y="1800"/>
                    <a:pt x="1800" y="5829"/>
                    <a:pt x="1800" y="10800"/>
                  </a:cubicBez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17" name="Line 13">
              <a:extLst>
                <a:ext uri="{FF2B5EF4-FFF2-40B4-BE49-F238E27FC236}">
                  <a16:creationId xmlns:a16="http://schemas.microsoft.com/office/drawing/2014/main" id="{BB4D735A-AD4D-46F9-05F4-023DC4F592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48" y="951"/>
              <a:ext cx="126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18" name="AutoShape 14">
              <a:extLst>
                <a:ext uri="{FF2B5EF4-FFF2-40B4-BE49-F238E27FC236}">
                  <a16:creationId xmlns:a16="http://schemas.microsoft.com/office/drawing/2014/main" id="{1BA9B131-F2EA-4322-E084-130EF41B3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0" y="1988"/>
              <a:ext cx="77" cy="7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86 w 21600"/>
                <a:gd name="T25" fmla="*/ 3086 h 21600"/>
                <a:gd name="T26" fmla="*/ 18514 w 21600"/>
                <a:gd name="T27" fmla="*/ 1851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00" y="10800"/>
                  </a:moveTo>
                  <a:cubicBezTo>
                    <a:pt x="1800" y="15771"/>
                    <a:pt x="5829" y="19800"/>
                    <a:pt x="10800" y="19800"/>
                  </a:cubicBezTo>
                  <a:cubicBezTo>
                    <a:pt x="15771" y="19800"/>
                    <a:pt x="19800" y="15771"/>
                    <a:pt x="19800" y="10800"/>
                  </a:cubicBezTo>
                  <a:cubicBezTo>
                    <a:pt x="19800" y="5829"/>
                    <a:pt x="15771" y="1800"/>
                    <a:pt x="10800" y="1800"/>
                  </a:cubicBezTo>
                  <a:cubicBezTo>
                    <a:pt x="5829" y="1800"/>
                    <a:pt x="1800" y="5829"/>
                    <a:pt x="1800" y="10800"/>
                  </a:cubicBez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19" name="Line 15">
              <a:extLst>
                <a:ext uri="{FF2B5EF4-FFF2-40B4-BE49-F238E27FC236}">
                  <a16:creationId xmlns:a16="http://schemas.microsoft.com/office/drawing/2014/main" id="{972632AE-BC5F-FC4B-EEB8-519253F4B1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6" y="951"/>
              <a:ext cx="0" cy="49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0" name="Line 16">
              <a:extLst>
                <a:ext uri="{FF2B5EF4-FFF2-40B4-BE49-F238E27FC236}">
                  <a16:creationId xmlns:a16="http://schemas.microsoft.com/office/drawing/2014/main" id="{A1DB1EBC-BAE2-EAA2-53A8-BC08684535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6" y="1488"/>
              <a:ext cx="0" cy="53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1" name="Line 17">
              <a:extLst>
                <a:ext uri="{FF2B5EF4-FFF2-40B4-BE49-F238E27FC236}">
                  <a16:creationId xmlns:a16="http://schemas.microsoft.com/office/drawing/2014/main" id="{BAF3ABCB-4A80-7A0A-84D4-66129B3F59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70" y="1450"/>
              <a:ext cx="15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2" name="Line 18">
              <a:extLst>
                <a:ext uri="{FF2B5EF4-FFF2-40B4-BE49-F238E27FC236}">
                  <a16:creationId xmlns:a16="http://schemas.microsoft.com/office/drawing/2014/main" id="{DF34C6ED-0A18-8AA4-09E3-026A3B85DB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70" y="1488"/>
              <a:ext cx="15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3" name="Text Box 19">
              <a:extLst>
                <a:ext uri="{FF2B5EF4-FFF2-40B4-BE49-F238E27FC236}">
                  <a16:creationId xmlns:a16="http://schemas.microsoft.com/office/drawing/2014/main" id="{BED8091C-F7EA-3A76-F136-F42CBE2627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62" y="1335"/>
              <a:ext cx="372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 UI" panose="020B0503020204020204" pitchFamily="34" charset="-122"/>
                </a:rPr>
                <a:t>C</a:t>
              </a:r>
              <a:r>
                <a:rPr lang="en-US" altLang="zh-CN" sz="1800" b="1" baseline="-25000">
                  <a:latin typeface="+mn-lt"/>
                  <a:ea typeface="Microsoft YaHei UI" panose="020B0503020204020204" pitchFamily="34" charset="-122"/>
                </a:rPr>
                <a:t>O</a:t>
              </a:r>
              <a:endParaRPr lang="en-US" altLang="zh-CN" sz="1800" b="1">
                <a:latin typeface="+mn-lt"/>
                <a:ea typeface="Microsoft YaHei UI" panose="020B0503020204020204" pitchFamily="34" charset="-122"/>
              </a:endParaRPr>
            </a:p>
          </p:txBody>
        </p:sp>
        <p:grpSp>
          <p:nvGrpSpPr>
            <p:cNvPr id="24" name="Group 20">
              <a:extLst>
                <a:ext uri="{FF2B5EF4-FFF2-40B4-BE49-F238E27FC236}">
                  <a16:creationId xmlns:a16="http://schemas.microsoft.com/office/drawing/2014/main" id="{E963994B-FAFD-E69F-DCC7-A84596BFF0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1" y="912"/>
              <a:ext cx="768" cy="77"/>
              <a:chOff x="528" y="1104"/>
              <a:chExt cx="960" cy="96"/>
            </a:xfrm>
          </p:grpSpPr>
          <p:sp>
            <p:nvSpPr>
              <p:cNvPr id="7205" name="Line 21">
                <a:extLst>
                  <a:ext uri="{FF2B5EF4-FFF2-40B4-BE49-F238E27FC236}">
                    <a16:creationId xmlns:a16="http://schemas.microsoft.com/office/drawing/2014/main" id="{034E72E9-2625-A5BF-55EC-474C4FCA1C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24" y="1152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7206" name="AutoShape 22">
                <a:extLst>
                  <a:ext uri="{FF2B5EF4-FFF2-40B4-BE49-F238E27FC236}">
                    <a16:creationId xmlns:a16="http://schemas.microsoft.com/office/drawing/2014/main" id="{EF21E88E-E06B-90A5-33DF-05556A51AC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28" y="1104"/>
                <a:ext cx="96" cy="9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150 w 21600"/>
                  <a:gd name="T25" fmla="*/ 3150 h 21600"/>
                  <a:gd name="T26" fmla="*/ 18450 w 21600"/>
                  <a:gd name="T27" fmla="*/ 18450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1800" y="10800"/>
                    </a:moveTo>
                    <a:cubicBezTo>
                      <a:pt x="1800" y="15771"/>
                      <a:pt x="5829" y="19800"/>
                      <a:pt x="10800" y="19800"/>
                    </a:cubicBezTo>
                    <a:cubicBezTo>
                      <a:pt x="15771" y="19800"/>
                      <a:pt x="19800" y="15771"/>
                      <a:pt x="19800" y="10800"/>
                    </a:cubicBezTo>
                    <a:cubicBezTo>
                      <a:pt x="19800" y="5829"/>
                      <a:pt x="15771" y="1800"/>
                      <a:pt x="10800" y="1800"/>
                    </a:cubicBezTo>
                    <a:cubicBezTo>
                      <a:pt x="5829" y="1800"/>
                      <a:pt x="1800" y="5829"/>
                      <a:pt x="1800" y="10800"/>
                    </a:cubicBez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</p:grp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380E34A1-42C2-3D3A-C517-C6F82D5E00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9" y="758"/>
              <a:ext cx="1229" cy="346"/>
            </a:xfrm>
            <a:prstGeom prst="rect">
              <a:avLst/>
            </a:prstGeom>
            <a:solidFill>
              <a:srgbClr val="F9FFD7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b="1">
                  <a:solidFill>
                    <a:srgbClr val="FF3300"/>
                  </a:solidFill>
                  <a:latin typeface="+mn-lt"/>
                  <a:ea typeface="Microsoft YaHei UI" panose="020B0503020204020204" pitchFamily="34" charset="-122"/>
                </a:rPr>
                <a:t>CW117</a:t>
              </a:r>
            </a:p>
          </p:txBody>
        </p:sp>
        <p:sp>
          <p:nvSpPr>
            <p:cNvPr id="26" name="Line 24">
              <a:extLst>
                <a:ext uri="{FF2B5EF4-FFF2-40B4-BE49-F238E27FC236}">
                  <a16:creationId xmlns:a16="http://schemas.microsoft.com/office/drawing/2014/main" id="{1267B4A2-0208-9972-F1B6-F7EF2AC43B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2" y="943"/>
              <a:ext cx="0" cy="49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7" name="Line 25">
              <a:extLst>
                <a:ext uri="{FF2B5EF4-FFF2-40B4-BE49-F238E27FC236}">
                  <a16:creationId xmlns:a16="http://schemas.microsoft.com/office/drawing/2014/main" id="{DE14CFCB-7CD5-941F-C1D3-40417D73D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2" y="1480"/>
              <a:ext cx="0" cy="55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8" name="Line 26">
              <a:extLst>
                <a:ext uri="{FF2B5EF4-FFF2-40B4-BE49-F238E27FC236}">
                  <a16:creationId xmlns:a16="http://schemas.microsoft.com/office/drawing/2014/main" id="{EC5E46E2-A884-9192-A6A5-97CE4EB15D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5" y="1442"/>
              <a:ext cx="15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29" name="Line 27">
              <a:extLst>
                <a:ext uri="{FF2B5EF4-FFF2-40B4-BE49-F238E27FC236}">
                  <a16:creationId xmlns:a16="http://schemas.microsoft.com/office/drawing/2014/main" id="{42090293-1CD1-E30F-34BB-7FFBD7CCB3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5" y="1480"/>
              <a:ext cx="15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30" name="Text Box 28">
              <a:extLst>
                <a:ext uri="{FF2B5EF4-FFF2-40B4-BE49-F238E27FC236}">
                  <a16:creationId xmlns:a16="http://schemas.microsoft.com/office/drawing/2014/main" id="{F52C235F-4315-767F-DE2A-999EFB6D7A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7" y="1335"/>
              <a:ext cx="541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 UI" panose="020B0503020204020204" pitchFamily="34" charset="-122"/>
                </a:rPr>
                <a:t>C</a:t>
              </a:r>
              <a:r>
                <a:rPr lang="en-US" altLang="zh-CN" sz="1800" b="1" baseline="-25000">
                  <a:latin typeface="+mn-lt"/>
                  <a:ea typeface="Microsoft YaHei UI" panose="020B0503020204020204" pitchFamily="34" charset="-122"/>
                </a:rPr>
                <a:t>i</a:t>
              </a:r>
              <a:endParaRPr lang="en-US" altLang="zh-CN" sz="1800" b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31" name="Text Box 29">
              <a:extLst>
                <a:ext uri="{FF2B5EF4-FFF2-40B4-BE49-F238E27FC236}">
                  <a16:creationId xmlns:a16="http://schemas.microsoft.com/office/drawing/2014/main" id="{E0077C3F-063F-29D0-82F6-CA4CE5DAEE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1" y="1345"/>
              <a:ext cx="436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i</a:t>
              </a:r>
              <a:endParaRPr lang="en-US" altLang="zh-CN" sz="18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32" name="Text Box 31">
              <a:extLst>
                <a:ext uri="{FF2B5EF4-FFF2-40B4-BE49-F238E27FC236}">
                  <a16:creationId xmlns:a16="http://schemas.microsoft.com/office/drawing/2014/main" id="{5180C4B6-5ADD-03A9-BD6C-750F58662D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1" y="915"/>
              <a:ext cx="331" cy="1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+</a:t>
              </a:r>
            </a:p>
            <a:p>
              <a:pPr eaLnBrk="1" hangingPunct="1"/>
              <a:endParaRPr lang="en-US" altLang="zh-CN" sz="18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  <a:p>
              <a:pPr eaLnBrk="1" hangingPunct="1">
                <a:lnSpc>
                  <a:spcPct val="170000"/>
                </a:lnSpc>
              </a:pPr>
              <a:endParaRPr lang="en-US" altLang="zh-CN" sz="18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  <a:p>
              <a:pPr eaLnBrk="1" hangingPunct="1">
                <a:lnSpc>
                  <a:spcPct val="170000"/>
                </a:lnSpc>
              </a:pPr>
              <a:r>
                <a:rPr lang="en-US" altLang="zh-CN" sz="18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_</a:t>
              </a:r>
            </a:p>
          </p:txBody>
        </p:sp>
        <p:grpSp>
          <p:nvGrpSpPr>
            <p:cNvPr id="33" name="Group 33">
              <a:extLst>
                <a:ext uri="{FF2B5EF4-FFF2-40B4-BE49-F238E27FC236}">
                  <a16:creationId xmlns:a16="http://schemas.microsoft.com/office/drawing/2014/main" id="{2408B2EE-245A-38A5-4EA5-6C8B623FCE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59" y="852"/>
              <a:ext cx="336" cy="1069"/>
              <a:chOff x="4504" y="1191"/>
              <a:chExt cx="208" cy="1337"/>
            </a:xfrm>
          </p:grpSpPr>
          <p:sp>
            <p:nvSpPr>
              <p:cNvPr id="54" name="Text Box 34">
                <a:extLst>
                  <a:ext uri="{FF2B5EF4-FFF2-40B4-BE49-F238E27FC236}">
                    <a16:creationId xmlns:a16="http://schemas.microsoft.com/office/drawing/2014/main" id="{312E9A74-08B3-3B28-81D0-0F7235F4EBF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4504" y="1191"/>
                <a:ext cx="208" cy="13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eaLnBrk="1" hangingPunct="1">
                  <a:lnSpc>
                    <a:spcPct val="170000"/>
                  </a:lnSpc>
                </a:pPr>
                <a:r>
                  <a:rPr lang="en-US" altLang="zh-CN" sz="1800" b="1">
                    <a:solidFill>
                      <a:srgbClr val="FF0000"/>
                    </a:solidFill>
                    <a:latin typeface="+mn-lt"/>
                    <a:ea typeface="Microsoft YaHei UI" panose="020B0503020204020204" pitchFamily="34" charset="-122"/>
                  </a:rPr>
                  <a:t>+</a:t>
                </a:r>
              </a:p>
              <a:p>
                <a:pPr eaLnBrk="1" hangingPunct="1"/>
                <a:endParaRPr lang="en-US" altLang="zh-CN" sz="18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endParaRPr>
              </a:p>
              <a:p>
                <a:pPr eaLnBrk="1" hangingPunct="1"/>
                <a:endParaRPr lang="en-US" altLang="zh-CN" sz="1800" b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endParaRPr>
              </a:p>
              <a:p>
                <a:pPr eaLnBrk="1" hangingPunct="1">
                  <a:lnSpc>
                    <a:spcPct val="170000"/>
                  </a:lnSpc>
                </a:pPr>
                <a:r>
                  <a:rPr lang="en-US" altLang="zh-CN" sz="1800" b="1">
                    <a:solidFill>
                      <a:srgbClr val="FF0000"/>
                    </a:solidFill>
                    <a:latin typeface="+mn-lt"/>
                    <a:ea typeface="Microsoft YaHei UI" panose="020B0503020204020204" pitchFamily="34" charset="-122"/>
                  </a:rPr>
                  <a:t>_</a:t>
                </a:r>
              </a:p>
            </p:txBody>
          </p:sp>
          <p:sp>
            <p:nvSpPr>
              <p:cNvPr id="55" name="Line 35">
                <a:extLst>
                  <a:ext uri="{FF2B5EF4-FFF2-40B4-BE49-F238E27FC236}">
                    <a16:creationId xmlns:a16="http://schemas.microsoft.com/office/drawing/2014/main" id="{A1BB118C-F422-91A9-59E2-6889CA34F6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662" y="1248"/>
                <a:ext cx="0" cy="115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 type="triangl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 UI" panose="020B0503020204020204" pitchFamily="34" charset="-122"/>
                </a:endParaRPr>
              </a:p>
            </p:txBody>
          </p:sp>
        </p:grpSp>
        <p:sp>
          <p:nvSpPr>
            <p:cNvPr id="34" name="Text Box 36">
              <a:extLst>
                <a:ext uri="{FF2B5EF4-FFF2-40B4-BE49-F238E27FC236}">
                  <a16:creationId xmlns:a16="http://schemas.microsoft.com/office/drawing/2014/main" id="{52BD2869-AFE8-0F2C-A12F-53770F6D06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0" y="1368"/>
              <a:ext cx="512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U</a:t>
              </a:r>
              <a:r>
                <a:rPr lang="en-US" altLang="zh-CN" sz="1800" b="1" baseline="-25000">
                  <a:solidFill>
                    <a:srgbClr val="FF0000"/>
                  </a:solidFill>
                  <a:latin typeface="+mn-lt"/>
                  <a:ea typeface="Microsoft YaHei UI" panose="020B0503020204020204" pitchFamily="34" charset="-122"/>
                </a:rPr>
                <a:t>O</a:t>
              </a:r>
              <a:endParaRPr lang="en-US" altLang="zh-CN" sz="1800" b="1">
                <a:solidFill>
                  <a:srgbClr val="FF0000"/>
                </a:solidFill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35" name="Line 37">
              <a:extLst>
                <a:ext uri="{FF2B5EF4-FFF2-40B4-BE49-F238E27FC236}">
                  <a16:creationId xmlns:a16="http://schemas.microsoft.com/office/drawing/2014/main" id="{689B90C8-43D3-7D48-967D-A827631218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5" y="1104"/>
              <a:ext cx="0" cy="34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36" name="Line 38">
              <a:extLst>
                <a:ext uri="{FF2B5EF4-FFF2-40B4-BE49-F238E27FC236}">
                  <a16:creationId xmlns:a16="http://schemas.microsoft.com/office/drawing/2014/main" id="{FDF3E4AF-8366-571D-6262-B10E272323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3" y="2026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37" name="Line 39">
              <a:extLst>
                <a:ext uri="{FF2B5EF4-FFF2-40B4-BE49-F238E27FC236}">
                  <a16:creationId xmlns:a16="http://schemas.microsoft.com/office/drawing/2014/main" id="{22DFC22A-7970-3E0B-0016-9D5560D803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0" y="2218"/>
              <a:ext cx="30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38" name="Text Box 40">
              <a:extLst>
                <a:ext uri="{FF2B5EF4-FFF2-40B4-BE49-F238E27FC236}">
                  <a16:creationId xmlns:a16="http://schemas.microsoft.com/office/drawing/2014/main" id="{646D6363-5DDE-D1C4-92CC-69F0041468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6" y="672"/>
              <a:ext cx="239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 UI" panose="020B0503020204020204" pitchFamily="34" charset="-122"/>
                </a:rPr>
                <a:t>3</a:t>
              </a:r>
            </a:p>
          </p:txBody>
        </p:sp>
        <p:sp>
          <p:nvSpPr>
            <p:cNvPr id="39" name="Text Box 41">
              <a:extLst>
                <a:ext uri="{FF2B5EF4-FFF2-40B4-BE49-F238E27FC236}">
                  <a16:creationId xmlns:a16="http://schemas.microsoft.com/office/drawing/2014/main" id="{D06521BE-8BD6-1AF5-295C-128E6ABDA0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8" y="672"/>
              <a:ext cx="239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+mn-lt"/>
                  <a:ea typeface="Microsoft YaHei UI" panose="020B0503020204020204" pitchFamily="34" charset="-122"/>
                </a:rPr>
                <a:t>2</a:t>
              </a:r>
            </a:p>
          </p:txBody>
        </p:sp>
        <p:sp>
          <p:nvSpPr>
            <p:cNvPr id="40" name="Text Box 42">
              <a:extLst>
                <a:ext uri="{FF2B5EF4-FFF2-40B4-BE49-F238E27FC236}">
                  <a16:creationId xmlns:a16="http://schemas.microsoft.com/office/drawing/2014/main" id="{7BDF57C0-7CEB-E024-BE70-58BFBFDB05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6" y="1143"/>
              <a:ext cx="572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zh-CN" sz="1800" b="1">
                  <a:latin typeface="+mn-lt"/>
                  <a:ea typeface="Microsoft YaHei UI" panose="020B0503020204020204" pitchFamily="34" charset="-122"/>
                </a:rPr>
                <a:t>1 Adj</a:t>
              </a:r>
            </a:p>
          </p:txBody>
        </p:sp>
        <p:sp>
          <p:nvSpPr>
            <p:cNvPr id="41" name="AutoShape 43">
              <a:extLst>
                <a:ext uri="{FF2B5EF4-FFF2-40B4-BE49-F238E27FC236}">
                  <a16:creationId xmlns:a16="http://schemas.microsoft.com/office/drawing/2014/main" id="{59154DB7-5A5F-CCF0-E2ED-455EC3BFE1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5" y="912"/>
              <a:ext cx="77" cy="7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86 w 21600"/>
                <a:gd name="T25" fmla="*/ 3086 h 21600"/>
                <a:gd name="T26" fmla="*/ 18514 w 21600"/>
                <a:gd name="T27" fmla="*/ 1851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00" y="10800"/>
                  </a:moveTo>
                  <a:cubicBezTo>
                    <a:pt x="1800" y="15771"/>
                    <a:pt x="5829" y="19800"/>
                    <a:pt x="10800" y="19800"/>
                  </a:cubicBezTo>
                  <a:cubicBezTo>
                    <a:pt x="15771" y="19800"/>
                    <a:pt x="19800" y="15771"/>
                    <a:pt x="19800" y="10800"/>
                  </a:cubicBezTo>
                  <a:cubicBezTo>
                    <a:pt x="19800" y="5829"/>
                    <a:pt x="15771" y="1800"/>
                    <a:pt x="10800" y="1800"/>
                  </a:cubicBezTo>
                  <a:cubicBezTo>
                    <a:pt x="5829" y="1800"/>
                    <a:pt x="1800" y="5829"/>
                    <a:pt x="1800" y="10800"/>
                  </a:cubicBez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2" name="Line 44">
              <a:extLst>
                <a:ext uri="{FF2B5EF4-FFF2-40B4-BE49-F238E27FC236}">
                  <a16:creationId xmlns:a16="http://schemas.microsoft.com/office/drawing/2014/main" id="{CF469F9E-C8A3-8EA8-5CA1-C0F11B5AB0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3" y="951"/>
              <a:ext cx="0" cy="15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3" name="Rectangle 45">
              <a:extLst>
                <a:ext uri="{FF2B5EF4-FFF2-40B4-BE49-F238E27FC236}">
                  <a16:creationId xmlns:a16="http://schemas.microsoft.com/office/drawing/2014/main" id="{0428D7D2-6A4B-9E7D-CB23-B7A789A4A6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" y="1104"/>
              <a:ext cx="77" cy="231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4" name="Line 46">
              <a:extLst>
                <a:ext uri="{FF2B5EF4-FFF2-40B4-BE49-F238E27FC236}">
                  <a16:creationId xmlns:a16="http://schemas.microsoft.com/office/drawing/2014/main" id="{112D8637-D501-375B-01C4-AC7834FDA4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3" y="1335"/>
              <a:ext cx="0" cy="27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5" name="Line 47">
              <a:extLst>
                <a:ext uri="{FF2B5EF4-FFF2-40B4-BE49-F238E27FC236}">
                  <a16:creationId xmlns:a16="http://schemas.microsoft.com/office/drawing/2014/main" id="{DBB8F9B6-447F-43E5-A145-5B3429904C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5" y="1450"/>
              <a:ext cx="99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6" name="Text Box 48">
              <a:extLst>
                <a:ext uri="{FF2B5EF4-FFF2-40B4-BE49-F238E27FC236}">
                  <a16:creationId xmlns:a16="http://schemas.microsoft.com/office/drawing/2014/main" id="{7CD7781F-B82D-4172-5086-91E3A7CDEB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1056"/>
              <a:ext cx="331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 U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 UI" panose="020B0503020204020204" pitchFamily="34" charset="-122"/>
                </a:rPr>
                <a:t>1</a:t>
              </a:r>
            </a:p>
          </p:txBody>
        </p:sp>
        <p:sp>
          <p:nvSpPr>
            <p:cNvPr id="47" name="Text Box 49">
              <a:extLst>
                <a:ext uri="{FF2B5EF4-FFF2-40B4-BE49-F238E27FC236}">
                  <a16:creationId xmlns:a16="http://schemas.microsoft.com/office/drawing/2014/main" id="{233D5A7B-72FF-1599-EE51-1903EDB960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0" y="1536"/>
              <a:ext cx="470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800" b="1" i="1">
                  <a:latin typeface="+mn-lt"/>
                  <a:ea typeface="Microsoft YaHei UI" panose="020B0503020204020204" pitchFamily="34" charset="-122"/>
                </a:rPr>
                <a:t>R</a:t>
              </a:r>
              <a:r>
                <a:rPr lang="en-US" altLang="zh-CN" sz="1800" b="1" baseline="-25000">
                  <a:latin typeface="+mn-lt"/>
                  <a:ea typeface="Microsoft YaHei UI" panose="020B0503020204020204" pitchFamily="34" charset="-122"/>
                </a:rPr>
                <a:t>2</a:t>
              </a:r>
              <a:endParaRPr lang="en-US" altLang="zh-CN" sz="1800" b="1" i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8" name="Rectangle 50">
              <a:extLst>
                <a:ext uri="{FF2B5EF4-FFF2-40B4-BE49-F238E27FC236}">
                  <a16:creationId xmlns:a16="http://schemas.microsoft.com/office/drawing/2014/main" id="{9E554AC7-A89C-2B6F-317C-151AD544A0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" y="1604"/>
              <a:ext cx="77" cy="23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49" name="Line 51">
              <a:extLst>
                <a:ext uri="{FF2B5EF4-FFF2-40B4-BE49-F238E27FC236}">
                  <a16:creationId xmlns:a16="http://schemas.microsoft.com/office/drawing/2014/main" id="{33CC32B8-76EF-347B-BEC3-234CE065A8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78" y="1565"/>
              <a:ext cx="269" cy="23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50" name="Text Box 52">
              <a:extLst>
                <a:ext uri="{FF2B5EF4-FFF2-40B4-BE49-F238E27FC236}">
                  <a16:creationId xmlns:a16="http://schemas.microsoft.com/office/drawing/2014/main" id="{C9DE4953-C31A-4B88-E7D4-FE3EF4EB28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2" y="1089"/>
              <a:ext cx="565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1800" b="1">
                  <a:latin typeface="+mn-lt"/>
                  <a:ea typeface="Microsoft YaHei UI" panose="020B0503020204020204" pitchFamily="34" charset="-122"/>
                </a:rPr>
                <a:t>240</a:t>
              </a:r>
              <a:r>
                <a:rPr lang="en-US" altLang="zh-CN" sz="1800" b="1">
                  <a:latin typeface="+mn-lt"/>
                  <a:ea typeface="Microsoft YaHei UI" panose="020B0503020204020204" pitchFamily="34" charset="-122"/>
                  <a:sym typeface="Symbol" pitchFamily="18" charset="2"/>
                </a:rPr>
                <a:t></a:t>
              </a:r>
              <a:endParaRPr lang="en-US" altLang="zh-CN" sz="1800" b="1">
                <a:latin typeface="+mn-lt"/>
                <a:ea typeface="Microsoft YaHei UI" panose="020B0503020204020204" pitchFamily="34" charset="-122"/>
              </a:endParaRPr>
            </a:p>
          </p:txBody>
        </p:sp>
        <p:sp>
          <p:nvSpPr>
            <p:cNvPr id="51" name="Rectangle 53">
              <a:extLst>
                <a:ext uri="{FF2B5EF4-FFF2-40B4-BE49-F238E27FC236}">
                  <a16:creationId xmlns:a16="http://schemas.microsoft.com/office/drawing/2014/main" id="{B787F987-4F38-9D4A-1913-2B0954740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3" y="1578"/>
              <a:ext cx="458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b="1">
                  <a:latin typeface="+mn-lt"/>
                  <a:ea typeface="Microsoft YaHei UI" panose="020B0503020204020204" pitchFamily="34" charset="-122"/>
                </a:rPr>
                <a:t>1µF</a:t>
              </a:r>
            </a:p>
          </p:txBody>
        </p:sp>
        <p:sp>
          <p:nvSpPr>
            <p:cNvPr id="52" name="Rectangle 54">
              <a:extLst>
                <a:ext uri="{FF2B5EF4-FFF2-40B4-BE49-F238E27FC236}">
                  <a16:creationId xmlns:a16="http://schemas.microsoft.com/office/drawing/2014/main" id="{DB9D7392-7B1E-895C-A277-1B8D607656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3" y="1626"/>
              <a:ext cx="596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b="1">
                  <a:latin typeface="+mn-lt"/>
                  <a:ea typeface="Microsoft YaHei UI" panose="020B0503020204020204" pitchFamily="34" charset="-122"/>
                </a:rPr>
                <a:t>0.1µF</a:t>
              </a:r>
            </a:p>
          </p:txBody>
        </p:sp>
        <p:sp>
          <p:nvSpPr>
            <p:cNvPr id="53" name="Line 55">
              <a:extLst>
                <a:ext uri="{FF2B5EF4-FFF2-40B4-BE49-F238E27FC236}">
                  <a16:creationId xmlns:a16="http://schemas.microsoft.com/office/drawing/2014/main" id="{8A6F4774-DFD4-3B87-E894-45957A1CEB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3" y="1834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 UI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726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3F73BE3-6D4A-7E1F-3FE5-B21CF052E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75" y="903225"/>
            <a:ext cx="8415177" cy="1898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练习：</a:t>
            </a:r>
            <a:r>
              <a:rPr kumimoji="0" lang="zh-CN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电源电路如图所示。已知直流电压平均值</a:t>
            </a:r>
            <a:r>
              <a:rPr kumimoji="0" lang="en-US" altLang="zh-C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U</a:t>
            </a:r>
            <a:r>
              <a:rPr kumimoji="0" lang="en-US" altLang="zh-CN" b="1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o1</a:t>
            </a:r>
            <a:r>
              <a:rPr kumimoji="0" lang="en-US" altLang="zh-CN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=30V</a:t>
            </a:r>
            <a:r>
              <a:rPr kumimoji="0" lang="zh-CN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，直流电流平均值</a:t>
            </a:r>
            <a:r>
              <a:rPr kumimoji="0" lang="en-US" altLang="zh-C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I</a:t>
            </a:r>
            <a:r>
              <a:rPr kumimoji="0" lang="en-US" altLang="zh-CN" b="1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o1</a:t>
            </a:r>
            <a:r>
              <a:rPr kumimoji="0" lang="en-US" altLang="zh-CN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=1A</a:t>
            </a:r>
            <a:r>
              <a:rPr kumimoji="0" lang="zh-CN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。</a:t>
            </a:r>
            <a:endParaRPr kumimoji="0" lang="en-US" altLang="zh-CN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Microsoft YaHei UI" panose="020B0503020204020204" pitchFamily="34" charset="-122"/>
              <a:cs typeface="Times New Roman" pitchFamily="18" charset="0"/>
            </a:endParaRPr>
          </a:p>
          <a:p>
            <a:pPr lvl="0">
              <a:lnSpc>
                <a:spcPct val="130000"/>
              </a:lnSpc>
            </a:pPr>
            <a:r>
              <a:rPr kumimoji="0" lang="en-US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          (1) </a:t>
            </a:r>
            <a:r>
              <a:rPr kumimoji="0" lang="zh-CN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求输出电压平均值</a:t>
            </a:r>
            <a:r>
              <a:rPr kumimoji="0" lang="en-US" altLang="zh-CN" b="1" i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U</a:t>
            </a:r>
            <a:r>
              <a:rPr kumimoji="0" lang="en-US" altLang="zh-CN" b="1" baseline="-30000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o2</a:t>
            </a:r>
            <a:r>
              <a:rPr kumimoji="0" lang="zh-CN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和</a:t>
            </a:r>
            <a:r>
              <a:rPr kumimoji="0" lang="en-US" altLang="zh-CN" b="1" i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U</a:t>
            </a:r>
            <a:r>
              <a:rPr kumimoji="0" lang="en-US" altLang="zh-CN" b="1" baseline="-30000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o3</a:t>
            </a:r>
            <a:r>
              <a:rPr kumimoji="0" lang="zh-CN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；</a:t>
            </a:r>
            <a:endParaRPr kumimoji="0" lang="zh-CN" altLang="en-US" dirty="0">
              <a:latin typeface="+mn-lt"/>
              <a:ea typeface="Microsoft YaHei UI" panose="020B0503020204020204" pitchFamily="34" charset="-122"/>
              <a:cs typeface="Arial" pitchFamily="34" charset="0"/>
            </a:endParaRPr>
          </a:p>
          <a:p>
            <a:pPr lvl="0" eaLnBrk="0" hangingPunct="0">
              <a:lnSpc>
                <a:spcPct val="130000"/>
              </a:lnSpc>
            </a:pPr>
            <a:r>
              <a:rPr kumimoji="0" lang="en-US" altLang="zh-CN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          (2) </a:t>
            </a:r>
            <a:r>
              <a:rPr kumimoji="0" lang="zh-CN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忽略三端稳压器接地管脚的电流，求输出电流平均值</a:t>
            </a:r>
            <a:r>
              <a:rPr kumimoji="0" lang="en-US" altLang="zh-CN" b="1" i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I</a:t>
            </a:r>
            <a:r>
              <a:rPr kumimoji="0" lang="en-US" altLang="zh-CN" b="1" baseline="-30000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o2</a:t>
            </a:r>
            <a:r>
              <a:rPr kumimoji="0" lang="zh-CN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和</a:t>
            </a:r>
            <a:r>
              <a:rPr kumimoji="0" lang="en-US" altLang="zh-CN" b="1" i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I</a:t>
            </a:r>
            <a:r>
              <a:rPr kumimoji="0" lang="en-US" altLang="zh-CN" b="1" baseline="-30000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o3</a:t>
            </a:r>
            <a:r>
              <a:rPr kumimoji="0" lang="zh-CN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；</a:t>
            </a:r>
            <a:endParaRPr kumimoji="0" lang="zh-CN" altLang="en-US" dirty="0">
              <a:latin typeface="+mn-lt"/>
              <a:ea typeface="Microsoft YaHei UI" panose="020B0503020204020204" pitchFamily="34" charset="-122"/>
              <a:cs typeface="Arial" pitchFamily="34" charset="0"/>
            </a:endParaRPr>
          </a:p>
          <a:p>
            <a:pPr lvl="0" eaLnBrk="0" hangingPunct="0">
              <a:lnSpc>
                <a:spcPct val="130000"/>
              </a:lnSpc>
            </a:pPr>
            <a:r>
              <a:rPr kumimoji="0" lang="en-US" altLang="zh-CN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          (3) </a:t>
            </a:r>
            <a:r>
              <a:rPr kumimoji="0" lang="zh-CN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求变压器二次绕组电压有效值</a:t>
            </a:r>
            <a:r>
              <a:rPr kumimoji="0" lang="en-US" altLang="zh-CN" b="1" i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U</a:t>
            </a:r>
            <a:r>
              <a:rPr kumimoji="0" lang="en-US" altLang="zh-CN" b="1" baseline="-30000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2</a:t>
            </a:r>
            <a:r>
              <a:rPr kumimoji="0" lang="zh-CN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、电流有效值</a:t>
            </a:r>
            <a:r>
              <a:rPr kumimoji="0" lang="en-US" altLang="zh-CN" b="1" i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I</a:t>
            </a:r>
            <a:r>
              <a:rPr kumimoji="0" lang="en-US" altLang="zh-CN" b="1" baseline="-30000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2</a:t>
            </a:r>
            <a:r>
              <a:rPr kumimoji="0" lang="zh-CN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；</a:t>
            </a:r>
            <a:endParaRPr kumimoji="0" lang="zh-CN" altLang="en-US" dirty="0">
              <a:latin typeface="+mn-lt"/>
              <a:ea typeface="Microsoft YaHei UI" panose="020B0503020204020204" pitchFamily="34" charset="-122"/>
              <a:cs typeface="Arial" pitchFamily="34" charset="0"/>
            </a:endParaRPr>
          </a:p>
          <a:p>
            <a:pPr lvl="0" eaLnBrk="0" hangingPunct="0">
              <a:lnSpc>
                <a:spcPct val="130000"/>
              </a:lnSpc>
            </a:pPr>
            <a:r>
              <a:rPr kumimoji="0" lang="en-US" altLang="zh-CN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          (4) </a:t>
            </a:r>
            <a:r>
              <a:rPr kumimoji="0" lang="zh-CN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求二极管最大反向电压</a:t>
            </a:r>
            <a:r>
              <a:rPr kumimoji="0" lang="en-US" altLang="zh-CN" b="1" i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U</a:t>
            </a:r>
            <a:r>
              <a:rPr kumimoji="0" lang="en-US" altLang="zh-CN" b="1" baseline="-30000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RM</a:t>
            </a:r>
            <a:r>
              <a:rPr kumimoji="0" lang="zh-CN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、平均电流</a:t>
            </a:r>
            <a:r>
              <a:rPr kumimoji="0" lang="en-US" altLang="zh-CN" b="1" i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I</a:t>
            </a:r>
            <a:r>
              <a:rPr kumimoji="0" lang="en-US" altLang="zh-CN" b="1" baseline="-30000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D</a:t>
            </a:r>
            <a:r>
              <a:rPr kumimoji="0" lang="zh-CN" altLang="en-US" b="1" dirty="0">
                <a:latin typeface="+mn-lt"/>
                <a:ea typeface="Microsoft YaHei UI" panose="020B0503020204020204" pitchFamily="34" charset="-122"/>
                <a:cs typeface="Times New Roman" pitchFamily="18" charset="0"/>
              </a:rPr>
              <a:t>；</a:t>
            </a:r>
            <a:endParaRPr kumimoji="0" lang="zh-CN" altLang="en-US" dirty="0">
              <a:latin typeface="+mn-lt"/>
              <a:ea typeface="Microsoft YaHei UI" panose="020B0503020204020204" pitchFamily="34" charset="-122"/>
              <a:cs typeface="Arial" pitchFamily="34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A24902AD-C100-C302-2086-3564E78D7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80" y="2821762"/>
            <a:ext cx="7772764" cy="2205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C3BBFFC9-E4E3-160C-D799-24D20E924DF3}"/>
              </a:ext>
            </a:extLst>
          </p:cNvPr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3.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集成稳压电源</a:t>
            </a:r>
          </a:p>
        </p:txBody>
      </p:sp>
    </p:spTree>
    <p:extLst>
      <p:ext uri="{BB962C8B-B14F-4D97-AF65-F5344CB8AC3E}">
        <p14:creationId xmlns:p14="http://schemas.microsoft.com/office/powerpoint/2010/main" val="287711795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/>
          <p:nvPr/>
        </p:nvSpPr>
        <p:spPr>
          <a:xfrm>
            <a:off x="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7174" name="AutoShape 4" descr="http://img3.imgtn.bdimg.com/it/u=3178808486,112176541&amp;fm=21&amp;gp=0.jpg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82" name="Rectangle 2"/>
          <p:cNvSpPr/>
          <p:nvPr/>
        </p:nvSpPr>
        <p:spPr>
          <a:xfrm>
            <a:off x="460375" y="159713"/>
            <a:ext cx="5675313" cy="523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imSun" panose="02010600030101010101" pitchFamily="2" charset="-122"/>
              </a:rPr>
              <a:t>稳压管稳压电路</a:t>
            </a:r>
          </a:p>
        </p:txBody>
      </p:sp>
      <p:sp>
        <p:nvSpPr>
          <p:cNvPr id="35" name="Rectangle 30"/>
          <p:cNvSpPr>
            <a:spLocks noChangeArrowheads="1"/>
          </p:cNvSpPr>
          <p:nvPr/>
        </p:nvSpPr>
        <p:spPr bwMode="auto">
          <a:xfrm>
            <a:off x="509588" y="862311"/>
            <a:ext cx="185178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(3)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参数选择</a:t>
            </a:r>
          </a:p>
        </p:txBody>
      </p:sp>
      <p:graphicFrame>
        <p:nvGraphicFramePr>
          <p:cNvPr id="10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0448347"/>
              </p:ext>
            </p:extLst>
          </p:nvPr>
        </p:nvGraphicFramePr>
        <p:xfrm>
          <a:off x="5987103" y="1370956"/>
          <a:ext cx="2911662" cy="760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62151" imgH="381129" progId="Equation.3">
                  <p:embed/>
                </p:oleObj>
              </mc:Choice>
              <mc:Fallback>
                <p:oleObj name="Equation" r:id="rId3" imgW="1562151" imgH="3811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7103" y="1370956"/>
                        <a:ext cx="2911662" cy="7602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Text Box 4"/>
          <p:cNvSpPr txBox="1">
            <a:spLocks noChangeArrowheads="1"/>
          </p:cNvSpPr>
          <p:nvPr/>
        </p:nvSpPr>
        <p:spPr bwMode="auto">
          <a:xfrm>
            <a:off x="752272" y="1428142"/>
            <a:ext cx="4356100" cy="142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000" b="1" dirty="0">
                <a:ea typeface="楷体_GB2312" pitchFamily="49" charset="-122"/>
              </a:rPr>
              <a:t>(1) </a:t>
            </a:r>
            <a:r>
              <a:rPr lang="en-US" altLang="zh-CN" sz="2000" b="1" i="1" dirty="0">
                <a:ea typeface="楷体_GB2312" pitchFamily="49" charset="-122"/>
              </a:rPr>
              <a:t>U</a:t>
            </a:r>
            <a:r>
              <a:rPr lang="en-US" altLang="zh-CN" sz="2000" b="1" baseline="-25000" dirty="0">
                <a:ea typeface="楷体_GB2312" pitchFamily="49" charset="-122"/>
              </a:rPr>
              <a:t>Z</a:t>
            </a:r>
            <a:r>
              <a:rPr lang="en-US" altLang="zh-CN" sz="2000" b="1" i="1" dirty="0">
                <a:ea typeface="楷体_GB2312" pitchFamily="49" charset="-122"/>
              </a:rPr>
              <a:t> </a:t>
            </a:r>
            <a:r>
              <a:rPr lang="en-US" altLang="zh-CN" sz="2000" b="1" dirty="0">
                <a:ea typeface="楷体_GB2312" pitchFamily="49" charset="-122"/>
              </a:rPr>
              <a:t>= </a:t>
            </a:r>
            <a:r>
              <a:rPr lang="en-US" altLang="zh-CN" sz="2000" b="1" i="1" dirty="0">
                <a:ea typeface="楷体_GB2312" pitchFamily="49" charset="-122"/>
              </a:rPr>
              <a:t>U</a:t>
            </a:r>
            <a:r>
              <a:rPr lang="en-US" altLang="zh-CN" sz="2000" b="1" baseline="-25000" dirty="0">
                <a:ea typeface="楷体_GB2312" pitchFamily="49" charset="-122"/>
              </a:rPr>
              <a:t>O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000" b="1" dirty="0">
                <a:ea typeface="楷体_GB2312" pitchFamily="49" charset="-122"/>
              </a:rPr>
              <a:t>(2) </a:t>
            </a:r>
            <a:r>
              <a:rPr lang="en-US" altLang="zh-CN" sz="2000" b="1" i="1" dirty="0">
                <a:ea typeface="楷体_GB2312" pitchFamily="49" charset="-122"/>
              </a:rPr>
              <a:t>I</a:t>
            </a:r>
            <a:r>
              <a:rPr lang="en-US" altLang="zh-CN" sz="2000" b="1" baseline="-25000" dirty="0">
                <a:ea typeface="楷体_GB2312" pitchFamily="49" charset="-122"/>
              </a:rPr>
              <a:t>ZM</a:t>
            </a:r>
            <a:r>
              <a:rPr lang="en-US" altLang="zh-CN" sz="2000" b="1" i="1" dirty="0">
                <a:ea typeface="楷体_GB2312" pitchFamily="49" charset="-122"/>
              </a:rPr>
              <a:t>= </a:t>
            </a:r>
            <a:r>
              <a:rPr lang="en-US" altLang="zh-CN" sz="2000" b="1" dirty="0">
                <a:ea typeface="楷体_GB2312" pitchFamily="49" charset="-122"/>
                <a:sym typeface="Symbol" pitchFamily="18" charset="2"/>
              </a:rPr>
              <a:t>(1.5 ~ 3) </a:t>
            </a:r>
            <a:r>
              <a:rPr lang="en-US" altLang="zh-CN" sz="2000" b="1" i="1" dirty="0">
                <a:ea typeface="楷体_GB2312" pitchFamily="49" charset="-122"/>
                <a:sym typeface="Symbol" pitchFamily="18" charset="2"/>
              </a:rPr>
              <a:t>I</a:t>
            </a:r>
            <a:r>
              <a:rPr lang="en-US" altLang="zh-CN" sz="2000" b="1" baseline="-25000" dirty="0">
                <a:ea typeface="楷体_GB2312" pitchFamily="49" charset="-122"/>
                <a:sym typeface="Symbol" pitchFamily="18" charset="2"/>
              </a:rPr>
              <a:t>CM</a:t>
            </a:r>
            <a:endParaRPr lang="en-US" altLang="zh-CN" sz="2000" b="1" i="1" dirty="0">
              <a:ea typeface="楷体_GB2312" pitchFamily="49" charset="-122"/>
              <a:sym typeface="Symbol" pitchFamily="18" charset="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000" b="1" dirty="0">
                <a:ea typeface="楷体_GB2312" pitchFamily="49" charset="-122"/>
                <a:sym typeface="Symbol" pitchFamily="18" charset="2"/>
              </a:rPr>
              <a:t>(3) </a:t>
            </a:r>
            <a:r>
              <a:rPr lang="en-US" altLang="zh-CN" sz="2000" b="1" i="1" dirty="0">
                <a:ea typeface="楷体_GB2312" pitchFamily="49" charset="-122"/>
                <a:sym typeface="Symbol" pitchFamily="18" charset="2"/>
              </a:rPr>
              <a:t>U</a:t>
            </a:r>
            <a:r>
              <a:rPr lang="en-US" altLang="zh-CN" sz="2000" b="1" baseline="-25000" dirty="0">
                <a:ea typeface="楷体_GB2312" pitchFamily="49" charset="-122"/>
                <a:sym typeface="Symbol" pitchFamily="18" charset="2"/>
              </a:rPr>
              <a:t>I</a:t>
            </a:r>
            <a:r>
              <a:rPr lang="en-US" altLang="zh-CN" sz="2000" b="1" i="1" dirty="0">
                <a:ea typeface="楷体_GB2312" pitchFamily="49" charset="-122"/>
                <a:sym typeface="Symbol" pitchFamily="18" charset="2"/>
              </a:rPr>
              <a:t> </a:t>
            </a:r>
            <a:r>
              <a:rPr lang="en-US" altLang="zh-CN" sz="2000" b="1" dirty="0">
                <a:ea typeface="楷体_GB2312" pitchFamily="49" charset="-122"/>
                <a:sym typeface="Symbol" pitchFamily="18" charset="2"/>
              </a:rPr>
              <a:t>= (2 ~ 3) </a:t>
            </a:r>
            <a:r>
              <a:rPr lang="en-US" altLang="zh-CN" sz="2000" b="1" i="1" dirty="0">
                <a:ea typeface="楷体_GB2312" pitchFamily="49" charset="-122"/>
                <a:sym typeface="Symbol" pitchFamily="18" charset="2"/>
              </a:rPr>
              <a:t>U</a:t>
            </a:r>
            <a:r>
              <a:rPr lang="en-US" altLang="zh-CN" sz="2000" b="1" baseline="-25000" dirty="0">
                <a:ea typeface="楷体_GB2312" pitchFamily="49" charset="-122"/>
                <a:sym typeface="Symbol" pitchFamily="18" charset="2"/>
              </a:rPr>
              <a:t>O</a:t>
            </a:r>
          </a:p>
        </p:txBody>
      </p:sp>
      <p:sp>
        <p:nvSpPr>
          <p:cNvPr id="113" name="Rectangle 5"/>
          <p:cNvSpPr>
            <a:spLocks noChangeArrowheads="1"/>
          </p:cNvSpPr>
          <p:nvPr/>
        </p:nvSpPr>
        <p:spPr bwMode="auto">
          <a:xfrm>
            <a:off x="660370" y="3131917"/>
            <a:ext cx="61106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zh-CN" sz="2000" b="1" dirty="0">
                <a:latin typeface="+mn-lt"/>
                <a:ea typeface="楷体_GB2312" pitchFamily="49" charset="-122"/>
                <a:sym typeface="Symbol" pitchFamily="18" charset="2"/>
              </a:rPr>
              <a:t>(4)  </a:t>
            </a:r>
          </a:p>
        </p:txBody>
      </p:sp>
      <p:graphicFrame>
        <p:nvGraphicFramePr>
          <p:cNvPr id="11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9965743"/>
              </p:ext>
            </p:extLst>
          </p:nvPr>
        </p:nvGraphicFramePr>
        <p:xfrm>
          <a:off x="1234739" y="2993546"/>
          <a:ext cx="1722428" cy="787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5" imgW="1114473" imgH="466815" progId="Equation.3">
                  <p:embed/>
                </p:oleObj>
              </mc:Choice>
              <mc:Fallback>
                <p:oleObj name="公式" r:id="rId5" imgW="1114473" imgH="46681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4739" y="2993546"/>
                        <a:ext cx="1722428" cy="7870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3871397"/>
              </p:ext>
            </p:extLst>
          </p:nvPr>
        </p:nvGraphicFramePr>
        <p:xfrm>
          <a:off x="2898642" y="3010411"/>
          <a:ext cx="1579326" cy="798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7" imgW="952564" imgH="466815" progId="Equation.3">
                  <p:embed/>
                </p:oleObj>
              </mc:Choice>
              <mc:Fallback>
                <p:oleObj name="公式" r:id="rId7" imgW="952564" imgH="46681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8642" y="3010411"/>
                        <a:ext cx="1579326" cy="7987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" name="AutoShape 8" descr="40%"/>
          <p:cNvSpPr>
            <a:spLocks noChangeArrowheads="1"/>
          </p:cNvSpPr>
          <p:nvPr/>
        </p:nvSpPr>
        <p:spPr bwMode="auto">
          <a:xfrm>
            <a:off x="4052345" y="1093143"/>
            <a:ext cx="1754795" cy="764011"/>
          </a:xfrm>
          <a:prstGeom prst="wedgeRoundRectCallout">
            <a:avLst>
              <a:gd name="adj1" fmla="val 55797"/>
              <a:gd name="adj2" fmla="val 28715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467A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zh-CN" altLang="en-US" sz="20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ymbol" pitchFamily="18" charset="2"/>
              </a:rPr>
              <a:t>为保证稳压</a:t>
            </a:r>
          </a:p>
          <a:p>
            <a:pPr algn="ctr">
              <a:defRPr/>
            </a:pPr>
            <a:r>
              <a:rPr lang="zh-CN" altLang="en-US" sz="2000" b="1" dirty="0">
                <a:solidFill>
                  <a:srgbClr val="0033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ymbol" pitchFamily="18" charset="2"/>
              </a:rPr>
              <a:t>管安全工作</a:t>
            </a:r>
          </a:p>
        </p:txBody>
      </p:sp>
      <p:graphicFrame>
        <p:nvGraphicFramePr>
          <p:cNvPr id="11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862431"/>
              </p:ext>
            </p:extLst>
          </p:nvPr>
        </p:nvGraphicFramePr>
        <p:xfrm>
          <a:off x="6079236" y="2406794"/>
          <a:ext cx="2541099" cy="769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9" imgW="1524103" imgH="418971" progId="Equation.3">
                  <p:embed/>
                </p:oleObj>
              </mc:Choice>
              <mc:Fallback>
                <p:oleObj name="公式" r:id="rId9" imgW="1524103" imgH="41897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9236" y="2406794"/>
                        <a:ext cx="2541099" cy="769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" name="AutoShape 10" descr="40%"/>
          <p:cNvSpPr>
            <a:spLocks noChangeArrowheads="1"/>
          </p:cNvSpPr>
          <p:nvPr/>
        </p:nvSpPr>
        <p:spPr bwMode="auto">
          <a:xfrm>
            <a:off x="4023027" y="2160426"/>
            <a:ext cx="1784114" cy="790545"/>
          </a:xfrm>
          <a:prstGeom prst="wedgeRoundRectCallout">
            <a:avLst>
              <a:gd name="adj1" fmla="val 58706"/>
              <a:gd name="adj2" fmla="val 2906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zh-CN" altLang="en-US" sz="2000" b="1" dirty="0">
                <a:solidFill>
                  <a:srgbClr val="0000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ymbol" pitchFamily="18" charset="2"/>
              </a:rPr>
              <a:t>为保证稳压</a:t>
            </a:r>
          </a:p>
          <a:p>
            <a:pPr algn="ctr">
              <a:defRPr/>
            </a:pPr>
            <a:r>
              <a:rPr lang="zh-CN" altLang="en-US" sz="2000" b="1" dirty="0">
                <a:solidFill>
                  <a:srgbClr val="00009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Symbol" pitchFamily="18" charset="2"/>
              </a:rPr>
              <a:t>管正常工作</a:t>
            </a:r>
          </a:p>
        </p:txBody>
      </p:sp>
      <p:sp>
        <p:nvSpPr>
          <p:cNvPr id="119" name="Text Box 11" descr="40%"/>
          <p:cNvSpPr txBox="1">
            <a:spLocks noChangeArrowheads="1"/>
          </p:cNvSpPr>
          <p:nvPr/>
        </p:nvSpPr>
        <p:spPr bwMode="auto">
          <a:xfrm>
            <a:off x="4600913" y="5708439"/>
            <a:ext cx="4038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pct40">
                  <a:fgClr>
                    <a:srgbClr val="D0EA7C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33CC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r>
              <a:rPr lang="zh-CN" altLang="en-U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适用于输出电压固定、输出电流不大、且负载变动不大的场合。</a:t>
            </a:r>
          </a:p>
        </p:txBody>
      </p:sp>
    </p:spTree>
    <p:extLst>
      <p:ext uri="{BB962C8B-B14F-4D97-AF65-F5344CB8AC3E}">
        <p14:creationId xmlns:p14="http://schemas.microsoft.com/office/powerpoint/2010/main" val="287711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utoUpdateAnimBg="0"/>
      <p:bldP spid="112" grpId="0" build="p" autoUpdateAnimBg="0"/>
      <p:bldP spid="113" grpId="0" autoUpdateAnimBg="0"/>
      <p:bldP spid="116" grpId="0" animBg="1" autoUpdateAnimBg="0"/>
      <p:bldP spid="118" grpId="0" animBg="1" autoUpdateAnimBg="0"/>
      <p:bldP spid="11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单相半波整流电路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sp>
        <p:nvSpPr>
          <p:cNvPr id="113" name="Rectangle 2"/>
          <p:cNvSpPr txBox="1">
            <a:spLocks noChangeArrowheads="1"/>
          </p:cNvSpPr>
          <p:nvPr/>
        </p:nvSpPr>
        <p:spPr bwMode="auto">
          <a:xfrm>
            <a:off x="436314" y="848740"/>
            <a:ext cx="3263900" cy="5334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4.  </a:t>
            </a:r>
            <a:r>
              <a:rPr lang="zh-CN" altLang="en-US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参数计算</a:t>
            </a:r>
          </a:p>
        </p:txBody>
      </p:sp>
      <p:sp>
        <p:nvSpPr>
          <p:cNvPr id="114" name="Rectangle 3"/>
          <p:cNvSpPr>
            <a:spLocks noChangeArrowheads="1"/>
          </p:cNvSpPr>
          <p:nvPr/>
        </p:nvSpPr>
        <p:spPr bwMode="auto">
          <a:xfrm>
            <a:off x="872877" y="1491678"/>
            <a:ext cx="4648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(1) 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整流电压平均值 </a:t>
            </a:r>
            <a:r>
              <a:rPr lang="en-US" altLang="zh-CN" b="1" i="1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o</a:t>
            </a:r>
            <a:endParaRPr lang="en-US" altLang="zh-CN" b="1" dirty="0">
              <a:solidFill>
                <a:srgbClr val="004E00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15" name="Rectangle 5"/>
          <p:cNvSpPr>
            <a:spLocks noChangeArrowheads="1"/>
          </p:cNvSpPr>
          <p:nvPr/>
        </p:nvSpPr>
        <p:spPr bwMode="auto">
          <a:xfrm>
            <a:off x="872877" y="2376468"/>
            <a:ext cx="4267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(2) 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整流电流平均值 </a:t>
            </a:r>
            <a:r>
              <a:rPr lang="en-US" altLang="zh-CN" b="1" i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b="1" baseline="-25000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o</a:t>
            </a:r>
            <a:endParaRPr lang="en-US" altLang="zh-CN" b="1" dirty="0">
              <a:solidFill>
                <a:srgbClr val="004E00"/>
              </a:solidFill>
              <a:latin typeface="+mn-lt"/>
              <a:ea typeface="Microsoft YaHei" panose="020B0503020204020204" pitchFamily="34" charset="-122"/>
            </a:endParaRPr>
          </a:p>
        </p:txBody>
      </p:sp>
      <p:graphicFrame>
        <p:nvGraphicFramePr>
          <p:cNvPr id="11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415208"/>
              </p:ext>
            </p:extLst>
          </p:nvPr>
        </p:nvGraphicFramePr>
        <p:xfrm>
          <a:off x="3684694" y="2227534"/>
          <a:ext cx="2069709" cy="751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90570" imgH="418971" progId="Equation.3">
                  <p:embed/>
                </p:oleObj>
              </mc:Choice>
              <mc:Fallback>
                <p:oleObj name="Equation" r:id="rId4" imgW="1190570" imgH="41897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4694" y="2227534"/>
                        <a:ext cx="2069709" cy="7519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" name="Rectangle 7"/>
          <p:cNvSpPr>
            <a:spLocks noChangeArrowheads="1"/>
          </p:cNvSpPr>
          <p:nvPr/>
        </p:nvSpPr>
        <p:spPr bwMode="auto">
          <a:xfrm>
            <a:off x="872877" y="3134956"/>
            <a:ext cx="5105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(3) 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流过每管电流平均值 </a:t>
            </a:r>
            <a:r>
              <a:rPr lang="en-US" altLang="zh-CN" b="1" i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b="1" baseline="-25000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D</a:t>
            </a:r>
            <a:endParaRPr lang="en-US" altLang="zh-CN" b="1" i="1" baseline="-25000" dirty="0">
              <a:solidFill>
                <a:srgbClr val="004E00"/>
              </a:solidFill>
              <a:latin typeface="+mn-lt"/>
              <a:ea typeface="Microsoft YaHei" panose="020B0503020204020204" pitchFamily="34" charset="-122"/>
            </a:endParaRPr>
          </a:p>
        </p:txBody>
      </p:sp>
      <p:graphicFrame>
        <p:nvGraphicFramePr>
          <p:cNvPr id="11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0479412"/>
              </p:ext>
            </p:extLst>
          </p:nvPr>
        </p:nvGraphicFramePr>
        <p:xfrm>
          <a:off x="4146301" y="3079116"/>
          <a:ext cx="924715" cy="425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66837" imgH="200025" progId="Equation.3">
                  <p:embed/>
                </p:oleObj>
              </mc:Choice>
              <mc:Fallback>
                <p:oleObj name="Equation" r:id="rId6" imgW="466837" imgH="2000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6301" y="3079116"/>
                        <a:ext cx="924715" cy="4251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" name="Rectangle 9"/>
          <p:cNvSpPr>
            <a:spLocks noChangeArrowheads="1"/>
          </p:cNvSpPr>
          <p:nvPr/>
        </p:nvSpPr>
        <p:spPr bwMode="auto">
          <a:xfrm>
            <a:off x="872877" y="3779660"/>
            <a:ext cx="37513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(4) </a:t>
            </a:r>
            <a:r>
              <a:rPr lang="zh-CN" altLang="en-US" b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每管承受的最高反向电压 </a:t>
            </a:r>
            <a:r>
              <a:rPr lang="en-US" altLang="zh-CN" b="1" i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DRM</a:t>
            </a:r>
          </a:p>
        </p:txBody>
      </p:sp>
      <p:graphicFrame>
        <p:nvGraphicFramePr>
          <p:cNvPr id="12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6990099"/>
              </p:ext>
            </p:extLst>
          </p:nvPr>
        </p:nvGraphicFramePr>
        <p:xfrm>
          <a:off x="4782422" y="3685424"/>
          <a:ext cx="1477310" cy="463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19259" imgH="209486" progId="Equation.3">
                  <p:embed/>
                </p:oleObj>
              </mc:Choice>
              <mc:Fallback>
                <p:oleObj name="Equation" r:id="rId8" imgW="819259" imgH="20948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2422" y="3685424"/>
                        <a:ext cx="1477310" cy="4635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" name="Rectangle 15"/>
          <p:cNvSpPr>
            <a:spLocks noChangeArrowheads="1"/>
          </p:cNvSpPr>
          <p:nvPr/>
        </p:nvSpPr>
        <p:spPr bwMode="auto">
          <a:xfrm>
            <a:off x="872877" y="4389260"/>
            <a:ext cx="32152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(5) 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变压器副边电流有效值 </a:t>
            </a:r>
            <a:r>
              <a:rPr lang="en-US" altLang="zh-CN" b="1" i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I</a:t>
            </a:r>
          </a:p>
        </p:txBody>
      </p:sp>
      <p:graphicFrame>
        <p:nvGraphicFramePr>
          <p:cNvPr id="12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317030"/>
              </p:ext>
            </p:extLst>
          </p:nvPr>
        </p:nvGraphicFramePr>
        <p:xfrm>
          <a:off x="4140485" y="4188957"/>
          <a:ext cx="4086225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324203" imgH="418971" progId="Equation.3">
                  <p:embed/>
                </p:oleObj>
              </mc:Choice>
              <mc:Fallback>
                <p:oleObj name="Equation" r:id="rId10" imgW="2324203" imgH="41897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485" y="4188957"/>
                        <a:ext cx="4086225" cy="769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3" name="Group 19"/>
          <p:cNvGrpSpPr>
            <a:grpSpLocks/>
          </p:cNvGrpSpPr>
          <p:nvPr/>
        </p:nvGrpSpPr>
        <p:grpSpPr bwMode="auto">
          <a:xfrm>
            <a:off x="3477964" y="1341044"/>
            <a:ext cx="4268751" cy="765158"/>
            <a:chOff x="1481" y="816"/>
            <a:chExt cx="3506" cy="586"/>
          </a:xfrm>
        </p:grpSpPr>
        <p:graphicFrame>
          <p:nvGraphicFramePr>
            <p:cNvPr id="124" name="Object 4"/>
            <p:cNvGraphicFramePr>
              <a:graphicFrameLocks noChangeAspect="1"/>
            </p:cNvGraphicFramePr>
            <p:nvPr/>
          </p:nvGraphicFramePr>
          <p:xfrm>
            <a:off x="1788" y="816"/>
            <a:ext cx="2438" cy="5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1600200" imgH="361937" progId="Equation.DSMT4">
                    <p:embed/>
                  </p:oleObj>
                </mc:Choice>
                <mc:Fallback>
                  <p:oleObj name="Equation" r:id="rId12" imgW="1600200" imgH="361937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8" y="816"/>
                          <a:ext cx="2438" cy="5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5" name="Object 17"/>
            <p:cNvGraphicFramePr>
              <a:graphicFrameLocks noChangeAspect="1"/>
            </p:cNvGraphicFramePr>
            <p:nvPr/>
          </p:nvGraphicFramePr>
          <p:xfrm>
            <a:off x="4176" y="960"/>
            <a:ext cx="811" cy="2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533490" imgH="152451" progId="Equation.DSMT4">
                    <p:embed/>
                  </p:oleObj>
                </mc:Choice>
                <mc:Fallback>
                  <p:oleObj name="Equation" r:id="rId14" imgW="533490" imgH="152451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960"/>
                          <a:ext cx="811" cy="2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6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26610524"/>
                </p:ext>
              </p:extLst>
            </p:nvPr>
          </p:nvGraphicFramePr>
          <p:xfrm>
            <a:off x="1481" y="912"/>
            <a:ext cx="343" cy="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199958" imgH="200025" progId="Equation.DSMT4">
                    <p:embed/>
                  </p:oleObj>
                </mc:Choice>
                <mc:Fallback>
                  <p:oleObj name="Equation" r:id="rId16" imgW="199958" imgH="200025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1" y="912"/>
                          <a:ext cx="343" cy="3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8978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utoUpdateAnimBg="0"/>
      <p:bldP spid="115" grpId="0" autoUpdateAnimBg="0"/>
      <p:bldP spid="117" grpId="0" autoUpdateAnimBg="0"/>
      <p:bldP spid="119" grpId="0" autoUpdateAnimBg="0"/>
      <p:bldP spid="12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单相半波整流电路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506858" y="877986"/>
            <a:ext cx="4114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5. 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整流二极管的选择</a:t>
            </a: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701675" y="1501624"/>
            <a:ext cx="7594600" cy="407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   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平均电流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D 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与最高反向电压 </a:t>
            </a:r>
            <a:r>
              <a:rPr lang="en-US" altLang="zh-CN" sz="2000" b="1" i="1" dirty="0"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>
                <a:latin typeface="+mn-lt"/>
                <a:ea typeface="Microsoft YaHei" panose="020B0503020204020204" pitchFamily="34" charset="-122"/>
              </a:rPr>
              <a:t>DRM</a:t>
            </a:r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是选择整流二极管的主要依据。</a:t>
            </a:r>
          </a:p>
        </p:txBody>
      </p:sp>
      <p:sp>
        <p:nvSpPr>
          <p:cNvPr id="21" name="Rectangle 4" descr="40%"/>
          <p:cNvSpPr>
            <a:spLocks noChangeArrowheads="1"/>
          </p:cNvSpPr>
          <p:nvPr/>
        </p:nvSpPr>
        <p:spPr bwMode="auto">
          <a:xfrm>
            <a:off x="1600200" y="2011605"/>
            <a:ext cx="5486400" cy="769441"/>
          </a:xfrm>
          <a:prstGeom prst="rect">
            <a:avLst/>
          </a:prstGeom>
          <a:pattFill prst="pct40">
            <a:fgClr>
              <a:srgbClr val="FFCCCC"/>
            </a:fgClr>
            <a:bgClr>
              <a:srgbClr val="FFFFFF"/>
            </a:bgClr>
          </a:patt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Aft>
                <a:spcPct val="20000"/>
              </a:spcAft>
            </a:pP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选管时应满足：</a:t>
            </a:r>
          </a:p>
          <a:p>
            <a:pPr>
              <a:spcAft>
                <a:spcPct val="20000"/>
              </a:spcAft>
            </a:pPr>
            <a:r>
              <a:rPr lang="zh-CN" altLang="en-US" sz="2000" b="1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    </a:t>
            </a: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OM</a:t>
            </a:r>
            <a:r>
              <a:rPr lang="en-US" altLang="zh-CN" sz="2000" b="1" i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  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</a:t>
            </a: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 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， </a:t>
            </a: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RWM</a:t>
            </a:r>
            <a:r>
              <a:rPr lang="en-US" altLang="zh-CN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  <a:sym typeface="Symbol" pitchFamily="18" charset="2"/>
              </a:rPr>
              <a:t>  </a:t>
            </a:r>
            <a:r>
              <a:rPr lang="en-US" altLang="zh-CN" sz="2000" b="1" i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sz="2000" b="1" baseline="-25000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DRM</a:t>
            </a:r>
            <a:r>
              <a:rPr lang="en-US" altLang="zh-CN" sz="2000" b="1" baseline="-25000" dirty="0">
                <a:solidFill>
                  <a:srgbClr val="000099"/>
                </a:solidFill>
                <a:latin typeface="+mn-lt"/>
                <a:ea typeface="Microsoft YaHei" panose="020B0503020204020204" pitchFamily="34" charset="-122"/>
              </a:rPr>
              <a:t> </a:t>
            </a:r>
            <a:endParaRPr lang="en-US" altLang="zh-CN" sz="2000" b="1" i="1" baseline="-25000" dirty="0">
              <a:solidFill>
                <a:srgbClr val="000099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760413" y="3054244"/>
            <a:ext cx="5827236" cy="407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半波整流电路的</a:t>
            </a: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优点：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结构简单，使用的元件少。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701674" y="3561940"/>
            <a:ext cx="759460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20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缺点：</a:t>
            </a:r>
            <a:r>
              <a:rPr lang="zh-CN" altLang="en-US" sz="2000" b="1" dirty="0">
                <a:latin typeface="+mn-lt"/>
                <a:ea typeface="Microsoft YaHei" panose="020B0503020204020204" pitchFamily="34" charset="-122"/>
              </a:rPr>
              <a:t>只利用了电源的半个周期，所以电源利用率低，输出的直流成分比较低；输出波形的脉动大；变压器电流含有直流成分，容易饱和。故半波整流只用在要求不高，输出电流较小的场合。</a:t>
            </a:r>
          </a:p>
        </p:txBody>
      </p:sp>
    </p:spTree>
    <p:extLst>
      <p:ext uri="{BB962C8B-B14F-4D97-AF65-F5344CB8AC3E}">
        <p14:creationId xmlns:p14="http://schemas.microsoft.com/office/powerpoint/2010/main" val="297276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utoUpdateAnimBg="0"/>
      <p:bldP spid="20" grpId="0" autoUpdateAnimBg="0"/>
      <p:bldP spid="21" grpId="0" animBg="1" autoUpdateAnimBg="0"/>
      <p:bldP spid="22" grpId="0" autoUpdateAnimBg="0"/>
      <p:bldP spid="2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单相全波整流电路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57100" y="3526135"/>
            <a:ext cx="2667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zh-CN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2. </a:t>
            </a:r>
            <a:r>
              <a:rPr lang="zh-CN" altLang="en-US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工作原理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42707" y="4098606"/>
            <a:ext cx="4854812" cy="39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b="1" i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    u</a:t>
            </a:r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 </a:t>
            </a:r>
            <a:r>
              <a:rPr lang="zh-CN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正半周，</a:t>
            </a:r>
            <a:r>
              <a:rPr lang="en-US" altLang="zh-CN" b="1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V</a:t>
            </a:r>
            <a:r>
              <a:rPr lang="en-US" altLang="zh-CN" b="1" baseline="-25000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a</a:t>
            </a:r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&gt;</a:t>
            </a:r>
            <a:r>
              <a:rPr lang="en-US" altLang="zh-CN" b="1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V</a:t>
            </a:r>
            <a:r>
              <a:rPr lang="en-US" altLang="zh-CN" b="1" baseline="-25000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b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，</a:t>
            </a:r>
            <a:r>
              <a:rPr lang="zh-CN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二极管</a:t>
            </a:r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D1</a:t>
            </a:r>
            <a:r>
              <a:rPr lang="zh-CN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导通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，</a:t>
            </a:r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D2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截止</a:t>
            </a:r>
            <a:r>
              <a:rPr lang="zh-CN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；</a:t>
            </a:r>
            <a:endParaRPr lang="zh-CN" altLang="en-US" b="1" dirty="0">
              <a:solidFill>
                <a:srgbClr val="004E00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642706" y="4531130"/>
            <a:ext cx="5047858" cy="39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b="1" i="1" dirty="0">
                <a:solidFill>
                  <a:schemeClr val="bg1"/>
                </a:solidFill>
                <a:latin typeface="+mn-lt"/>
                <a:ea typeface="Microsoft YaHei" panose="020B0503020204020204" pitchFamily="34" charset="-122"/>
              </a:rPr>
              <a:t>    </a:t>
            </a:r>
            <a:r>
              <a:rPr lang="en-US" altLang="zh-CN" b="1" i="1" dirty="0">
                <a:latin typeface="+mn-lt"/>
                <a:ea typeface="Microsoft YaHei" panose="020B0503020204020204" pitchFamily="34" charset="-122"/>
              </a:rPr>
              <a:t>u </a:t>
            </a:r>
            <a:r>
              <a:rPr lang="zh-CN" altLang="zh-CN" b="1" dirty="0">
                <a:latin typeface="+mn-lt"/>
                <a:ea typeface="Microsoft YaHei" panose="020B0503020204020204" pitchFamily="34" charset="-122"/>
              </a:rPr>
              <a:t>负半周，</a:t>
            </a:r>
            <a:r>
              <a:rPr lang="en-US" altLang="zh-CN" b="1" dirty="0" err="1">
                <a:latin typeface="+mn-lt"/>
                <a:ea typeface="Microsoft YaHei" panose="020B0503020204020204" pitchFamily="34" charset="-122"/>
              </a:rPr>
              <a:t>V</a:t>
            </a:r>
            <a:r>
              <a:rPr lang="en-US" altLang="zh-CN" b="1" baseline="-25000" dirty="0" err="1">
                <a:latin typeface="+mn-lt"/>
                <a:ea typeface="Microsoft YaHei" panose="020B0503020204020204" pitchFamily="34" charset="-122"/>
              </a:rPr>
              <a:t>a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&lt; </a:t>
            </a:r>
            <a:r>
              <a:rPr lang="en-US" altLang="zh-CN" b="1" dirty="0" err="1">
                <a:latin typeface="+mn-lt"/>
                <a:ea typeface="Microsoft YaHei" panose="020B0503020204020204" pitchFamily="34" charset="-122"/>
              </a:rPr>
              <a:t>V</a:t>
            </a:r>
            <a:r>
              <a:rPr lang="en-US" altLang="zh-CN" b="1" baseline="-25000" dirty="0" err="1">
                <a:latin typeface="+mn-lt"/>
                <a:ea typeface="Microsoft YaHei" panose="020B0503020204020204" pitchFamily="34" charset="-122"/>
              </a:rPr>
              <a:t>b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，二极管</a:t>
            </a:r>
            <a:r>
              <a:rPr lang="en-US" altLang="zh-CN" b="1" dirty="0">
                <a:latin typeface="+mn-lt"/>
                <a:ea typeface="Microsoft YaHei" panose="020B0503020204020204" pitchFamily="34" charset="-122"/>
              </a:rPr>
              <a:t>D2 </a:t>
            </a:r>
            <a:r>
              <a:rPr lang="zh-CN" altLang="en-US" b="1" dirty="0">
                <a:latin typeface="+mn-lt"/>
                <a:ea typeface="Microsoft YaHei" panose="020B0503020204020204" pitchFamily="34" charset="-122"/>
              </a:rPr>
              <a:t>导通，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D1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YaHei" panose="020B0503020204020204" pitchFamily="34" charset="-122"/>
              </a:rPr>
              <a:t>截止</a:t>
            </a:r>
            <a:r>
              <a:rPr lang="zh-CN" altLang="zh-CN" b="1" dirty="0">
                <a:latin typeface="+mn-lt"/>
                <a:ea typeface="Microsoft YaHei" panose="020B0503020204020204" pitchFamily="34" charset="-122"/>
              </a:rPr>
              <a:t>。</a:t>
            </a:r>
            <a:endParaRPr lang="zh-CN" altLang="en-US" b="1" dirty="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557100" y="782935"/>
            <a:ext cx="17844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1.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电路结构</a:t>
            </a:r>
          </a:p>
        </p:txBody>
      </p:sp>
      <p:grpSp>
        <p:nvGrpSpPr>
          <p:cNvPr id="14" name="Group 57"/>
          <p:cNvGrpSpPr>
            <a:grpSpLocks/>
          </p:cNvGrpSpPr>
          <p:nvPr/>
        </p:nvGrpSpPr>
        <p:grpSpPr bwMode="auto">
          <a:xfrm>
            <a:off x="633300" y="1121073"/>
            <a:ext cx="4038600" cy="2416175"/>
            <a:chOff x="336" y="767"/>
            <a:chExt cx="2544" cy="1522"/>
          </a:xfrm>
        </p:grpSpPr>
        <p:sp>
          <p:nvSpPr>
            <p:cNvPr id="15" name="Rectangle 58"/>
            <p:cNvSpPr>
              <a:spLocks noChangeArrowheads="1"/>
            </p:cNvSpPr>
            <p:nvPr/>
          </p:nvSpPr>
          <p:spPr bwMode="auto">
            <a:xfrm>
              <a:off x="2492" y="1697"/>
              <a:ext cx="24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  –</a:t>
              </a:r>
            </a:p>
          </p:txBody>
        </p:sp>
        <p:sp>
          <p:nvSpPr>
            <p:cNvPr id="16" name="Rectangle 59"/>
            <p:cNvSpPr>
              <a:spLocks noChangeArrowheads="1"/>
            </p:cNvSpPr>
            <p:nvPr/>
          </p:nvSpPr>
          <p:spPr bwMode="auto">
            <a:xfrm>
              <a:off x="1415" y="1175"/>
              <a:ext cx="19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1600" b="1" dirty="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17" name="Rectangle 60"/>
            <p:cNvSpPr>
              <a:spLocks noChangeArrowheads="1"/>
            </p:cNvSpPr>
            <p:nvPr/>
          </p:nvSpPr>
          <p:spPr bwMode="auto">
            <a:xfrm>
              <a:off x="2567" y="1256"/>
              <a:ext cx="19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+</a:t>
              </a:r>
            </a:p>
          </p:txBody>
        </p:sp>
        <p:sp>
          <p:nvSpPr>
            <p:cNvPr id="18" name="Rectangle 61"/>
            <p:cNvSpPr>
              <a:spLocks noChangeArrowheads="1"/>
            </p:cNvSpPr>
            <p:nvPr/>
          </p:nvSpPr>
          <p:spPr bwMode="auto">
            <a:xfrm>
              <a:off x="1412" y="1430"/>
              <a:ext cx="18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1600" b="1" dirty="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–</a:t>
              </a:r>
            </a:p>
          </p:txBody>
        </p:sp>
        <p:grpSp>
          <p:nvGrpSpPr>
            <p:cNvPr id="24" name="Group 62"/>
            <p:cNvGrpSpPr>
              <a:grpSpLocks/>
            </p:cNvGrpSpPr>
            <p:nvPr/>
          </p:nvGrpSpPr>
          <p:grpSpPr bwMode="auto">
            <a:xfrm>
              <a:off x="338" y="1227"/>
              <a:ext cx="683" cy="349"/>
              <a:chOff x="1089" y="2072"/>
              <a:chExt cx="702" cy="399"/>
            </a:xfrm>
          </p:grpSpPr>
          <p:sp>
            <p:nvSpPr>
              <p:cNvPr id="54" name="Line 63"/>
              <p:cNvSpPr>
                <a:spLocks noChangeShapeType="1"/>
              </p:cNvSpPr>
              <p:nvPr/>
            </p:nvSpPr>
            <p:spPr bwMode="auto">
              <a:xfrm flipV="1">
                <a:off x="1089" y="2072"/>
                <a:ext cx="0" cy="39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5" name="Line 64"/>
              <p:cNvSpPr>
                <a:spLocks noChangeShapeType="1"/>
              </p:cNvSpPr>
              <p:nvPr/>
            </p:nvSpPr>
            <p:spPr bwMode="auto">
              <a:xfrm>
                <a:off x="1089" y="2471"/>
                <a:ext cx="70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5" name="Freeform 65"/>
            <p:cNvSpPr>
              <a:spLocks noChangeAspect="1"/>
            </p:cNvSpPr>
            <p:nvPr/>
          </p:nvSpPr>
          <p:spPr bwMode="auto">
            <a:xfrm>
              <a:off x="336" y="1406"/>
              <a:ext cx="495" cy="329"/>
            </a:xfrm>
            <a:custGeom>
              <a:avLst/>
              <a:gdLst>
                <a:gd name="T0" fmla="*/ 0 w 1932"/>
                <a:gd name="T1" fmla="*/ 31 h 753"/>
                <a:gd name="T2" fmla="*/ 8 w 1932"/>
                <a:gd name="T3" fmla="*/ 0 h 753"/>
                <a:gd name="T4" fmla="*/ 16 w 1932"/>
                <a:gd name="T5" fmla="*/ 30 h 753"/>
                <a:gd name="T6" fmla="*/ 25 w 1932"/>
                <a:gd name="T7" fmla="*/ 62 h 753"/>
                <a:gd name="T8" fmla="*/ 33 w 1932"/>
                <a:gd name="T9" fmla="*/ 31 h 7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32" h="753">
                  <a:moveTo>
                    <a:pt x="0" y="376"/>
                  </a:moveTo>
                  <a:cubicBezTo>
                    <a:pt x="166" y="190"/>
                    <a:pt x="332" y="4"/>
                    <a:pt x="492" y="2"/>
                  </a:cubicBezTo>
                  <a:cubicBezTo>
                    <a:pt x="652" y="0"/>
                    <a:pt x="798" y="239"/>
                    <a:pt x="960" y="364"/>
                  </a:cubicBezTo>
                  <a:cubicBezTo>
                    <a:pt x="1122" y="489"/>
                    <a:pt x="1301" y="749"/>
                    <a:pt x="1463" y="751"/>
                  </a:cubicBezTo>
                  <a:cubicBezTo>
                    <a:pt x="1625" y="753"/>
                    <a:pt x="1854" y="439"/>
                    <a:pt x="1932" y="37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26" name="Text Box 66"/>
            <p:cNvSpPr txBox="1">
              <a:spLocks noChangeArrowheads="1"/>
            </p:cNvSpPr>
            <p:nvPr/>
          </p:nvSpPr>
          <p:spPr bwMode="auto">
            <a:xfrm>
              <a:off x="1376" y="859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a</a:t>
              </a:r>
            </a:p>
          </p:txBody>
        </p:sp>
        <p:sp>
          <p:nvSpPr>
            <p:cNvPr id="27" name="Text Box 67"/>
            <p:cNvSpPr txBox="1">
              <a:spLocks noChangeArrowheads="1"/>
            </p:cNvSpPr>
            <p:nvPr/>
          </p:nvSpPr>
          <p:spPr bwMode="auto">
            <a:xfrm>
              <a:off x="1104" y="911"/>
              <a:ext cx="28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Tr</a:t>
              </a:r>
            </a:p>
          </p:txBody>
        </p:sp>
        <p:sp>
          <p:nvSpPr>
            <p:cNvPr id="28" name="Text Box 68"/>
            <p:cNvSpPr txBox="1">
              <a:spLocks noChangeArrowheads="1"/>
            </p:cNvSpPr>
            <p:nvPr/>
          </p:nvSpPr>
          <p:spPr bwMode="auto">
            <a:xfrm>
              <a:off x="1708" y="776"/>
              <a:ext cx="46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dirty="0">
                  <a:latin typeface="+mn-lt"/>
                  <a:ea typeface="Microsoft YaHei" panose="020B0503020204020204" pitchFamily="34" charset="-122"/>
                </a:rPr>
                <a:t>D1</a:t>
              </a:r>
            </a:p>
          </p:txBody>
        </p:sp>
        <p:sp>
          <p:nvSpPr>
            <p:cNvPr id="29" name="Text Box 69"/>
            <p:cNvSpPr txBox="1">
              <a:spLocks noChangeArrowheads="1"/>
            </p:cNvSpPr>
            <p:nvPr/>
          </p:nvSpPr>
          <p:spPr bwMode="auto">
            <a:xfrm>
              <a:off x="2536" y="1391"/>
              <a:ext cx="34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2000" b="1" baseline="-25000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2000" b="1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0" name="Line 70"/>
            <p:cNvSpPr>
              <a:spLocks noChangeShapeType="1"/>
            </p:cNvSpPr>
            <p:nvPr/>
          </p:nvSpPr>
          <p:spPr bwMode="auto">
            <a:xfrm>
              <a:off x="687" y="1178"/>
              <a:ext cx="4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1" name="Oval 71"/>
            <p:cNvSpPr>
              <a:spLocks noChangeArrowheads="1"/>
            </p:cNvSpPr>
            <p:nvPr/>
          </p:nvSpPr>
          <p:spPr bwMode="auto">
            <a:xfrm>
              <a:off x="646" y="1160"/>
              <a:ext cx="39" cy="3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2" name="Line 72"/>
            <p:cNvSpPr>
              <a:spLocks noChangeShapeType="1"/>
            </p:cNvSpPr>
            <p:nvPr/>
          </p:nvSpPr>
          <p:spPr bwMode="auto">
            <a:xfrm>
              <a:off x="687" y="2040"/>
              <a:ext cx="4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3" name="Oval 73"/>
            <p:cNvSpPr>
              <a:spLocks noChangeArrowheads="1"/>
            </p:cNvSpPr>
            <p:nvPr/>
          </p:nvSpPr>
          <p:spPr bwMode="auto">
            <a:xfrm>
              <a:off x="646" y="2022"/>
              <a:ext cx="39" cy="3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4" name="Freeform 74"/>
            <p:cNvSpPr>
              <a:spLocks/>
            </p:cNvSpPr>
            <p:nvPr/>
          </p:nvSpPr>
          <p:spPr bwMode="auto">
            <a:xfrm>
              <a:off x="1152" y="1360"/>
              <a:ext cx="41" cy="497"/>
            </a:xfrm>
            <a:custGeom>
              <a:avLst/>
              <a:gdLst>
                <a:gd name="T0" fmla="*/ 0 w 48"/>
                <a:gd name="T1" fmla="*/ 0 h 768"/>
                <a:gd name="T2" fmla="*/ 30 w 48"/>
                <a:gd name="T3" fmla="*/ 26 h 768"/>
                <a:gd name="T4" fmla="*/ 0 w 48"/>
                <a:gd name="T5" fmla="*/ 52 h 768"/>
                <a:gd name="T6" fmla="*/ 30 w 48"/>
                <a:gd name="T7" fmla="*/ 78 h 768"/>
                <a:gd name="T8" fmla="*/ 0 w 48"/>
                <a:gd name="T9" fmla="*/ 104 h 768"/>
                <a:gd name="T10" fmla="*/ 30 w 48"/>
                <a:gd name="T11" fmla="*/ 130 h 768"/>
                <a:gd name="T12" fmla="*/ 0 w 48"/>
                <a:gd name="T13" fmla="*/ 156 h 768"/>
                <a:gd name="T14" fmla="*/ 30 w 48"/>
                <a:gd name="T15" fmla="*/ 182 h 768"/>
                <a:gd name="T16" fmla="*/ 0 w 48"/>
                <a:gd name="T17" fmla="*/ 208 h 7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768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0" y="160"/>
                    <a:pt x="0" y="192"/>
                  </a:cubicBezTo>
                  <a:cubicBezTo>
                    <a:pt x="0" y="224"/>
                    <a:pt x="48" y="256"/>
                    <a:pt x="48" y="288"/>
                  </a:cubicBezTo>
                  <a:cubicBezTo>
                    <a:pt x="48" y="320"/>
                    <a:pt x="0" y="352"/>
                    <a:pt x="0" y="384"/>
                  </a:cubicBezTo>
                  <a:cubicBezTo>
                    <a:pt x="0" y="416"/>
                    <a:pt x="48" y="448"/>
                    <a:pt x="48" y="480"/>
                  </a:cubicBezTo>
                  <a:cubicBezTo>
                    <a:pt x="48" y="512"/>
                    <a:pt x="0" y="544"/>
                    <a:pt x="0" y="576"/>
                  </a:cubicBezTo>
                  <a:cubicBezTo>
                    <a:pt x="0" y="608"/>
                    <a:pt x="48" y="640"/>
                    <a:pt x="48" y="672"/>
                  </a:cubicBezTo>
                  <a:cubicBezTo>
                    <a:pt x="48" y="704"/>
                    <a:pt x="8" y="752"/>
                    <a:pt x="0" y="7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5" name="Freeform 75"/>
            <p:cNvSpPr>
              <a:spLocks/>
            </p:cNvSpPr>
            <p:nvPr/>
          </p:nvSpPr>
          <p:spPr bwMode="auto">
            <a:xfrm flipH="1">
              <a:off x="1329" y="1360"/>
              <a:ext cx="40" cy="497"/>
            </a:xfrm>
            <a:custGeom>
              <a:avLst/>
              <a:gdLst>
                <a:gd name="T0" fmla="*/ 0 w 48"/>
                <a:gd name="T1" fmla="*/ 0 h 768"/>
                <a:gd name="T2" fmla="*/ 28 w 48"/>
                <a:gd name="T3" fmla="*/ 26 h 768"/>
                <a:gd name="T4" fmla="*/ 0 w 48"/>
                <a:gd name="T5" fmla="*/ 52 h 768"/>
                <a:gd name="T6" fmla="*/ 28 w 48"/>
                <a:gd name="T7" fmla="*/ 78 h 768"/>
                <a:gd name="T8" fmla="*/ 0 w 48"/>
                <a:gd name="T9" fmla="*/ 104 h 768"/>
                <a:gd name="T10" fmla="*/ 28 w 48"/>
                <a:gd name="T11" fmla="*/ 130 h 768"/>
                <a:gd name="T12" fmla="*/ 0 w 48"/>
                <a:gd name="T13" fmla="*/ 156 h 768"/>
                <a:gd name="T14" fmla="*/ 28 w 48"/>
                <a:gd name="T15" fmla="*/ 182 h 768"/>
                <a:gd name="T16" fmla="*/ 0 w 48"/>
                <a:gd name="T17" fmla="*/ 208 h 7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768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0" y="160"/>
                    <a:pt x="0" y="192"/>
                  </a:cubicBezTo>
                  <a:cubicBezTo>
                    <a:pt x="0" y="224"/>
                    <a:pt x="48" y="256"/>
                    <a:pt x="48" y="288"/>
                  </a:cubicBezTo>
                  <a:cubicBezTo>
                    <a:pt x="48" y="320"/>
                    <a:pt x="0" y="352"/>
                    <a:pt x="0" y="384"/>
                  </a:cubicBezTo>
                  <a:cubicBezTo>
                    <a:pt x="0" y="416"/>
                    <a:pt x="48" y="448"/>
                    <a:pt x="48" y="480"/>
                  </a:cubicBezTo>
                  <a:cubicBezTo>
                    <a:pt x="48" y="512"/>
                    <a:pt x="0" y="544"/>
                    <a:pt x="0" y="576"/>
                  </a:cubicBezTo>
                  <a:cubicBezTo>
                    <a:pt x="0" y="608"/>
                    <a:pt x="48" y="640"/>
                    <a:pt x="48" y="672"/>
                  </a:cubicBezTo>
                  <a:cubicBezTo>
                    <a:pt x="48" y="704"/>
                    <a:pt x="8" y="752"/>
                    <a:pt x="0" y="76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6" name="Line 76"/>
            <p:cNvSpPr>
              <a:spLocks noChangeShapeType="1"/>
            </p:cNvSpPr>
            <p:nvPr/>
          </p:nvSpPr>
          <p:spPr bwMode="auto">
            <a:xfrm>
              <a:off x="1264" y="1259"/>
              <a:ext cx="0" cy="69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7" name="Line 77"/>
            <p:cNvSpPr>
              <a:spLocks noChangeShapeType="1"/>
            </p:cNvSpPr>
            <p:nvPr/>
          </p:nvSpPr>
          <p:spPr bwMode="auto">
            <a:xfrm flipV="1">
              <a:off x="1362" y="2038"/>
              <a:ext cx="1104" cy="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38" name="Text Box 78"/>
            <p:cNvSpPr txBox="1">
              <a:spLocks noChangeArrowheads="1"/>
            </p:cNvSpPr>
            <p:nvPr/>
          </p:nvSpPr>
          <p:spPr bwMode="auto">
            <a:xfrm>
              <a:off x="1392" y="1278"/>
              <a:ext cx="29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 dirty="0">
                  <a:solidFill>
                    <a:srgbClr val="FF33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</a:p>
          </p:txBody>
        </p:sp>
        <p:sp>
          <p:nvSpPr>
            <p:cNvPr id="39" name="Line 79"/>
            <p:cNvSpPr>
              <a:spLocks noChangeShapeType="1"/>
            </p:cNvSpPr>
            <p:nvPr/>
          </p:nvSpPr>
          <p:spPr bwMode="auto">
            <a:xfrm>
              <a:off x="1152" y="1176"/>
              <a:ext cx="0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0" name="Line 80"/>
            <p:cNvSpPr>
              <a:spLocks noChangeShapeType="1"/>
            </p:cNvSpPr>
            <p:nvPr/>
          </p:nvSpPr>
          <p:spPr bwMode="auto">
            <a:xfrm>
              <a:off x="1152" y="1857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1" name="Line 81"/>
            <p:cNvSpPr>
              <a:spLocks noChangeShapeType="1"/>
            </p:cNvSpPr>
            <p:nvPr/>
          </p:nvSpPr>
          <p:spPr bwMode="auto">
            <a:xfrm>
              <a:off x="1369" y="1177"/>
              <a:ext cx="0" cy="18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2" name="Line 82"/>
            <p:cNvSpPr>
              <a:spLocks noChangeShapeType="1"/>
            </p:cNvSpPr>
            <p:nvPr/>
          </p:nvSpPr>
          <p:spPr bwMode="auto">
            <a:xfrm>
              <a:off x="1369" y="1857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3" name="Line 83"/>
            <p:cNvSpPr>
              <a:spLocks noChangeShapeType="1"/>
            </p:cNvSpPr>
            <p:nvPr/>
          </p:nvSpPr>
          <p:spPr bwMode="auto">
            <a:xfrm>
              <a:off x="2456" y="1176"/>
              <a:ext cx="0" cy="27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4" name="Text Box 84"/>
            <p:cNvSpPr txBox="1">
              <a:spLocks noChangeArrowheads="1"/>
            </p:cNvSpPr>
            <p:nvPr/>
          </p:nvSpPr>
          <p:spPr bwMode="auto">
            <a:xfrm>
              <a:off x="1330" y="2037"/>
              <a:ext cx="20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+mn-lt"/>
                  <a:ea typeface="Microsoft YaHei" panose="020B0503020204020204" pitchFamily="34" charset="-122"/>
                </a:rPr>
                <a:t>b</a:t>
              </a:r>
            </a:p>
          </p:txBody>
        </p:sp>
        <p:sp>
          <p:nvSpPr>
            <p:cNvPr id="45" name="Text Box 85"/>
            <p:cNvSpPr txBox="1">
              <a:spLocks noChangeArrowheads="1"/>
            </p:cNvSpPr>
            <p:nvPr/>
          </p:nvSpPr>
          <p:spPr bwMode="auto">
            <a:xfrm>
              <a:off x="2025" y="1411"/>
              <a:ext cx="52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>
                  <a:latin typeface="+mn-lt"/>
                  <a:ea typeface="Microsoft YaHei" panose="020B0503020204020204" pitchFamily="34" charset="-122"/>
                </a:rPr>
                <a:t>R</a:t>
              </a:r>
              <a:r>
                <a:rPr lang="en-US" altLang="zh-CN" sz="2000" b="1" i="1" baseline="-25000">
                  <a:latin typeface="+mn-lt"/>
                  <a:ea typeface="Microsoft YaHei" panose="020B0503020204020204" pitchFamily="34" charset="-122"/>
                </a:rPr>
                <a:t>L</a:t>
              </a:r>
              <a:endParaRPr lang="en-US" altLang="zh-CN" sz="2000" b="1" i="1">
                <a:latin typeface="+mn-lt"/>
                <a:ea typeface="Microsoft YaHei" panose="020B0503020204020204" pitchFamily="34" charset="-122"/>
              </a:endParaRPr>
            </a:p>
          </p:txBody>
        </p:sp>
        <p:grpSp>
          <p:nvGrpSpPr>
            <p:cNvPr id="46" name="Group 86"/>
            <p:cNvGrpSpPr>
              <a:grpSpLocks/>
            </p:cNvGrpSpPr>
            <p:nvPr/>
          </p:nvGrpSpPr>
          <p:grpSpPr bwMode="auto">
            <a:xfrm flipH="1">
              <a:off x="1871" y="1078"/>
              <a:ext cx="170" cy="186"/>
              <a:chOff x="2793" y="1735"/>
              <a:chExt cx="206" cy="292"/>
            </a:xfrm>
          </p:grpSpPr>
          <p:sp>
            <p:nvSpPr>
              <p:cNvPr id="52" name="AutoShape 87"/>
              <p:cNvSpPr>
                <a:spLocks noChangeArrowheads="1"/>
              </p:cNvSpPr>
              <p:nvPr/>
            </p:nvSpPr>
            <p:spPr bwMode="auto">
              <a:xfrm rot="-5400000">
                <a:off x="2759" y="1787"/>
                <a:ext cx="288" cy="192"/>
              </a:xfrm>
              <a:prstGeom prst="triangle">
                <a:avLst>
                  <a:gd name="adj" fmla="val 50000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33C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53" name="Line 88"/>
              <p:cNvSpPr>
                <a:spLocks noChangeShapeType="1"/>
              </p:cNvSpPr>
              <p:nvPr/>
            </p:nvSpPr>
            <p:spPr bwMode="auto">
              <a:xfrm rot="-5400000">
                <a:off x="2648" y="1880"/>
                <a:ext cx="29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latin typeface="+mn-lt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47" name="Rectangle 89"/>
            <p:cNvSpPr>
              <a:spLocks noChangeArrowheads="1"/>
            </p:cNvSpPr>
            <p:nvPr/>
          </p:nvSpPr>
          <p:spPr bwMode="auto">
            <a:xfrm>
              <a:off x="2411" y="1461"/>
              <a:ext cx="97" cy="26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8" name="Line 90"/>
            <p:cNvSpPr>
              <a:spLocks noChangeShapeType="1"/>
            </p:cNvSpPr>
            <p:nvPr/>
          </p:nvSpPr>
          <p:spPr bwMode="auto">
            <a:xfrm>
              <a:off x="1369" y="1178"/>
              <a:ext cx="109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49" name="Line 91"/>
            <p:cNvSpPr>
              <a:spLocks noChangeShapeType="1"/>
            </p:cNvSpPr>
            <p:nvPr/>
          </p:nvSpPr>
          <p:spPr bwMode="auto">
            <a:xfrm rot="-5400000">
              <a:off x="2286" y="917"/>
              <a:ext cx="0" cy="33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0" name="Text Box 92"/>
            <p:cNvSpPr txBox="1">
              <a:spLocks noChangeArrowheads="1"/>
            </p:cNvSpPr>
            <p:nvPr/>
          </p:nvSpPr>
          <p:spPr bwMode="auto">
            <a:xfrm>
              <a:off x="2130" y="767"/>
              <a:ext cx="34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6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000" b="1" i="1" dirty="0" err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i</a:t>
              </a:r>
              <a:r>
                <a:rPr lang="en-US" altLang="zh-CN" sz="2000" b="1" baseline="-25000" dirty="0" err="1">
                  <a:solidFill>
                    <a:srgbClr val="FF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  <a:endParaRPr lang="en-US" altLang="zh-CN" sz="2000" b="1" dirty="0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51" name="Line 93"/>
            <p:cNvSpPr>
              <a:spLocks noChangeShapeType="1"/>
            </p:cNvSpPr>
            <p:nvPr/>
          </p:nvSpPr>
          <p:spPr bwMode="auto">
            <a:xfrm>
              <a:off x="2459" y="1727"/>
              <a:ext cx="0" cy="31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56" name="AutoShape 87"/>
          <p:cNvSpPr>
            <a:spLocks noChangeArrowheads="1"/>
          </p:cNvSpPr>
          <p:nvPr/>
        </p:nvSpPr>
        <p:spPr bwMode="auto">
          <a:xfrm rot="5400000" flipH="1">
            <a:off x="3073367" y="3010988"/>
            <a:ext cx="291230" cy="251534"/>
          </a:xfrm>
          <a:prstGeom prst="triangle">
            <a:avLst>
              <a:gd name="adj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57" name="Line 88"/>
          <p:cNvSpPr>
            <a:spLocks noChangeShapeType="1"/>
          </p:cNvSpPr>
          <p:nvPr/>
        </p:nvSpPr>
        <p:spPr bwMode="auto">
          <a:xfrm rot="5400000" flipH="1">
            <a:off x="3216464" y="3113962"/>
            <a:ext cx="29325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cxnSp>
        <p:nvCxnSpPr>
          <p:cNvPr id="58" name="直接连接符 57"/>
          <p:cNvCxnSpPr/>
          <p:nvPr/>
        </p:nvCxnSpPr>
        <p:spPr bwMode="auto">
          <a:xfrm>
            <a:off x="2253344" y="2455366"/>
            <a:ext cx="54451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9" name="Rectangle 59"/>
          <p:cNvSpPr>
            <a:spLocks noChangeArrowheads="1"/>
          </p:cNvSpPr>
          <p:nvPr/>
        </p:nvSpPr>
        <p:spPr bwMode="auto">
          <a:xfrm>
            <a:off x="2382694" y="2430832"/>
            <a:ext cx="30168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rPr>
              <a:t>+</a:t>
            </a:r>
          </a:p>
        </p:txBody>
      </p:sp>
      <p:sp>
        <p:nvSpPr>
          <p:cNvPr id="60" name="Text Box 78"/>
          <p:cNvSpPr txBox="1">
            <a:spLocks noChangeArrowheads="1"/>
          </p:cNvSpPr>
          <p:nvPr/>
        </p:nvSpPr>
        <p:spPr bwMode="auto">
          <a:xfrm>
            <a:off x="2346212" y="2594553"/>
            <a:ext cx="4651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66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b="1" i="1" dirty="0">
                <a:solidFill>
                  <a:srgbClr val="FF3300"/>
                </a:solidFill>
                <a:latin typeface="+mn-lt"/>
                <a:ea typeface="Microsoft YaHei" panose="020B0503020204020204" pitchFamily="34" charset="-122"/>
              </a:rPr>
              <a:t>u</a:t>
            </a:r>
          </a:p>
        </p:txBody>
      </p: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2370227" y="2852467"/>
            <a:ext cx="25359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latin typeface="+mn-lt"/>
                <a:ea typeface="Microsoft YaHei" panose="020B0503020204020204" pitchFamily="34" charset="-122"/>
              </a:rPr>
              <a:t>-</a:t>
            </a:r>
          </a:p>
        </p:txBody>
      </p:sp>
      <p:cxnSp>
        <p:nvCxnSpPr>
          <p:cNvPr id="62" name="直接连接符 61"/>
          <p:cNvCxnSpPr/>
          <p:nvPr/>
        </p:nvCxnSpPr>
        <p:spPr bwMode="auto">
          <a:xfrm flipV="1">
            <a:off x="2797855" y="2441919"/>
            <a:ext cx="0" cy="127709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直接连接符 62"/>
          <p:cNvCxnSpPr/>
          <p:nvPr/>
        </p:nvCxnSpPr>
        <p:spPr bwMode="auto">
          <a:xfrm>
            <a:off x="2797855" y="3719016"/>
            <a:ext cx="119960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直接连接符 63"/>
          <p:cNvCxnSpPr/>
          <p:nvPr/>
        </p:nvCxnSpPr>
        <p:spPr bwMode="auto">
          <a:xfrm flipH="1" flipV="1">
            <a:off x="3998007" y="3012340"/>
            <a:ext cx="5556" cy="72912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5" name="Group 100"/>
          <p:cNvGrpSpPr>
            <a:grpSpLocks/>
          </p:cNvGrpSpPr>
          <p:nvPr/>
        </p:nvGrpSpPr>
        <p:grpSpPr bwMode="auto">
          <a:xfrm>
            <a:off x="2346212" y="1773535"/>
            <a:ext cx="1676400" cy="76200"/>
            <a:chOff x="1728" y="1344"/>
            <a:chExt cx="864" cy="0"/>
          </a:xfrm>
        </p:grpSpPr>
        <p:sp>
          <p:nvSpPr>
            <p:cNvPr id="66" name="Line 101"/>
            <p:cNvSpPr>
              <a:spLocks noChangeShapeType="1"/>
            </p:cNvSpPr>
            <p:nvPr/>
          </p:nvSpPr>
          <p:spPr bwMode="auto">
            <a:xfrm flipV="1">
              <a:off x="2160" y="1344"/>
              <a:ext cx="43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67" name="Line 102"/>
            <p:cNvSpPr>
              <a:spLocks noChangeShapeType="1"/>
            </p:cNvSpPr>
            <p:nvPr/>
          </p:nvSpPr>
          <p:spPr bwMode="auto">
            <a:xfrm>
              <a:off x="1728" y="1344"/>
              <a:ext cx="43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68" name="Group 97"/>
          <p:cNvGrpSpPr>
            <a:grpSpLocks/>
          </p:cNvGrpSpPr>
          <p:nvPr/>
        </p:nvGrpSpPr>
        <p:grpSpPr bwMode="auto">
          <a:xfrm>
            <a:off x="2797946" y="3719016"/>
            <a:ext cx="1235097" cy="0"/>
            <a:chOff x="1079" y="2448"/>
            <a:chExt cx="1513" cy="0"/>
          </a:xfrm>
        </p:grpSpPr>
        <p:sp>
          <p:nvSpPr>
            <p:cNvPr id="69" name="Line 98"/>
            <p:cNvSpPr>
              <a:spLocks noChangeShapeType="1"/>
            </p:cNvSpPr>
            <p:nvPr/>
          </p:nvSpPr>
          <p:spPr bwMode="auto">
            <a:xfrm flipH="1">
              <a:off x="1079" y="2448"/>
              <a:ext cx="649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0" name="Line 99"/>
            <p:cNvSpPr>
              <a:spLocks noChangeShapeType="1"/>
            </p:cNvSpPr>
            <p:nvPr/>
          </p:nvSpPr>
          <p:spPr bwMode="auto">
            <a:xfrm flipH="1">
              <a:off x="1728" y="2448"/>
              <a:ext cx="86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71" name="Group 94"/>
          <p:cNvGrpSpPr>
            <a:grpSpLocks/>
          </p:cNvGrpSpPr>
          <p:nvPr/>
        </p:nvGrpSpPr>
        <p:grpSpPr bwMode="auto">
          <a:xfrm>
            <a:off x="3998800" y="1761280"/>
            <a:ext cx="33805" cy="1982857"/>
            <a:chOff x="-31213" y="852"/>
            <a:chExt cx="33805" cy="1596"/>
          </a:xfrm>
        </p:grpSpPr>
        <p:sp>
          <p:nvSpPr>
            <p:cNvPr id="72" name="Line 95"/>
            <p:cNvSpPr>
              <a:spLocks noChangeShapeType="1"/>
            </p:cNvSpPr>
            <p:nvPr/>
          </p:nvSpPr>
          <p:spPr bwMode="auto">
            <a:xfrm>
              <a:off x="2592" y="1968"/>
              <a:ext cx="0" cy="48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3" name="Line 96"/>
            <p:cNvSpPr>
              <a:spLocks noChangeShapeType="1"/>
            </p:cNvSpPr>
            <p:nvPr/>
          </p:nvSpPr>
          <p:spPr bwMode="auto">
            <a:xfrm>
              <a:off x="-31213" y="852"/>
              <a:ext cx="33805" cy="116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74" name="Group 97"/>
          <p:cNvGrpSpPr>
            <a:grpSpLocks/>
          </p:cNvGrpSpPr>
          <p:nvPr/>
        </p:nvGrpSpPr>
        <p:grpSpPr bwMode="auto">
          <a:xfrm rot="5400000" flipV="1">
            <a:off x="2149764" y="3066575"/>
            <a:ext cx="1309407" cy="45719"/>
            <a:chOff x="1079" y="2448"/>
            <a:chExt cx="1513" cy="0"/>
          </a:xfrm>
        </p:grpSpPr>
        <p:sp>
          <p:nvSpPr>
            <p:cNvPr id="75" name="Line 98"/>
            <p:cNvSpPr>
              <a:spLocks noChangeShapeType="1"/>
            </p:cNvSpPr>
            <p:nvPr/>
          </p:nvSpPr>
          <p:spPr bwMode="auto">
            <a:xfrm flipH="1">
              <a:off x="1079" y="2448"/>
              <a:ext cx="649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6" name="Line 99"/>
            <p:cNvSpPr>
              <a:spLocks noChangeShapeType="1"/>
            </p:cNvSpPr>
            <p:nvPr/>
          </p:nvSpPr>
          <p:spPr bwMode="auto">
            <a:xfrm flipH="1">
              <a:off x="1728" y="2448"/>
              <a:ext cx="86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77" name="Group 97"/>
          <p:cNvGrpSpPr>
            <a:grpSpLocks/>
          </p:cNvGrpSpPr>
          <p:nvPr/>
        </p:nvGrpSpPr>
        <p:grpSpPr bwMode="auto">
          <a:xfrm>
            <a:off x="2270001" y="2456952"/>
            <a:ext cx="529794" cy="45719"/>
            <a:chOff x="1079" y="2448"/>
            <a:chExt cx="1513" cy="0"/>
          </a:xfrm>
        </p:grpSpPr>
        <p:sp>
          <p:nvSpPr>
            <p:cNvPr id="78" name="Line 98"/>
            <p:cNvSpPr>
              <a:spLocks noChangeShapeType="1"/>
            </p:cNvSpPr>
            <p:nvPr/>
          </p:nvSpPr>
          <p:spPr bwMode="auto">
            <a:xfrm flipH="1">
              <a:off x="1079" y="2448"/>
              <a:ext cx="649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79" name="Line 99"/>
            <p:cNvSpPr>
              <a:spLocks noChangeShapeType="1"/>
            </p:cNvSpPr>
            <p:nvPr/>
          </p:nvSpPr>
          <p:spPr bwMode="auto">
            <a:xfrm flipH="1">
              <a:off x="1728" y="2448"/>
              <a:ext cx="86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80" name="Text Box 68"/>
          <p:cNvSpPr txBox="1">
            <a:spLocks noChangeArrowheads="1"/>
          </p:cNvSpPr>
          <p:nvPr/>
        </p:nvSpPr>
        <p:spPr bwMode="auto">
          <a:xfrm>
            <a:off x="2887549" y="2543426"/>
            <a:ext cx="7334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66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latin typeface="+mn-lt"/>
                <a:ea typeface="Microsoft YaHei" panose="020B0503020204020204" pitchFamily="34" charset="-122"/>
              </a:rPr>
              <a:t>D2</a:t>
            </a:r>
          </a:p>
        </p:txBody>
      </p:sp>
      <p:grpSp>
        <p:nvGrpSpPr>
          <p:cNvPr id="81" name="Group 171"/>
          <p:cNvGrpSpPr>
            <a:grpSpLocks/>
          </p:cNvGrpSpPr>
          <p:nvPr/>
        </p:nvGrpSpPr>
        <p:grpSpPr bwMode="auto">
          <a:xfrm>
            <a:off x="5739526" y="3396966"/>
            <a:ext cx="3246438" cy="1657350"/>
            <a:chOff x="3252" y="2793"/>
            <a:chExt cx="2045" cy="1044"/>
          </a:xfrm>
        </p:grpSpPr>
        <p:sp>
          <p:nvSpPr>
            <p:cNvPr id="82" name="Line 172"/>
            <p:cNvSpPr>
              <a:spLocks noChangeShapeType="1"/>
            </p:cNvSpPr>
            <p:nvPr/>
          </p:nvSpPr>
          <p:spPr bwMode="auto">
            <a:xfrm flipH="1" flipV="1">
              <a:off x="3505" y="3065"/>
              <a:ext cx="2" cy="7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83" name="Line 173"/>
            <p:cNvSpPr>
              <a:spLocks noChangeShapeType="1"/>
            </p:cNvSpPr>
            <p:nvPr/>
          </p:nvSpPr>
          <p:spPr bwMode="auto">
            <a:xfrm>
              <a:off x="3505" y="3257"/>
              <a:ext cx="17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graphicFrame>
          <p:nvGraphicFramePr>
            <p:cNvPr id="84" name="Object 17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87438589"/>
                </p:ext>
              </p:extLst>
            </p:nvPr>
          </p:nvGraphicFramePr>
          <p:xfrm>
            <a:off x="5110" y="3289"/>
            <a:ext cx="187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4" imgW="209672" imgH="133260" progId="Equation.3">
                    <p:embed/>
                  </p:oleObj>
                </mc:Choice>
                <mc:Fallback>
                  <p:oleObj name="公式" r:id="rId4" imgW="209672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0" y="3289"/>
                          <a:ext cx="187" cy="1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5" name="Rectangle 175"/>
            <p:cNvSpPr>
              <a:spLocks noChangeArrowheads="1"/>
            </p:cNvSpPr>
            <p:nvPr/>
          </p:nvSpPr>
          <p:spPr bwMode="auto">
            <a:xfrm>
              <a:off x="3252" y="2793"/>
              <a:ext cx="25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i="1">
                  <a:latin typeface="+mn-lt"/>
                  <a:ea typeface="Microsoft YaHei" panose="020B0503020204020204" pitchFamily="34" charset="-122"/>
                </a:rPr>
                <a:t>u</a:t>
              </a:r>
              <a:r>
                <a:rPr lang="en-US" altLang="zh-CN" sz="1600" b="1" baseline="-25000">
                  <a:latin typeface="+mn-lt"/>
                  <a:ea typeface="Microsoft YaHei" panose="020B0503020204020204" pitchFamily="34" charset="-122"/>
                </a:rPr>
                <a:t>D</a:t>
              </a:r>
            </a:p>
          </p:txBody>
        </p:sp>
        <p:sp>
          <p:nvSpPr>
            <p:cNvPr id="86" name="Rectangle 176"/>
            <p:cNvSpPr>
              <a:spLocks noChangeArrowheads="1"/>
            </p:cNvSpPr>
            <p:nvPr/>
          </p:nvSpPr>
          <p:spPr bwMode="auto">
            <a:xfrm>
              <a:off x="3312" y="3177"/>
              <a:ext cx="209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sz="1600" b="1" i="1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</p:grpSp>
      <p:sp>
        <p:nvSpPr>
          <p:cNvPr id="87" name="Rectangle 5"/>
          <p:cNvSpPr>
            <a:spLocks noChangeArrowheads="1"/>
          </p:cNvSpPr>
          <p:nvPr/>
        </p:nvSpPr>
        <p:spPr bwMode="auto">
          <a:xfrm>
            <a:off x="5199062" y="863898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altLang="zh-CN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3. </a:t>
            </a:r>
            <a:r>
              <a:rPr lang="zh-CN" altLang="en-US" sz="2400" b="1" dirty="0">
                <a:solidFill>
                  <a:srgbClr val="CC0000"/>
                </a:solidFill>
                <a:latin typeface="+mn-lt"/>
                <a:ea typeface="Microsoft YaHei" panose="020B0503020204020204" pitchFamily="34" charset="-122"/>
              </a:rPr>
              <a:t>工作波形</a:t>
            </a:r>
          </a:p>
        </p:txBody>
      </p:sp>
      <p:sp>
        <p:nvSpPr>
          <p:cNvPr id="88" name="Freeform 103"/>
          <p:cNvSpPr>
            <a:spLocks/>
          </p:cNvSpPr>
          <p:nvPr/>
        </p:nvSpPr>
        <p:spPr bwMode="auto">
          <a:xfrm flipV="1">
            <a:off x="6141163" y="2914366"/>
            <a:ext cx="485775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89" name="Freeform 104"/>
          <p:cNvSpPr>
            <a:spLocks/>
          </p:cNvSpPr>
          <p:nvPr/>
        </p:nvSpPr>
        <p:spPr bwMode="auto">
          <a:xfrm flipV="1">
            <a:off x="7115888" y="2914366"/>
            <a:ext cx="485775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90" name="Freeform 105"/>
          <p:cNvSpPr>
            <a:spLocks/>
          </p:cNvSpPr>
          <p:nvPr/>
        </p:nvSpPr>
        <p:spPr bwMode="auto">
          <a:xfrm flipV="1">
            <a:off x="8090613" y="2914366"/>
            <a:ext cx="485775" cy="51911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91" name="Freeform 106"/>
          <p:cNvSpPr>
            <a:spLocks/>
          </p:cNvSpPr>
          <p:nvPr/>
        </p:nvSpPr>
        <p:spPr bwMode="auto">
          <a:xfrm>
            <a:off x="6157037" y="4134159"/>
            <a:ext cx="494755" cy="78832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92" name="Freeform 107"/>
          <p:cNvSpPr>
            <a:spLocks/>
          </p:cNvSpPr>
          <p:nvPr/>
        </p:nvSpPr>
        <p:spPr bwMode="auto">
          <a:xfrm>
            <a:off x="7130174" y="4134159"/>
            <a:ext cx="494755" cy="78832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grpSp>
        <p:nvGrpSpPr>
          <p:cNvPr id="93" name="Group 108"/>
          <p:cNvGrpSpPr>
            <a:grpSpLocks/>
          </p:cNvGrpSpPr>
          <p:nvPr/>
        </p:nvGrpSpPr>
        <p:grpSpPr bwMode="auto">
          <a:xfrm>
            <a:off x="6659731" y="2155556"/>
            <a:ext cx="1951037" cy="2020080"/>
            <a:chOff x="3744" y="1920"/>
            <a:chExt cx="1536" cy="1440"/>
          </a:xfrm>
        </p:grpSpPr>
        <p:sp>
          <p:nvSpPr>
            <p:cNvPr id="94" name="Line 109"/>
            <p:cNvSpPr>
              <a:spLocks noChangeShapeType="1"/>
            </p:cNvSpPr>
            <p:nvPr/>
          </p:nvSpPr>
          <p:spPr bwMode="auto">
            <a:xfrm>
              <a:off x="3744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5" name="Line 110"/>
            <p:cNvSpPr>
              <a:spLocks noChangeShapeType="1"/>
            </p:cNvSpPr>
            <p:nvPr/>
          </p:nvSpPr>
          <p:spPr bwMode="auto">
            <a:xfrm>
              <a:off x="4128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6" name="Line 111"/>
            <p:cNvSpPr>
              <a:spLocks noChangeShapeType="1"/>
            </p:cNvSpPr>
            <p:nvPr/>
          </p:nvSpPr>
          <p:spPr bwMode="auto">
            <a:xfrm>
              <a:off x="4512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7" name="Line 112"/>
            <p:cNvSpPr>
              <a:spLocks noChangeShapeType="1"/>
            </p:cNvSpPr>
            <p:nvPr/>
          </p:nvSpPr>
          <p:spPr bwMode="auto">
            <a:xfrm>
              <a:off x="4896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98" name="Line 113"/>
            <p:cNvSpPr>
              <a:spLocks noChangeShapeType="1"/>
            </p:cNvSpPr>
            <p:nvPr/>
          </p:nvSpPr>
          <p:spPr bwMode="auto">
            <a:xfrm>
              <a:off x="5280" y="1920"/>
              <a:ext cx="0" cy="14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99" name="Group 156"/>
          <p:cNvGrpSpPr>
            <a:grpSpLocks/>
          </p:cNvGrpSpPr>
          <p:nvPr/>
        </p:nvGrpSpPr>
        <p:grpSpPr bwMode="auto">
          <a:xfrm>
            <a:off x="5850911" y="1168643"/>
            <a:ext cx="3323909" cy="1374141"/>
            <a:chOff x="3127" y="1295"/>
            <a:chExt cx="2585" cy="909"/>
          </a:xfrm>
        </p:grpSpPr>
        <p:sp>
          <p:nvSpPr>
            <p:cNvPr id="100" name="Line 157"/>
            <p:cNvSpPr>
              <a:spLocks noChangeShapeType="1"/>
            </p:cNvSpPr>
            <p:nvPr/>
          </p:nvSpPr>
          <p:spPr bwMode="auto">
            <a:xfrm flipV="1">
              <a:off x="3357" y="1392"/>
              <a:ext cx="0" cy="8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1" name="Line 158"/>
            <p:cNvSpPr>
              <a:spLocks noChangeShapeType="1"/>
            </p:cNvSpPr>
            <p:nvPr/>
          </p:nvSpPr>
          <p:spPr bwMode="auto">
            <a:xfrm>
              <a:off x="3357" y="1920"/>
              <a:ext cx="22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2" name="Text Box 159"/>
            <p:cNvSpPr txBox="1">
              <a:spLocks noChangeArrowheads="1"/>
            </p:cNvSpPr>
            <p:nvPr/>
          </p:nvSpPr>
          <p:spPr bwMode="auto">
            <a:xfrm>
              <a:off x="3371" y="1295"/>
              <a:ext cx="28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/>
              <a:r>
                <a:rPr kumimoji="0" lang="en-US" altLang="zh-CN" sz="2000" b="1" i="1" dirty="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u</a:t>
              </a:r>
              <a:endParaRPr kumimoji="0" lang="en-US" altLang="zh-CN" sz="20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3" name="Text Box 160"/>
            <p:cNvSpPr txBox="1">
              <a:spLocks noChangeArrowheads="1"/>
            </p:cNvSpPr>
            <p:nvPr/>
          </p:nvSpPr>
          <p:spPr bwMode="auto">
            <a:xfrm>
              <a:off x="5232" y="1909"/>
              <a:ext cx="48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/>
              <a:r>
                <a:rPr kumimoji="0" lang="en-US" altLang="zh-CN" sz="1800" b="1" i="1" dirty="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  <a:sym typeface="Symbol" pitchFamily="18" charset="2"/>
                </a:rPr>
                <a:t></a:t>
              </a:r>
              <a:r>
                <a:rPr kumimoji="0" lang="en-US" altLang="zh-CN" sz="1800" b="1" i="1" dirty="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t</a:t>
              </a:r>
              <a:endParaRPr kumimoji="0" lang="en-US" altLang="zh-CN" sz="1800" b="1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04" name="Text Box 161"/>
            <p:cNvSpPr txBox="1">
              <a:spLocks noChangeArrowheads="1"/>
            </p:cNvSpPr>
            <p:nvPr/>
          </p:nvSpPr>
          <p:spPr bwMode="auto">
            <a:xfrm>
              <a:off x="3127" y="1807"/>
              <a:ext cx="273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/>
              <a:r>
                <a:rPr kumimoji="0" lang="en-US" altLang="zh-CN" sz="1800" b="1" i="1" dirty="0">
                  <a:solidFill>
                    <a:srgbClr val="000000"/>
                  </a:solidFill>
                  <a:latin typeface="+mn-lt"/>
                  <a:ea typeface="Microsoft YaHei" panose="020B0503020204020204" pitchFamily="34" charset="-122"/>
                </a:rPr>
                <a:t>O</a:t>
              </a:r>
            </a:p>
          </p:txBody>
        </p:sp>
      </p:grpSp>
      <p:grpSp>
        <p:nvGrpSpPr>
          <p:cNvPr id="105" name="Group 178"/>
          <p:cNvGrpSpPr>
            <a:grpSpLocks/>
          </p:cNvGrpSpPr>
          <p:nvPr/>
        </p:nvGrpSpPr>
        <p:grpSpPr bwMode="auto">
          <a:xfrm>
            <a:off x="5731587" y="2287305"/>
            <a:ext cx="3257550" cy="1468438"/>
            <a:chOff x="3247" y="2094"/>
            <a:chExt cx="2052" cy="925"/>
          </a:xfrm>
        </p:grpSpPr>
        <p:grpSp>
          <p:nvGrpSpPr>
            <p:cNvPr id="106" name="Group 163"/>
            <p:cNvGrpSpPr>
              <a:grpSpLocks/>
            </p:cNvGrpSpPr>
            <p:nvPr/>
          </p:nvGrpSpPr>
          <p:grpSpPr bwMode="auto">
            <a:xfrm>
              <a:off x="3247" y="2094"/>
              <a:ext cx="1987" cy="925"/>
              <a:chOff x="3247" y="2094"/>
              <a:chExt cx="1987" cy="925"/>
            </a:xfrm>
          </p:grpSpPr>
          <p:grpSp>
            <p:nvGrpSpPr>
              <p:cNvPr id="108" name="Group 164"/>
              <p:cNvGrpSpPr>
                <a:grpSpLocks/>
              </p:cNvGrpSpPr>
              <p:nvPr/>
            </p:nvGrpSpPr>
            <p:grpSpPr bwMode="auto">
              <a:xfrm>
                <a:off x="3247" y="2094"/>
                <a:ext cx="1987" cy="925"/>
                <a:chOff x="3035" y="2197"/>
                <a:chExt cx="2486" cy="925"/>
              </a:xfrm>
            </p:grpSpPr>
            <p:grpSp>
              <p:nvGrpSpPr>
                <p:cNvPr id="110" name="Group 165"/>
                <p:cNvGrpSpPr>
                  <a:grpSpLocks/>
                </p:cNvGrpSpPr>
                <p:nvPr/>
              </p:nvGrpSpPr>
              <p:grpSpPr bwMode="auto">
                <a:xfrm>
                  <a:off x="3357" y="2400"/>
                  <a:ext cx="2164" cy="722"/>
                  <a:chOff x="3357" y="2400"/>
                  <a:chExt cx="2164" cy="722"/>
                </a:xfrm>
              </p:grpSpPr>
              <p:sp>
                <p:nvSpPr>
                  <p:cNvPr id="112" name="Line 1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57" y="2400"/>
                    <a:ext cx="0" cy="72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 type="arrow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sz="1600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  <p:sp>
                <p:nvSpPr>
                  <p:cNvPr id="113" name="Line 167"/>
                  <p:cNvSpPr>
                    <a:spLocks noChangeShapeType="1"/>
                  </p:cNvSpPr>
                  <p:nvPr/>
                </p:nvSpPr>
                <p:spPr bwMode="auto">
                  <a:xfrm>
                    <a:off x="3361" y="2911"/>
                    <a:ext cx="2160" cy="8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 type="arrow" w="sm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sz="1600">
                      <a:latin typeface="+mn-lt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111" name="Text Box 168"/>
                <p:cNvSpPr txBox="1">
                  <a:spLocks noChangeArrowheads="1"/>
                </p:cNvSpPr>
                <p:nvPr/>
              </p:nvSpPr>
              <p:spPr bwMode="auto">
                <a:xfrm>
                  <a:off x="3035" y="2197"/>
                  <a:ext cx="325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宋体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altLang="zh-CN" sz="2000" b="1" i="1">
                      <a:latin typeface="+mn-lt"/>
                      <a:ea typeface="Microsoft YaHei" panose="020B0503020204020204" pitchFamily="34" charset="-122"/>
                    </a:rPr>
                    <a:t>u</a:t>
                  </a:r>
                  <a:r>
                    <a:rPr lang="en-US" altLang="zh-CN" sz="2000" b="1" baseline="-25000">
                      <a:latin typeface="+mn-lt"/>
                      <a:ea typeface="Microsoft YaHei" panose="020B0503020204020204" pitchFamily="34" charset="-122"/>
                    </a:rPr>
                    <a:t>o</a:t>
                  </a:r>
                  <a:endParaRPr lang="en-US" altLang="zh-CN" sz="2000" b="1">
                    <a:latin typeface="+mn-lt"/>
                    <a:ea typeface="Microsoft YaHei" panose="020B0503020204020204" pitchFamily="34" charset="-122"/>
                  </a:endParaRPr>
                </a:p>
              </p:txBody>
            </p:sp>
          </p:grpSp>
          <p:sp>
            <p:nvSpPr>
              <p:cNvPr id="109" name="Rectangle 169"/>
              <p:cNvSpPr>
                <a:spLocks noChangeArrowheads="1"/>
              </p:cNvSpPr>
              <p:nvPr/>
            </p:nvSpPr>
            <p:spPr bwMode="auto">
              <a:xfrm>
                <a:off x="3312" y="2688"/>
                <a:ext cx="209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en-US" altLang="zh-CN" sz="1600" b="1" i="1">
                    <a:solidFill>
                      <a:srgbClr val="000000"/>
                    </a:solidFill>
                    <a:latin typeface="+mn-lt"/>
                    <a:ea typeface="Microsoft YaHei" panose="020B0503020204020204" pitchFamily="34" charset="-122"/>
                  </a:rPr>
                  <a:t>O</a:t>
                </a:r>
              </a:p>
            </p:txBody>
          </p:sp>
        </p:grpSp>
        <p:graphicFrame>
          <p:nvGraphicFramePr>
            <p:cNvPr id="107" name="Object 17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90484932"/>
                </p:ext>
              </p:extLst>
            </p:nvPr>
          </p:nvGraphicFramePr>
          <p:xfrm>
            <a:off x="5110" y="2838"/>
            <a:ext cx="189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公式" r:id="rId6" imgW="209672" imgH="133260" progId="Equation.3">
                    <p:embed/>
                  </p:oleObj>
                </mc:Choice>
                <mc:Fallback>
                  <p:oleObj name="公式" r:id="rId6" imgW="209672" imgH="1332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0" y="2838"/>
                          <a:ext cx="189" cy="1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4" name="Group 179"/>
          <p:cNvGrpSpPr>
            <a:grpSpLocks/>
          </p:cNvGrpSpPr>
          <p:nvPr/>
        </p:nvGrpSpPr>
        <p:grpSpPr bwMode="auto">
          <a:xfrm>
            <a:off x="5700768" y="1458495"/>
            <a:ext cx="2943323" cy="1173083"/>
            <a:chOff x="3210" y="1377"/>
            <a:chExt cx="1830" cy="776"/>
          </a:xfrm>
        </p:grpSpPr>
        <p:sp>
          <p:nvSpPr>
            <p:cNvPr id="115" name="Line 180"/>
            <p:cNvSpPr>
              <a:spLocks noChangeShapeType="1"/>
            </p:cNvSpPr>
            <p:nvPr/>
          </p:nvSpPr>
          <p:spPr bwMode="auto">
            <a:xfrm>
              <a:off x="3505" y="1481"/>
              <a:ext cx="15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sp>
          <p:nvSpPr>
            <p:cNvPr id="116" name="Freeform 181"/>
            <p:cNvSpPr>
              <a:spLocks/>
            </p:cNvSpPr>
            <p:nvPr/>
          </p:nvSpPr>
          <p:spPr bwMode="auto">
            <a:xfrm>
              <a:off x="3505" y="1481"/>
              <a:ext cx="1535" cy="672"/>
            </a:xfrm>
            <a:custGeom>
              <a:avLst/>
              <a:gdLst>
                <a:gd name="T0" fmla="*/ 0 w 4320"/>
                <a:gd name="T1" fmla="*/ 165 h 960"/>
                <a:gd name="T2" fmla="*/ 20 w 4320"/>
                <a:gd name="T3" fmla="*/ 0 h 960"/>
                <a:gd name="T4" fmla="*/ 39 w 4320"/>
                <a:gd name="T5" fmla="*/ 165 h 960"/>
                <a:gd name="T6" fmla="*/ 58 w 4320"/>
                <a:gd name="T7" fmla="*/ 329 h 960"/>
                <a:gd name="T8" fmla="*/ 77 w 4320"/>
                <a:gd name="T9" fmla="*/ 165 h 960"/>
                <a:gd name="T10" fmla="*/ 97 w 4320"/>
                <a:gd name="T11" fmla="*/ 0 h 960"/>
                <a:gd name="T12" fmla="*/ 116 w 4320"/>
                <a:gd name="T13" fmla="*/ 165 h 960"/>
                <a:gd name="T14" fmla="*/ 136 w 4320"/>
                <a:gd name="T15" fmla="*/ 329 h 960"/>
                <a:gd name="T16" fmla="*/ 155 w 4320"/>
                <a:gd name="T17" fmla="*/ 165 h 960"/>
                <a:gd name="T18" fmla="*/ 174 w 4320"/>
                <a:gd name="T19" fmla="*/ 0 h 960"/>
                <a:gd name="T20" fmla="*/ 194 w 4320"/>
                <a:gd name="T21" fmla="*/ 165 h 9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320" h="960">
                  <a:moveTo>
                    <a:pt x="0" y="480"/>
                  </a:moveTo>
                  <a:cubicBezTo>
                    <a:pt x="144" y="240"/>
                    <a:pt x="288" y="0"/>
                    <a:pt x="432" y="0"/>
                  </a:cubicBezTo>
                  <a:cubicBezTo>
                    <a:pt x="576" y="0"/>
                    <a:pt x="720" y="320"/>
                    <a:pt x="864" y="480"/>
                  </a:cubicBezTo>
                  <a:cubicBezTo>
                    <a:pt x="1008" y="640"/>
                    <a:pt x="1152" y="960"/>
                    <a:pt x="1296" y="960"/>
                  </a:cubicBezTo>
                  <a:cubicBezTo>
                    <a:pt x="1440" y="960"/>
                    <a:pt x="1584" y="640"/>
                    <a:pt x="1728" y="480"/>
                  </a:cubicBezTo>
                  <a:cubicBezTo>
                    <a:pt x="1872" y="320"/>
                    <a:pt x="2016" y="0"/>
                    <a:pt x="2160" y="0"/>
                  </a:cubicBezTo>
                  <a:cubicBezTo>
                    <a:pt x="2304" y="0"/>
                    <a:pt x="2448" y="320"/>
                    <a:pt x="2592" y="480"/>
                  </a:cubicBezTo>
                  <a:cubicBezTo>
                    <a:pt x="2736" y="640"/>
                    <a:pt x="2880" y="960"/>
                    <a:pt x="3024" y="960"/>
                  </a:cubicBezTo>
                  <a:cubicBezTo>
                    <a:pt x="3168" y="960"/>
                    <a:pt x="3312" y="640"/>
                    <a:pt x="3456" y="480"/>
                  </a:cubicBezTo>
                  <a:cubicBezTo>
                    <a:pt x="3600" y="320"/>
                    <a:pt x="3744" y="0"/>
                    <a:pt x="3888" y="0"/>
                  </a:cubicBezTo>
                  <a:cubicBezTo>
                    <a:pt x="4032" y="0"/>
                    <a:pt x="4176" y="240"/>
                    <a:pt x="4320" y="48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  <p:graphicFrame>
          <p:nvGraphicFramePr>
            <p:cNvPr id="117" name="Object 18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20117184"/>
                </p:ext>
              </p:extLst>
            </p:nvPr>
          </p:nvGraphicFramePr>
          <p:xfrm>
            <a:off x="3210" y="1377"/>
            <a:ext cx="253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314373" imgH="190564" progId="Equation.3">
                    <p:embed/>
                  </p:oleObj>
                </mc:Choice>
                <mc:Fallback>
                  <p:oleObj name="Equation" r:id="rId8" imgW="314373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0" y="1377"/>
                          <a:ext cx="253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8" name="Group 183"/>
          <p:cNvGrpSpPr>
            <a:grpSpLocks/>
          </p:cNvGrpSpPr>
          <p:nvPr/>
        </p:nvGrpSpPr>
        <p:grpSpPr bwMode="auto">
          <a:xfrm>
            <a:off x="5606176" y="2769910"/>
            <a:ext cx="782637" cy="334963"/>
            <a:chOff x="3120" y="2398"/>
            <a:chExt cx="493" cy="211"/>
          </a:xfrm>
        </p:grpSpPr>
        <p:graphicFrame>
          <p:nvGraphicFramePr>
            <p:cNvPr id="119" name="Object 18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1973499"/>
                </p:ext>
              </p:extLst>
            </p:nvPr>
          </p:nvGraphicFramePr>
          <p:xfrm>
            <a:off x="3120" y="2398"/>
            <a:ext cx="256" cy="2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314373" imgH="190564" progId="Equation.3">
                    <p:embed/>
                  </p:oleObj>
                </mc:Choice>
                <mc:Fallback>
                  <p:oleObj name="Equation" r:id="rId10" imgW="314373" imgH="19056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2398"/>
                          <a:ext cx="256" cy="2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0" name="Line 185"/>
            <p:cNvSpPr>
              <a:spLocks noChangeShapeType="1"/>
            </p:cNvSpPr>
            <p:nvPr/>
          </p:nvSpPr>
          <p:spPr bwMode="auto">
            <a:xfrm flipH="1">
              <a:off x="3435" y="2494"/>
              <a:ext cx="178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21" name="Group 186"/>
          <p:cNvGrpSpPr>
            <a:grpSpLocks/>
          </p:cNvGrpSpPr>
          <p:nvPr/>
        </p:nvGrpSpPr>
        <p:grpSpPr bwMode="auto">
          <a:xfrm>
            <a:off x="5535293" y="4699025"/>
            <a:ext cx="2873451" cy="294315"/>
            <a:chOff x="3119" y="3667"/>
            <a:chExt cx="1783" cy="222"/>
          </a:xfrm>
        </p:grpSpPr>
        <p:graphicFrame>
          <p:nvGraphicFramePr>
            <p:cNvPr id="122" name="Object 18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5666096"/>
                </p:ext>
              </p:extLst>
            </p:nvPr>
          </p:nvGraphicFramePr>
          <p:xfrm>
            <a:off x="3119" y="3667"/>
            <a:ext cx="364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469800" imgH="215640" progId="Equation.DSMT4">
                    <p:embed/>
                  </p:oleObj>
                </mc:Choice>
                <mc:Fallback>
                  <p:oleObj name="Equation" r:id="rId12" imgW="46980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9" y="3667"/>
                          <a:ext cx="364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" name="Line 188"/>
            <p:cNvSpPr>
              <a:spLocks noChangeShapeType="1"/>
            </p:cNvSpPr>
            <p:nvPr/>
          </p:nvSpPr>
          <p:spPr bwMode="auto">
            <a:xfrm flipH="1">
              <a:off x="3507" y="3852"/>
              <a:ext cx="1395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latin typeface="+mn-lt"/>
                <a:ea typeface="Microsoft YaHei" panose="020B0503020204020204" pitchFamily="34" charset="-122"/>
              </a:endParaRPr>
            </a:p>
          </p:txBody>
        </p:sp>
      </p:grpSp>
      <p:sp>
        <p:nvSpPr>
          <p:cNvPr id="124" name="Freeform 106"/>
          <p:cNvSpPr>
            <a:spLocks/>
          </p:cNvSpPr>
          <p:nvPr/>
        </p:nvSpPr>
        <p:spPr bwMode="auto">
          <a:xfrm flipV="1">
            <a:off x="6631701" y="2872291"/>
            <a:ext cx="487362" cy="533400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25" name="Freeform 106"/>
          <p:cNvSpPr>
            <a:spLocks/>
          </p:cNvSpPr>
          <p:nvPr/>
        </p:nvSpPr>
        <p:spPr bwMode="auto">
          <a:xfrm flipV="1">
            <a:off x="7601663" y="2894756"/>
            <a:ext cx="487362" cy="533400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26" name="Freeform 104"/>
          <p:cNvSpPr>
            <a:spLocks/>
          </p:cNvSpPr>
          <p:nvPr/>
        </p:nvSpPr>
        <p:spPr bwMode="auto">
          <a:xfrm>
            <a:off x="6644400" y="4134159"/>
            <a:ext cx="493144" cy="78832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27" name="Freeform 104"/>
          <p:cNvSpPr>
            <a:spLocks/>
          </p:cNvSpPr>
          <p:nvPr/>
        </p:nvSpPr>
        <p:spPr bwMode="auto">
          <a:xfrm>
            <a:off x="7630238" y="4139839"/>
            <a:ext cx="493144" cy="78832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28" name="Freeform 107"/>
          <p:cNvSpPr>
            <a:spLocks/>
          </p:cNvSpPr>
          <p:nvPr/>
        </p:nvSpPr>
        <p:spPr bwMode="auto">
          <a:xfrm>
            <a:off x="8116012" y="4139839"/>
            <a:ext cx="494755" cy="788323"/>
          </a:xfrm>
          <a:custGeom>
            <a:avLst/>
            <a:gdLst>
              <a:gd name="T0" fmla="*/ 0 w 864"/>
              <a:gd name="T1" fmla="*/ 0 h 480"/>
              <a:gd name="T2" fmla="*/ 2147483647 w 864"/>
              <a:gd name="T3" fmla="*/ 2147483647 h 480"/>
              <a:gd name="T4" fmla="*/ 2147483647 w 864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480">
                <a:moveTo>
                  <a:pt x="0" y="0"/>
                </a:moveTo>
                <a:cubicBezTo>
                  <a:pt x="144" y="240"/>
                  <a:pt x="288" y="480"/>
                  <a:pt x="432" y="480"/>
                </a:cubicBezTo>
                <a:cubicBezTo>
                  <a:pt x="576" y="480"/>
                  <a:pt x="720" y="240"/>
                  <a:pt x="864" y="0"/>
                </a:cubicBezTo>
              </a:path>
            </a:pathLst>
          </a:cu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600">
              <a:latin typeface="+mn-lt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40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87" grpId="0" build="p" autoUpdateAnimBg="0"/>
      <p:bldP spid="88" grpId="0" animBg="1"/>
      <p:bldP spid="89" grpId="0" animBg="1"/>
      <p:bldP spid="90" grpId="0" animBg="1"/>
      <p:bldP spid="91" grpId="0" animBg="1"/>
      <p:bldP spid="92" grpId="0" animBg="1"/>
      <p:bldP spid="124" grpId="0" animBg="1"/>
      <p:bldP spid="125" grpId="0" animBg="1"/>
      <p:bldP spid="126" grpId="0" animBg="1"/>
      <p:bldP spid="127" grpId="0" animBg="1"/>
      <p:bldP spid="1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Rectangle 2"/>
          <p:cNvGrpSpPr/>
          <p:nvPr/>
        </p:nvGrpSpPr>
        <p:grpSpPr bwMode="auto">
          <a:xfrm>
            <a:off x="171450" y="55563"/>
            <a:ext cx="5768975" cy="676275"/>
            <a:chOff x="108" y="35"/>
            <a:chExt cx="2956" cy="426"/>
          </a:xfrm>
        </p:grpSpPr>
        <p:pic>
          <p:nvPicPr>
            <p:cNvPr id="24649" name="Rectangl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" y="35"/>
              <a:ext cx="295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Text Box 38"/>
            <p:cNvSpPr txBox="1">
              <a:spLocks noChangeArrowheads="1"/>
            </p:cNvSpPr>
            <p:nvPr/>
          </p:nvSpPr>
          <p:spPr bwMode="auto">
            <a:xfrm>
              <a:off x="159" y="83"/>
              <a:ext cx="2857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 </a:t>
              </a:r>
              <a:r>
                <a:rPr lang="zh-CN" altLang="en-US" sz="2800" b="1" dirty="0">
                  <a:solidFill>
                    <a:srgbClr val="10253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单相全波整流电路</a:t>
              </a:r>
              <a:r>
                <a:rPr lang="zh-CN" altLang="en-US" dirty="0">
                  <a:sym typeface="SimSun" panose="02010600030101010101" pitchFamily="2" charset="-122"/>
                </a:rPr>
                <a:t> </a:t>
              </a:r>
            </a:p>
          </p:txBody>
        </p:sp>
      </p:grpSp>
      <p:sp>
        <p:nvSpPr>
          <p:cNvPr id="129" name="Rectangle 2"/>
          <p:cNvSpPr txBox="1">
            <a:spLocks noChangeArrowheads="1"/>
          </p:cNvSpPr>
          <p:nvPr/>
        </p:nvSpPr>
        <p:spPr bwMode="auto">
          <a:xfrm>
            <a:off x="436314" y="848740"/>
            <a:ext cx="3263900" cy="5334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4.  </a:t>
            </a:r>
            <a:r>
              <a:rPr lang="zh-CN" altLang="en-US" sz="2400" b="1" dirty="0">
                <a:solidFill>
                  <a:srgbClr val="CC0000"/>
                </a:solidFill>
                <a:ea typeface="Microsoft YaHei" panose="020B0503020204020204" pitchFamily="34" charset="-122"/>
              </a:rPr>
              <a:t>参数计算</a:t>
            </a:r>
          </a:p>
        </p:txBody>
      </p:sp>
      <p:sp>
        <p:nvSpPr>
          <p:cNvPr id="130" name="Rectangle 3"/>
          <p:cNvSpPr>
            <a:spLocks noChangeArrowheads="1"/>
          </p:cNvSpPr>
          <p:nvPr/>
        </p:nvSpPr>
        <p:spPr bwMode="auto">
          <a:xfrm>
            <a:off x="872877" y="1460856"/>
            <a:ext cx="4648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(1) 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整流电压平均值 </a:t>
            </a:r>
            <a:r>
              <a:rPr lang="en-US" altLang="zh-CN" b="1" i="1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 dirty="0" err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o</a:t>
            </a:r>
            <a:endParaRPr lang="en-US" altLang="zh-CN" b="1" dirty="0">
              <a:solidFill>
                <a:srgbClr val="004E00"/>
              </a:solidFill>
              <a:latin typeface="+mn-lt"/>
              <a:ea typeface="Microsoft YaHei" panose="020B0503020204020204" pitchFamily="34" charset="-122"/>
            </a:endParaRPr>
          </a:p>
        </p:txBody>
      </p:sp>
      <p:sp>
        <p:nvSpPr>
          <p:cNvPr id="131" name="Rectangle 5"/>
          <p:cNvSpPr>
            <a:spLocks noChangeArrowheads="1"/>
          </p:cNvSpPr>
          <p:nvPr/>
        </p:nvSpPr>
        <p:spPr bwMode="auto">
          <a:xfrm>
            <a:off x="872877" y="2222358"/>
            <a:ext cx="4267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(2) 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整流电流平均值 </a:t>
            </a:r>
            <a:r>
              <a:rPr lang="en-US" altLang="zh-CN" b="1" i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b="1" baseline="-25000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o</a:t>
            </a:r>
            <a:endParaRPr lang="en-US" altLang="zh-CN" b="1" dirty="0">
              <a:solidFill>
                <a:srgbClr val="004E00"/>
              </a:solidFill>
              <a:latin typeface="+mn-lt"/>
              <a:ea typeface="Microsoft YaHei" panose="020B0503020204020204" pitchFamily="34" charset="-122"/>
            </a:endParaRPr>
          </a:p>
        </p:txBody>
      </p:sp>
      <p:graphicFrame>
        <p:nvGraphicFramePr>
          <p:cNvPr id="13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5977310"/>
              </p:ext>
            </p:extLst>
          </p:nvPr>
        </p:nvGraphicFramePr>
        <p:xfrm>
          <a:off x="3768725" y="2062040"/>
          <a:ext cx="1900238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91880" imgH="431640" progId="Equation.DSMT4">
                  <p:embed/>
                </p:oleObj>
              </mc:Choice>
              <mc:Fallback>
                <p:oleObj name="Equation" r:id="rId4" imgW="10918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8725" y="2062040"/>
                        <a:ext cx="1900238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" name="Rectangle 7"/>
          <p:cNvSpPr>
            <a:spLocks noChangeArrowheads="1"/>
          </p:cNvSpPr>
          <p:nvPr/>
        </p:nvSpPr>
        <p:spPr bwMode="auto">
          <a:xfrm>
            <a:off x="872877" y="2980846"/>
            <a:ext cx="5105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(3) </a:t>
            </a:r>
            <a:r>
              <a:rPr lang="zh-CN" altLang="en-US" b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流过每管电流平均值 </a:t>
            </a:r>
            <a:r>
              <a:rPr lang="en-US" altLang="zh-CN" b="1" i="1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I</a:t>
            </a:r>
            <a:r>
              <a:rPr lang="en-US" altLang="zh-CN" b="1" baseline="-25000" dirty="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D</a:t>
            </a:r>
            <a:endParaRPr lang="en-US" altLang="zh-CN" b="1" i="1" baseline="-25000" dirty="0">
              <a:solidFill>
                <a:srgbClr val="004E00"/>
              </a:solidFill>
              <a:latin typeface="+mn-lt"/>
              <a:ea typeface="Microsoft YaHei" panose="020B0503020204020204" pitchFamily="34" charset="-122"/>
            </a:endParaRPr>
          </a:p>
        </p:txBody>
      </p:sp>
      <p:graphicFrame>
        <p:nvGraphicFramePr>
          <p:cNvPr id="13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0500908"/>
              </p:ext>
            </p:extLst>
          </p:nvPr>
        </p:nvGraphicFramePr>
        <p:xfrm>
          <a:off x="3956318" y="2820757"/>
          <a:ext cx="975277" cy="689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96880" imgH="393480" progId="Equation.DSMT4">
                  <p:embed/>
                </p:oleObj>
              </mc:Choice>
              <mc:Fallback>
                <p:oleObj name="Equation" r:id="rId6" imgW="5968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6318" y="2820757"/>
                        <a:ext cx="975277" cy="6895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" name="Rectangle 9"/>
          <p:cNvSpPr>
            <a:spLocks noChangeArrowheads="1"/>
          </p:cNvSpPr>
          <p:nvPr/>
        </p:nvSpPr>
        <p:spPr bwMode="auto">
          <a:xfrm>
            <a:off x="872877" y="3625550"/>
            <a:ext cx="37513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(4) </a:t>
            </a:r>
            <a:r>
              <a:rPr lang="zh-CN" altLang="en-US" b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每管承受的最高反向电压 </a:t>
            </a:r>
            <a:r>
              <a:rPr lang="en-US" altLang="zh-CN" b="1" i="1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U</a:t>
            </a:r>
            <a:r>
              <a:rPr lang="en-US" altLang="zh-CN" b="1" baseline="-25000">
                <a:solidFill>
                  <a:srgbClr val="004E00"/>
                </a:solidFill>
                <a:latin typeface="+mn-lt"/>
                <a:ea typeface="Microsoft YaHei" panose="020B0503020204020204" pitchFamily="34" charset="-122"/>
              </a:rPr>
              <a:t>DRM</a:t>
            </a:r>
          </a:p>
        </p:txBody>
      </p:sp>
      <p:graphicFrame>
        <p:nvGraphicFramePr>
          <p:cNvPr id="13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947584"/>
              </p:ext>
            </p:extLst>
          </p:nvPr>
        </p:nvGraphicFramePr>
        <p:xfrm>
          <a:off x="4666073" y="3554995"/>
          <a:ext cx="1479268" cy="510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01440" imgH="253800" progId="Equation.DSMT4">
                  <p:embed/>
                </p:oleObj>
              </mc:Choice>
              <mc:Fallback>
                <p:oleObj name="Equation" r:id="rId8" imgW="90144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6073" y="3554995"/>
                        <a:ext cx="1479268" cy="5104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9" name="Group 19"/>
          <p:cNvGrpSpPr>
            <a:grpSpLocks/>
          </p:cNvGrpSpPr>
          <p:nvPr/>
        </p:nvGrpSpPr>
        <p:grpSpPr bwMode="auto">
          <a:xfrm>
            <a:off x="3425609" y="1221432"/>
            <a:ext cx="4064252" cy="823125"/>
            <a:chOff x="1438" y="748"/>
            <a:chExt cx="3481" cy="650"/>
          </a:xfrm>
        </p:grpSpPr>
        <p:graphicFrame>
          <p:nvGraphicFramePr>
            <p:cNvPr id="140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80649347"/>
                </p:ext>
              </p:extLst>
            </p:nvPr>
          </p:nvGraphicFramePr>
          <p:xfrm>
            <a:off x="1765" y="748"/>
            <a:ext cx="2496" cy="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1752480" imgH="457200" progId="Equation.DSMT4">
                    <p:embed/>
                  </p:oleObj>
                </mc:Choice>
                <mc:Fallback>
                  <p:oleObj name="Equation" r:id="rId10" imgW="1752480" imgH="457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5" y="748"/>
                          <a:ext cx="2496" cy="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02023378"/>
                </p:ext>
              </p:extLst>
            </p:nvPr>
          </p:nvGraphicFramePr>
          <p:xfrm>
            <a:off x="4226" y="928"/>
            <a:ext cx="693" cy="2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558720" imgH="190440" progId="Equation.DSMT4">
                    <p:embed/>
                  </p:oleObj>
                </mc:Choice>
                <mc:Fallback>
                  <p:oleObj name="Equation" r:id="rId12" imgW="55872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6" y="928"/>
                          <a:ext cx="693" cy="2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2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4633393"/>
                </p:ext>
              </p:extLst>
            </p:nvPr>
          </p:nvGraphicFramePr>
          <p:xfrm>
            <a:off x="1438" y="880"/>
            <a:ext cx="343" cy="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199958" imgH="200025" progId="Equation.DSMT4">
                    <p:embed/>
                  </p:oleObj>
                </mc:Choice>
                <mc:Fallback>
                  <p:oleObj name="Equation" r:id="rId14" imgW="199958" imgH="200025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8" y="880"/>
                          <a:ext cx="343" cy="3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3" name="Text Box 9"/>
          <p:cNvSpPr txBox="1">
            <a:spLocks noChangeArrowheads="1"/>
          </p:cNvSpPr>
          <p:nvPr/>
        </p:nvSpPr>
        <p:spPr bwMode="auto">
          <a:xfrm>
            <a:off x="747845" y="4168799"/>
            <a:ext cx="685315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全波整流电路的</a:t>
            </a:r>
            <a:r>
              <a:rPr lang="zh-CN" altLang="en-US" sz="2000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优点：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整流效率提高</a:t>
            </a: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，输出电压纹波减小。</a:t>
            </a:r>
          </a:p>
        </p:txBody>
      </p:sp>
      <p:sp>
        <p:nvSpPr>
          <p:cNvPr id="144" name="Text Box 10"/>
          <p:cNvSpPr txBox="1">
            <a:spLocks noChangeArrowheads="1"/>
          </p:cNvSpPr>
          <p:nvPr/>
        </p:nvSpPr>
        <p:spPr bwMode="auto">
          <a:xfrm>
            <a:off x="752612" y="4627234"/>
            <a:ext cx="770255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2000" b="1" dirty="0">
                <a:solidFill>
                  <a:srgbClr val="CC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缺点：</a:t>
            </a: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变压器需要中心抽头，二极管承受反相电压高。</a:t>
            </a:r>
          </a:p>
        </p:txBody>
      </p:sp>
    </p:spTree>
    <p:extLst>
      <p:ext uri="{BB962C8B-B14F-4D97-AF65-F5344CB8AC3E}">
        <p14:creationId xmlns:p14="http://schemas.microsoft.com/office/powerpoint/2010/main" val="379079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 autoUpdateAnimBg="0"/>
      <p:bldP spid="131" grpId="0" autoUpdateAnimBg="0"/>
      <p:bldP spid="133" grpId="0" autoUpdateAnimBg="0"/>
      <p:bldP spid="135" grpId="0" autoUpdateAnimBg="0"/>
      <p:bldP spid="143" grpId="0" autoUpdateAnimBg="0"/>
      <p:bldP spid="144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6比9模版(右上图标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CECFF"/>
        </a:solidFill>
        <a:ln w="38100" cap="flat" cmpd="sng">
          <a:solidFill>
            <a:schemeClr val="tx1"/>
          </a:solidFill>
          <a:prstDash val="solid"/>
          <a:headEnd type="none" w="sm" len="sm"/>
          <a:tailEnd type="none" w="sm" len="sm"/>
        </a:ln>
      </a:spPr>
      <a:bodyPr wrap="square" anchor="ctr">
        <a:spAutoFit/>
      </a:bodyPr>
      <a:lstStyle>
        <a:defPPr>
          <a:defRPr lang="zh-CN" altLang="en-US" dirty="0">
            <a:latin typeface="Arial" panose="020B0604020202020204" pitchFamily="34" charset="0"/>
          </a:defRPr>
        </a:defPPr>
      </a:lstStyle>
    </a:spDef>
    <a:txDef>
      <a:spPr>
        <a:noFill/>
      </a:spPr>
      <a:bodyPr wrap="none" rtlCol="0">
        <a:spAutoFit/>
      </a:bodyPr>
      <a:lstStyle>
        <a:defPPr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模板1</Template>
  <TotalTime>1620</TotalTime>
  <Words>4205</Words>
  <Application>Microsoft Office PowerPoint</Application>
  <PresentationFormat>全屏显示(16:9)</PresentationFormat>
  <Paragraphs>1099</Paragraphs>
  <Slides>57</Slides>
  <Notes>50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57</vt:i4>
      </vt:variant>
    </vt:vector>
  </HeadingPairs>
  <TitlesOfParts>
    <vt:vector size="73" baseType="lpstr">
      <vt:lpstr>Microsoft YaHei UI</vt:lpstr>
      <vt:lpstr>黑体</vt:lpstr>
      <vt:lpstr>华文行楷</vt:lpstr>
      <vt:lpstr>LiSu</vt:lpstr>
      <vt:lpstr>SimSun</vt:lpstr>
      <vt:lpstr>SimSun</vt:lpstr>
      <vt:lpstr>Microsoft YaHei</vt:lpstr>
      <vt:lpstr>Arial</vt:lpstr>
      <vt:lpstr>Calibri</vt:lpstr>
      <vt:lpstr>Times New Roman</vt:lpstr>
      <vt:lpstr>Wingdings</vt:lpstr>
      <vt:lpstr>16比9模版(右上图标)</vt:lpstr>
      <vt:lpstr>自定义设计方案</vt:lpstr>
      <vt:lpstr>公式</vt:lpstr>
      <vt:lpstr>Equation</vt:lpstr>
      <vt:lpstr>Photo Editor 照片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3.  参数计算</vt:lpstr>
      <vt:lpstr>PowerPoint 演示文稿</vt:lpstr>
      <vt:lpstr>PowerPoint 演示文稿</vt:lpstr>
      <vt:lpstr>例2：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例：</vt:lpstr>
      <vt:lpstr>例：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（2）稳压过程</vt:lpstr>
      <vt:lpstr>(3) 输出电压及调节范围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赵维</dc:creator>
  <cp:lastModifiedBy>cheng dansong</cp:lastModifiedBy>
  <cp:revision>812</cp:revision>
  <cp:lastPrinted>2014-11-23T03:26:00Z</cp:lastPrinted>
  <dcterms:created xsi:type="dcterms:W3CDTF">2015-04-14T00:33:00Z</dcterms:created>
  <dcterms:modified xsi:type="dcterms:W3CDTF">2022-10-08T13:53:56Z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