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media/image12.jpg" ContentType="image/png"/>
  <Override PartName="/ppt/media/image14.jpg" ContentType="image/png"/>
  <Override PartName="/ppt/media/image15.jp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60" r:id="rId4"/>
    <p:sldId id="267" r:id="rId5"/>
    <p:sldId id="273" r:id="rId6"/>
    <p:sldId id="279" r:id="rId7"/>
    <p:sldId id="274" r:id="rId8"/>
    <p:sldId id="276" r:id="rId9"/>
    <p:sldId id="275" r:id="rId10"/>
    <p:sldId id="258" r:id="rId11"/>
    <p:sldId id="277" r:id="rId12"/>
    <p:sldId id="259" r:id="rId13"/>
    <p:sldId id="264" r:id="rId14"/>
    <p:sldId id="280" r:id="rId15"/>
    <p:sldId id="265" r:id="rId16"/>
    <p:sldId id="278" r:id="rId17"/>
    <p:sldId id="270" r:id="rId18"/>
    <p:sldId id="271" r:id="rId19"/>
    <p:sldId id="263" r:id="rId20"/>
    <p:sldId id="262"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8" userDrawn="1">
          <p15:clr>
            <a:srgbClr val="A4A3A4"/>
          </p15:clr>
        </p15:guide>
        <p15:guide id="2" orient="horz" pos="2682" userDrawn="1">
          <p15:clr>
            <a:srgbClr val="A4A3A4"/>
          </p15:clr>
        </p15:guide>
        <p15:guide id="3" orient="horz" pos="3294" userDrawn="1">
          <p15:clr>
            <a:srgbClr val="A4A3A4"/>
          </p15:clr>
        </p15:guide>
        <p15:guide id="4" pos="4747" userDrawn="1">
          <p15:clr>
            <a:srgbClr val="A4A3A4"/>
          </p15:clr>
        </p15:guide>
        <p15:guide id="5" pos="3840" userDrawn="1">
          <p15:clr>
            <a:srgbClr val="A4A3A4"/>
          </p15:clr>
        </p15:guide>
        <p15:guide id="6" pos="778" userDrawn="1">
          <p15:clr>
            <a:srgbClr val="A4A3A4"/>
          </p15:clr>
        </p15:guide>
        <p15:guide id="7" orient="horz" pos="618" userDrawn="1">
          <p15:clr>
            <a:srgbClr val="A4A3A4"/>
          </p15:clr>
        </p15:guide>
        <p15:guide id="9" pos="2933" userDrawn="1">
          <p15:clr>
            <a:srgbClr val="A4A3A4"/>
          </p15:clr>
        </p15:guide>
        <p15:guide id="10" orient="horz" pos="3634" userDrawn="1">
          <p15:clr>
            <a:srgbClr val="A4A3A4"/>
          </p15:clr>
        </p15:guide>
        <p15:guide id="11" pos="69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D2D9"/>
    <a:srgbClr val="D08AC6"/>
    <a:srgbClr val="FF66CC"/>
    <a:srgbClr val="397A2E"/>
    <a:srgbClr val="000000"/>
    <a:srgbClr val="089BEC"/>
    <a:srgbClr val="14D1E0"/>
    <a:srgbClr val="35BAE9"/>
    <a:srgbClr val="9A79F7"/>
    <a:srgbClr val="034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5232" autoAdjust="0"/>
  </p:normalViewPr>
  <p:slideViewPr>
    <p:cSldViewPr snapToGrid="0">
      <p:cViewPr varScale="1">
        <p:scale>
          <a:sx n="82" d="100"/>
          <a:sy n="82" d="100"/>
        </p:scale>
        <p:origin x="720" y="67"/>
      </p:cViewPr>
      <p:guideLst>
        <p:guide orient="horz" pos="1638"/>
        <p:guide orient="horz" pos="2682"/>
        <p:guide orient="horz" pos="3294"/>
        <p:guide pos="4747"/>
        <p:guide pos="3840"/>
        <p:guide pos="778"/>
        <p:guide orient="horz" pos="618"/>
        <p:guide pos="2933"/>
        <p:guide orient="horz" pos="3634"/>
        <p:guide pos="69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B8697B-02FE-4F47-9F8E-D45E53F7B852}" type="datetimeFigureOut">
              <a:rPr lang="zh-CN" altLang="en-US" smtClean="0"/>
              <a:t>2024/3/14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B61A63-FC43-42D8-95A6-3152345298F0}" type="slidenum">
              <a:rPr lang="zh-CN" altLang="en-US" smtClean="0"/>
              <a:t>‹#›</a:t>
            </a:fld>
            <a:endParaRPr lang="zh-CN" altLang="en-US"/>
          </a:p>
        </p:txBody>
      </p:sp>
    </p:spTree>
    <p:extLst>
      <p:ext uri="{BB962C8B-B14F-4D97-AF65-F5344CB8AC3E}">
        <p14:creationId xmlns:p14="http://schemas.microsoft.com/office/powerpoint/2010/main" val="13918100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6B61A63-FC43-42D8-95A6-3152345298F0}" type="slidenum">
              <a:rPr lang="zh-CN" altLang="en-US" smtClean="0"/>
              <a:t>8</a:t>
            </a:fld>
            <a:endParaRPr lang="zh-CN" altLang="en-US"/>
          </a:p>
        </p:txBody>
      </p:sp>
    </p:spTree>
    <p:extLst>
      <p:ext uri="{BB962C8B-B14F-4D97-AF65-F5344CB8AC3E}">
        <p14:creationId xmlns:p14="http://schemas.microsoft.com/office/powerpoint/2010/main" val="1242689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6B61A63-FC43-42D8-95A6-3152345298F0}" type="slidenum">
              <a:rPr lang="zh-CN" altLang="en-US" smtClean="0"/>
              <a:t>14</a:t>
            </a:fld>
            <a:endParaRPr lang="zh-CN" altLang="en-US"/>
          </a:p>
        </p:txBody>
      </p:sp>
    </p:spTree>
    <p:extLst>
      <p:ext uri="{BB962C8B-B14F-4D97-AF65-F5344CB8AC3E}">
        <p14:creationId xmlns:p14="http://schemas.microsoft.com/office/powerpoint/2010/main" val="690339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A21018-DFCA-4F79-850B-B0AFDF9FFED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83265E9-E808-4E23-9861-5C3E73A848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78DBFA3-5D35-4514-8AAD-A3ADFE2F7B89}"/>
              </a:ext>
            </a:extLst>
          </p:cNvPr>
          <p:cNvSpPr>
            <a:spLocks noGrp="1"/>
          </p:cNvSpPr>
          <p:nvPr>
            <p:ph type="dt" sz="half" idx="10"/>
          </p:nvPr>
        </p:nvSpPr>
        <p:spPr/>
        <p:txBody>
          <a:bodyPr/>
          <a:lstStyle/>
          <a:p>
            <a:fld id="{878EB8E8-A38F-4D78-818E-5A773CA457C1}" type="datetimeFigureOut">
              <a:rPr lang="zh-CN" altLang="en-US" smtClean="0"/>
              <a:t>2024/3/14</a:t>
            </a:fld>
            <a:endParaRPr lang="zh-CN" altLang="en-US"/>
          </a:p>
        </p:txBody>
      </p:sp>
      <p:sp>
        <p:nvSpPr>
          <p:cNvPr id="5" name="页脚占位符 4">
            <a:extLst>
              <a:ext uri="{FF2B5EF4-FFF2-40B4-BE49-F238E27FC236}">
                <a16:creationId xmlns:a16="http://schemas.microsoft.com/office/drawing/2014/main" id="{1E06BDF1-8C05-4BC3-A161-DC586EB2734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52846F8-CD3D-4C10-8B0F-9903F5513721}"/>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1360883261"/>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1C1CF4-5C13-4D3B-B0E4-A70B99F64B2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1099B97-0AF5-413D-AD0D-5B44FCDAB01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31380D4-BD45-4BAB-BE70-704CB58C44A2}"/>
              </a:ext>
            </a:extLst>
          </p:cNvPr>
          <p:cNvSpPr>
            <a:spLocks noGrp="1"/>
          </p:cNvSpPr>
          <p:nvPr>
            <p:ph type="dt" sz="half" idx="10"/>
          </p:nvPr>
        </p:nvSpPr>
        <p:spPr/>
        <p:txBody>
          <a:bodyPr/>
          <a:lstStyle/>
          <a:p>
            <a:fld id="{878EB8E8-A38F-4D78-818E-5A773CA457C1}" type="datetimeFigureOut">
              <a:rPr lang="zh-CN" altLang="en-US" smtClean="0"/>
              <a:t>2024/3/14</a:t>
            </a:fld>
            <a:endParaRPr lang="zh-CN" altLang="en-US"/>
          </a:p>
        </p:txBody>
      </p:sp>
      <p:sp>
        <p:nvSpPr>
          <p:cNvPr id="5" name="页脚占位符 4">
            <a:extLst>
              <a:ext uri="{FF2B5EF4-FFF2-40B4-BE49-F238E27FC236}">
                <a16:creationId xmlns:a16="http://schemas.microsoft.com/office/drawing/2014/main" id="{7692C1BE-FBE1-4030-AF76-92A3F033DA0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DB4E683-6B25-4A81-8DCF-DE683CBD3242}"/>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1028511410"/>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ACD16E9-739C-4A91-BB97-D3BCAD82186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827A9D8-607E-461B-8A6E-6CD3C9759D3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3277B80-F4E5-47E1-ABE9-18BE530702DF}"/>
              </a:ext>
            </a:extLst>
          </p:cNvPr>
          <p:cNvSpPr>
            <a:spLocks noGrp="1"/>
          </p:cNvSpPr>
          <p:nvPr>
            <p:ph type="dt" sz="half" idx="10"/>
          </p:nvPr>
        </p:nvSpPr>
        <p:spPr/>
        <p:txBody>
          <a:bodyPr/>
          <a:lstStyle/>
          <a:p>
            <a:fld id="{878EB8E8-A38F-4D78-818E-5A773CA457C1}" type="datetimeFigureOut">
              <a:rPr lang="zh-CN" altLang="en-US" smtClean="0"/>
              <a:t>2024/3/14</a:t>
            </a:fld>
            <a:endParaRPr lang="zh-CN" altLang="en-US"/>
          </a:p>
        </p:txBody>
      </p:sp>
      <p:sp>
        <p:nvSpPr>
          <p:cNvPr id="5" name="页脚占位符 4">
            <a:extLst>
              <a:ext uri="{FF2B5EF4-FFF2-40B4-BE49-F238E27FC236}">
                <a16:creationId xmlns:a16="http://schemas.microsoft.com/office/drawing/2014/main" id="{8CD309CD-DD18-46E8-A8A0-B70D4CA63AA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0AABE8-7D80-44B9-B013-7931A3FEA0DA}"/>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206414733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278E80-EB58-4ACB-B107-8EDB4852520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C0500F8-1DA8-43FD-A479-1103696F9D6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1B7131E-C323-464C-8617-B776EC290DCA}"/>
              </a:ext>
            </a:extLst>
          </p:cNvPr>
          <p:cNvSpPr>
            <a:spLocks noGrp="1"/>
          </p:cNvSpPr>
          <p:nvPr>
            <p:ph type="dt" sz="half" idx="10"/>
          </p:nvPr>
        </p:nvSpPr>
        <p:spPr/>
        <p:txBody>
          <a:bodyPr/>
          <a:lstStyle/>
          <a:p>
            <a:fld id="{878EB8E8-A38F-4D78-818E-5A773CA457C1}" type="datetimeFigureOut">
              <a:rPr lang="zh-CN" altLang="en-US" smtClean="0"/>
              <a:t>2024/3/14</a:t>
            </a:fld>
            <a:endParaRPr lang="zh-CN" altLang="en-US"/>
          </a:p>
        </p:txBody>
      </p:sp>
      <p:sp>
        <p:nvSpPr>
          <p:cNvPr id="5" name="页脚占位符 4">
            <a:extLst>
              <a:ext uri="{FF2B5EF4-FFF2-40B4-BE49-F238E27FC236}">
                <a16:creationId xmlns:a16="http://schemas.microsoft.com/office/drawing/2014/main" id="{09FCDC31-E680-4F6B-A6FF-88836D9014E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7B207D0-64B1-4207-A818-1151FCF300F8}"/>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3856503591"/>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FDB08B-773A-4AF8-8203-1D5C054D35D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CB79F72-BD33-4D83-82AA-6F7F999040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BB21716D-3CD1-478C-8A58-2EFA01F80138}"/>
              </a:ext>
            </a:extLst>
          </p:cNvPr>
          <p:cNvSpPr>
            <a:spLocks noGrp="1"/>
          </p:cNvSpPr>
          <p:nvPr>
            <p:ph type="dt" sz="half" idx="10"/>
          </p:nvPr>
        </p:nvSpPr>
        <p:spPr/>
        <p:txBody>
          <a:bodyPr/>
          <a:lstStyle/>
          <a:p>
            <a:fld id="{878EB8E8-A38F-4D78-818E-5A773CA457C1}" type="datetimeFigureOut">
              <a:rPr lang="zh-CN" altLang="en-US" smtClean="0"/>
              <a:t>2024/3/14</a:t>
            </a:fld>
            <a:endParaRPr lang="zh-CN" altLang="en-US"/>
          </a:p>
        </p:txBody>
      </p:sp>
      <p:sp>
        <p:nvSpPr>
          <p:cNvPr id="5" name="页脚占位符 4">
            <a:extLst>
              <a:ext uri="{FF2B5EF4-FFF2-40B4-BE49-F238E27FC236}">
                <a16:creationId xmlns:a16="http://schemas.microsoft.com/office/drawing/2014/main" id="{CA6E628F-FF38-497D-836A-8F3D8C13237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A1A2A25-9F77-4ACC-BF35-8C6F592C928D}"/>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427139470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ED7E0A-FD15-4887-84B0-601AF9BE124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2BEC1C3-42A4-4C60-AE33-A9CE472D062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C8E24A7-B695-4BA0-82D3-71DA4538881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348296E-39F1-4C8C-958F-54D8FE765272}"/>
              </a:ext>
            </a:extLst>
          </p:cNvPr>
          <p:cNvSpPr>
            <a:spLocks noGrp="1"/>
          </p:cNvSpPr>
          <p:nvPr>
            <p:ph type="dt" sz="half" idx="10"/>
          </p:nvPr>
        </p:nvSpPr>
        <p:spPr/>
        <p:txBody>
          <a:bodyPr/>
          <a:lstStyle/>
          <a:p>
            <a:fld id="{878EB8E8-A38F-4D78-818E-5A773CA457C1}" type="datetimeFigureOut">
              <a:rPr lang="zh-CN" altLang="en-US" smtClean="0"/>
              <a:t>2024/3/14</a:t>
            </a:fld>
            <a:endParaRPr lang="zh-CN" altLang="en-US"/>
          </a:p>
        </p:txBody>
      </p:sp>
      <p:sp>
        <p:nvSpPr>
          <p:cNvPr id="6" name="页脚占位符 5">
            <a:extLst>
              <a:ext uri="{FF2B5EF4-FFF2-40B4-BE49-F238E27FC236}">
                <a16:creationId xmlns:a16="http://schemas.microsoft.com/office/drawing/2014/main" id="{9D89D242-F1B9-4299-B4AD-82871A7FF85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C7C6C0F-09BD-4E28-8C83-B7E0D50859F5}"/>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395551711"/>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04C271-CE06-4E1B-96EC-943694DC1CA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11B4F16-EE48-462D-8BC7-5389B5C7CA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955EE2E-0BE0-4F00-BF74-649D802B4CF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0C66CD61-BA5E-43BF-8FC7-0746F4EBE3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9EC75EC-3119-494E-BE32-91B9F73D01D7}"/>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B579EADB-EA82-44A6-8C80-125DD2E3AB8D}"/>
              </a:ext>
            </a:extLst>
          </p:cNvPr>
          <p:cNvSpPr>
            <a:spLocks noGrp="1"/>
          </p:cNvSpPr>
          <p:nvPr>
            <p:ph type="dt" sz="half" idx="10"/>
          </p:nvPr>
        </p:nvSpPr>
        <p:spPr/>
        <p:txBody>
          <a:bodyPr/>
          <a:lstStyle/>
          <a:p>
            <a:fld id="{878EB8E8-A38F-4D78-818E-5A773CA457C1}" type="datetimeFigureOut">
              <a:rPr lang="zh-CN" altLang="en-US" smtClean="0"/>
              <a:t>2024/3/14</a:t>
            </a:fld>
            <a:endParaRPr lang="zh-CN" altLang="en-US"/>
          </a:p>
        </p:txBody>
      </p:sp>
      <p:sp>
        <p:nvSpPr>
          <p:cNvPr id="8" name="页脚占位符 7">
            <a:extLst>
              <a:ext uri="{FF2B5EF4-FFF2-40B4-BE49-F238E27FC236}">
                <a16:creationId xmlns:a16="http://schemas.microsoft.com/office/drawing/2014/main" id="{5A47C097-C1AF-48B4-B1B4-F35429BE145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B225BC8-2B46-4E6E-97EC-A16899F1D883}"/>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3212446826"/>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85E214-3D14-45D4-A38A-B2A30CD894B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8FCE270-3BEA-4F86-A2AB-A0DE75F75799}"/>
              </a:ext>
            </a:extLst>
          </p:cNvPr>
          <p:cNvSpPr>
            <a:spLocks noGrp="1"/>
          </p:cNvSpPr>
          <p:nvPr>
            <p:ph type="dt" sz="half" idx="10"/>
          </p:nvPr>
        </p:nvSpPr>
        <p:spPr/>
        <p:txBody>
          <a:bodyPr/>
          <a:lstStyle/>
          <a:p>
            <a:fld id="{878EB8E8-A38F-4D78-818E-5A773CA457C1}" type="datetimeFigureOut">
              <a:rPr lang="zh-CN" altLang="en-US" smtClean="0"/>
              <a:t>2024/3/14</a:t>
            </a:fld>
            <a:endParaRPr lang="zh-CN" altLang="en-US"/>
          </a:p>
        </p:txBody>
      </p:sp>
      <p:sp>
        <p:nvSpPr>
          <p:cNvPr id="4" name="页脚占位符 3">
            <a:extLst>
              <a:ext uri="{FF2B5EF4-FFF2-40B4-BE49-F238E27FC236}">
                <a16:creationId xmlns:a16="http://schemas.microsoft.com/office/drawing/2014/main" id="{05C77F92-1D82-4253-A3C8-03AC7DC58F3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52E8623-4C85-409D-B8C3-5E2380315C27}"/>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811717406"/>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EC77FE8-9528-4433-9602-10476FE0D4C5}"/>
              </a:ext>
            </a:extLst>
          </p:cNvPr>
          <p:cNvSpPr>
            <a:spLocks noGrp="1"/>
          </p:cNvSpPr>
          <p:nvPr>
            <p:ph type="dt" sz="half" idx="10"/>
          </p:nvPr>
        </p:nvSpPr>
        <p:spPr/>
        <p:txBody>
          <a:bodyPr/>
          <a:lstStyle/>
          <a:p>
            <a:fld id="{878EB8E8-A38F-4D78-818E-5A773CA457C1}" type="datetimeFigureOut">
              <a:rPr lang="zh-CN" altLang="en-US" smtClean="0"/>
              <a:t>2024/3/14</a:t>
            </a:fld>
            <a:endParaRPr lang="zh-CN" altLang="en-US"/>
          </a:p>
        </p:txBody>
      </p:sp>
      <p:sp>
        <p:nvSpPr>
          <p:cNvPr id="3" name="页脚占位符 2">
            <a:extLst>
              <a:ext uri="{FF2B5EF4-FFF2-40B4-BE49-F238E27FC236}">
                <a16:creationId xmlns:a16="http://schemas.microsoft.com/office/drawing/2014/main" id="{8FBE9006-7942-4FF4-8860-142893DF191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EB99CA1-6E46-4C2B-BD3D-A4D8F85FD8AF}"/>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1206640870"/>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8EEE36-057D-40C0-9C0D-A3FE029C969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5B89373-C2B4-45C9-B9E8-37BE12201D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A7737264-C8D7-4173-9668-D4FE563091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9C1429C-7B0A-446A-A626-8209B03E3181}"/>
              </a:ext>
            </a:extLst>
          </p:cNvPr>
          <p:cNvSpPr>
            <a:spLocks noGrp="1"/>
          </p:cNvSpPr>
          <p:nvPr>
            <p:ph type="dt" sz="half" idx="10"/>
          </p:nvPr>
        </p:nvSpPr>
        <p:spPr/>
        <p:txBody>
          <a:bodyPr/>
          <a:lstStyle/>
          <a:p>
            <a:fld id="{878EB8E8-A38F-4D78-818E-5A773CA457C1}" type="datetimeFigureOut">
              <a:rPr lang="zh-CN" altLang="en-US" smtClean="0"/>
              <a:t>2024/3/14</a:t>
            </a:fld>
            <a:endParaRPr lang="zh-CN" altLang="en-US"/>
          </a:p>
        </p:txBody>
      </p:sp>
      <p:sp>
        <p:nvSpPr>
          <p:cNvPr id="6" name="页脚占位符 5">
            <a:extLst>
              <a:ext uri="{FF2B5EF4-FFF2-40B4-BE49-F238E27FC236}">
                <a16:creationId xmlns:a16="http://schemas.microsoft.com/office/drawing/2014/main" id="{72D4970E-4C25-4F99-AF7E-53D69F0289A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A1C87B7-DE35-4C91-B33B-E74A8CF1DF37}"/>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1263346984"/>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2381B9-495B-4031-AD1E-B56DC0D9369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8A3F56A-39DC-4C2E-B3CA-8E8F4B2D5E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3FC6DC2-0E8A-43DC-918D-A8138DA85F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FFD8D0A-2A1D-4D47-BDB9-BD717B17E083}"/>
              </a:ext>
            </a:extLst>
          </p:cNvPr>
          <p:cNvSpPr>
            <a:spLocks noGrp="1"/>
          </p:cNvSpPr>
          <p:nvPr>
            <p:ph type="dt" sz="half" idx="10"/>
          </p:nvPr>
        </p:nvSpPr>
        <p:spPr/>
        <p:txBody>
          <a:bodyPr/>
          <a:lstStyle/>
          <a:p>
            <a:fld id="{878EB8E8-A38F-4D78-818E-5A773CA457C1}" type="datetimeFigureOut">
              <a:rPr lang="zh-CN" altLang="en-US" smtClean="0"/>
              <a:t>2024/3/14</a:t>
            </a:fld>
            <a:endParaRPr lang="zh-CN" altLang="en-US"/>
          </a:p>
        </p:txBody>
      </p:sp>
      <p:sp>
        <p:nvSpPr>
          <p:cNvPr id="6" name="页脚占位符 5">
            <a:extLst>
              <a:ext uri="{FF2B5EF4-FFF2-40B4-BE49-F238E27FC236}">
                <a16:creationId xmlns:a16="http://schemas.microsoft.com/office/drawing/2014/main" id="{EFC8F9C2-BA0B-4F0D-8630-C4130E70AA9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7389F34-4470-4DD0-A567-43CCD2963D87}"/>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2522493609"/>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9C2AA3E-E120-474D-A2A8-3120CE746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DAEA579-2F30-4FB3-B736-3E9A9488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13E1D2D-C6A0-46E4-9507-17C87CD1DC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8EB8E8-A38F-4D78-818E-5A773CA457C1}" type="datetimeFigureOut">
              <a:rPr lang="zh-CN" altLang="en-US" smtClean="0"/>
              <a:t>2024/3/14</a:t>
            </a:fld>
            <a:endParaRPr lang="zh-CN" altLang="en-US"/>
          </a:p>
        </p:txBody>
      </p:sp>
      <p:sp>
        <p:nvSpPr>
          <p:cNvPr id="5" name="页脚占位符 4">
            <a:extLst>
              <a:ext uri="{FF2B5EF4-FFF2-40B4-BE49-F238E27FC236}">
                <a16:creationId xmlns:a16="http://schemas.microsoft.com/office/drawing/2014/main" id="{E7161370-5A9A-4ED3-9DA3-B35711C0D4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D0BC929-FF36-4B54-9C52-C3BA1C7FA1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5003167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4.png"/><Relationship Id="rId7" Type="http://schemas.openxmlformats.org/officeDocument/2006/relationships/image" Target="../media/image6.png"/><Relationship Id="rId2" Type="http://schemas.openxmlformats.org/officeDocument/2006/relationships/image" Target="../media/image23.jpg"/><Relationship Id="rId1" Type="http://schemas.openxmlformats.org/officeDocument/2006/relationships/slideLayout" Target="../slideLayouts/slideLayout2.xml"/><Relationship Id="rId6" Type="http://schemas.microsoft.com/office/2007/relationships/hdphoto" Target="../media/hdphoto11.wdp"/><Relationship Id="rId5" Type="http://schemas.openxmlformats.org/officeDocument/2006/relationships/image" Target="../media/image25.png"/><Relationship Id="rId10" Type="http://schemas.openxmlformats.org/officeDocument/2006/relationships/image" Target="../media/image26.png"/><Relationship Id="rId4" Type="http://schemas.microsoft.com/office/2007/relationships/hdphoto" Target="../media/hdphoto10.wdp"/><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4.png"/><Relationship Id="rId7" Type="http://schemas.openxmlformats.org/officeDocument/2006/relationships/image" Target="../media/image6.png"/><Relationship Id="rId2" Type="http://schemas.openxmlformats.org/officeDocument/2006/relationships/image" Target="../media/image23.jpg"/><Relationship Id="rId1" Type="http://schemas.openxmlformats.org/officeDocument/2006/relationships/slideLayout" Target="../slideLayouts/slideLayout2.xml"/><Relationship Id="rId6" Type="http://schemas.microsoft.com/office/2007/relationships/hdphoto" Target="../media/hdphoto11.wdp"/><Relationship Id="rId11" Type="http://schemas.openxmlformats.org/officeDocument/2006/relationships/image" Target="../media/image28.png"/><Relationship Id="rId5" Type="http://schemas.openxmlformats.org/officeDocument/2006/relationships/image" Target="../media/image25.png"/><Relationship Id="rId10" Type="http://schemas.openxmlformats.org/officeDocument/2006/relationships/image" Target="../media/image27.png"/><Relationship Id="rId4" Type="http://schemas.microsoft.com/office/2007/relationships/hdphoto" Target="../media/hdphoto10.wdp"/><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30.emf"/><Relationship Id="rId3" Type="http://schemas.microsoft.com/office/2007/relationships/hdphoto" Target="../media/hdphoto12.wdp"/><Relationship Id="rId7" Type="http://schemas.openxmlformats.org/officeDocument/2006/relationships/oleObject" Target="../embeddings/oleObject1.bin"/><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35.png"/><Relationship Id="rId18" Type="http://schemas.microsoft.com/office/2007/relationships/hdphoto" Target="../media/hdphoto18.wdp"/><Relationship Id="rId3" Type="http://schemas.openxmlformats.org/officeDocument/2006/relationships/image" Target="../media/image32.png"/><Relationship Id="rId7" Type="http://schemas.openxmlformats.org/officeDocument/2006/relationships/image" Target="../media/image10.png"/><Relationship Id="rId12" Type="http://schemas.openxmlformats.org/officeDocument/2006/relationships/image" Target="../media/image34.png"/><Relationship Id="rId17" Type="http://schemas.openxmlformats.org/officeDocument/2006/relationships/image" Target="../media/image37.png"/><Relationship Id="rId2" Type="http://schemas.openxmlformats.org/officeDocument/2006/relationships/notesSlide" Target="../notesSlides/notesSlide2.xml"/><Relationship Id="rId16" Type="http://schemas.microsoft.com/office/2007/relationships/hdphoto" Target="../media/hdphoto17.wdp"/><Relationship Id="rId20" Type="http://schemas.microsoft.com/office/2007/relationships/hdphoto" Target="../media/hdphoto19.wdp"/><Relationship Id="rId1" Type="http://schemas.openxmlformats.org/officeDocument/2006/relationships/slideLayout" Target="../slideLayouts/slideLayout2.xml"/><Relationship Id="rId6" Type="http://schemas.microsoft.com/office/2007/relationships/hdphoto" Target="../media/hdphoto13.wdp"/><Relationship Id="rId11" Type="http://schemas.microsoft.com/office/2007/relationships/hdphoto" Target="../media/hdphoto15.wdp"/><Relationship Id="rId5" Type="http://schemas.openxmlformats.org/officeDocument/2006/relationships/image" Target="../media/image31.png"/><Relationship Id="rId15" Type="http://schemas.openxmlformats.org/officeDocument/2006/relationships/image" Target="../media/image36.png"/><Relationship Id="rId10" Type="http://schemas.openxmlformats.org/officeDocument/2006/relationships/image" Target="../media/image33.png"/><Relationship Id="rId19" Type="http://schemas.openxmlformats.org/officeDocument/2006/relationships/image" Target="../media/image38.png"/><Relationship Id="rId4" Type="http://schemas.microsoft.com/office/2007/relationships/hdphoto" Target="../media/hdphoto14.wdp"/><Relationship Id="rId9" Type="http://schemas.openxmlformats.org/officeDocument/2006/relationships/image" Target="../media/image6.png"/><Relationship Id="rId14" Type="http://schemas.microsoft.com/office/2007/relationships/hdphoto" Target="../media/hdphoto16.wdp"/></Relationships>
</file>

<file path=ppt/slides/_rels/slide15.xml.rels><?xml version="1.0" encoding="UTF-8" standalone="yes"?>
<Relationships xmlns="http://schemas.openxmlformats.org/package/2006/relationships"><Relationship Id="rId8" Type="http://schemas.openxmlformats.org/officeDocument/2006/relationships/image" Target="../media/image40.emf"/><Relationship Id="rId3" Type="http://schemas.microsoft.com/office/2007/relationships/hdphoto" Target="../media/hdphoto20.wdp"/><Relationship Id="rId7" Type="http://schemas.openxmlformats.org/officeDocument/2006/relationships/oleObject" Target="../embeddings/oleObject2.bin"/><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10" Type="http://schemas.openxmlformats.org/officeDocument/2006/relationships/image" Target="../media/image41.emf"/><Relationship Id="rId4" Type="http://schemas.openxmlformats.org/officeDocument/2006/relationships/image" Target="../media/image10.png"/><Relationship Id="rId9"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4.png"/><Relationship Id="rId7" Type="http://schemas.openxmlformats.org/officeDocument/2006/relationships/image" Target="../media/image6.png"/><Relationship Id="rId2" Type="http://schemas.openxmlformats.org/officeDocument/2006/relationships/image" Target="../media/image23.jpg"/><Relationship Id="rId1" Type="http://schemas.openxmlformats.org/officeDocument/2006/relationships/slideLayout" Target="../slideLayouts/slideLayout2.xml"/><Relationship Id="rId6" Type="http://schemas.microsoft.com/office/2007/relationships/hdphoto" Target="../media/hdphoto11.wdp"/><Relationship Id="rId5" Type="http://schemas.openxmlformats.org/officeDocument/2006/relationships/image" Target="../media/image25.png"/><Relationship Id="rId10" Type="http://schemas.openxmlformats.org/officeDocument/2006/relationships/image" Target="../media/image42.png"/><Relationship Id="rId4" Type="http://schemas.microsoft.com/office/2007/relationships/hdphoto" Target="../media/hdphoto10.wdp"/><Relationship Id="rId9"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microsoft.com/office/2007/relationships/hdphoto" Target="../media/hdphoto21.wdp"/><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5.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slideLayout" Target="../slideLayouts/slideLayout2.xml"/><Relationship Id="rId3" Type="http://schemas.openxmlformats.org/officeDocument/2006/relationships/tags" Target="../tags/tag3.xml"/><Relationship Id="rId21" Type="http://schemas.microsoft.com/office/2007/relationships/hdphoto" Target="../media/hdphoto1.wdp"/><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image" Target="../media/image4.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image" Target="../media/image6.png"/><Relationship Id="rId5" Type="http://schemas.openxmlformats.org/officeDocument/2006/relationships/tags" Target="../tags/tag5.xml"/><Relationship Id="rId15" Type="http://schemas.openxmlformats.org/officeDocument/2006/relationships/tags" Target="../tags/tag15.xml"/><Relationship Id="rId23" Type="http://schemas.microsoft.com/office/2007/relationships/hdphoto" Target="../media/hdphoto2.wdp"/><Relationship Id="rId10" Type="http://schemas.openxmlformats.org/officeDocument/2006/relationships/tags" Target="../tags/tag10.xml"/><Relationship Id="rId19" Type="http://schemas.openxmlformats.org/officeDocument/2006/relationships/image" Target="../media/image3.jp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hdphoto" Target="../media/hdphoto22.wdp"/><Relationship Id="rId7" Type="http://schemas.openxmlformats.org/officeDocument/2006/relationships/image" Target="../media/image10.pn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07/relationships/hdphoto" Target="../media/hdphoto23.wdp"/><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hdphoto" Target="../media/hdphoto3.wdp"/><Relationship Id="rId7"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microsoft.com/office/2007/relationships/hdphoto" Target="../media/hdphoto4.wdp"/><Relationship Id="rId10" Type="http://schemas.openxmlformats.org/officeDocument/2006/relationships/image" Target="../media/image12.jpg"/><Relationship Id="rId4" Type="http://schemas.openxmlformats.org/officeDocument/2006/relationships/image" Target="../media/image8.pn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5.jp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hdphoto" Target="../media/hdphoto3.wdp"/><Relationship Id="rId7"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07/relationships/hdphoto" Target="../media/hdphoto4.wdp"/><Relationship Id="rId4" Type="http://schemas.openxmlformats.org/officeDocument/2006/relationships/image" Target="../media/image8.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hdphoto" Target="../media/hdphoto3.wdp"/><Relationship Id="rId7"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07/relationships/hdphoto" Target="../media/hdphoto4.wdp"/><Relationship Id="rId10" Type="http://schemas.microsoft.com/office/2007/relationships/hdphoto" Target="../media/hdphoto5.wdp"/><Relationship Id="rId4" Type="http://schemas.openxmlformats.org/officeDocument/2006/relationships/image" Target="../media/image8.png"/><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hdphoto" Target="../media/hdphoto3.wdp"/><Relationship Id="rId7"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microsoft.com/office/2007/relationships/hdphoto" Target="../media/hdphoto4.wdp"/><Relationship Id="rId10" Type="http://schemas.openxmlformats.org/officeDocument/2006/relationships/image" Target="../media/image18.png"/><Relationship Id="rId4" Type="http://schemas.openxmlformats.org/officeDocument/2006/relationships/image" Target="../media/image8.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20.png"/><Relationship Id="rId3" Type="http://schemas.openxmlformats.org/officeDocument/2006/relationships/image" Target="../media/image7.png"/><Relationship Id="rId7" Type="http://schemas.openxmlformats.org/officeDocument/2006/relationships/image" Target="../media/image9.png"/><Relationship Id="rId12" Type="http://schemas.microsoft.com/office/2007/relationships/hdphoto" Target="../media/hdphoto6.wdp"/><Relationship Id="rId2" Type="http://schemas.openxmlformats.org/officeDocument/2006/relationships/notesSlide" Target="../notesSlides/notesSlide1.xml"/><Relationship Id="rId16" Type="http://schemas.microsoft.com/office/2007/relationships/hdphoto" Target="../media/hdphoto8.wdp"/><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image" Target="../media/image19.png"/><Relationship Id="rId5" Type="http://schemas.openxmlformats.org/officeDocument/2006/relationships/image" Target="../media/image8.png"/><Relationship Id="rId15" Type="http://schemas.openxmlformats.org/officeDocument/2006/relationships/image" Target="../media/image21.png"/><Relationship Id="rId10" Type="http://schemas.openxmlformats.org/officeDocument/2006/relationships/image" Target="../media/image11.png"/><Relationship Id="rId4" Type="http://schemas.microsoft.com/office/2007/relationships/hdphoto" Target="../media/hdphoto3.wdp"/><Relationship Id="rId9" Type="http://schemas.openxmlformats.org/officeDocument/2006/relationships/image" Target="../media/image10.png"/><Relationship Id="rId14" Type="http://schemas.microsoft.com/office/2007/relationships/hdphoto" Target="../media/hdphoto7.wdp"/></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hdphoto" Target="../media/hdphoto3.wdp"/><Relationship Id="rId7"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11" Type="http://schemas.microsoft.com/office/2007/relationships/hdphoto" Target="../media/hdphoto9.wdp"/><Relationship Id="rId5" Type="http://schemas.microsoft.com/office/2007/relationships/hdphoto" Target="../media/hdphoto4.wdp"/><Relationship Id="rId10" Type="http://schemas.openxmlformats.org/officeDocument/2006/relationships/image" Target="../media/image22.png"/><Relationship Id="rId4" Type="http://schemas.openxmlformats.org/officeDocument/2006/relationships/image" Target="../media/image8.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2D0937-7673-4210-AFDC-A8EA6F3DF30E}"/>
              </a:ext>
            </a:extLst>
          </p:cNvPr>
          <p:cNvSpPr>
            <a:spLocks noGrp="1"/>
          </p:cNvSpPr>
          <p:nvPr>
            <p:ph type="ctrTitle"/>
          </p:nvPr>
        </p:nvSpPr>
        <p:spPr/>
        <p:txBody>
          <a:bodyPr/>
          <a:lstStyle/>
          <a:p>
            <a:endParaRPr lang="zh-CN" altLang="en-US"/>
          </a:p>
        </p:txBody>
      </p:sp>
      <p:sp>
        <p:nvSpPr>
          <p:cNvPr id="3" name="副标题 2">
            <a:extLst>
              <a:ext uri="{FF2B5EF4-FFF2-40B4-BE49-F238E27FC236}">
                <a16:creationId xmlns:a16="http://schemas.microsoft.com/office/drawing/2014/main" id="{7E985930-4BE0-45CE-B2D0-FFC11853B68E}"/>
              </a:ext>
            </a:extLst>
          </p:cNvPr>
          <p:cNvSpPr>
            <a:spLocks noGrp="1"/>
          </p:cNvSpPr>
          <p:nvPr>
            <p:ph type="subTitle" idx="1"/>
          </p:nvPr>
        </p:nvSpPr>
        <p:spPr/>
        <p:txBody>
          <a:bodyPr/>
          <a:lstStyle/>
          <a:p>
            <a:endParaRPr lang="zh-CN" altLang="en-US"/>
          </a:p>
        </p:txBody>
      </p:sp>
      <p:pic>
        <p:nvPicPr>
          <p:cNvPr id="16" name="图片 15">
            <a:extLst>
              <a:ext uri="{FF2B5EF4-FFF2-40B4-BE49-F238E27FC236}">
                <a16:creationId xmlns:a16="http://schemas.microsoft.com/office/drawing/2014/main" id="{F93ECD34-2374-4E58-A20E-59F1D59BA6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7" name="图片 16">
            <a:extLst>
              <a:ext uri="{FF2B5EF4-FFF2-40B4-BE49-F238E27FC236}">
                <a16:creationId xmlns:a16="http://schemas.microsoft.com/office/drawing/2014/main" id="{3D6F67AC-0520-433A-B063-36DA9AC664AC}"/>
              </a:ext>
            </a:extLst>
          </p:cNvPr>
          <p:cNvPicPr>
            <a:picLocks noChangeAspect="1"/>
          </p:cNvPicPr>
          <p:nvPr/>
        </p:nvPicPr>
        <p:blipFill>
          <a:blip r:embed="rId3"/>
          <a:stretch>
            <a:fillRect/>
          </a:stretch>
        </p:blipFill>
        <p:spPr>
          <a:xfrm>
            <a:off x="4468150" y="542762"/>
            <a:ext cx="3255700" cy="1655213"/>
          </a:xfrm>
          <a:prstGeom prst="rect">
            <a:avLst/>
          </a:prstGeom>
        </p:spPr>
      </p:pic>
      <p:sp>
        <p:nvSpPr>
          <p:cNvPr id="26" name="文本框 25">
            <a:extLst>
              <a:ext uri="{FF2B5EF4-FFF2-40B4-BE49-F238E27FC236}">
                <a16:creationId xmlns:a16="http://schemas.microsoft.com/office/drawing/2014/main" id="{4EC80AA0-142E-45BA-B0F1-443A2191CAF1}"/>
              </a:ext>
            </a:extLst>
          </p:cNvPr>
          <p:cNvSpPr txBox="1"/>
          <p:nvPr/>
        </p:nvSpPr>
        <p:spPr>
          <a:xfrm>
            <a:off x="1524000" y="2540467"/>
            <a:ext cx="9144000" cy="2270365"/>
          </a:xfrm>
          <a:prstGeom prst="rect">
            <a:avLst/>
          </a:prstGeom>
          <a:noFill/>
        </p:spPr>
        <p:txBody>
          <a:bodyPr wrap="square" rtlCol="0">
            <a:spAutoFit/>
          </a:bodyPr>
          <a:lstStyle/>
          <a:p>
            <a:pPr indent="574040" algn="ctr">
              <a:lnSpc>
                <a:spcPct val="125000"/>
              </a:lnSpc>
              <a:spcBef>
                <a:spcPts val="300"/>
              </a:spcBef>
              <a:spcAft>
                <a:spcPts val="300"/>
              </a:spcAft>
            </a:pPr>
            <a:r>
              <a:rPr lang="zh-CN" altLang="en-US" sz="3600" b="1" kern="100">
                <a:effectLst/>
                <a:latin typeface="思源黑体 CN Heavy" panose="020B0A00000000000000" pitchFamily="34" charset="-122"/>
                <a:ea typeface="思源黑体 CN Heavy" panose="020B0A00000000000000" pitchFamily="34" charset="-122"/>
              </a:rPr>
              <a:t>本科毕设中期答辩</a:t>
            </a:r>
            <a:r>
              <a:rPr lang="en-US" altLang="zh-CN" sz="3600" b="1" kern="100">
                <a:effectLst/>
                <a:latin typeface="思源黑体 CN Heavy" panose="020B0A00000000000000" pitchFamily="34" charset="-122"/>
                <a:ea typeface="思源黑体 CN Heavy" panose="020B0A00000000000000" pitchFamily="34" charset="-122"/>
              </a:rPr>
              <a:t>——</a:t>
            </a:r>
          </a:p>
          <a:p>
            <a:pPr indent="574040" algn="ctr">
              <a:lnSpc>
                <a:spcPct val="125000"/>
              </a:lnSpc>
              <a:spcBef>
                <a:spcPts val="300"/>
              </a:spcBef>
              <a:spcAft>
                <a:spcPts val="300"/>
              </a:spcAft>
            </a:pPr>
            <a:r>
              <a:rPr lang="zh-CN" altLang="zh-CN" sz="3600" b="1" kern="100">
                <a:effectLst/>
                <a:latin typeface="思源黑体 CN Heavy" panose="020B0A00000000000000" pitchFamily="34" charset="-122"/>
                <a:ea typeface="思源黑体 CN Heavy" panose="020B0A00000000000000" pitchFamily="34" charset="-122"/>
              </a:rPr>
              <a:t>基于</a:t>
            </a:r>
            <a:r>
              <a:rPr lang="en-US" altLang="zh-CN" sz="3600" b="1" kern="100">
                <a:effectLst/>
                <a:latin typeface="思源黑体 CN Heavy" panose="020B0A00000000000000" pitchFamily="34" charset="-122"/>
                <a:ea typeface="思源黑体 CN Heavy" panose="020B0A00000000000000" pitchFamily="34" charset="-122"/>
              </a:rPr>
              <a:t>GPS</a:t>
            </a:r>
            <a:r>
              <a:rPr lang="zh-CN" altLang="zh-CN" sz="3600" b="1" kern="100">
                <a:effectLst/>
                <a:latin typeface="思源黑体 CN Heavy" panose="020B0A00000000000000" pitchFamily="34" charset="-122"/>
                <a:ea typeface="思源黑体 CN Heavy" panose="020B0A00000000000000" pitchFamily="34" charset="-122"/>
              </a:rPr>
              <a:t>数据融合的开阔场景下</a:t>
            </a:r>
            <a:endParaRPr lang="zh-CN" altLang="zh-CN" sz="3600" kern="100">
              <a:effectLst/>
              <a:latin typeface="思源黑体 CN Heavy" panose="020B0A00000000000000" pitchFamily="34" charset="-122"/>
              <a:ea typeface="思源黑体 CN Heavy" panose="020B0A00000000000000" pitchFamily="34" charset="-122"/>
            </a:endParaRPr>
          </a:p>
          <a:p>
            <a:pPr indent="574040" algn="ctr">
              <a:lnSpc>
                <a:spcPct val="125000"/>
              </a:lnSpc>
              <a:spcBef>
                <a:spcPts val="300"/>
              </a:spcBef>
              <a:spcAft>
                <a:spcPts val="300"/>
              </a:spcAft>
            </a:pPr>
            <a:r>
              <a:rPr lang="zh-CN" altLang="zh-CN" sz="3600" b="1" kern="100">
                <a:effectLst/>
                <a:latin typeface="思源黑体 CN Heavy" panose="020B0A00000000000000" pitchFamily="34" charset="-122"/>
                <a:ea typeface="思源黑体 CN Heavy" panose="020B0A00000000000000" pitchFamily="34" charset="-122"/>
              </a:rPr>
              <a:t>双目视觉里程计研究</a:t>
            </a:r>
            <a:endParaRPr lang="zh-CN" altLang="zh-CN" sz="3600" kern="100">
              <a:effectLst/>
              <a:latin typeface="思源黑体 CN Heavy" panose="020B0A00000000000000" pitchFamily="34" charset="-122"/>
              <a:ea typeface="思源黑体 CN Heavy" panose="020B0A00000000000000" pitchFamily="34" charset="-122"/>
            </a:endParaRPr>
          </a:p>
        </p:txBody>
      </p:sp>
      <p:sp>
        <p:nvSpPr>
          <p:cNvPr id="4" name="文本框 3">
            <a:extLst>
              <a:ext uri="{FF2B5EF4-FFF2-40B4-BE49-F238E27FC236}">
                <a16:creationId xmlns:a16="http://schemas.microsoft.com/office/drawing/2014/main" id="{4FC7BC88-B968-422B-8105-70F81A77849F}"/>
              </a:ext>
            </a:extLst>
          </p:cNvPr>
          <p:cNvSpPr txBox="1"/>
          <p:nvPr/>
        </p:nvSpPr>
        <p:spPr>
          <a:xfrm>
            <a:off x="1820038" y="5251917"/>
            <a:ext cx="2307042" cy="646331"/>
          </a:xfrm>
          <a:prstGeom prst="rect">
            <a:avLst/>
          </a:prstGeom>
          <a:noFill/>
        </p:spPr>
        <p:txBody>
          <a:bodyPr wrap="none" rtlCol="0">
            <a:spAutoFit/>
          </a:bodyPr>
          <a:lstStyle/>
          <a:p>
            <a:r>
              <a:rPr lang="zh-CN" altLang="en-US">
                <a:latin typeface="微软雅黑" panose="020B0503020204020204" pitchFamily="34" charset="-122"/>
                <a:ea typeface="微软雅黑" panose="020B0503020204020204" pitchFamily="34" charset="-122"/>
              </a:rPr>
              <a:t>答辩人：李明谦</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专   业：机器人工程</a:t>
            </a:r>
          </a:p>
        </p:txBody>
      </p:sp>
      <p:sp>
        <p:nvSpPr>
          <p:cNvPr id="5" name="文本框 4">
            <a:extLst>
              <a:ext uri="{FF2B5EF4-FFF2-40B4-BE49-F238E27FC236}">
                <a16:creationId xmlns:a16="http://schemas.microsoft.com/office/drawing/2014/main" id="{EFEDA64C-6350-418F-ACA5-6B8503C3BB05}"/>
              </a:ext>
            </a:extLst>
          </p:cNvPr>
          <p:cNvSpPr txBox="1"/>
          <p:nvPr/>
        </p:nvSpPr>
        <p:spPr>
          <a:xfrm>
            <a:off x="7970853" y="5531349"/>
            <a:ext cx="1819729" cy="369332"/>
          </a:xfrm>
          <a:prstGeom prst="rect">
            <a:avLst/>
          </a:prstGeom>
          <a:noFill/>
        </p:spPr>
        <p:txBody>
          <a:bodyPr wrap="none" rtlCol="0">
            <a:spAutoFit/>
          </a:bodyPr>
          <a:lstStyle/>
          <a:p>
            <a:r>
              <a:rPr lang="en-US" altLang="zh-CN">
                <a:latin typeface="微软雅黑" panose="020B0503020204020204" pitchFamily="34" charset="-122"/>
                <a:ea typeface="微软雅黑" panose="020B0503020204020204" pitchFamily="34" charset="-122"/>
              </a:rPr>
              <a:t>2024</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月</a:t>
            </a:r>
            <a:r>
              <a:rPr lang="en-US" altLang="zh-CN">
                <a:latin typeface="微软雅黑" panose="020B0503020204020204" pitchFamily="34" charset="-122"/>
                <a:ea typeface="微软雅黑" panose="020B0503020204020204" pitchFamily="34" charset="-122"/>
              </a:rPr>
              <a:t>15</a:t>
            </a:r>
            <a:r>
              <a:rPr lang="zh-CN" altLang="en-US">
                <a:latin typeface="微软雅黑" panose="020B0503020204020204" pitchFamily="34" charset="-122"/>
                <a:ea typeface="微软雅黑" panose="020B0503020204020204" pitchFamily="34" charset="-122"/>
              </a:rPr>
              <a:t>日</a:t>
            </a:r>
          </a:p>
        </p:txBody>
      </p:sp>
    </p:spTree>
    <p:extLst>
      <p:ext uri="{BB962C8B-B14F-4D97-AF65-F5344CB8AC3E}">
        <p14:creationId xmlns:p14="http://schemas.microsoft.com/office/powerpoint/2010/main" val="49886429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iterate type="lt">
                                    <p:tmPct val="0"/>
                                  </p:iterate>
                                  <p:childTnLst>
                                    <p:animEffect transition="out" filter="fade">
                                      <p:cBhvr>
                                        <p:cTn id="6" dur="500" tmFilter="0, 0; .2, .5; .8, .5; 1, 0"/>
                                        <p:tgtEl>
                                          <p:spTgt spid="17"/>
                                        </p:tgtEl>
                                      </p:cBhvr>
                                    </p:animEffect>
                                    <p:animScale>
                                      <p:cBhvr>
                                        <p:cTn id="7"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5B0F4B3-0C72-4B04-BBA7-9EFC9E1073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26" name="Picture 2" descr="查看源图像">
            <a:extLst>
              <a:ext uri="{FF2B5EF4-FFF2-40B4-BE49-F238E27FC236}">
                <a16:creationId xmlns:a16="http://schemas.microsoft.com/office/drawing/2014/main" id="{8531E985-4962-446A-8C98-FBA49A334FE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78208" y1="30000" x2="72769" y2="27077"/>
                        <a14:foregroundMark x1="80212" y1="31077" x2="78208" y2="30000"/>
                        <a14:foregroundMark x1="82048" y1="32064" x2="81507" y2="31773"/>
                        <a14:foregroundMark x1="14805" y1="26495" x2="14237" y2="26489"/>
                        <a14:foregroundMark x1="18180" y1="26529" x2="17388" y2="26521"/>
                        <a14:foregroundMark x1="72769" y1="27077" x2="71874" y2="27068"/>
                        <a14:foregroundMark x1="72769" y1="33692" x2="72210" y2="33674"/>
                        <a14:foregroundMark x1="23529" y1="34857" x2="23485" y2="35231"/>
                        <a14:foregroundMark x1="73062" y1="35671" x2="73077" y2="33692"/>
                        <a14:foregroundMark x1="72903" y1="55846" x2="72914" y2="54396"/>
                        <a14:foregroundMark x1="72798" y1="69050" x2="72806" y2="67986"/>
                        <a14:foregroundMark x1="72786" y1="70652" x2="72789" y2="70219"/>
                        <a14:backgroundMark x1="20154" y1="32615" x2="20154" y2="67077"/>
                        <a14:backgroundMark x1="20154" y1="67077" x2="23385" y2="74923"/>
                        <a14:backgroundMark x1="23385" y1="74923" x2="31846" y2="75538"/>
                        <a14:backgroundMark x1="31846" y1="75538" x2="40769" y2="74769"/>
                        <a14:backgroundMark x1="40769" y1="74769" x2="52769" y2="75385"/>
                        <a14:backgroundMark x1="52769" y1="75385" x2="70923" y2="74462"/>
                        <a14:backgroundMark x1="70923" y1="74462" x2="74462" y2="65385"/>
                        <a14:backgroundMark x1="74462" y1="65385" x2="72615" y2="34923"/>
                        <a14:backgroundMark x1="72615" y1="34923" x2="36615" y2="31231"/>
                        <a14:backgroundMark x1="36615" y1="31231" x2="18769" y2="32308"/>
                        <a14:backgroundMark x1="45231" y1="40769" x2="34923" y2="52000"/>
                        <a14:backgroundMark x1="34923" y1="52000" x2="39846" y2="63077"/>
                        <a14:backgroundMark x1="39846" y1="63077" x2="71538" y2="71846"/>
                        <a14:backgroundMark x1="71538" y1="71846" x2="74000" y2="62308"/>
                        <a14:backgroundMark x1="74000" y1="62308" x2="72769" y2="52154"/>
                        <a14:backgroundMark x1="72769" y1="52154" x2="58000" y2="44000"/>
                        <a14:backgroundMark x1="58000" y1="44000" x2="43846" y2="40769"/>
                        <a14:backgroundMark x1="64154" y1="43538" x2="56462" y2="41846"/>
                        <a14:backgroundMark x1="56462" y1="41846" x2="38154" y2="49692"/>
                        <a14:backgroundMark x1="38154" y1="49692" x2="37385" y2="59692"/>
                        <a14:backgroundMark x1="37385" y1="59692" x2="51231" y2="64615"/>
                        <a14:backgroundMark x1="51231" y1="64615" x2="59538" y2="58154"/>
                        <a14:backgroundMark x1="59538" y1="58154" x2="62462" y2="44308"/>
                        <a14:backgroundMark x1="57846" y1="47846" x2="50308" y2="51077"/>
                        <a14:backgroundMark x1="50308" y1="51077" x2="47538" y2="61846"/>
                        <a14:backgroundMark x1="47538" y1="61846" x2="47538" y2="61846"/>
                        <a14:backgroundMark x1="61077" y1="45231" x2="51538" y2="49231"/>
                        <a14:backgroundMark x1="51538" y1="49231" x2="53846" y2="50615"/>
                        <a14:backgroundMark x1="44769" y1="54154" x2="47538" y2="60923"/>
                        <a14:backgroundMark x1="49231" y1="52615" x2="49385" y2="64000"/>
                        <a14:backgroundMark x1="49385" y1="64000" x2="49846" y2="63846"/>
                        <a14:backgroundMark x1="58000" y1="50308" x2="47231" y2="60923"/>
                        <a14:backgroundMark x1="47231" y1="60923" x2="56769" y2="55846"/>
                        <a14:backgroundMark x1="56769" y1="55846" x2="58308" y2="49846"/>
                        <a14:backgroundMark x1="50615" y1="48615" x2="41538" y2="49846"/>
                        <a14:backgroundMark x1="41538" y1="49846" x2="38000" y2="60308"/>
                        <a14:backgroundMark x1="38000" y1="60308" x2="56308" y2="56615"/>
                        <a14:backgroundMark x1="56308" y1="56615" x2="57231" y2="50615"/>
                        <a14:backgroundMark x1="53385" y1="53692" x2="44000" y2="52000"/>
                        <a14:backgroundMark x1="44000" y1="52000" x2="40923" y2="59846"/>
                        <a14:backgroundMark x1="40923" y1="59846" x2="49231" y2="55231"/>
                        <a14:backgroundMark x1="49231" y1="55231" x2="49385" y2="51538"/>
                        <a14:backgroundMark x1="57385" y1="61385" x2="56000" y2="60462"/>
                        <a14:backgroundMark x1="53231" y1="62154" x2="52154" y2="61692"/>
                        <a14:backgroundMark x1="52923" y1="62000" x2="52923" y2="62000"/>
                        <a14:backgroundMark x1="52923" y1="62000" x2="52923" y2="62000"/>
                        <a14:backgroundMark x1="52923" y1="62000" x2="52923" y2="62000"/>
                        <a14:backgroundMark x1="52615" y1="61846" x2="52769" y2="61385"/>
                        <a14:backgroundMark x1="52769" y1="61385" x2="52769" y2="61385"/>
                        <a14:backgroundMark x1="52769" y1="61385" x2="52769" y2="61385"/>
                        <a14:backgroundMark x1="52769" y1="61385" x2="53231" y2="61692"/>
                        <a14:backgroundMark x1="53846" y1="62000" x2="53846" y2="62000"/>
                        <a14:backgroundMark x1="23692" y1="35231" x2="23692" y2="35231"/>
                        <a14:backgroundMark x1="23692" y1="35231" x2="23692" y2="36308"/>
                        <a14:backgroundMark x1="23692" y1="36308" x2="23692" y2="36308"/>
                        <a14:backgroundMark x1="23692" y1="35538" x2="23692" y2="35538"/>
                        <a14:backgroundMark x1="23538" y1="35538" x2="23538" y2="35538"/>
                        <a14:backgroundMark x1="23385" y1="35385" x2="23385" y2="35385"/>
                        <a14:backgroundMark x1="23385" y1="35385" x2="23385" y2="35385"/>
                        <a14:backgroundMark x1="23231" y1="35231" x2="23231" y2="35231"/>
                        <a14:backgroundMark x1="16308" y1="27077" x2="16308" y2="27077"/>
                        <a14:backgroundMark x1="14154" y1="27385" x2="14154" y2="27385"/>
                        <a14:backgroundMark x1="13385" y1="27846" x2="13385" y2="27846"/>
                        <a14:backgroundMark x1="13231" y1="27846" x2="13231" y2="27846"/>
                        <a14:backgroundMark x1="13385" y1="28462" x2="13385" y2="28462"/>
                        <a14:backgroundMark x1="15385" y1="27077" x2="15385" y2="27077"/>
                        <a14:backgroundMark x1="15385" y1="26923" x2="15385" y2="26923"/>
                        <a14:backgroundMark x1="14462" y1="27231" x2="12923" y2="28154"/>
                        <a14:backgroundMark x1="12923" y1="28769" x2="12923" y2="29385"/>
                        <a14:backgroundMark x1="13385" y1="29385" x2="13385" y2="29385"/>
                        <a14:backgroundMark x1="15846" y1="26462" x2="15846" y2="26462"/>
                        <a14:backgroundMark x1="15231" y1="26308" x2="15231" y2="26308"/>
                        <a14:backgroundMark x1="14923" y1="26308" x2="15538" y2="26308"/>
                        <a14:backgroundMark x1="17231" y1="26000" x2="17231" y2="26000"/>
                        <a14:backgroundMark x1="17385" y1="26000" x2="17385" y2="26000"/>
                        <a14:backgroundMark x1="18462" y1="26308" x2="19231" y2="27077"/>
                        <a14:backgroundMark x1="19385" y1="27231" x2="19385" y2="27231"/>
                        <a14:backgroundMark x1="19385" y1="27385" x2="19385" y2="27385"/>
                        <a14:backgroundMark x1="24308" y1="27231" x2="24308" y2="27231"/>
                        <a14:backgroundMark x1="24769" y1="27231" x2="24769" y2="27231"/>
                        <a14:backgroundMark x1="23385" y1="27385" x2="23385" y2="27385"/>
                        <a14:backgroundMark x1="20308" y1="28154" x2="39538" y2="28615"/>
                        <a14:backgroundMark x1="39538" y1="28615" x2="49231" y2="28154"/>
                        <a14:backgroundMark x1="49231" y1="28154" x2="62769" y2="28923"/>
                        <a14:backgroundMark x1="62769" y1="28923" x2="71692" y2="27385"/>
                        <a14:backgroundMark x1="71692" y1="27385" x2="19231" y2="27077"/>
                        <a14:backgroundMark x1="17231" y1="27692" x2="16462" y2="27385"/>
                        <a14:backgroundMark x1="15692" y1="26769" x2="15692" y2="26769"/>
                        <a14:backgroundMark x1="14923" y1="26769" x2="17231" y2="26769"/>
                        <a14:backgroundMark x1="18615" y1="26615" x2="18615" y2="26615"/>
                        <a14:backgroundMark x1="17231" y1="26615" x2="15385" y2="26615"/>
                        <a14:backgroundMark x1="14462" y1="26769" x2="13538" y2="27077"/>
                        <a14:backgroundMark x1="16462" y1="27077" x2="16462" y2="27077"/>
                        <a14:backgroundMark x1="14462" y1="28154" x2="13385" y2="70615"/>
                        <a14:backgroundMark x1="13385" y1="70615" x2="11538" y2="40000"/>
                        <a14:backgroundMark x1="11538" y1="40000" x2="14000" y2="30615"/>
                        <a14:backgroundMark x1="13231" y1="69538" x2="14769" y2="77385"/>
                        <a14:backgroundMark x1="14769" y1="77385" x2="12462" y2="70615"/>
                        <a14:backgroundMark x1="13538" y1="73538" x2="16769" y2="81385"/>
                        <a14:backgroundMark x1="16769" y1="81385" x2="63846" y2="82769"/>
                        <a14:backgroundMark x1="63846" y1="82769" x2="77231" y2="82615"/>
                        <a14:backgroundMark x1="77231" y1="82615" x2="68154" y2="78462"/>
                        <a14:backgroundMark x1="68154" y1="78462" x2="17231" y2="78923"/>
                        <a14:backgroundMark x1="17231" y1="78923" x2="14769" y2="77846"/>
                        <a14:backgroundMark x1="76000" y1="79846" x2="79846" y2="68154"/>
                        <a14:backgroundMark x1="79846" y1="68154" x2="77692" y2="38615"/>
                        <a14:backgroundMark x1="77692" y1="38615" x2="85077" y2="32615"/>
                        <a14:backgroundMark x1="85077" y1="32615" x2="86769" y2="44000"/>
                        <a14:backgroundMark x1="86769" y1="44000" x2="82308" y2="75385"/>
                        <a14:backgroundMark x1="82308" y1="75385" x2="76462" y2="81077"/>
                        <a14:backgroundMark x1="76462" y1="81077" x2="76462" y2="80923"/>
                        <a14:backgroundMark x1="80308" y1="35231" x2="83846" y2="33077"/>
                        <a14:backgroundMark x1="78923" y1="31077" x2="78923" y2="31077"/>
                        <a14:backgroundMark x1="79846" y1="31231" x2="79846" y2="31231"/>
                        <a14:backgroundMark x1="81538" y1="31846" x2="80154" y2="30615"/>
                        <a14:backgroundMark x1="79385" y1="30000" x2="79385" y2="30000"/>
                        <a14:backgroundMark x1="81538" y1="31692" x2="81538" y2="31692"/>
                        <a14:backgroundMark x1="81538" y1="31692" x2="81538" y2="31692"/>
                        <a14:backgroundMark x1="73077" y1="70615" x2="73538" y2="74308"/>
                        <a14:backgroundMark x1="72000" y1="66308" x2="72000" y2="65846"/>
                        <a14:backgroundMark x1="73385" y1="59846" x2="73385" y2="59846"/>
                        <a14:backgroundMark x1="72769" y1="59077" x2="72769" y2="59846"/>
                        <a14:backgroundMark x1="73231" y1="62308" x2="73385" y2="63692"/>
                        <a14:backgroundMark x1="73385" y1="64154" x2="73385" y2="64769"/>
                        <a14:backgroundMark x1="73231" y1="58000" x2="73231" y2="58000"/>
                        <a14:backgroundMark x1="72923" y1="56308" x2="72769" y2="67077"/>
                        <a14:backgroundMark x1="72615" y1="54462" x2="72615" y2="54462"/>
                        <a14:backgroundMark x1="72615" y1="55846" x2="72615" y2="56462"/>
                        <a14:backgroundMark x1="72615" y1="56462" x2="72615" y2="56462"/>
                        <a14:backgroundMark x1="16769" y1="59846" x2="15231" y2="61231"/>
                        <a14:backgroundMark x1="14000" y1="60769" x2="17077" y2="60615"/>
                        <a14:backgroundMark x1="17385" y1="60462" x2="16769" y2="60769"/>
                        <a14:backgroundMark x1="16000" y1="61538" x2="18000" y2="73692"/>
                        <a14:backgroundMark x1="18000" y1="73692" x2="16615" y2="68154"/>
                        <a14:backgroundMark x1="16615" y1="68154" x2="16154" y2="70308"/>
                        <a14:backgroundMark x1="18000" y1="67077" x2="18000" y2="66615"/>
                        <a14:backgroundMark x1="14923" y1="62769" x2="18462" y2="61846"/>
                        <a14:backgroundMark x1="16615" y1="61538" x2="17231" y2="64308"/>
                        <a14:backgroundMark x1="16615" y1="66154" x2="15692" y2="69846"/>
                        <a14:backgroundMark x1="15692" y1="70000" x2="15538" y2="73692"/>
                        <a14:backgroundMark x1="15692" y1="74769" x2="15692" y2="75538"/>
                        <a14:backgroundMark x1="16615" y1="75077" x2="17231" y2="74923"/>
                        <a14:backgroundMark x1="17846" y1="74615" x2="17692" y2="76462"/>
                        <a14:backgroundMark x1="17692" y1="76462" x2="17538" y2="73846"/>
                        <a14:backgroundMark x1="17538" y1="70615" x2="17538" y2="70000"/>
                        <a14:backgroundMark x1="17538" y1="67231" x2="17538" y2="67231"/>
                        <a14:backgroundMark x1="15538" y1="59231" x2="18000" y2="59231"/>
                        <a14:backgroundMark x1="16000" y1="59538" x2="17692" y2="60462"/>
                        <a14:backgroundMark x1="15077" y1="56000" x2="14154" y2="57692"/>
                        <a14:backgroundMark x1="16923" y1="57538" x2="15231" y2="57538"/>
                        <a14:backgroundMark x1="15538" y1="57538" x2="18462" y2="58000"/>
                        <a14:backgroundMark x1="16308" y1="57231" x2="16308" y2="57231"/>
                        <a14:backgroundMark x1="16462" y1="57231" x2="17231" y2="57385"/>
                        <a14:backgroundMark x1="15538" y1="56923" x2="16154" y2="56769"/>
                        <a14:backgroundMark x1="17538" y1="56462" x2="17538" y2="56462"/>
                        <a14:backgroundMark x1="15692" y1="56308" x2="16769" y2="56308"/>
                        <a14:backgroundMark x1="18000" y1="56308" x2="18000" y2="56308"/>
                        <a14:backgroundMark x1="16154" y1="56308" x2="16154" y2="56308"/>
                        <a14:backgroundMark x1="17077" y1="56000" x2="17077" y2="56000"/>
                        <a14:backgroundMark x1="17231" y1="56000" x2="18000" y2="56154"/>
                      </a14:backgroundRemoval>
                    </a14:imgEffect>
                  </a14:imgLayer>
                </a14:imgProps>
              </a:ext>
              <a:ext uri="{28A0092B-C50C-407E-A947-70E740481C1C}">
                <a14:useLocalDpi xmlns:a14="http://schemas.microsoft.com/office/drawing/2010/main" val="0"/>
              </a:ext>
            </a:extLst>
          </a:blip>
          <a:srcRect/>
          <a:stretch>
            <a:fillRect/>
          </a:stretch>
        </p:blipFill>
        <p:spPr bwMode="auto">
          <a:xfrm>
            <a:off x="2582317" y="-2577046"/>
            <a:ext cx="11540072" cy="11540072"/>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id="{814B2557-09D4-4614-95AB-1F8D23CE0C8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8704" l="2188" r="90000">
                        <a14:foregroundMark x1="9792" y1="35000" x2="9792" y2="35000"/>
                        <a14:foregroundMark x1="13021" y1="42130" x2="13021" y2="42130"/>
                        <a14:foregroundMark x1="3958" y1="52407" x2="3958" y2="52407"/>
                        <a14:foregroundMark x1="3958" y1="52407" x2="3958" y2="52407"/>
                        <a14:foregroundMark x1="2188" y1="94167" x2="2188" y2="94167"/>
                        <a14:foregroundMark x1="8698" y1="90370" x2="8698" y2="90370"/>
                        <a14:foregroundMark x1="15208" y1="87778" x2="15208" y2="87778"/>
                        <a14:foregroundMark x1="22083" y1="91019" x2="22083" y2="91019"/>
                        <a14:foregroundMark x1="24583" y1="91667" x2="24583" y2="91667"/>
                        <a14:foregroundMark x1="22083" y1="90370" x2="22083" y2="90370"/>
                        <a14:foregroundMark x1="26771" y1="96759" x2="26771" y2="96759"/>
                        <a14:foregroundMark x1="29688" y1="94815" x2="29688" y2="94815"/>
                        <a14:foregroundMark x1="35833" y1="98704" x2="35833" y2="98704"/>
                        <a14:foregroundMark x1="12656" y1="33148" x2="12656" y2="33148"/>
                        <a14:foregroundMark x1="17344" y1="21574" x2="17344" y2="21574"/>
                        <a14:foregroundMark x1="19531" y1="18333" x2="19531" y2="18333"/>
                        <a14:foregroundMark x1="31823" y1="57593" x2="31823" y2="57593"/>
                        <a14:foregroundMark x1="31823" y1="55648" x2="31823" y2="55648"/>
                        <a14:foregroundMark x1="31094" y1="53056" x2="31094" y2="53056"/>
                        <a14:foregroundMark x1="30417" y1="57593" x2="30417" y2="57593"/>
                        <a14:foregroundMark x1="30052" y1="57593" x2="30052" y2="57593"/>
                        <a14:foregroundMark x1="30729" y1="56944" x2="30729" y2="56944"/>
                        <a14:foregroundMark x1="30729" y1="55648" x2="30729" y2="55648"/>
                        <a14:foregroundMark x1="30729" y1="55648" x2="30729" y2="55648"/>
                        <a14:foregroundMark x1="30729" y1="55648" x2="30729" y2="55648"/>
                        <a14:foregroundMark x1="31458" y1="53704" x2="31458" y2="53704"/>
                        <a14:foregroundMark x1="31458" y1="53704" x2="31458" y2="53704"/>
                        <a14:foregroundMark x1="28594" y1="61389" x2="28594" y2="61389"/>
                        <a14:foregroundMark x1="31823" y1="57593" x2="31823" y2="57593"/>
                        <a14:foregroundMark x1="32552" y1="56296" x2="32552" y2="56296"/>
                        <a14:backgroundMark x1="16302" y1="10556" x2="47813" y2="17315"/>
                        <a14:backgroundMark x1="47813" y1="17315" x2="69688" y2="15185"/>
                        <a14:backgroundMark x1="69688" y1="15185" x2="92188" y2="40093"/>
                        <a14:backgroundMark x1="92188" y1="40093" x2="89167" y2="75278"/>
                        <a14:backgroundMark x1="89167" y1="75278" x2="63698" y2="69815"/>
                        <a14:backgroundMark x1="63698" y1="69815" x2="59323" y2="37963"/>
                        <a14:backgroundMark x1="59323" y1="37963" x2="69115" y2="26019"/>
                        <a14:backgroundMark x1="80313" y1="42130" x2="62240" y2="65926"/>
                        <a14:backgroundMark x1="58958" y1="42778" x2="56823" y2="55648"/>
                      </a14:backgroundRemoval>
                    </a14:imgEffect>
                  </a14:imgLayer>
                </a14:imgProps>
              </a:ext>
              <a:ext uri="{28A0092B-C50C-407E-A947-70E740481C1C}">
                <a14:useLocalDpi xmlns:a14="http://schemas.microsoft.com/office/drawing/2010/main" val="0"/>
              </a:ext>
            </a:extLst>
          </a:blip>
          <a:stretch>
            <a:fillRect/>
          </a:stretch>
        </p:blipFill>
        <p:spPr>
          <a:xfrm>
            <a:off x="0" y="4582160"/>
            <a:ext cx="4045938" cy="2275840"/>
          </a:xfrm>
          <a:prstGeom prst="rect">
            <a:avLst/>
          </a:prstGeom>
        </p:spPr>
      </p:pic>
      <p:sp>
        <p:nvSpPr>
          <p:cNvPr id="18" name="任意多边形: 形状 17">
            <a:extLst>
              <a:ext uri="{FF2B5EF4-FFF2-40B4-BE49-F238E27FC236}">
                <a16:creationId xmlns:a16="http://schemas.microsoft.com/office/drawing/2014/main" id="{326FA041-F92E-4F79-A617-BD47B6241F1D}"/>
              </a:ext>
            </a:extLst>
          </p:cNvPr>
          <p:cNvSpPr/>
          <p:nvPr/>
        </p:nvSpPr>
        <p:spPr>
          <a:xfrm>
            <a:off x="1446666" y="5044079"/>
            <a:ext cx="3251200" cy="1168529"/>
          </a:xfrm>
          <a:custGeom>
            <a:avLst/>
            <a:gdLst>
              <a:gd name="connsiteX0" fmla="*/ 0 w 3251200"/>
              <a:gd name="connsiteY0" fmla="*/ 944880 h 1168529"/>
              <a:gd name="connsiteX1" fmla="*/ 1300480 w 3251200"/>
              <a:gd name="connsiteY1" fmla="*/ 690880 h 1168529"/>
              <a:gd name="connsiteX2" fmla="*/ 782320 w 3251200"/>
              <a:gd name="connsiteY2" fmla="*/ 152400 h 1168529"/>
              <a:gd name="connsiteX3" fmla="*/ 1046480 w 3251200"/>
              <a:gd name="connsiteY3" fmla="*/ 1168400 h 1168529"/>
              <a:gd name="connsiteX4" fmla="*/ 2509520 w 3251200"/>
              <a:gd name="connsiteY4" fmla="*/ 223520 h 1168529"/>
              <a:gd name="connsiteX5" fmla="*/ 2976880 w 3251200"/>
              <a:gd name="connsiteY5" fmla="*/ 264160 h 1168529"/>
              <a:gd name="connsiteX6" fmla="*/ 3251200 w 3251200"/>
              <a:gd name="connsiteY6" fmla="*/ 0 h 116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51200" h="1168529">
                <a:moveTo>
                  <a:pt x="0" y="944880"/>
                </a:moveTo>
                <a:cubicBezTo>
                  <a:pt x="585046" y="883920"/>
                  <a:pt x="1170093" y="822960"/>
                  <a:pt x="1300480" y="690880"/>
                </a:cubicBezTo>
                <a:cubicBezTo>
                  <a:pt x="1430867" y="558800"/>
                  <a:pt x="824653" y="72813"/>
                  <a:pt x="782320" y="152400"/>
                </a:cubicBezTo>
                <a:cubicBezTo>
                  <a:pt x="739987" y="231987"/>
                  <a:pt x="758613" y="1156547"/>
                  <a:pt x="1046480" y="1168400"/>
                </a:cubicBezTo>
                <a:cubicBezTo>
                  <a:pt x="1334347" y="1180253"/>
                  <a:pt x="2187787" y="374227"/>
                  <a:pt x="2509520" y="223520"/>
                </a:cubicBezTo>
                <a:cubicBezTo>
                  <a:pt x="2831253" y="72813"/>
                  <a:pt x="2853267" y="301413"/>
                  <a:pt x="2976880" y="264160"/>
                </a:cubicBezTo>
                <a:cubicBezTo>
                  <a:pt x="3100493" y="226907"/>
                  <a:pt x="3164840" y="79587"/>
                  <a:pt x="3251200"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pic>
        <p:nvPicPr>
          <p:cNvPr id="23" name="图片 22">
            <a:extLst>
              <a:ext uri="{FF2B5EF4-FFF2-40B4-BE49-F238E27FC236}">
                <a16:creationId xmlns:a16="http://schemas.microsoft.com/office/drawing/2014/main" id="{BC71549D-938D-4CB0-AE81-B25E7BECBF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24" name="矩形 23">
            <a:extLst>
              <a:ext uri="{FF2B5EF4-FFF2-40B4-BE49-F238E27FC236}">
                <a16:creationId xmlns:a16="http://schemas.microsoft.com/office/drawing/2014/main" id="{4D9D0D62-89D1-4CBF-9C2A-EFAEE2F7E2FE}"/>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24">
            <a:extLst>
              <a:ext uri="{FF2B5EF4-FFF2-40B4-BE49-F238E27FC236}">
                <a16:creationId xmlns:a16="http://schemas.microsoft.com/office/drawing/2014/main" id="{2BEAB8CA-2040-4A9F-BA63-DCD63052DC0F}"/>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id="{A6D00694-A93A-4B90-A90C-34D8E8940E6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4" name="图片 13">
            <a:extLst>
              <a:ext uri="{FF2B5EF4-FFF2-40B4-BE49-F238E27FC236}">
                <a16:creationId xmlns:a16="http://schemas.microsoft.com/office/drawing/2014/main" id="{75604056-3B3D-47F2-8F0C-E8DF2FD541DA}"/>
              </a:ext>
            </a:extLst>
          </p:cNvPr>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2" name="文本框 1">
            <a:extLst>
              <a:ext uri="{FF2B5EF4-FFF2-40B4-BE49-F238E27FC236}">
                <a16:creationId xmlns:a16="http://schemas.microsoft.com/office/drawing/2014/main" id="{343EEC73-E397-79B7-7096-EEF75B4C9499}"/>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4D9003DB-9F51-431F-FA4F-4B55D3193F1E}"/>
              </a:ext>
            </a:extLst>
          </p:cNvPr>
          <p:cNvSpPr txBox="1"/>
          <p:nvPr/>
        </p:nvSpPr>
        <p:spPr>
          <a:xfrm>
            <a:off x="1865249" y="1665932"/>
            <a:ext cx="2658670"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已完成的研究工作及成果</a:t>
            </a:r>
          </a:p>
        </p:txBody>
      </p:sp>
      <p:pic>
        <p:nvPicPr>
          <p:cNvPr id="7" name="图片 6">
            <a:extLst>
              <a:ext uri="{FF2B5EF4-FFF2-40B4-BE49-F238E27FC236}">
                <a16:creationId xmlns:a16="http://schemas.microsoft.com/office/drawing/2014/main" id="{5FA977D1-F833-D9CF-8F62-D740DC8D1FA1}"/>
              </a:ext>
            </a:extLst>
          </p:cNvPr>
          <p:cNvPicPr>
            <a:picLocks noChangeAspect="1"/>
          </p:cNvPicPr>
          <p:nvPr/>
        </p:nvPicPr>
        <p:blipFill>
          <a:blip r:embed="rId10"/>
          <a:stretch>
            <a:fillRect/>
          </a:stretch>
        </p:blipFill>
        <p:spPr>
          <a:xfrm>
            <a:off x="4806165" y="1846556"/>
            <a:ext cx="6159507" cy="1456701"/>
          </a:xfrm>
          <a:prstGeom prst="rect">
            <a:avLst/>
          </a:prstGeom>
        </p:spPr>
      </p:pic>
      <p:sp>
        <p:nvSpPr>
          <p:cNvPr id="10" name="文本框 9">
            <a:extLst>
              <a:ext uri="{FF2B5EF4-FFF2-40B4-BE49-F238E27FC236}">
                <a16:creationId xmlns:a16="http://schemas.microsoft.com/office/drawing/2014/main" id="{F87F2660-F70F-0744-5E9C-DAF9C168E5C8}"/>
              </a:ext>
            </a:extLst>
          </p:cNvPr>
          <p:cNvSpPr txBox="1"/>
          <p:nvPr/>
        </p:nvSpPr>
        <p:spPr>
          <a:xfrm>
            <a:off x="5580867" y="1177633"/>
            <a:ext cx="4271615" cy="523220"/>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2.1.3 </a:t>
            </a:r>
            <a:r>
              <a:rPr lang="zh-CN" altLang="en-US" sz="2400">
                <a:solidFill>
                  <a:srgbClr val="000000"/>
                </a:solidFill>
                <a:latin typeface="宋体" panose="02010600030101010101" pitchFamily="2" charset="-122"/>
                <a:ea typeface="宋体" panose="02010600030101010101" pitchFamily="2" charset="-122"/>
                <a:cs typeface="Times New Roman" panose="02020603050405020304" pitchFamily="18" charset="0"/>
              </a:rPr>
              <a:t>双目相机特征点</a:t>
            </a:r>
          </a:p>
        </p:txBody>
      </p:sp>
      <p:sp>
        <p:nvSpPr>
          <p:cNvPr id="20" name="文本框 19">
            <a:extLst>
              <a:ext uri="{FF2B5EF4-FFF2-40B4-BE49-F238E27FC236}">
                <a16:creationId xmlns:a16="http://schemas.microsoft.com/office/drawing/2014/main" id="{7EBADE1C-BC37-11C4-AE0F-F8ABF3EF38A3}"/>
              </a:ext>
            </a:extLst>
          </p:cNvPr>
          <p:cNvSpPr txBox="1"/>
          <p:nvPr/>
        </p:nvSpPr>
        <p:spPr>
          <a:xfrm>
            <a:off x="4806165" y="3340031"/>
            <a:ext cx="6343098" cy="3046988"/>
          </a:xfrm>
          <a:prstGeom prst="rect">
            <a:avLst/>
          </a:prstGeom>
          <a:noFill/>
        </p:spPr>
        <p:txBody>
          <a:bodyPr wrap="square">
            <a:spAutoFit/>
          </a:bodyPr>
          <a:lstStyle/>
          <a:p>
            <a:r>
              <a:rPr lang="zh-CN" altLang="zh-CN" sz="2400" kern="100">
                <a:effectLst/>
                <a:latin typeface="Times New Roman" panose="02020603050405020304" pitchFamily="18" charset="0"/>
                <a:ea typeface="宋体" panose="02010600030101010101" pitchFamily="2" charset="-122"/>
                <a:cs typeface="Times New Roman" panose="02020603050405020304" pitchFamily="18" charset="0"/>
              </a:rPr>
              <a:t>在两个图像中提取特征点，并且对于每个左侧特征点，在右侧图像中搜索匹配项。然后，我使用左侧</a:t>
            </a:r>
            <a:r>
              <a:rPr lang="en-US" altLang="zh-CN" sz="2400" kern="100">
                <a:effectLst/>
                <a:latin typeface="Times New Roman" panose="02020603050405020304" pitchFamily="18" charset="0"/>
                <a:ea typeface="宋体" panose="02010600030101010101" pitchFamily="2" charset="-122"/>
              </a:rPr>
              <a:t>ORB</a:t>
            </a:r>
            <a:r>
              <a:rPr lang="zh-CN" altLang="zh-CN" sz="2400" kern="100">
                <a:effectLst/>
                <a:latin typeface="Times New Roman" panose="02020603050405020304" pitchFamily="18" charset="0"/>
                <a:ea typeface="宋体" panose="02010600030101010101" pitchFamily="2" charset="-122"/>
                <a:cs typeface="Times New Roman" panose="02020603050405020304" pitchFamily="18" charset="0"/>
              </a:rPr>
              <a:t>的坐标和右侧匹配的坐标生成立体特征点</a:t>
            </a:r>
            <a:endParaRPr lang="en-US" altLang="zh-CN" sz="2400" kern="100">
              <a:effectLst/>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kern="10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2400" kern="100">
                <a:latin typeface="Times New Roman" panose="02020603050405020304" pitchFamily="18" charset="0"/>
                <a:ea typeface="宋体" panose="02010600030101010101" pitchFamily="2" charset="-122"/>
                <a:cs typeface="Times New Roman" panose="02020603050405020304" pitchFamily="18" charset="0"/>
              </a:rPr>
              <a:t>在系统启动时，我使用第一帧创建一个关键帧，将其姿势设置为原点，并从所有</a:t>
            </a:r>
            <a:r>
              <a:rPr lang="zh-CN" altLang="zh-CN" sz="2400" kern="100">
                <a:latin typeface="Times New Roman" panose="02020603050405020304" pitchFamily="18" charset="0"/>
                <a:ea typeface="宋体" panose="02010600030101010101" pitchFamily="2" charset="-122"/>
                <a:cs typeface="Times New Roman" panose="02020603050405020304" pitchFamily="18" charset="0"/>
              </a:rPr>
              <a:t>立体特征点创建初始地图并获得其初始位置。</a:t>
            </a:r>
            <a:endParaRPr lang="zh-CN" altLang="en-US" sz="2400" kern="10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5516995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5B0F4B3-0C72-4B04-BBA7-9EFC9E1073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26" name="Picture 2" descr="查看源图像">
            <a:extLst>
              <a:ext uri="{FF2B5EF4-FFF2-40B4-BE49-F238E27FC236}">
                <a16:creationId xmlns:a16="http://schemas.microsoft.com/office/drawing/2014/main" id="{8531E985-4962-446A-8C98-FBA49A334FE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78208" y1="30000" x2="72769" y2="27077"/>
                        <a14:foregroundMark x1="80212" y1="31077" x2="78208" y2="30000"/>
                        <a14:foregroundMark x1="82048" y1="32064" x2="81507" y2="31773"/>
                        <a14:foregroundMark x1="14805" y1="26495" x2="14237" y2="26489"/>
                        <a14:foregroundMark x1="18180" y1="26529" x2="17388" y2="26521"/>
                        <a14:foregroundMark x1="72769" y1="27077" x2="71874" y2="27068"/>
                        <a14:foregroundMark x1="72769" y1="33692" x2="72210" y2="33674"/>
                        <a14:foregroundMark x1="23529" y1="34857" x2="23485" y2="35231"/>
                        <a14:foregroundMark x1="73062" y1="35671" x2="73077" y2="33692"/>
                        <a14:foregroundMark x1="72903" y1="55846" x2="72914" y2="54396"/>
                        <a14:foregroundMark x1="72798" y1="69050" x2="72806" y2="67986"/>
                        <a14:foregroundMark x1="72786" y1="70652" x2="72789" y2="70219"/>
                        <a14:backgroundMark x1="20154" y1="32615" x2="20154" y2="67077"/>
                        <a14:backgroundMark x1="20154" y1="67077" x2="23385" y2="74923"/>
                        <a14:backgroundMark x1="23385" y1="74923" x2="31846" y2="75538"/>
                        <a14:backgroundMark x1="31846" y1="75538" x2="40769" y2="74769"/>
                        <a14:backgroundMark x1="40769" y1="74769" x2="52769" y2="75385"/>
                        <a14:backgroundMark x1="52769" y1="75385" x2="70923" y2="74462"/>
                        <a14:backgroundMark x1="70923" y1="74462" x2="74462" y2="65385"/>
                        <a14:backgroundMark x1="74462" y1="65385" x2="72615" y2="34923"/>
                        <a14:backgroundMark x1="72615" y1="34923" x2="36615" y2="31231"/>
                        <a14:backgroundMark x1="36615" y1="31231" x2="18769" y2="32308"/>
                        <a14:backgroundMark x1="45231" y1="40769" x2="34923" y2="52000"/>
                        <a14:backgroundMark x1="34923" y1="52000" x2="39846" y2="63077"/>
                        <a14:backgroundMark x1="39846" y1="63077" x2="71538" y2="71846"/>
                        <a14:backgroundMark x1="71538" y1="71846" x2="74000" y2="62308"/>
                        <a14:backgroundMark x1="74000" y1="62308" x2="72769" y2="52154"/>
                        <a14:backgroundMark x1="72769" y1="52154" x2="58000" y2="44000"/>
                        <a14:backgroundMark x1="58000" y1="44000" x2="43846" y2="40769"/>
                        <a14:backgroundMark x1="64154" y1="43538" x2="56462" y2="41846"/>
                        <a14:backgroundMark x1="56462" y1="41846" x2="38154" y2="49692"/>
                        <a14:backgroundMark x1="38154" y1="49692" x2="37385" y2="59692"/>
                        <a14:backgroundMark x1="37385" y1="59692" x2="51231" y2="64615"/>
                        <a14:backgroundMark x1="51231" y1="64615" x2="59538" y2="58154"/>
                        <a14:backgroundMark x1="59538" y1="58154" x2="62462" y2="44308"/>
                        <a14:backgroundMark x1="57846" y1="47846" x2="50308" y2="51077"/>
                        <a14:backgroundMark x1="50308" y1="51077" x2="47538" y2="61846"/>
                        <a14:backgroundMark x1="47538" y1="61846" x2="47538" y2="61846"/>
                        <a14:backgroundMark x1="61077" y1="45231" x2="51538" y2="49231"/>
                        <a14:backgroundMark x1="51538" y1="49231" x2="53846" y2="50615"/>
                        <a14:backgroundMark x1="44769" y1="54154" x2="47538" y2="60923"/>
                        <a14:backgroundMark x1="49231" y1="52615" x2="49385" y2="64000"/>
                        <a14:backgroundMark x1="49385" y1="64000" x2="49846" y2="63846"/>
                        <a14:backgroundMark x1="58000" y1="50308" x2="47231" y2="60923"/>
                        <a14:backgroundMark x1="47231" y1="60923" x2="56769" y2="55846"/>
                        <a14:backgroundMark x1="56769" y1="55846" x2="58308" y2="49846"/>
                        <a14:backgroundMark x1="50615" y1="48615" x2="41538" y2="49846"/>
                        <a14:backgroundMark x1="41538" y1="49846" x2="38000" y2="60308"/>
                        <a14:backgroundMark x1="38000" y1="60308" x2="56308" y2="56615"/>
                        <a14:backgroundMark x1="56308" y1="56615" x2="57231" y2="50615"/>
                        <a14:backgroundMark x1="53385" y1="53692" x2="44000" y2="52000"/>
                        <a14:backgroundMark x1="44000" y1="52000" x2="40923" y2="59846"/>
                        <a14:backgroundMark x1="40923" y1="59846" x2="49231" y2="55231"/>
                        <a14:backgroundMark x1="49231" y1="55231" x2="49385" y2="51538"/>
                        <a14:backgroundMark x1="57385" y1="61385" x2="56000" y2="60462"/>
                        <a14:backgroundMark x1="53231" y1="62154" x2="52154" y2="61692"/>
                        <a14:backgroundMark x1="52923" y1="62000" x2="52923" y2="62000"/>
                        <a14:backgroundMark x1="52923" y1="62000" x2="52923" y2="62000"/>
                        <a14:backgroundMark x1="52923" y1="62000" x2="52923" y2="62000"/>
                        <a14:backgroundMark x1="52615" y1="61846" x2="52769" y2="61385"/>
                        <a14:backgroundMark x1="52769" y1="61385" x2="52769" y2="61385"/>
                        <a14:backgroundMark x1="52769" y1="61385" x2="52769" y2="61385"/>
                        <a14:backgroundMark x1="52769" y1="61385" x2="53231" y2="61692"/>
                        <a14:backgroundMark x1="53846" y1="62000" x2="53846" y2="62000"/>
                        <a14:backgroundMark x1="23692" y1="35231" x2="23692" y2="35231"/>
                        <a14:backgroundMark x1="23692" y1="35231" x2="23692" y2="36308"/>
                        <a14:backgroundMark x1="23692" y1="36308" x2="23692" y2="36308"/>
                        <a14:backgroundMark x1="23692" y1="35538" x2="23692" y2="35538"/>
                        <a14:backgroundMark x1="23538" y1="35538" x2="23538" y2="35538"/>
                        <a14:backgroundMark x1="23385" y1="35385" x2="23385" y2="35385"/>
                        <a14:backgroundMark x1="23385" y1="35385" x2="23385" y2="35385"/>
                        <a14:backgroundMark x1="23231" y1="35231" x2="23231" y2="35231"/>
                        <a14:backgroundMark x1="16308" y1="27077" x2="16308" y2="27077"/>
                        <a14:backgroundMark x1="14154" y1="27385" x2="14154" y2="27385"/>
                        <a14:backgroundMark x1="13385" y1="27846" x2="13385" y2="27846"/>
                        <a14:backgroundMark x1="13231" y1="27846" x2="13231" y2="27846"/>
                        <a14:backgroundMark x1="13385" y1="28462" x2="13385" y2="28462"/>
                        <a14:backgroundMark x1="15385" y1="27077" x2="15385" y2="27077"/>
                        <a14:backgroundMark x1="15385" y1="26923" x2="15385" y2="26923"/>
                        <a14:backgroundMark x1="14462" y1="27231" x2="12923" y2="28154"/>
                        <a14:backgroundMark x1="12923" y1="28769" x2="12923" y2="29385"/>
                        <a14:backgroundMark x1="13385" y1="29385" x2="13385" y2="29385"/>
                        <a14:backgroundMark x1="15846" y1="26462" x2="15846" y2="26462"/>
                        <a14:backgroundMark x1="15231" y1="26308" x2="15231" y2="26308"/>
                        <a14:backgroundMark x1="14923" y1="26308" x2="15538" y2="26308"/>
                        <a14:backgroundMark x1="17231" y1="26000" x2="17231" y2="26000"/>
                        <a14:backgroundMark x1="17385" y1="26000" x2="17385" y2="26000"/>
                        <a14:backgroundMark x1="18462" y1="26308" x2="19231" y2="27077"/>
                        <a14:backgroundMark x1="19385" y1="27231" x2="19385" y2="27231"/>
                        <a14:backgroundMark x1="19385" y1="27385" x2="19385" y2="27385"/>
                        <a14:backgroundMark x1="24308" y1="27231" x2="24308" y2="27231"/>
                        <a14:backgroundMark x1="24769" y1="27231" x2="24769" y2="27231"/>
                        <a14:backgroundMark x1="23385" y1="27385" x2="23385" y2="27385"/>
                        <a14:backgroundMark x1="20308" y1="28154" x2="39538" y2="28615"/>
                        <a14:backgroundMark x1="39538" y1="28615" x2="49231" y2="28154"/>
                        <a14:backgroundMark x1="49231" y1="28154" x2="62769" y2="28923"/>
                        <a14:backgroundMark x1="62769" y1="28923" x2="71692" y2="27385"/>
                        <a14:backgroundMark x1="71692" y1="27385" x2="19231" y2="27077"/>
                        <a14:backgroundMark x1="17231" y1="27692" x2="16462" y2="27385"/>
                        <a14:backgroundMark x1="15692" y1="26769" x2="15692" y2="26769"/>
                        <a14:backgroundMark x1="14923" y1="26769" x2="17231" y2="26769"/>
                        <a14:backgroundMark x1="18615" y1="26615" x2="18615" y2="26615"/>
                        <a14:backgroundMark x1="17231" y1="26615" x2="15385" y2="26615"/>
                        <a14:backgroundMark x1="14462" y1="26769" x2="13538" y2="27077"/>
                        <a14:backgroundMark x1="16462" y1="27077" x2="16462" y2="27077"/>
                        <a14:backgroundMark x1="14462" y1="28154" x2="13385" y2="70615"/>
                        <a14:backgroundMark x1="13385" y1="70615" x2="11538" y2="40000"/>
                        <a14:backgroundMark x1="11538" y1="40000" x2="14000" y2="30615"/>
                        <a14:backgroundMark x1="13231" y1="69538" x2="14769" y2="77385"/>
                        <a14:backgroundMark x1="14769" y1="77385" x2="12462" y2="70615"/>
                        <a14:backgroundMark x1="13538" y1="73538" x2="16769" y2="81385"/>
                        <a14:backgroundMark x1="16769" y1="81385" x2="63846" y2="82769"/>
                        <a14:backgroundMark x1="63846" y1="82769" x2="77231" y2="82615"/>
                        <a14:backgroundMark x1="77231" y1="82615" x2="68154" y2="78462"/>
                        <a14:backgroundMark x1="68154" y1="78462" x2="17231" y2="78923"/>
                        <a14:backgroundMark x1="17231" y1="78923" x2="14769" y2="77846"/>
                        <a14:backgroundMark x1="76000" y1="79846" x2="79846" y2="68154"/>
                        <a14:backgroundMark x1="79846" y1="68154" x2="77692" y2="38615"/>
                        <a14:backgroundMark x1="77692" y1="38615" x2="85077" y2="32615"/>
                        <a14:backgroundMark x1="85077" y1="32615" x2="86769" y2="44000"/>
                        <a14:backgroundMark x1="86769" y1="44000" x2="82308" y2="75385"/>
                        <a14:backgroundMark x1="82308" y1="75385" x2="76462" y2="81077"/>
                        <a14:backgroundMark x1="76462" y1="81077" x2="76462" y2="80923"/>
                        <a14:backgroundMark x1="80308" y1="35231" x2="83846" y2="33077"/>
                        <a14:backgroundMark x1="78923" y1="31077" x2="78923" y2="31077"/>
                        <a14:backgroundMark x1="79846" y1="31231" x2="79846" y2="31231"/>
                        <a14:backgroundMark x1="81538" y1="31846" x2="80154" y2="30615"/>
                        <a14:backgroundMark x1="79385" y1="30000" x2="79385" y2="30000"/>
                        <a14:backgroundMark x1="81538" y1="31692" x2="81538" y2="31692"/>
                        <a14:backgroundMark x1="81538" y1="31692" x2="81538" y2="31692"/>
                        <a14:backgroundMark x1="73077" y1="70615" x2="73538" y2="74308"/>
                        <a14:backgroundMark x1="72000" y1="66308" x2="72000" y2="65846"/>
                        <a14:backgroundMark x1="73385" y1="59846" x2="73385" y2="59846"/>
                        <a14:backgroundMark x1="72769" y1="59077" x2="72769" y2="59846"/>
                        <a14:backgroundMark x1="73231" y1="62308" x2="73385" y2="63692"/>
                        <a14:backgroundMark x1="73385" y1="64154" x2="73385" y2="64769"/>
                        <a14:backgroundMark x1="73231" y1="58000" x2="73231" y2="58000"/>
                        <a14:backgroundMark x1="72923" y1="56308" x2="72769" y2="67077"/>
                        <a14:backgroundMark x1="72615" y1="54462" x2="72615" y2="54462"/>
                        <a14:backgroundMark x1="72615" y1="55846" x2="72615" y2="56462"/>
                        <a14:backgroundMark x1="72615" y1="56462" x2="72615" y2="56462"/>
                        <a14:backgroundMark x1="16769" y1="59846" x2="15231" y2="61231"/>
                        <a14:backgroundMark x1="14000" y1="60769" x2="17077" y2="60615"/>
                        <a14:backgroundMark x1="17385" y1="60462" x2="16769" y2="60769"/>
                        <a14:backgroundMark x1="16000" y1="61538" x2="18000" y2="73692"/>
                        <a14:backgroundMark x1="18000" y1="73692" x2="16615" y2="68154"/>
                        <a14:backgroundMark x1="16615" y1="68154" x2="16154" y2="70308"/>
                        <a14:backgroundMark x1="18000" y1="67077" x2="18000" y2="66615"/>
                        <a14:backgroundMark x1="14923" y1="62769" x2="18462" y2="61846"/>
                        <a14:backgroundMark x1="16615" y1="61538" x2="17231" y2="64308"/>
                        <a14:backgroundMark x1="16615" y1="66154" x2="15692" y2="69846"/>
                        <a14:backgroundMark x1="15692" y1="70000" x2="15538" y2="73692"/>
                        <a14:backgroundMark x1="15692" y1="74769" x2="15692" y2="75538"/>
                        <a14:backgroundMark x1="16615" y1="75077" x2="17231" y2="74923"/>
                        <a14:backgroundMark x1="17846" y1="74615" x2="17692" y2="76462"/>
                        <a14:backgroundMark x1="17692" y1="76462" x2="17538" y2="73846"/>
                        <a14:backgroundMark x1="17538" y1="70615" x2="17538" y2="70000"/>
                        <a14:backgroundMark x1="17538" y1="67231" x2="17538" y2="67231"/>
                        <a14:backgroundMark x1="15538" y1="59231" x2="18000" y2="59231"/>
                        <a14:backgroundMark x1="16000" y1="59538" x2="17692" y2="60462"/>
                        <a14:backgroundMark x1="15077" y1="56000" x2="14154" y2="57692"/>
                        <a14:backgroundMark x1="16923" y1="57538" x2="15231" y2="57538"/>
                        <a14:backgroundMark x1="15538" y1="57538" x2="18462" y2="58000"/>
                        <a14:backgroundMark x1="16308" y1="57231" x2="16308" y2="57231"/>
                        <a14:backgroundMark x1="16462" y1="57231" x2="17231" y2="57385"/>
                        <a14:backgroundMark x1="15538" y1="56923" x2="16154" y2="56769"/>
                        <a14:backgroundMark x1="17538" y1="56462" x2="17538" y2="56462"/>
                        <a14:backgroundMark x1="15692" y1="56308" x2="16769" y2="56308"/>
                        <a14:backgroundMark x1="18000" y1="56308" x2="18000" y2="56308"/>
                        <a14:backgroundMark x1="16154" y1="56308" x2="16154" y2="56308"/>
                        <a14:backgroundMark x1="17077" y1="56000" x2="17077" y2="56000"/>
                        <a14:backgroundMark x1="17231" y1="56000" x2="18000" y2="56154"/>
                      </a14:backgroundRemoval>
                    </a14:imgEffect>
                  </a14:imgLayer>
                </a14:imgProps>
              </a:ext>
              <a:ext uri="{28A0092B-C50C-407E-A947-70E740481C1C}">
                <a14:useLocalDpi xmlns:a14="http://schemas.microsoft.com/office/drawing/2010/main" val="0"/>
              </a:ext>
            </a:extLst>
          </a:blip>
          <a:srcRect/>
          <a:stretch>
            <a:fillRect/>
          </a:stretch>
        </p:blipFill>
        <p:spPr bwMode="auto">
          <a:xfrm>
            <a:off x="2582317" y="-2577046"/>
            <a:ext cx="11540072" cy="11540072"/>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id="{814B2557-09D4-4614-95AB-1F8D23CE0C8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8704" l="2188" r="90000">
                        <a14:foregroundMark x1="9792" y1="35000" x2="9792" y2="35000"/>
                        <a14:foregroundMark x1="13021" y1="42130" x2="13021" y2="42130"/>
                        <a14:foregroundMark x1="3958" y1="52407" x2="3958" y2="52407"/>
                        <a14:foregroundMark x1="3958" y1="52407" x2="3958" y2="52407"/>
                        <a14:foregroundMark x1="2188" y1="94167" x2="2188" y2="94167"/>
                        <a14:foregroundMark x1="8698" y1="90370" x2="8698" y2="90370"/>
                        <a14:foregroundMark x1="15208" y1="87778" x2="15208" y2="87778"/>
                        <a14:foregroundMark x1="22083" y1="91019" x2="22083" y2="91019"/>
                        <a14:foregroundMark x1="24583" y1="91667" x2="24583" y2="91667"/>
                        <a14:foregroundMark x1="22083" y1="90370" x2="22083" y2="90370"/>
                        <a14:foregroundMark x1="26771" y1="96759" x2="26771" y2="96759"/>
                        <a14:foregroundMark x1="29688" y1="94815" x2="29688" y2="94815"/>
                        <a14:foregroundMark x1="35833" y1="98704" x2="35833" y2="98704"/>
                        <a14:foregroundMark x1="12656" y1="33148" x2="12656" y2="33148"/>
                        <a14:foregroundMark x1="17344" y1="21574" x2="17344" y2="21574"/>
                        <a14:foregroundMark x1="19531" y1="18333" x2="19531" y2="18333"/>
                        <a14:foregroundMark x1="31823" y1="57593" x2="31823" y2="57593"/>
                        <a14:foregroundMark x1="31823" y1="55648" x2="31823" y2="55648"/>
                        <a14:foregroundMark x1="31094" y1="53056" x2="31094" y2="53056"/>
                        <a14:foregroundMark x1="30417" y1="57593" x2="30417" y2="57593"/>
                        <a14:foregroundMark x1="30052" y1="57593" x2="30052" y2="57593"/>
                        <a14:foregroundMark x1="30729" y1="56944" x2="30729" y2="56944"/>
                        <a14:foregroundMark x1="30729" y1="55648" x2="30729" y2="55648"/>
                        <a14:foregroundMark x1="30729" y1="55648" x2="30729" y2="55648"/>
                        <a14:foregroundMark x1="30729" y1="55648" x2="30729" y2="55648"/>
                        <a14:foregroundMark x1="31458" y1="53704" x2="31458" y2="53704"/>
                        <a14:foregroundMark x1="31458" y1="53704" x2="31458" y2="53704"/>
                        <a14:foregroundMark x1="28594" y1="61389" x2="28594" y2="61389"/>
                        <a14:foregroundMark x1="31823" y1="57593" x2="31823" y2="57593"/>
                        <a14:foregroundMark x1="32552" y1="56296" x2="32552" y2="56296"/>
                        <a14:backgroundMark x1="16302" y1="10556" x2="47813" y2="17315"/>
                        <a14:backgroundMark x1="47813" y1="17315" x2="69688" y2="15185"/>
                        <a14:backgroundMark x1="69688" y1="15185" x2="92188" y2="40093"/>
                        <a14:backgroundMark x1="92188" y1="40093" x2="89167" y2="75278"/>
                        <a14:backgroundMark x1="89167" y1="75278" x2="63698" y2="69815"/>
                        <a14:backgroundMark x1="63698" y1="69815" x2="59323" y2="37963"/>
                        <a14:backgroundMark x1="59323" y1="37963" x2="69115" y2="26019"/>
                        <a14:backgroundMark x1="80313" y1="42130" x2="62240" y2="65926"/>
                        <a14:backgroundMark x1="58958" y1="42778" x2="56823" y2="55648"/>
                      </a14:backgroundRemoval>
                    </a14:imgEffect>
                  </a14:imgLayer>
                </a14:imgProps>
              </a:ext>
              <a:ext uri="{28A0092B-C50C-407E-A947-70E740481C1C}">
                <a14:useLocalDpi xmlns:a14="http://schemas.microsoft.com/office/drawing/2010/main" val="0"/>
              </a:ext>
            </a:extLst>
          </a:blip>
          <a:stretch>
            <a:fillRect/>
          </a:stretch>
        </p:blipFill>
        <p:spPr>
          <a:xfrm>
            <a:off x="0" y="4582160"/>
            <a:ext cx="4045938" cy="2275840"/>
          </a:xfrm>
          <a:prstGeom prst="rect">
            <a:avLst/>
          </a:prstGeom>
        </p:spPr>
      </p:pic>
      <p:sp>
        <p:nvSpPr>
          <p:cNvPr id="18" name="任意多边形: 形状 17">
            <a:extLst>
              <a:ext uri="{FF2B5EF4-FFF2-40B4-BE49-F238E27FC236}">
                <a16:creationId xmlns:a16="http://schemas.microsoft.com/office/drawing/2014/main" id="{326FA041-F92E-4F79-A617-BD47B6241F1D}"/>
              </a:ext>
            </a:extLst>
          </p:cNvPr>
          <p:cNvSpPr/>
          <p:nvPr/>
        </p:nvSpPr>
        <p:spPr>
          <a:xfrm>
            <a:off x="1446666" y="5044079"/>
            <a:ext cx="3251200" cy="1168529"/>
          </a:xfrm>
          <a:custGeom>
            <a:avLst/>
            <a:gdLst>
              <a:gd name="connsiteX0" fmla="*/ 0 w 3251200"/>
              <a:gd name="connsiteY0" fmla="*/ 944880 h 1168529"/>
              <a:gd name="connsiteX1" fmla="*/ 1300480 w 3251200"/>
              <a:gd name="connsiteY1" fmla="*/ 690880 h 1168529"/>
              <a:gd name="connsiteX2" fmla="*/ 782320 w 3251200"/>
              <a:gd name="connsiteY2" fmla="*/ 152400 h 1168529"/>
              <a:gd name="connsiteX3" fmla="*/ 1046480 w 3251200"/>
              <a:gd name="connsiteY3" fmla="*/ 1168400 h 1168529"/>
              <a:gd name="connsiteX4" fmla="*/ 2509520 w 3251200"/>
              <a:gd name="connsiteY4" fmla="*/ 223520 h 1168529"/>
              <a:gd name="connsiteX5" fmla="*/ 2976880 w 3251200"/>
              <a:gd name="connsiteY5" fmla="*/ 264160 h 1168529"/>
              <a:gd name="connsiteX6" fmla="*/ 3251200 w 3251200"/>
              <a:gd name="connsiteY6" fmla="*/ 0 h 116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51200" h="1168529">
                <a:moveTo>
                  <a:pt x="0" y="944880"/>
                </a:moveTo>
                <a:cubicBezTo>
                  <a:pt x="585046" y="883920"/>
                  <a:pt x="1170093" y="822960"/>
                  <a:pt x="1300480" y="690880"/>
                </a:cubicBezTo>
                <a:cubicBezTo>
                  <a:pt x="1430867" y="558800"/>
                  <a:pt x="824653" y="72813"/>
                  <a:pt x="782320" y="152400"/>
                </a:cubicBezTo>
                <a:cubicBezTo>
                  <a:pt x="739987" y="231987"/>
                  <a:pt x="758613" y="1156547"/>
                  <a:pt x="1046480" y="1168400"/>
                </a:cubicBezTo>
                <a:cubicBezTo>
                  <a:pt x="1334347" y="1180253"/>
                  <a:pt x="2187787" y="374227"/>
                  <a:pt x="2509520" y="223520"/>
                </a:cubicBezTo>
                <a:cubicBezTo>
                  <a:pt x="2831253" y="72813"/>
                  <a:pt x="2853267" y="301413"/>
                  <a:pt x="2976880" y="264160"/>
                </a:cubicBezTo>
                <a:cubicBezTo>
                  <a:pt x="3100493" y="226907"/>
                  <a:pt x="3164840" y="79587"/>
                  <a:pt x="3251200"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pic>
        <p:nvPicPr>
          <p:cNvPr id="23" name="图片 22">
            <a:extLst>
              <a:ext uri="{FF2B5EF4-FFF2-40B4-BE49-F238E27FC236}">
                <a16:creationId xmlns:a16="http://schemas.microsoft.com/office/drawing/2014/main" id="{BC71549D-938D-4CB0-AE81-B25E7BECBF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24" name="矩形 23">
            <a:extLst>
              <a:ext uri="{FF2B5EF4-FFF2-40B4-BE49-F238E27FC236}">
                <a16:creationId xmlns:a16="http://schemas.microsoft.com/office/drawing/2014/main" id="{4D9D0D62-89D1-4CBF-9C2A-EFAEE2F7E2FE}"/>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24">
            <a:extLst>
              <a:ext uri="{FF2B5EF4-FFF2-40B4-BE49-F238E27FC236}">
                <a16:creationId xmlns:a16="http://schemas.microsoft.com/office/drawing/2014/main" id="{2BEAB8CA-2040-4A9F-BA63-DCD63052DC0F}"/>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id="{A6D00694-A93A-4B90-A90C-34D8E8940E6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4" name="图片 13">
            <a:extLst>
              <a:ext uri="{FF2B5EF4-FFF2-40B4-BE49-F238E27FC236}">
                <a16:creationId xmlns:a16="http://schemas.microsoft.com/office/drawing/2014/main" id="{75604056-3B3D-47F2-8F0C-E8DF2FD541DA}"/>
              </a:ext>
            </a:extLst>
          </p:cNvPr>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2" name="文本框 1">
            <a:extLst>
              <a:ext uri="{FF2B5EF4-FFF2-40B4-BE49-F238E27FC236}">
                <a16:creationId xmlns:a16="http://schemas.microsoft.com/office/drawing/2014/main" id="{343EEC73-E397-79B7-7096-EEF75B4C9499}"/>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4D9003DB-9F51-431F-FA4F-4B55D3193F1E}"/>
              </a:ext>
            </a:extLst>
          </p:cNvPr>
          <p:cNvSpPr txBox="1"/>
          <p:nvPr/>
        </p:nvSpPr>
        <p:spPr>
          <a:xfrm>
            <a:off x="1865249" y="1665932"/>
            <a:ext cx="2658670"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已完成的研究工作及成果</a:t>
            </a:r>
          </a:p>
        </p:txBody>
      </p:sp>
      <p:sp>
        <p:nvSpPr>
          <p:cNvPr id="10" name="文本框 9">
            <a:extLst>
              <a:ext uri="{FF2B5EF4-FFF2-40B4-BE49-F238E27FC236}">
                <a16:creationId xmlns:a16="http://schemas.microsoft.com/office/drawing/2014/main" id="{F87F2660-F70F-0744-5E9C-DAF9C168E5C8}"/>
              </a:ext>
            </a:extLst>
          </p:cNvPr>
          <p:cNvSpPr txBox="1"/>
          <p:nvPr/>
        </p:nvSpPr>
        <p:spPr>
          <a:xfrm>
            <a:off x="5744170" y="963519"/>
            <a:ext cx="4271615" cy="523220"/>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2.1.4 </a:t>
            </a:r>
            <a:r>
              <a:rPr lang="zh-CN" altLang="en-US" sz="2400" kern="100">
                <a:latin typeface="Times New Roman" panose="02020603050405020304" pitchFamily="18" charset="0"/>
                <a:ea typeface="宋体" panose="02010600030101010101" pitchFamily="2" charset="-122"/>
                <a:cs typeface="Times New Roman" panose="02020603050405020304" pitchFamily="18" charset="0"/>
              </a:rPr>
              <a:t>实验效果</a:t>
            </a:r>
          </a:p>
        </p:txBody>
      </p:sp>
      <p:pic>
        <p:nvPicPr>
          <p:cNvPr id="2050" name="Picture 2">
            <a:extLst>
              <a:ext uri="{FF2B5EF4-FFF2-40B4-BE49-F238E27FC236}">
                <a16:creationId xmlns:a16="http://schemas.microsoft.com/office/drawing/2014/main" id="{83CC3E4D-CDCE-9784-1801-7DD2E521969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13811" y="3636530"/>
            <a:ext cx="5783528" cy="280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0016CD77-1C48-50E9-911D-0AC5A3A3085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88213" y="1619051"/>
            <a:ext cx="5783528" cy="1755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a:extLst>
              <a:ext uri="{FF2B5EF4-FFF2-40B4-BE49-F238E27FC236}">
                <a16:creationId xmlns:a16="http://schemas.microsoft.com/office/drawing/2014/main" id="{17D62AA1-CD1C-6DDC-9D31-4A873F7C1C43}"/>
              </a:ext>
            </a:extLst>
          </p:cNvPr>
          <p:cNvSpPr txBox="1"/>
          <p:nvPr/>
        </p:nvSpPr>
        <p:spPr>
          <a:xfrm>
            <a:off x="2541459" y="2451609"/>
            <a:ext cx="2214607" cy="461665"/>
          </a:xfrm>
          <a:prstGeom prst="rect">
            <a:avLst/>
          </a:prstGeom>
          <a:noFill/>
        </p:spPr>
        <p:txBody>
          <a:bodyPr wrap="square" rtlCol="0">
            <a:spAutoFit/>
          </a:bodyPr>
          <a:lstStyle/>
          <a:p>
            <a:r>
              <a:rPr lang="en-US" altLang="zh-CN" sz="2400">
                <a:latin typeface="Times New Roman" panose="02020603050405020304" pitchFamily="18" charset="0"/>
                <a:ea typeface="宋体" panose="02010600030101010101" pitchFamily="2" charset="-122"/>
                <a:cs typeface="Times New Roman" panose="02020603050405020304" pitchFamily="18" charset="0"/>
              </a:rPr>
              <a:t>KITTI</a:t>
            </a:r>
            <a:r>
              <a:rPr lang="zh-CN" altLang="en-US" sz="2400">
                <a:latin typeface="Times New Roman" panose="02020603050405020304" pitchFamily="18" charset="0"/>
                <a:ea typeface="宋体" panose="02010600030101010101" pitchFamily="2" charset="-122"/>
                <a:cs typeface="Times New Roman" panose="02020603050405020304" pitchFamily="18" charset="0"/>
              </a:rPr>
              <a:t>数据集：</a:t>
            </a:r>
          </a:p>
        </p:txBody>
      </p:sp>
      <p:sp>
        <p:nvSpPr>
          <p:cNvPr id="7" name="文本框 6">
            <a:extLst>
              <a:ext uri="{FF2B5EF4-FFF2-40B4-BE49-F238E27FC236}">
                <a16:creationId xmlns:a16="http://schemas.microsoft.com/office/drawing/2014/main" id="{398471E1-7E63-70C0-E02F-2ACAD988A938}"/>
              </a:ext>
            </a:extLst>
          </p:cNvPr>
          <p:cNvSpPr txBox="1"/>
          <p:nvPr/>
        </p:nvSpPr>
        <p:spPr>
          <a:xfrm>
            <a:off x="2612100" y="4875395"/>
            <a:ext cx="2214607" cy="461665"/>
          </a:xfrm>
          <a:prstGeom prst="rect">
            <a:avLst/>
          </a:prstGeom>
          <a:noFill/>
        </p:spPr>
        <p:txBody>
          <a:bodyPr wrap="square" rtlCol="0">
            <a:spAutoFit/>
          </a:bodyPr>
          <a:lstStyle/>
          <a:p>
            <a:r>
              <a:rPr lang="zh-CN" altLang="en-US" sz="2400">
                <a:latin typeface="Times New Roman" panose="02020603050405020304" pitchFamily="18" charset="0"/>
                <a:ea typeface="宋体" panose="02010600030101010101" pitchFamily="2" charset="-122"/>
                <a:cs typeface="Times New Roman" panose="02020603050405020304" pitchFamily="18" charset="0"/>
              </a:rPr>
              <a:t>实验室内：</a:t>
            </a:r>
          </a:p>
        </p:txBody>
      </p:sp>
    </p:spTree>
    <p:extLst>
      <p:ext uri="{BB962C8B-B14F-4D97-AF65-F5344CB8AC3E}">
        <p14:creationId xmlns:p14="http://schemas.microsoft.com/office/powerpoint/2010/main" val="332841992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D0A88F4-8F35-4CB9-8536-A280179760F9}"/>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0" y="12803"/>
            <a:ext cx="12192000" cy="6858000"/>
          </a:xfrm>
          <a:prstGeom prst="rect">
            <a:avLst/>
          </a:prstGeom>
        </p:spPr>
      </p:pic>
      <p:pic>
        <p:nvPicPr>
          <p:cNvPr id="104" name="图片 103">
            <a:extLst>
              <a:ext uri="{FF2B5EF4-FFF2-40B4-BE49-F238E27FC236}">
                <a16:creationId xmlns:a16="http://schemas.microsoft.com/office/drawing/2014/main" id="{FA19413B-C696-4AAA-BE3E-097FB0F042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105" name="矩形 104">
            <a:extLst>
              <a:ext uri="{FF2B5EF4-FFF2-40B4-BE49-F238E27FC236}">
                <a16:creationId xmlns:a16="http://schemas.microsoft.com/office/drawing/2014/main" id="{3181AE9E-9F26-4C97-B9EF-EB1A68660219}"/>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直角三角形 105">
            <a:extLst>
              <a:ext uri="{FF2B5EF4-FFF2-40B4-BE49-F238E27FC236}">
                <a16:creationId xmlns:a16="http://schemas.microsoft.com/office/drawing/2014/main" id="{F2FB724A-A912-4723-A8B5-FAE08FF23B9B}"/>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5" name="图片 54">
            <a:extLst>
              <a:ext uri="{FF2B5EF4-FFF2-40B4-BE49-F238E27FC236}">
                <a16:creationId xmlns:a16="http://schemas.microsoft.com/office/drawing/2014/main" id="{F0B8A983-7391-4B17-A9CB-AB7195526A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01" name="图片 100">
            <a:extLst>
              <a:ext uri="{FF2B5EF4-FFF2-40B4-BE49-F238E27FC236}">
                <a16:creationId xmlns:a16="http://schemas.microsoft.com/office/drawing/2014/main" id="{BBDD45E0-00C7-4406-B930-0937F3B28200}"/>
              </a:ext>
            </a:extLst>
          </p:cNvPr>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3" name="文本框 2">
            <a:extLst>
              <a:ext uri="{FF2B5EF4-FFF2-40B4-BE49-F238E27FC236}">
                <a16:creationId xmlns:a16="http://schemas.microsoft.com/office/drawing/2014/main" id="{E3790FDF-EE30-8FDD-97EC-3739CE5EC0AF}"/>
              </a:ext>
            </a:extLst>
          </p:cNvPr>
          <p:cNvSpPr txBox="1"/>
          <p:nvPr/>
        </p:nvSpPr>
        <p:spPr>
          <a:xfrm>
            <a:off x="253251" y="1798733"/>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164A3C76-BE04-B980-AD73-56FAD22C646B}"/>
              </a:ext>
            </a:extLst>
          </p:cNvPr>
          <p:cNvSpPr txBox="1"/>
          <p:nvPr/>
        </p:nvSpPr>
        <p:spPr>
          <a:xfrm>
            <a:off x="1464101" y="1813629"/>
            <a:ext cx="2658670"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已完成的研究工作及成果</a:t>
            </a:r>
          </a:p>
        </p:txBody>
      </p:sp>
      <p:sp>
        <p:nvSpPr>
          <p:cNvPr id="12" name="文本框 11">
            <a:extLst>
              <a:ext uri="{FF2B5EF4-FFF2-40B4-BE49-F238E27FC236}">
                <a16:creationId xmlns:a16="http://schemas.microsoft.com/office/drawing/2014/main" id="{E4454351-CE65-1E62-1524-AE718C726EFF}"/>
              </a:ext>
            </a:extLst>
          </p:cNvPr>
          <p:cNvSpPr txBox="1"/>
          <p:nvPr/>
        </p:nvSpPr>
        <p:spPr>
          <a:xfrm>
            <a:off x="5307605" y="480451"/>
            <a:ext cx="3315473" cy="892552"/>
          </a:xfrm>
          <a:prstGeom prst="rect">
            <a:avLst/>
          </a:prstGeom>
          <a:noFill/>
        </p:spPr>
        <p:txBody>
          <a:bodyPr wrap="square" rtlCol="0">
            <a:spAutoFit/>
          </a:bodyPr>
          <a:lstStyle/>
          <a:p>
            <a:pPr algn="ctr"/>
            <a:r>
              <a:rPr lang="en-US" altLang="zh-CN" sz="2800" b="1">
                <a:latin typeface="Times New Roman" panose="02020603050405020304" pitchFamily="18" charset="0"/>
                <a:ea typeface="思源黑体 CN Heavy" panose="020B0A00000000000000" pitchFamily="34" charset="-122"/>
                <a:cs typeface="Times New Roman" panose="02020603050405020304" pitchFamily="18" charset="0"/>
              </a:rPr>
              <a:t>2.2 </a:t>
            </a:r>
            <a:r>
              <a:rPr lang="zh-CN" altLang="en-US" sz="2400" b="1">
                <a:latin typeface="宋体" panose="02010600030101010101" pitchFamily="2" charset="-122"/>
                <a:ea typeface="宋体" panose="02010600030101010101" pitchFamily="2" charset="-122"/>
                <a:cs typeface="Times New Roman" panose="02020603050405020304" pitchFamily="18" charset="0"/>
              </a:rPr>
              <a:t>基于滤波的双目视觉惯性里程计</a:t>
            </a:r>
            <a:endParaRPr lang="zh-CN" altLang="en-US" sz="2400" b="1" kern="100">
              <a:latin typeface="宋体" panose="02010600030101010101" pitchFamily="2" charset="-122"/>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id="{F3C95EE9-1EA8-FCF6-EDD0-17A5137AF526}"/>
              </a:ext>
            </a:extLst>
          </p:cNvPr>
          <p:cNvSpPr txBox="1"/>
          <p:nvPr/>
        </p:nvSpPr>
        <p:spPr>
          <a:xfrm>
            <a:off x="5834925" y="1326549"/>
            <a:ext cx="2260831" cy="523220"/>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2.2.1 </a:t>
            </a:r>
            <a:r>
              <a:rPr lang="zh-CN" altLang="en-US" sz="2400" kern="100">
                <a:latin typeface="Times New Roman" panose="02020603050405020304" pitchFamily="18" charset="0"/>
                <a:ea typeface="宋体" panose="02010600030101010101" pitchFamily="2" charset="-122"/>
                <a:cs typeface="Times New Roman" panose="02020603050405020304" pitchFamily="18" charset="0"/>
              </a:rPr>
              <a:t>问题定义</a:t>
            </a:r>
          </a:p>
        </p:txBody>
      </p:sp>
      <p:sp>
        <p:nvSpPr>
          <p:cNvPr id="14" name="文本框 13">
            <a:extLst>
              <a:ext uri="{FF2B5EF4-FFF2-40B4-BE49-F238E27FC236}">
                <a16:creationId xmlns:a16="http://schemas.microsoft.com/office/drawing/2014/main" id="{45853494-3224-651E-57FC-10CED851DBDF}"/>
              </a:ext>
            </a:extLst>
          </p:cNvPr>
          <p:cNvSpPr txBox="1"/>
          <p:nvPr/>
        </p:nvSpPr>
        <p:spPr>
          <a:xfrm>
            <a:off x="4290723" y="2214231"/>
            <a:ext cx="6641481" cy="1200329"/>
          </a:xfrm>
          <a:prstGeom prst="rect">
            <a:avLst/>
          </a:prstGeom>
          <a:noFill/>
        </p:spPr>
        <p:txBody>
          <a:bodyPr wrap="square" rtlCol="0">
            <a:spAutoFit/>
          </a:bodyPr>
          <a:lstStyle/>
          <a:p>
            <a:r>
              <a:rPr lang="zh-CN" altLang="en-US"/>
              <a:t>（</a:t>
            </a:r>
            <a:r>
              <a:rPr lang="en-US" altLang="zh-CN"/>
              <a:t>1</a:t>
            </a:r>
            <a:r>
              <a:rPr lang="zh-CN" altLang="en-US"/>
              <a:t>）状态定义</a:t>
            </a:r>
            <a:endParaRPr lang="en-US" altLang="zh-CN"/>
          </a:p>
          <a:p>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需要估计的状态包括无人机中心的三维位置和姿态，相机的三维位置或者估计视觉路标的深度以及</a:t>
            </a:r>
            <a:r>
              <a:rPr lang="en-US" altLang="zh-CN" sz="1800">
                <a:solidFill>
                  <a:srgbClr val="000000"/>
                </a:solidFill>
                <a:effectLst/>
                <a:latin typeface="Times New Roman" panose="02020603050405020304" pitchFamily="18" charset="0"/>
                <a:ea typeface="宋体" panose="02010600030101010101" pitchFamily="2" charset="-122"/>
              </a:rPr>
              <a:t>IMU</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的变加速度计偏置和陀螺仪偏置</a:t>
            </a:r>
            <a:r>
              <a:rPr lang="zh-CN" alt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，定义如下：</a:t>
            </a:r>
            <a:endParaRPr lang="zh-CN" altLang="en-US"/>
          </a:p>
        </p:txBody>
      </p:sp>
      <p:graphicFrame>
        <p:nvGraphicFramePr>
          <p:cNvPr id="16" name="对象 15">
            <a:extLst>
              <a:ext uri="{FF2B5EF4-FFF2-40B4-BE49-F238E27FC236}">
                <a16:creationId xmlns:a16="http://schemas.microsoft.com/office/drawing/2014/main" id="{AFA0D61C-B3C2-A101-5AAA-1585ECEEAF17}"/>
              </a:ext>
            </a:extLst>
          </p:cNvPr>
          <p:cNvGraphicFramePr>
            <a:graphicFrameLocks noChangeAspect="1"/>
          </p:cNvGraphicFramePr>
          <p:nvPr>
            <p:extLst>
              <p:ext uri="{D42A27DB-BD31-4B8C-83A1-F6EECF244321}">
                <p14:modId xmlns:p14="http://schemas.microsoft.com/office/powerpoint/2010/main" val="1621521154"/>
              </p:ext>
            </p:extLst>
          </p:nvPr>
        </p:nvGraphicFramePr>
        <p:xfrm>
          <a:off x="4891814" y="3461989"/>
          <a:ext cx="5429379" cy="1395049"/>
        </p:xfrm>
        <a:graphic>
          <a:graphicData uri="http://schemas.openxmlformats.org/presentationml/2006/ole">
            <mc:AlternateContent xmlns:mc="http://schemas.openxmlformats.org/markup-compatibility/2006">
              <mc:Choice xmlns:v="urn:schemas-microsoft-com:vml" Requires="v">
                <p:oleObj name="Equation" r:id="rId7" imgW="2742852" imgH="704805" progId="Equation.DSMT4">
                  <p:embed/>
                </p:oleObj>
              </mc:Choice>
              <mc:Fallback>
                <p:oleObj name="Equation" r:id="rId7" imgW="2742852" imgH="704805" progId="Equation.DSMT4">
                  <p:embed/>
                  <p:pic>
                    <p:nvPicPr>
                      <p:cNvPr id="0" name=""/>
                      <p:cNvPicPr/>
                      <p:nvPr/>
                    </p:nvPicPr>
                    <p:blipFill>
                      <a:blip r:embed="rId8"/>
                      <a:stretch>
                        <a:fillRect/>
                      </a:stretch>
                    </p:blipFill>
                    <p:spPr>
                      <a:xfrm>
                        <a:off x="4891814" y="3461989"/>
                        <a:ext cx="5429379" cy="1395049"/>
                      </a:xfrm>
                      <a:prstGeom prst="rect">
                        <a:avLst/>
                      </a:prstGeom>
                    </p:spPr>
                  </p:pic>
                </p:oleObj>
              </mc:Fallback>
            </mc:AlternateContent>
          </a:graphicData>
        </a:graphic>
      </p:graphicFrame>
      <p:sp>
        <p:nvSpPr>
          <p:cNvPr id="17" name="文本框 16">
            <a:extLst>
              <a:ext uri="{FF2B5EF4-FFF2-40B4-BE49-F238E27FC236}">
                <a16:creationId xmlns:a16="http://schemas.microsoft.com/office/drawing/2014/main" id="{8B91D81F-6512-2BE8-018B-DA638E5FAC19}"/>
              </a:ext>
            </a:extLst>
          </p:cNvPr>
          <p:cNvSpPr txBox="1"/>
          <p:nvPr/>
        </p:nvSpPr>
        <p:spPr>
          <a:xfrm>
            <a:off x="4290723" y="5280751"/>
            <a:ext cx="6641480" cy="1200329"/>
          </a:xfrm>
          <a:prstGeom prst="rect">
            <a:avLst/>
          </a:prstGeom>
          <a:noFill/>
        </p:spPr>
        <p:txBody>
          <a:bodyPr wrap="square" rtlCol="0">
            <a:spAutoFit/>
          </a:bodyPr>
          <a:lstStyle/>
          <a:p>
            <a:r>
              <a:rPr lang="zh-CN" altLang="en-US"/>
              <a:t>（</a:t>
            </a:r>
            <a:r>
              <a:rPr lang="en-US" altLang="zh-CN"/>
              <a:t>2</a:t>
            </a:r>
            <a:r>
              <a:rPr lang="zh-CN" altLang="en-US"/>
              <a:t>）代价函数</a:t>
            </a:r>
            <a:endParaRPr lang="en-US" altLang="zh-CN"/>
          </a:p>
          <a:p>
            <a:r>
              <a:rPr lang="en-US" altLang="zh-CN" sz="1800" kern="10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状态估计的本质为一个最大似然估计（</a:t>
            </a:r>
            <a:r>
              <a:rPr lang="en-US" altLang="zh-CN" sz="1800" kern="100">
                <a:effectLst/>
                <a:latin typeface="Times New Roman" panose="02020603050405020304" pitchFamily="18" charset="0"/>
                <a:ea typeface="宋体" panose="02010600030101010101" pitchFamily="2" charset="-122"/>
              </a:rPr>
              <a:t>MLE</a:t>
            </a:r>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）问题。</a:t>
            </a:r>
            <a:r>
              <a:rPr lang="en-US" altLang="zh-CN" sz="1800" kern="100">
                <a:effectLst/>
                <a:latin typeface="Times New Roman" panose="02020603050405020304" pitchFamily="18" charset="0"/>
                <a:ea typeface="宋体" panose="02010600030101010101" pitchFamily="2" charset="-122"/>
              </a:rPr>
              <a:t>MLE</a:t>
            </a:r>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由一段时间内机器人位姿的联合概率分布组成。</a:t>
            </a:r>
            <a:r>
              <a:rPr lang="zh-CN" altLang="en-US" sz="1800" kern="100">
                <a:effectLst/>
                <a:latin typeface="Times New Roman" panose="02020603050405020304" pitchFamily="18" charset="0"/>
                <a:ea typeface="宋体" panose="02010600030101010101" pitchFamily="2" charset="-122"/>
                <a:cs typeface="Times New Roman" panose="02020603050405020304" pitchFamily="18" charset="0"/>
              </a:rPr>
              <a:t>我假设测量的不确定性服从高斯分布，将状态估计装换为一个非线性最小二乘问题</a:t>
            </a:r>
            <a:endParaRPr lang="zh-CN" altLang="en-US"/>
          </a:p>
        </p:txBody>
      </p:sp>
    </p:spTree>
    <p:extLst>
      <p:ext uri="{BB962C8B-B14F-4D97-AF65-F5344CB8AC3E}">
        <p14:creationId xmlns:p14="http://schemas.microsoft.com/office/powerpoint/2010/main" val="24944979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circle(in)">
                                      <p:cBhvr>
                                        <p:cTn id="19"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hidden="1">
            <a:extLst>
              <a:ext uri="{FF2B5EF4-FFF2-40B4-BE49-F238E27FC236}">
                <a16:creationId xmlns:a16="http://schemas.microsoft.com/office/drawing/2014/main" id="{DCF17127-B426-45F1-A582-96AE6A7DFE33}"/>
              </a:ext>
            </a:extLst>
          </p:cNvPr>
          <p:cNvPicPr>
            <a:picLocks noGrp="1" noChangeAspect="1"/>
          </p:cNvPicPr>
          <p:nvPr>
            <p:ph idx="1"/>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artisticLineDrawing/>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0" y="0"/>
            <a:ext cx="12192000" cy="6858000"/>
          </a:xfrm>
        </p:spPr>
      </p:pic>
      <p:pic>
        <p:nvPicPr>
          <p:cNvPr id="28" name="图片 27">
            <a:extLst>
              <a:ext uri="{FF2B5EF4-FFF2-40B4-BE49-F238E27FC236}">
                <a16:creationId xmlns:a16="http://schemas.microsoft.com/office/drawing/2014/main" id="{969FC9E8-D123-4E9E-BF74-2CBED851F0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29" name="图片 28">
            <a:extLst>
              <a:ext uri="{FF2B5EF4-FFF2-40B4-BE49-F238E27FC236}">
                <a16:creationId xmlns:a16="http://schemas.microsoft.com/office/drawing/2014/main" id="{A6E394A4-A331-427D-B79E-BB13355B4869}"/>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pic>
        <p:nvPicPr>
          <p:cNvPr id="30" name="图片 29">
            <a:extLst>
              <a:ext uri="{FF2B5EF4-FFF2-40B4-BE49-F238E27FC236}">
                <a16:creationId xmlns:a16="http://schemas.microsoft.com/office/drawing/2014/main" id="{BC6F722C-760E-48E3-B820-4CD875A643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31" name="矩形 30">
            <a:extLst>
              <a:ext uri="{FF2B5EF4-FFF2-40B4-BE49-F238E27FC236}">
                <a16:creationId xmlns:a16="http://schemas.microsoft.com/office/drawing/2014/main" id="{4B3973A1-BBC0-430F-92DA-37ACC2002DA6}"/>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a:extLst>
              <a:ext uri="{FF2B5EF4-FFF2-40B4-BE49-F238E27FC236}">
                <a16:creationId xmlns:a16="http://schemas.microsoft.com/office/drawing/2014/main" id="{10BF8C1B-E23D-42CD-835A-0249892C7F1F}"/>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42">
            <a:extLst>
              <a:ext uri="{FF2B5EF4-FFF2-40B4-BE49-F238E27FC236}">
                <a16:creationId xmlns:a16="http://schemas.microsoft.com/office/drawing/2014/main" id="{C7094420-7666-64FB-2FF4-EC3E1ECFEDF5}"/>
              </a:ext>
            </a:extLst>
          </p:cNvPr>
          <p:cNvSpPr>
            <a:spLocks noChangeArrowheads="1"/>
          </p:cNvSpPr>
          <p:nvPr/>
        </p:nvSpPr>
        <p:spPr bwMode="auto">
          <a:xfrm>
            <a:off x="853817" y="3728777"/>
            <a:ext cx="2678873" cy="2311400"/>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4" name="TextBox 1">
            <a:extLst>
              <a:ext uri="{FF2B5EF4-FFF2-40B4-BE49-F238E27FC236}">
                <a16:creationId xmlns:a16="http://schemas.microsoft.com/office/drawing/2014/main" id="{B17805AC-604A-48E0-66A8-67CB9B96A91C}"/>
              </a:ext>
            </a:extLst>
          </p:cNvPr>
          <p:cNvSpPr>
            <a:spLocks noChangeArrowheads="1"/>
          </p:cNvSpPr>
          <p:nvPr/>
        </p:nvSpPr>
        <p:spPr bwMode="auto">
          <a:xfrm>
            <a:off x="1365891" y="5373584"/>
            <a:ext cx="1654723" cy="379463"/>
          </a:xfrm>
          <a:prstGeom prst="rect">
            <a:avLst/>
          </a:prstGeom>
          <a:noFill/>
          <a:ln w="9525" cmpd="sng">
            <a:noFill/>
            <a:miter lim="800000"/>
          </a:ln>
        </p:spPr>
        <p:txBody>
          <a:bodyPr>
            <a:spAutoFit/>
          </a:bodyPr>
          <a:lstStyle/>
          <a:p>
            <a:pPr algn="ctr"/>
            <a:r>
              <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相机因子</a:t>
            </a:r>
            <a:endParaRPr lang="zh-CN" altLang="en-US"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35" name="组合 56">
            <a:extLst>
              <a:ext uri="{FF2B5EF4-FFF2-40B4-BE49-F238E27FC236}">
                <a16:creationId xmlns:a16="http://schemas.microsoft.com/office/drawing/2014/main" id="{BE0DCDF7-8D58-DB43-7371-FB9B2CFB7546}"/>
              </a:ext>
            </a:extLst>
          </p:cNvPr>
          <p:cNvGrpSpPr/>
          <p:nvPr/>
        </p:nvGrpSpPr>
        <p:grpSpPr>
          <a:xfrm>
            <a:off x="1691694" y="3955243"/>
            <a:ext cx="1047434" cy="1284817"/>
            <a:chOff x="2105026" y="2144713"/>
            <a:chExt cx="941388" cy="1106488"/>
          </a:xfrm>
        </p:grpSpPr>
        <p:sp>
          <p:nvSpPr>
            <p:cNvPr id="36" name="Freeform 167">
              <a:extLst>
                <a:ext uri="{FF2B5EF4-FFF2-40B4-BE49-F238E27FC236}">
                  <a16:creationId xmlns:a16="http://schemas.microsoft.com/office/drawing/2014/main" id="{A6EA409E-8DD4-E8DE-2FB2-6C6F6817379F}"/>
                </a:ext>
              </a:extLst>
            </p:cNvPr>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7" name="Freeform 168">
              <a:extLst>
                <a:ext uri="{FF2B5EF4-FFF2-40B4-BE49-F238E27FC236}">
                  <a16:creationId xmlns:a16="http://schemas.microsoft.com/office/drawing/2014/main" id="{658C4E23-210E-EA67-DE81-BE98E0543800}"/>
                </a:ext>
              </a:extLst>
            </p:cNvPr>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8" name="Freeform 170">
              <a:extLst>
                <a:ext uri="{FF2B5EF4-FFF2-40B4-BE49-F238E27FC236}">
                  <a16:creationId xmlns:a16="http://schemas.microsoft.com/office/drawing/2014/main" id="{D984FF97-8AEF-976F-2020-3680B7CC4D5F}"/>
                </a:ext>
              </a:extLst>
            </p:cNvPr>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40" name="文本框 39">
            <a:extLst>
              <a:ext uri="{FF2B5EF4-FFF2-40B4-BE49-F238E27FC236}">
                <a16:creationId xmlns:a16="http://schemas.microsoft.com/office/drawing/2014/main" id="{D42FA98E-5201-9112-7924-2832779A7250}"/>
              </a:ext>
            </a:extLst>
          </p:cNvPr>
          <p:cNvSpPr txBox="1"/>
          <p:nvPr/>
        </p:nvSpPr>
        <p:spPr>
          <a:xfrm>
            <a:off x="4231463" y="1648540"/>
            <a:ext cx="7447189" cy="5262979"/>
          </a:xfrm>
          <a:prstGeom prst="rect">
            <a:avLst/>
          </a:prstGeom>
          <a:noFill/>
        </p:spPr>
        <p:txBody>
          <a:bodyPr wrap="square" rtlCol="0">
            <a:spAutoFit/>
          </a:bodyPr>
          <a:lstStyle/>
          <a:p>
            <a:r>
              <a:rPr lang="zh-CN" altLang="zh-CN" sz="2400">
                <a:latin typeface="Times New Roman" panose="02020603050405020304" pitchFamily="18" charset="0"/>
                <a:ea typeface="宋体" panose="02010600030101010101" pitchFamily="2" charset="-122"/>
                <a:cs typeface="Times New Roman" panose="02020603050405020304" pitchFamily="18" charset="0"/>
              </a:rPr>
              <a:t>我们采用</a:t>
            </a:r>
            <a:r>
              <a:rPr lang="en-US" altLang="zh-CN" sz="2400">
                <a:latin typeface="Times New Roman" panose="02020603050405020304" pitchFamily="18" charset="0"/>
                <a:ea typeface="宋体" panose="02010600030101010101" pitchFamily="2" charset="-122"/>
                <a:cs typeface="Times New Roman" panose="02020603050405020304" pitchFamily="18" charset="0"/>
              </a:rPr>
              <a:t>KLT</a:t>
            </a:r>
            <a:r>
              <a:rPr lang="zh-CN" altLang="zh-CN" sz="2400">
                <a:latin typeface="Times New Roman" panose="02020603050405020304" pitchFamily="18" charset="0"/>
                <a:ea typeface="宋体" panose="02010600030101010101" pitchFamily="2" charset="-122"/>
                <a:cs typeface="Times New Roman" panose="02020603050405020304" pitchFamily="18" charset="0"/>
              </a:rPr>
              <a:t>跟踪器</a:t>
            </a:r>
            <a:r>
              <a:rPr lang="zh-CN" altLang="en-US" sz="2400">
                <a:latin typeface="Times New Roman" panose="02020603050405020304" pitchFamily="18" charset="0"/>
                <a:ea typeface="宋体" panose="02010600030101010101" pitchFamily="2" charset="-122"/>
                <a:cs typeface="Times New Roman" panose="02020603050405020304" pitchFamily="18" charset="0"/>
              </a:rPr>
              <a:t>追踪特征点在连续帧之间的变化</a:t>
            </a:r>
            <a:r>
              <a:rPr lang="zh-CN" altLang="zh-CN" sz="240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KLT</a:t>
            </a:r>
            <a:r>
              <a:rPr lang="zh-CN" altLang="zh-CN" sz="2400">
                <a:latin typeface="Times New Roman" panose="02020603050405020304" pitchFamily="18" charset="0"/>
                <a:ea typeface="宋体" panose="02010600030101010101" pitchFamily="2" charset="-122"/>
                <a:cs typeface="Times New Roman" panose="02020603050405020304" pitchFamily="18" charset="0"/>
              </a:rPr>
              <a:t>跟踪器基于光流法，能够在前一帧中准确跟踪到当前帧的对应特征点。这种跟踪方法不仅高效，而且能够在复杂环境下保持较高的跟踪精度。</a:t>
            </a:r>
            <a:endParaRPr lang="en-US" altLang="zh-CN" sz="2400">
              <a:latin typeface="Times New Roman" panose="02020603050405020304" pitchFamily="18" charset="0"/>
              <a:ea typeface="宋体" panose="02010600030101010101" pitchFamily="2" charset="-122"/>
              <a:cs typeface="Times New Roman" panose="02020603050405020304" pitchFamily="18" charset="0"/>
            </a:endParaRPr>
          </a:p>
          <a:p>
            <a:r>
              <a:rPr lang="zh-CN" altLang="zh-CN" sz="2400">
                <a:latin typeface="Times New Roman" panose="02020603050405020304" pitchFamily="18" charset="0"/>
                <a:ea typeface="宋体" panose="02010600030101010101" pitchFamily="2" charset="-122"/>
                <a:cs typeface="Times New Roman" panose="02020603050405020304" pitchFamily="18" charset="0"/>
              </a:rPr>
              <a:t>对于双目相机系统，还需要进行特征匹配，即需要在左图像和右图像之间找到对应的特征点。通过双目匹配可以进一步确定特征点的三维位置，进而获得特征点的轨迹来构建相机因子。具体来说，相机因子本质上执行的是一个重投影过程。这个过程起始于对某个特征的首次观测。一旦我们捕获到了这个特征在某一帧中的确切位置，就可以利用已知的相机参数和三维空间模型，尝试将这个特征投影到后续的帧中。这本质上是一个逆向操作，将三维空间中的点映射回二维图像平面。</a:t>
            </a:r>
            <a:endParaRPr lang="en-US" altLang="zh-CN"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id="{03483CAF-EB6F-49F2-AFCD-D104E41C75CB}"/>
              </a:ext>
            </a:extLst>
          </p:cNvPr>
          <p:cNvSpPr txBox="1"/>
          <p:nvPr/>
        </p:nvSpPr>
        <p:spPr>
          <a:xfrm>
            <a:off x="253251" y="1798733"/>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66D2B56C-3C1A-6304-63CB-655EC17AC74E}"/>
              </a:ext>
            </a:extLst>
          </p:cNvPr>
          <p:cNvSpPr txBox="1"/>
          <p:nvPr/>
        </p:nvSpPr>
        <p:spPr>
          <a:xfrm>
            <a:off x="1464101" y="1813629"/>
            <a:ext cx="2658670"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已完成的研究工作及成果</a:t>
            </a:r>
          </a:p>
        </p:txBody>
      </p:sp>
      <p:sp>
        <p:nvSpPr>
          <p:cNvPr id="4" name="文本框 3">
            <a:extLst>
              <a:ext uri="{FF2B5EF4-FFF2-40B4-BE49-F238E27FC236}">
                <a16:creationId xmlns:a16="http://schemas.microsoft.com/office/drawing/2014/main" id="{D60B35B9-1235-6192-7362-DD5DFE58A05B}"/>
              </a:ext>
            </a:extLst>
          </p:cNvPr>
          <p:cNvSpPr txBox="1"/>
          <p:nvPr/>
        </p:nvSpPr>
        <p:spPr>
          <a:xfrm>
            <a:off x="4651386" y="577870"/>
            <a:ext cx="2118587" cy="892552"/>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2.2.2 </a:t>
            </a:r>
            <a:r>
              <a:rPr lang="zh-CN" altLang="en-US" sz="2400" kern="100">
                <a:latin typeface="Times New Roman" panose="02020603050405020304" pitchFamily="18" charset="0"/>
                <a:ea typeface="宋体" panose="02010600030101010101" pitchFamily="2" charset="-122"/>
                <a:cs typeface="Times New Roman" panose="02020603050405020304" pitchFamily="18" charset="0"/>
              </a:rPr>
              <a:t>传感器因子</a:t>
            </a:r>
          </a:p>
        </p:txBody>
      </p:sp>
    </p:spTree>
    <p:extLst>
      <p:ext uri="{BB962C8B-B14F-4D97-AF65-F5344CB8AC3E}">
        <p14:creationId xmlns:p14="http://schemas.microsoft.com/office/powerpoint/2010/main" val="305443206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1000"/>
                                        <p:tgtEl>
                                          <p:spTgt spid="3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heel(1)">
                                      <p:cBhvr>
                                        <p:cTn id="10" dur="1000"/>
                                        <p:tgtEl>
                                          <p:spTgt spid="3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heel(1)">
                                      <p:cBhvr>
                                        <p:cTn id="13" dur="1000"/>
                                        <p:tgtEl>
                                          <p:spTgt spid="33"/>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heel(1)">
                                      <p:cBhvr>
                                        <p:cTn id="16"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F1447723-6947-7DF1-8E9C-FBAFF7BA5392}"/>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5394090" y="4160053"/>
            <a:ext cx="3918386" cy="1120743"/>
          </a:xfrm>
          <a:prstGeom prst="rect">
            <a:avLst/>
          </a:prstGeom>
        </p:spPr>
      </p:pic>
      <p:pic>
        <p:nvPicPr>
          <p:cNvPr id="5" name="内容占位符 4" hidden="1">
            <a:extLst>
              <a:ext uri="{FF2B5EF4-FFF2-40B4-BE49-F238E27FC236}">
                <a16:creationId xmlns:a16="http://schemas.microsoft.com/office/drawing/2014/main" id="{DCF17127-B426-45F1-A582-96AE6A7DFE33}"/>
              </a:ext>
            </a:extLst>
          </p:cNvPr>
          <p:cNvPicPr>
            <a:picLocks noGrp="1" noChangeAspect="1"/>
          </p:cNvPicPr>
          <p:nvPr>
            <p:ph idx="1"/>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artisticLineDrawing/>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0" y="0"/>
            <a:ext cx="12192000" cy="6858000"/>
          </a:xfrm>
        </p:spPr>
      </p:pic>
      <p:pic>
        <p:nvPicPr>
          <p:cNvPr id="28" name="图片 27">
            <a:extLst>
              <a:ext uri="{FF2B5EF4-FFF2-40B4-BE49-F238E27FC236}">
                <a16:creationId xmlns:a16="http://schemas.microsoft.com/office/drawing/2014/main" id="{969FC9E8-D123-4E9E-BF74-2CBED851F09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29" name="图片 28">
            <a:extLst>
              <a:ext uri="{FF2B5EF4-FFF2-40B4-BE49-F238E27FC236}">
                <a16:creationId xmlns:a16="http://schemas.microsoft.com/office/drawing/2014/main" id="{A6E394A4-A331-427D-B79E-BB13355B4869}"/>
              </a:ext>
            </a:extLst>
          </p:cNvPr>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pic>
        <p:nvPicPr>
          <p:cNvPr id="30" name="图片 29">
            <a:extLst>
              <a:ext uri="{FF2B5EF4-FFF2-40B4-BE49-F238E27FC236}">
                <a16:creationId xmlns:a16="http://schemas.microsoft.com/office/drawing/2014/main" id="{BC6F722C-760E-48E3-B820-4CD875A643A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31" name="矩形 30">
            <a:extLst>
              <a:ext uri="{FF2B5EF4-FFF2-40B4-BE49-F238E27FC236}">
                <a16:creationId xmlns:a16="http://schemas.microsoft.com/office/drawing/2014/main" id="{4B3973A1-BBC0-430F-92DA-37ACC2002DA6}"/>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a:extLst>
              <a:ext uri="{FF2B5EF4-FFF2-40B4-BE49-F238E27FC236}">
                <a16:creationId xmlns:a16="http://schemas.microsoft.com/office/drawing/2014/main" id="{10BF8C1B-E23D-42CD-835A-0249892C7F1F}"/>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六边形 42">
            <a:extLst>
              <a:ext uri="{FF2B5EF4-FFF2-40B4-BE49-F238E27FC236}">
                <a16:creationId xmlns:a16="http://schemas.microsoft.com/office/drawing/2014/main" id="{C289A440-4FAD-161D-C79C-65BFC6F0E455}"/>
              </a:ext>
            </a:extLst>
          </p:cNvPr>
          <p:cNvSpPr>
            <a:spLocks noChangeArrowheads="1"/>
          </p:cNvSpPr>
          <p:nvPr/>
        </p:nvSpPr>
        <p:spPr bwMode="auto">
          <a:xfrm>
            <a:off x="559486" y="3429000"/>
            <a:ext cx="2678873" cy="2311400"/>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2" name="TextBox 1">
            <a:extLst>
              <a:ext uri="{FF2B5EF4-FFF2-40B4-BE49-F238E27FC236}">
                <a16:creationId xmlns:a16="http://schemas.microsoft.com/office/drawing/2014/main" id="{BDB6F7EE-DFBE-6280-15A4-D8F1331873E6}"/>
              </a:ext>
            </a:extLst>
          </p:cNvPr>
          <p:cNvSpPr>
            <a:spLocks noChangeArrowheads="1"/>
          </p:cNvSpPr>
          <p:nvPr/>
        </p:nvSpPr>
        <p:spPr bwMode="auto">
          <a:xfrm>
            <a:off x="842737" y="4999104"/>
            <a:ext cx="2122590" cy="379463"/>
          </a:xfrm>
          <a:prstGeom prst="rect">
            <a:avLst/>
          </a:prstGeom>
          <a:noFill/>
          <a:ln w="9525" cmpd="sng">
            <a:noFill/>
            <a:miter lim="800000"/>
          </a:ln>
        </p:spPr>
        <p:txBody>
          <a:bodyPr wrap="square">
            <a:spAutoFit/>
          </a:bodyPr>
          <a:lstStyle/>
          <a:p>
            <a:pPr algn="ctr"/>
            <a:r>
              <a:rPr lang="en-US" altLang="zh-CN"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IMU</a:t>
            </a:r>
            <a:r>
              <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因子</a:t>
            </a:r>
            <a:endParaRPr lang="zh-CN" altLang="en-US"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53" name="组合 56">
            <a:extLst>
              <a:ext uri="{FF2B5EF4-FFF2-40B4-BE49-F238E27FC236}">
                <a16:creationId xmlns:a16="http://schemas.microsoft.com/office/drawing/2014/main" id="{D80F599C-4214-D7A2-01CA-8B647DCCD232}"/>
              </a:ext>
            </a:extLst>
          </p:cNvPr>
          <p:cNvGrpSpPr/>
          <p:nvPr/>
        </p:nvGrpSpPr>
        <p:grpSpPr>
          <a:xfrm>
            <a:off x="1397363" y="3655466"/>
            <a:ext cx="1047434" cy="1284817"/>
            <a:chOff x="2105026" y="2144713"/>
            <a:chExt cx="941388" cy="1106488"/>
          </a:xfrm>
        </p:grpSpPr>
        <p:sp>
          <p:nvSpPr>
            <p:cNvPr id="54" name="Freeform 167">
              <a:extLst>
                <a:ext uri="{FF2B5EF4-FFF2-40B4-BE49-F238E27FC236}">
                  <a16:creationId xmlns:a16="http://schemas.microsoft.com/office/drawing/2014/main" id="{06BF1E9A-DEED-21F2-6BAF-1DF88E669768}"/>
                </a:ext>
              </a:extLst>
            </p:cNvPr>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5" name="Freeform 168">
              <a:extLst>
                <a:ext uri="{FF2B5EF4-FFF2-40B4-BE49-F238E27FC236}">
                  <a16:creationId xmlns:a16="http://schemas.microsoft.com/office/drawing/2014/main" id="{F849005A-A70F-756F-1F08-B63DE8852717}"/>
                </a:ext>
              </a:extLst>
            </p:cNvPr>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6" name="Freeform 170">
              <a:extLst>
                <a:ext uri="{FF2B5EF4-FFF2-40B4-BE49-F238E27FC236}">
                  <a16:creationId xmlns:a16="http://schemas.microsoft.com/office/drawing/2014/main" id="{6DC32914-8FF2-9D4D-4E09-22AAB9C15990}"/>
                </a:ext>
              </a:extLst>
            </p:cNvPr>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2" name="文本框 1">
            <a:extLst>
              <a:ext uri="{FF2B5EF4-FFF2-40B4-BE49-F238E27FC236}">
                <a16:creationId xmlns:a16="http://schemas.microsoft.com/office/drawing/2014/main" id="{03483CAF-EB6F-49F2-AFCD-D104E41C75CB}"/>
              </a:ext>
            </a:extLst>
          </p:cNvPr>
          <p:cNvSpPr txBox="1"/>
          <p:nvPr/>
        </p:nvSpPr>
        <p:spPr>
          <a:xfrm>
            <a:off x="253251" y="1798733"/>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66D2B56C-3C1A-6304-63CB-655EC17AC74E}"/>
              </a:ext>
            </a:extLst>
          </p:cNvPr>
          <p:cNvSpPr txBox="1"/>
          <p:nvPr/>
        </p:nvSpPr>
        <p:spPr>
          <a:xfrm>
            <a:off x="1464101" y="1813629"/>
            <a:ext cx="2658670"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已完成的研究工作及成果</a:t>
            </a:r>
          </a:p>
        </p:txBody>
      </p:sp>
      <p:sp>
        <p:nvSpPr>
          <p:cNvPr id="4" name="文本框 3">
            <a:extLst>
              <a:ext uri="{FF2B5EF4-FFF2-40B4-BE49-F238E27FC236}">
                <a16:creationId xmlns:a16="http://schemas.microsoft.com/office/drawing/2014/main" id="{D60B35B9-1235-6192-7362-DD5DFE58A05B}"/>
              </a:ext>
            </a:extLst>
          </p:cNvPr>
          <p:cNvSpPr txBox="1"/>
          <p:nvPr/>
        </p:nvSpPr>
        <p:spPr>
          <a:xfrm>
            <a:off x="4651386" y="577870"/>
            <a:ext cx="2118587" cy="892552"/>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2.2.2 </a:t>
            </a:r>
            <a:r>
              <a:rPr lang="zh-CN" altLang="en-US" sz="2400" kern="100">
                <a:latin typeface="Times New Roman" panose="02020603050405020304" pitchFamily="18" charset="0"/>
                <a:ea typeface="宋体" panose="02010600030101010101" pitchFamily="2" charset="-122"/>
                <a:cs typeface="Times New Roman" panose="02020603050405020304" pitchFamily="18" charset="0"/>
              </a:rPr>
              <a:t>传感器因子</a:t>
            </a:r>
          </a:p>
        </p:txBody>
      </p:sp>
      <p:pic>
        <p:nvPicPr>
          <p:cNvPr id="16" name="图片 15">
            <a:extLst>
              <a:ext uri="{FF2B5EF4-FFF2-40B4-BE49-F238E27FC236}">
                <a16:creationId xmlns:a16="http://schemas.microsoft.com/office/drawing/2014/main" id="{7F19E08C-0C8F-3ECB-0978-954659F1338F}"/>
              </a:ext>
            </a:extLst>
          </p:cNvPr>
          <p:cNvPicPr>
            <a:picLocks noChangeAspect="1"/>
          </p:cNvPicPr>
          <p:nvPr/>
        </p:nvPicPr>
        <p:blipFill>
          <a:blip r:embed="rId10">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3346332" y="2290682"/>
            <a:ext cx="2418044" cy="1123073"/>
          </a:xfrm>
          <a:prstGeom prst="rect">
            <a:avLst/>
          </a:prstGeom>
        </p:spPr>
      </p:pic>
      <p:pic>
        <p:nvPicPr>
          <p:cNvPr id="17" name="图片 16">
            <a:extLst>
              <a:ext uri="{FF2B5EF4-FFF2-40B4-BE49-F238E27FC236}">
                <a16:creationId xmlns:a16="http://schemas.microsoft.com/office/drawing/2014/main" id="{ECE42092-56AA-1760-CF19-C926DCE777E5}"/>
              </a:ext>
            </a:extLst>
          </p:cNvPr>
          <p:cNvPicPr>
            <a:picLocks noChangeAspect="1"/>
          </p:cNvPicPr>
          <p:nvPr/>
        </p:nvPicPr>
        <p:blipFill>
          <a:blip r:embed="rId12"/>
          <a:stretch>
            <a:fillRect/>
          </a:stretch>
        </p:blipFill>
        <p:spPr>
          <a:xfrm>
            <a:off x="3346332" y="4225083"/>
            <a:ext cx="2096028" cy="1927504"/>
          </a:xfrm>
          <a:prstGeom prst="rect">
            <a:avLst/>
          </a:prstGeom>
        </p:spPr>
      </p:pic>
      <p:pic>
        <p:nvPicPr>
          <p:cNvPr id="19" name="图片 18">
            <a:extLst>
              <a:ext uri="{FF2B5EF4-FFF2-40B4-BE49-F238E27FC236}">
                <a16:creationId xmlns:a16="http://schemas.microsoft.com/office/drawing/2014/main" id="{C074E298-CC8A-BA21-A982-FB7BC11158C3}"/>
              </a:ext>
            </a:extLst>
          </p:cNvPr>
          <p:cNvPicPr>
            <a:picLocks noChangeAspect="1"/>
          </p:cNvPicPr>
          <p:nvPr/>
        </p:nvPicPr>
        <p:blipFill>
          <a:blip r:embed="rId13">
            <a:extLst>
              <a:ext uri="{BEBA8EAE-BF5A-486C-A8C5-ECC9F3942E4B}">
                <a14:imgProps xmlns:a14="http://schemas.microsoft.com/office/drawing/2010/main">
                  <a14:imgLayer r:embed="rId14">
                    <a14:imgEffect>
                      <a14:sharpenSoften amount="25000"/>
                    </a14:imgEffect>
                  </a14:imgLayer>
                </a14:imgProps>
              </a:ext>
              <a:ext uri="{28A0092B-C50C-407E-A947-70E740481C1C}">
                <a14:useLocalDpi xmlns:a14="http://schemas.microsoft.com/office/drawing/2010/main" val="0"/>
              </a:ext>
            </a:extLst>
          </a:blip>
          <a:stretch>
            <a:fillRect/>
          </a:stretch>
        </p:blipFill>
        <p:spPr>
          <a:xfrm>
            <a:off x="3864030" y="3429000"/>
            <a:ext cx="7683783" cy="2653483"/>
          </a:xfrm>
          <a:prstGeom prst="rect">
            <a:avLst/>
          </a:prstGeom>
        </p:spPr>
      </p:pic>
      <p:pic>
        <p:nvPicPr>
          <p:cNvPr id="21" name="图片 20">
            <a:extLst>
              <a:ext uri="{FF2B5EF4-FFF2-40B4-BE49-F238E27FC236}">
                <a16:creationId xmlns:a16="http://schemas.microsoft.com/office/drawing/2014/main" id="{DE166169-2111-92A9-CC05-DF75448BDDA5}"/>
              </a:ext>
            </a:extLst>
          </p:cNvPr>
          <p:cNvPicPr>
            <a:picLocks noChangeAspect="1"/>
          </p:cNvPicPr>
          <p:nvPr/>
        </p:nvPicPr>
        <p:blipFill>
          <a:blip r:embed="rId15">
            <a:extLst>
              <a:ext uri="{BEBA8EAE-BF5A-486C-A8C5-ECC9F3942E4B}">
                <a14:imgProps xmlns:a14="http://schemas.microsoft.com/office/drawing/2010/main">
                  <a14:imgLayer r:embed="rId16">
                    <a14:imgEffect>
                      <a14:sharpenSoften amount="50000"/>
                    </a14:imgEffect>
                  </a14:imgLayer>
                </a14:imgProps>
              </a:ext>
            </a:extLst>
          </a:blip>
          <a:stretch>
            <a:fillRect/>
          </a:stretch>
        </p:blipFill>
        <p:spPr>
          <a:xfrm>
            <a:off x="5442360" y="1577204"/>
            <a:ext cx="2493096" cy="1836551"/>
          </a:xfrm>
          <a:prstGeom prst="rect">
            <a:avLst/>
          </a:prstGeom>
        </p:spPr>
      </p:pic>
      <p:pic>
        <p:nvPicPr>
          <p:cNvPr id="24" name="图片 23">
            <a:extLst>
              <a:ext uri="{FF2B5EF4-FFF2-40B4-BE49-F238E27FC236}">
                <a16:creationId xmlns:a16="http://schemas.microsoft.com/office/drawing/2014/main" id="{8BEF0BD7-7A0B-C8C4-28BA-11C37C4E8B2C}"/>
              </a:ext>
            </a:extLst>
          </p:cNvPr>
          <p:cNvPicPr>
            <a:picLocks noChangeAspect="1"/>
          </p:cNvPicPr>
          <p:nvPr/>
        </p:nvPicPr>
        <p:blipFill>
          <a:blip r:embed="rId17">
            <a:extLst>
              <a:ext uri="{BEBA8EAE-BF5A-486C-A8C5-ECC9F3942E4B}">
                <a14:imgProps xmlns:a14="http://schemas.microsoft.com/office/drawing/2010/main">
                  <a14:imgLayer r:embed="rId18">
                    <a14:imgEffect>
                      <a14:sharpenSoften amount="50000"/>
                    </a14:imgEffect>
                  </a14:imgLayer>
                </a14:imgProps>
              </a:ext>
            </a:extLst>
          </a:blip>
          <a:stretch>
            <a:fillRect/>
          </a:stretch>
        </p:blipFill>
        <p:spPr>
          <a:xfrm>
            <a:off x="8362513" y="1389032"/>
            <a:ext cx="2469843" cy="594778"/>
          </a:xfrm>
          <a:prstGeom prst="rect">
            <a:avLst/>
          </a:prstGeom>
        </p:spPr>
      </p:pic>
      <p:pic>
        <p:nvPicPr>
          <p:cNvPr id="25" name="图片 24">
            <a:extLst>
              <a:ext uri="{FF2B5EF4-FFF2-40B4-BE49-F238E27FC236}">
                <a16:creationId xmlns:a16="http://schemas.microsoft.com/office/drawing/2014/main" id="{3E4184CC-5E9C-800A-70B9-F4813D039A3C}"/>
              </a:ext>
            </a:extLst>
          </p:cNvPr>
          <p:cNvPicPr>
            <a:picLocks noChangeAspect="1"/>
          </p:cNvPicPr>
          <p:nvPr/>
        </p:nvPicPr>
        <p:blipFill>
          <a:blip r:embed="rId19">
            <a:extLst>
              <a:ext uri="{BEBA8EAE-BF5A-486C-A8C5-ECC9F3942E4B}">
                <a14:imgProps xmlns:a14="http://schemas.microsoft.com/office/drawing/2010/main">
                  <a14:imgLayer r:embed="rId20">
                    <a14:imgEffect>
                      <a14:sharpenSoften amount="50000"/>
                    </a14:imgEffect>
                  </a14:imgLayer>
                </a14:imgProps>
              </a:ext>
            </a:extLst>
          </a:blip>
          <a:stretch>
            <a:fillRect/>
          </a:stretch>
        </p:blipFill>
        <p:spPr>
          <a:xfrm>
            <a:off x="8136622" y="1871338"/>
            <a:ext cx="2866162" cy="1637807"/>
          </a:xfrm>
          <a:prstGeom prst="rect">
            <a:avLst/>
          </a:prstGeom>
        </p:spPr>
      </p:pic>
    </p:spTree>
    <p:extLst>
      <p:ext uri="{BB962C8B-B14F-4D97-AF65-F5344CB8AC3E}">
        <p14:creationId xmlns:p14="http://schemas.microsoft.com/office/powerpoint/2010/main" val="207107987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arn(inVertical)">
                                      <p:cBhvr>
                                        <p:cTn id="17" dur="500"/>
                                        <p:tgtEl>
                                          <p:spTgt spid="22"/>
                                        </p:tgtEl>
                                      </p:cBhvr>
                                    </p:animEffect>
                                  </p:childTnLst>
                                </p:cTn>
                              </p:par>
                              <p:par>
                                <p:cTn id="18" presetID="16" presetClass="entr" presetSubtype="21"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barn(inVertical)">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down)">
                                      <p:cBhvr>
                                        <p:cTn id="25" dur="500"/>
                                        <p:tgtEl>
                                          <p:spTgt spid="24"/>
                                        </p:tgtEl>
                                      </p:cBhvr>
                                    </p:animEffect>
                                  </p:childTnLst>
                                </p:cTn>
                              </p:par>
                              <p:par>
                                <p:cTn id="26" presetID="22" presetClass="entr" presetSubtype="4"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内容占位符 62">
            <a:extLst>
              <a:ext uri="{FF2B5EF4-FFF2-40B4-BE49-F238E27FC236}">
                <a16:creationId xmlns:a16="http://schemas.microsoft.com/office/drawing/2014/main" id="{FEC3861B-7153-465F-BBE4-468CC21B9FDD}"/>
              </a:ext>
            </a:extLst>
          </p:cNvPr>
          <p:cNvPicPr>
            <a:picLocks noGrp="1" noChangeAspect="1"/>
          </p:cNvPicPr>
          <p:nvPr>
            <p:ph idx="1"/>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artisticPastelsSmooth/>
                    </a14:imgEffect>
                    <a14:imgEffect>
                      <a14:sharpenSoften amount="-25000"/>
                    </a14:imgEffect>
                    <a14:imgEffect>
                      <a14:colorTemperature colorTemp="5300"/>
                    </a14:imgEffect>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p:spPr>
      </p:pic>
      <p:pic>
        <p:nvPicPr>
          <p:cNvPr id="118" name="图片 117">
            <a:extLst>
              <a:ext uri="{FF2B5EF4-FFF2-40B4-BE49-F238E27FC236}">
                <a16:creationId xmlns:a16="http://schemas.microsoft.com/office/drawing/2014/main" id="{999BEBA8-642A-4C79-AA1E-8ECD6C91A1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19" name="图片 118">
            <a:extLst>
              <a:ext uri="{FF2B5EF4-FFF2-40B4-BE49-F238E27FC236}">
                <a16:creationId xmlns:a16="http://schemas.microsoft.com/office/drawing/2014/main" id="{2934648F-F3CA-45BB-8DB8-9BFE44335891}"/>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pic>
        <p:nvPicPr>
          <p:cNvPr id="120" name="图片 119">
            <a:extLst>
              <a:ext uri="{FF2B5EF4-FFF2-40B4-BE49-F238E27FC236}">
                <a16:creationId xmlns:a16="http://schemas.microsoft.com/office/drawing/2014/main" id="{3441D034-E84D-48A3-B534-2379C0C1922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121" name="矩形 120">
            <a:extLst>
              <a:ext uri="{FF2B5EF4-FFF2-40B4-BE49-F238E27FC236}">
                <a16:creationId xmlns:a16="http://schemas.microsoft.com/office/drawing/2014/main" id="{0215AAF6-B423-4445-9755-A6D376B0C8C8}"/>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直角三角形 121">
            <a:extLst>
              <a:ext uri="{FF2B5EF4-FFF2-40B4-BE49-F238E27FC236}">
                <a16:creationId xmlns:a16="http://schemas.microsoft.com/office/drawing/2014/main" id="{37603A29-A162-4638-BBB6-3019497545D3}"/>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42">
            <a:extLst>
              <a:ext uri="{FF2B5EF4-FFF2-40B4-BE49-F238E27FC236}">
                <a16:creationId xmlns:a16="http://schemas.microsoft.com/office/drawing/2014/main" id="{F1DAF215-F209-6D25-6473-7DACDB4392E8}"/>
              </a:ext>
            </a:extLst>
          </p:cNvPr>
          <p:cNvSpPr>
            <a:spLocks noChangeArrowheads="1"/>
          </p:cNvSpPr>
          <p:nvPr/>
        </p:nvSpPr>
        <p:spPr bwMode="auto">
          <a:xfrm>
            <a:off x="176080" y="3512895"/>
            <a:ext cx="2678873" cy="2311400"/>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 name="TextBox 1">
            <a:extLst>
              <a:ext uri="{FF2B5EF4-FFF2-40B4-BE49-F238E27FC236}">
                <a16:creationId xmlns:a16="http://schemas.microsoft.com/office/drawing/2014/main" id="{58392AD6-735E-1C0F-1F9C-7D41D5235BD1}"/>
              </a:ext>
            </a:extLst>
          </p:cNvPr>
          <p:cNvSpPr>
            <a:spLocks noChangeArrowheads="1"/>
          </p:cNvSpPr>
          <p:nvPr/>
        </p:nvSpPr>
        <p:spPr bwMode="auto">
          <a:xfrm>
            <a:off x="688154" y="5157702"/>
            <a:ext cx="1654723" cy="461665"/>
          </a:xfrm>
          <a:prstGeom prst="rect">
            <a:avLst/>
          </a:prstGeom>
          <a:noFill/>
          <a:ln w="9525" cmpd="sng">
            <a:noFill/>
            <a:miter lim="800000"/>
          </a:ln>
        </p:spPr>
        <p:txBody>
          <a:bodyPr>
            <a:spAutoFit/>
          </a:bodyPr>
          <a:lstStyle/>
          <a:p>
            <a:pPr algn="ctr"/>
            <a:r>
              <a:rPr lang="en-US" altLang="zh-CN" sz="2400">
                <a:latin typeface="Times New Roman" panose="02020603050405020304" pitchFamily="18" charset="0"/>
                <a:ea typeface="思源黑体 CN Heavy" panose="020B0A00000000000000" pitchFamily="34" charset="-122"/>
                <a:cs typeface="Times New Roman" panose="02020603050405020304" pitchFamily="18" charset="0"/>
              </a:rPr>
              <a:t>2.2.3 </a:t>
            </a:r>
            <a:r>
              <a:rPr lang="zh-CN" altLang="en-US" sz="2400" kern="100">
                <a:latin typeface="Times New Roman" panose="02020603050405020304" pitchFamily="18" charset="0"/>
                <a:ea typeface="宋体" panose="02010600030101010101" pitchFamily="2" charset="-122"/>
                <a:cs typeface="Times New Roman" panose="02020603050405020304" pitchFamily="18" charset="0"/>
              </a:rPr>
              <a:t>优化</a:t>
            </a:r>
          </a:p>
        </p:txBody>
      </p:sp>
      <p:grpSp>
        <p:nvGrpSpPr>
          <p:cNvPr id="5" name="组合 56">
            <a:extLst>
              <a:ext uri="{FF2B5EF4-FFF2-40B4-BE49-F238E27FC236}">
                <a16:creationId xmlns:a16="http://schemas.microsoft.com/office/drawing/2014/main" id="{FBF5D8E7-B7E9-61BA-9F1D-0706280924A9}"/>
              </a:ext>
            </a:extLst>
          </p:cNvPr>
          <p:cNvGrpSpPr/>
          <p:nvPr/>
        </p:nvGrpSpPr>
        <p:grpSpPr>
          <a:xfrm>
            <a:off x="1013957" y="3739361"/>
            <a:ext cx="1047434" cy="1284817"/>
            <a:chOff x="2105026" y="2144713"/>
            <a:chExt cx="941388" cy="1106488"/>
          </a:xfrm>
        </p:grpSpPr>
        <p:sp>
          <p:nvSpPr>
            <p:cNvPr id="6" name="Freeform 167">
              <a:extLst>
                <a:ext uri="{FF2B5EF4-FFF2-40B4-BE49-F238E27FC236}">
                  <a16:creationId xmlns:a16="http://schemas.microsoft.com/office/drawing/2014/main" id="{A734F731-54E7-8F75-760B-86552A1E7357}"/>
                </a:ext>
              </a:extLst>
            </p:cNvPr>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 name="Freeform 168">
              <a:extLst>
                <a:ext uri="{FF2B5EF4-FFF2-40B4-BE49-F238E27FC236}">
                  <a16:creationId xmlns:a16="http://schemas.microsoft.com/office/drawing/2014/main" id="{AE9FD942-AFFE-0B2C-C0C3-F80C8A1418AB}"/>
                </a:ext>
              </a:extLst>
            </p:cNvPr>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 name="Freeform 170">
              <a:extLst>
                <a:ext uri="{FF2B5EF4-FFF2-40B4-BE49-F238E27FC236}">
                  <a16:creationId xmlns:a16="http://schemas.microsoft.com/office/drawing/2014/main" id="{33DBECF0-5140-6D40-7ACE-A6B47C026A20}"/>
                </a:ext>
              </a:extLst>
            </p:cNvPr>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12" name="文本框 11">
            <a:extLst>
              <a:ext uri="{FF2B5EF4-FFF2-40B4-BE49-F238E27FC236}">
                <a16:creationId xmlns:a16="http://schemas.microsoft.com/office/drawing/2014/main" id="{ED9770D8-AA07-DAD4-8C26-E0B05E163767}"/>
              </a:ext>
            </a:extLst>
          </p:cNvPr>
          <p:cNvSpPr txBox="1"/>
          <p:nvPr/>
        </p:nvSpPr>
        <p:spPr>
          <a:xfrm>
            <a:off x="3031033" y="3135479"/>
            <a:ext cx="3885407" cy="749564"/>
          </a:xfrm>
          <a:prstGeom prst="rect">
            <a:avLst/>
          </a:prstGeom>
          <a:noFill/>
        </p:spPr>
        <p:txBody>
          <a:bodyPr wrap="square">
            <a:spAutoFit/>
          </a:bodyPr>
          <a:lstStyle/>
          <a:p>
            <a:pPr indent="304800" algn="just">
              <a:lnSpc>
                <a:spcPct val="125000"/>
              </a:lnSpc>
              <a:spcBef>
                <a:spcPts val="125"/>
              </a:spcBef>
              <a:spcAft>
                <a:spcPts val="125"/>
              </a:spcAft>
            </a:pPr>
            <a:r>
              <a:rPr lang="zh-CN" altLang="en-US" sz="1800" kern="100">
                <a:effectLst/>
                <a:latin typeface="Times New Roman" panose="02020603050405020304" pitchFamily="18" charset="0"/>
                <a:ea typeface="宋体" panose="02010600030101010101" pitchFamily="2" charset="-122"/>
              </a:rPr>
              <a:t>代价函数相对于初始状态估计线性化，代价函数等价于：</a:t>
            </a:r>
            <a:endParaRPr lang="zh-CN" altLang="zh-CN" sz="1800" kern="100">
              <a:effectLst/>
              <a:latin typeface="Times New Roman" panose="02020603050405020304" pitchFamily="18" charset="0"/>
              <a:ea typeface="宋体" panose="02010600030101010101" pitchFamily="2" charset="-122"/>
            </a:endParaRPr>
          </a:p>
        </p:txBody>
      </p:sp>
      <p:sp>
        <p:nvSpPr>
          <p:cNvPr id="13" name="六边形 42">
            <a:extLst>
              <a:ext uri="{FF2B5EF4-FFF2-40B4-BE49-F238E27FC236}">
                <a16:creationId xmlns:a16="http://schemas.microsoft.com/office/drawing/2014/main" id="{D66EC6FA-FBB1-67A5-1158-7ED78C0E65CA}"/>
              </a:ext>
            </a:extLst>
          </p:cNvPr>
          <p:cNvSpPr>
            <a:spLocks noChangeArrowheads="1"/>
          </p:cNvSpPr>
          <p:nvPr/>
        </p:nvSpPr>
        <p:spPr bwMode="auto">
          <a:xfrm>
            <a:off x="8495577" y="918597"/>
            <a:ext cx="2678873" cy="2311400"/>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 name="TextBox 1">
            <a:extLst>
              <a:ext uri="{FF2B5EF4-FFF2-40B4-BE49-F238E27FC236}">
                <a16:creationId xmlns:a16="http://schemas.microsoft.com/office/drawing/2014/main" id="{3C38267D-5DF8-2C8A-6002-8C0DE1DFEED3}"/>
              </a:ext>
            </a:extLst>
          </p:cNvPr>
          <p:cNvSpPr>
            <a:spLocks noChangeArrowheads="1"/>
          </p:cNvSpPr>
          <p:nvPr/>
        </p:nvSpPr>
        <p:spPr bwMode="auto">
          <a:xfrm>
            <a:off x="9007651" y="2563404"/>
            <a:ext cx="1654723" cy="400110"/>
          </a:xfrm>
          <a:prstGeom prst="rect">
            <a:avLst/>
          </a:prstGeom>
          <a:noFill/>
          <a:ln w="9525" cmpd="sng">
            <a:noFill/>
            <a:miter lim="800000"/>
          </a:ln>
        </p:spPr>
        <p:txBody>
          <a:bodyPr>
            <a:spAutoFit/>
          </a:bodyPr>
          <a:lstStyle/>
          <a:p>
            <a:pPr algn="ctr"/>
            <a:r>
              <a:rPr lang="en-US" altLang="zh-CN" sz="2000">
                <a:latin typeface="Times New Roman" panose="02020603050405020304" pitchFamily="18" charset="0"/>
                <a:ea typeface="思源黑体 CN Heavy" panose="020B0A00000000000000" pitchFamily="34" charset="-122"/>
                <a:cs typeface="Times New Roman" panose="02020603050405020304" pitchFamily="18" charset="0"/>
              </a:rPr>
              <a:t>2.2.4 </a:t>
            </a:r>
            <a:r>
              <a:rPr lang="zh-CN" altLang="en-US" sz="2000">
                <a:latin typeface="宋体" panose="02010600030101010101" pitchFamily="2" charset="-122"/>
                <a:ea typeface="宋体" panose="02010600030101010101" pitchFamily="2" charset="-122"/>
                <a:cs typeface="Times New Roman" panose="02020603050405020304" pitchFamily="18" charset="0"/>
              </a:rPr>
              <a:t>边缘化</a:t>
            </a:r>
            <a:endParaRPr lang="zh-CN" altLang="en-US" sz="2000" kern="100">
              <a:latin typeface="宋体" panose="02010600030101010101" pitchFamily="2" charset="-122"/>
              <a:ea typeface="宋体" panose="02010600030101010101" pitchFamily="2" charset="-122"/>
              <a:cs typeface="Times New Roman" panose="02020603050405020304" pitchFamily="18" charset="0"/>
            </a:endParaRPr>
          </a:p>
        </p:txBody>
      </p:sp>
      <p:grpSp>
        <p:nvGrpSpPr>
          <p:cNvPr id="15" name="组合 56">
            <a:extLst>
              <a:ext uri="{FF2B5EF4-FFF2-40B4-BE49-F238E27FC236}">
                <a16:creationId xmlns:a16="http://schemas.microsoft.com/office/drawing/2014/main" id="{085F11A8-F48B-430C-426E-383D6302EB1C}"/>
              </a:ext>
            </a:extLst>
          </p:cNvPr>
          <p:cNvGrpSpPr/>
          <p:nvPr/>
        </p:nvGrpSpPr>
        <p:grpSpPr>
          <a:xfrm>
            <a:off x="9333454" y="1145063"/>
            <a:ext cx="1047434" cy="1284817"/>
            <a:chOff x="2105026" y="2144713"/>
            <a:chExt cx="941388" cy="1106488"/>
          </a:xfrm>
        </p:grpSpPr>
        <p:sp>
          <p:nvSpPr>
            <p:cNvPr id="16" name="Freeform 167">
              <a:extLst>
                <a:ext uri="{FF2B5EF4-FFF2-40B4-BE49-F238E27FC236}">
                  <a16:creationId xmlns:a16="http://schemas.microsoft.com/office/drawing/2014/main" id="{0BA6797E-743A-ACF4-94E1-705D373A0930}"/>
                </a:ext>
              </a:extLst>
            </p:cNvPr>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7" name="Freeform 168">
              <a:extLst>
                <a:ext uri="{FF2B5EF4-FFF2-40B4-BE49-F238E27FC236}">
                  <a16:creationId xmlns:a16="http://schemas.microsoft.com/office/drawing/2014/main" id="{F1989801-D5B1-CD4F-8DE6-4A8982FBB5BC}"/>
                </a:ext>
              </a:extLst>
            </p:cNvPr>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8" name="Freeform 170">
              <a:extLst>
                <a:ext uri="{FF2B5EF4-FFF2-40B4-BE49-F238E27FC236}">
                  <a16:creationId xmlns:a16="http://schemas.microsoft.com/office/drawing/2014/main" id="{9B9AAF9E-537F-7171-EC69-A185EA682E10}"/>
                </a:ext>
              </a:extLst>
            </p:cNvPr>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20" name="文本框 19">
            <a:extLst>
              <a:ext uri="{FF2B5EF4-FFF2-40B4-BE49-F238E27FC236}">
                <a16:creationId xmlns:a16="http://schemas.microsoft.com/office/drawing/2014/main" id="{4E688CD5-5F20-1FD9-E1F5-ACE7468A045F}"/>
              </a:ext>
            </a:extLst>
          </p:cNvPr>
          <p:cNvSpPr txBox="1"/>
          <p:nvPr/>
        </p:nvSpPr>
        <p:spPr>
          <a:xfrm>
            <a:off x="7697757" y="3652669"/>
            <a:ext cx="4371975" cy="2308324"/>
          </a:xfrm>
          <a:prstGeom prst="rect">
            <a:avLst/>
          </a:prstGeom>
          <a:noFill/>
        </p:spPr>
        <p:txBody>
          <a:bodyPr wrap="square" rtlCol="0">
            <a:spAutoFit/>
          </a:bodyPr>
          <a:lstStyle/>
          <a:p>
            <a:r>
              <a:rPr lang="zh-CN" altLang="en-US">
                <a:latin typeface="宋体" panose="02010600030101010101" pitchFamily="2" charset="-122"/>
                <a:ea typeface="宋体" panose="02010600030101010101" pitchFamily="2" charset="-122"/>
              </a:rPr>
              <a:t>为了限制计算复杂度且不损失有用的信息，我利用舒尔补进行边缘化处理。</a:t>
            </a:r>
            <a:r>
              <a:rPr lang="zh-CN" altLang="zh-CN">
                <a:latin typeface="宋体" panose="02010600030101010101" pitchFamily="2" charset="-122"/>
                <a:ea typeface="宋体" panose="02010600030101010101" pitchFamily="2" charset="-122"/>
              </a:rPr>
              <a:t>边缘化过程将先前的测量转化为一个先验项，它保留了过去的信息。</a:t>
            </a:r>
            <a:endParaRPr lang="en-US" altLang="zh-CN">
              <a:latin typeface="宋体" panose="02010600030101010101" pitchFamily="2" charset="-122"/>
              <a:ea typeface="宋体" panose="02010600030101010101" pitchFamily="2" charset="-122"/>
            </a:endParaRPr>
          </a:p>
          <a:p>
            <a:endParaRPr lang="en-US" altLang="zh-CN">
              <a:latin typeface="宋体" panose="02010600030101010101" pitchFamily="2" charset="-122"/>
              <a:ea typeface="宋体" panose="02010600030101010101" pitchFamily="2" charset="-122"/>
            </a:endParaRPr>
          </a:p>
          <a:p>
            <a:r>
              <a:rPr lang="zh-CN" altLang="en-US">
                <a:latin typeface="宋体" panose="02010600030101010101" pitchFamily="2" charset="-122"/>
                <a:ea typeface="宋体" panose="02010600030101010101" pitchFamily="2" charset="-122"/>
              </a:rPr>
              <a:t>之后</a:t>
            </a:r>
            <a:r>
              <a:rPr lang="zh-CN" altLang="zh-CN">
                <a:latin typeface="宋体" panose="02010600030101010101" pitchFamily="2" charset="-122"/>
                <a:ea typeface="宋体" panose="02010600030101010101" pitchFamily="2" charset="-122"/>
              </a:rPr>
              <a:t>在使用贝叶斯法则获得有关当前状态的先验信息之后，</a:t>
            </a:r>
            <a:r>
              <a:rPr lang="zh-CN" altLang="en-US">
                <a:latin typeface="宋体" panose="02010600030101010101" pitchFamily="2" charset="-122"/>
                <a:ea typeface="宋体" panose="02010600030101010101" pitchFamily="2" charset="-122"/>
              </a:rPr>
              <a:t>我将状态估计变成了一个最大后验问题</a:t>
            </a:r>
          </a:p>
        </p:txBody>
      </p:sp>
      <p:sp>
        <p:nvSpPr>
          <p:cNvPr id="2" name="文本框 1">
            <a:extLst>
              <a:ext uri="{FF2B5EF4-FFF2-40B4-BE49-F238E27FC236}">
                <a16:creationId xmlns:a16="http://schemas.microsoft.com/office/drawing/2014/main" id="{7D223D71-DA4A-3782-01E3-78D68AC19C05}"/>
              </a:ext>
            </a:extLst>
          </p:cNvPr>
          <p:cNvSpPr txBox="1"/>
          <p:nvPr/>
        </p:nvSpPr>
        <p:spPr>
          <a:xfrm>
            <a:off x="253251" y="1798733"/>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32EAB2C6-790C-21BC-1CA1-6540B177FB69}"/>
              </a:ext>
            </a:extLst>
          </p:cNvPr>
          <p:cNvSpPr txBox="1"/>
          <p:nvPr/>
        </p:nvSpPr>
        <p:spPr>
          <a:xfrm>
            <a:off x="1464101" y="1813629"/>
            <a:ext cx="2658670"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已完成的研究工作及成果</a:t>
            </a:r>
          </a:p>
        </p:txBody>
      </p:sp>
      <p:graphicFrame>
        <p:nvGraphicFramePr>
          <p:cNvPr id="22" name="对象 21">
            <a:extLst>
              <a:ext uri="{FF2B5EF4-FFF2-40B4-BE49-F238E27FC236}">
                <a16:creationId xmlns:a16="http://schemas.microsoft.com/office/drawing/2014/main" id="{CF091CB8-3F87-5A0B-9775-10920633ABC6}"/>
              </a:ext>
            </a:extLst>
          </p:cNvPr>
          <p:cNvGraphicFramePr>
            <a:graphicFrameLocks noChangeAspect="1"/>
          </p:cNvGraphicFramePr>
          <p:nvPr>
            <p:extLst>
              <p:ext uri="{D42A27DB-BD31-4B8C-83A1-F6EECF244321}">
                <p14:modId xmlns:p14="http://schemas.microsoft.com/office/powerpoint/2010/main" val="1784868619"/>
              </p:ext>
            </p:extLst>
          </p:nvPr>
        </p:nvGraphicFramePr>
        <p:xfrm>
          <a:off x="3256278" y="3764573"/>
          <a:ext cx="3434916" cy="801480"/>
        </p:xfrm>
        <a:graphic>
          <a:graphicData uri="http://schemas.openxmlformats.org/presentationml/2006/ole">
            <mc:AlternateContent xmlns:mc="http://schemas.openxmlformats.org/markup-compatibility/2006">
              <mc:Choice xmlns:v="urn:schemas-microsoft-com:vml" Requires="v">
                <p:oleObj name="Equation" r:id="rId7" imgW="1714462" imgH="399917" progId="Equation.DSMT4">
                  <p:embed/>
                </p:oleObj>
              </mc:Choice>
              <mc:Fallback>
                <p:oleObj name="Equation" r:id="rId7" imgW="1714462" imgH="399917" progId="Equation.DSMT4">
                  <p:embed/>
                  <p:pic>
                    <p:nvPicPr>
                      <p:cNvPr id="0" name=""/>
                      <p:cNvPicPr/>
                      <p:nvPr/>
                    </p:nvPicPr>
                    <p:blipFill>
                      <a:blip r:embed="rId8"/>
                      <a:stretch>
                        <a:fillRect/>
                      </a:stretch>
                    </p:blipFill>
                    <p:spPr>
                      <a:xfrm>
                        <a:off x="3256278" y="3764573"/>
                        <a:ext cx="3434916" cy="801480"/>
                      </a:xfrm>
                      <a:prstGeom prst="rect">
                        <a:avLst/>
                      </a:prstGeom>
                    </p:spPr>
                  </p:pic>
                </p:oleObj>
              </mc:Fallback>
            </mc:AlternateContent>
          </a:graphicData>
        </a:graphic>
      </p:graphicFrame>
      <p:sp>
        <p:nvSpPr>
          <p:cNvPr id="23" name="文本框 22">
            <a:extLst>
              <a:ext uri="{FF2B5EF4-FFF2-40B4-BE49-F238E27FC236}">
                <a16:creationId xmlns:a16="http://schemas.microsoft.com/office/drawing/2014/main" id="{505AAE86-2B37-4FF8-F8B3-079630F0979F}"/>
              </a:ext>
            </a:extLst>
          </p:cNvPr>
          <p:cNvSpPr txBox="1"/>
          <p:nvPr/>
        </p:nvSpPr>
        <p:spPr>
          <a:xfrm>
            <a:off x="3193012" y="4690363"/>
            <a:ext cx="3498182" cy="646331"/>
          </a:xfrm>
          <a:prstGeom prst="rect">
            <a:avLst/>
          </a:prstGeom>
          <a:noFill/>
        </p:spPr>
        <p:txBody>
          <a:bodyPr wrap="square" rtlCol="0">
            <a:spAutoFit/>
          </a:bodyPr>
          <a:lstStyle/>
          <a:p>
            <a:r>
              <a:rPr lang="zh-CN" altLang="en-US">
                <a:latin typeface="Times New Roman" panose="02020603050405020304" pitchFamily="18" charset="0"/>
                <a:ea typeface="宋体" panose="02010600030101010101" pitchFamily="2" charset="-122"/>
                <a:cs typeface="Times New Roman" panose="02020603050405020304" pitchFamily="18" charset="0"/>
              </a:rPr>
              <a:t>我采用</a:t>
            </a:r>
            <a:r>
              <a:rPr lang="en-US" altLang="zh-CN">
                <a:latin typeface="Times New Roman" panose="02020603050405020304" pitchFamily="18" charset="0"/>
                <a:ea typeface="宋体" panose="02010600030101010101" pitchFamily="2" charset="-122"/>
                <a:cs typeface="Times New Roman" panose="02020603050405020304" pitchFamily="18" charset="0"/>
              </a:rPr>
              <a:t>Gauss-Newton</a:t>
            </a:r>
            <a:r>
              <a:rPr lang="zh-CN" altLang="en-US">
                <a:latin typeface="Times New Roman" panose="02020603050405020304" pitchFamily="18" charset="0"/>
                <a:ea typeface="宋体" panose="02010600030101010101" pitchFamily="2" charset="-122"/>
                <a:cs typeface="Times New Roman" panose="02020603050405020304" pitchFamily="18" charset="0"/>
              </a:rPr>
              <a:t>法，推导解如下：</a:t>
            </a:r>
          </a:p>
        </p:txBody>
      </p:sp>
      <p:graphicFrame>
        <p:nvGraphicFramePr>
          <p:cNvPr id="25" name="对象 24">
            <a:extLst>
              <a:ext uri="{FF2B5EF4-FFF2-40B4-BE49-F238E27FC236}">
                <a16:creationId xmlns:a16="http://schemas.microsoft.com/office/drawing/2014/main" id="{8B3864A6-451B-5262-AE4C-516E6B01C134}"/>
              </a:ext>
            </a:extLst>
          </p:cNvPr>
          <p:cNvGraphicFramePr>
            <a:graphicFrameLocks noChangeAspect="1"/>
          </p:cNvGraphicFramePr>
          <p:nvPr>
            <p:extLst>
              <p:ext uri="{D42A27DB-BD31-4B8C-83A1-F6EECF244321}">
                <p14:modId xmlns:p14="http://schemas.microsoft.com/office/powerpoint/2010/main" val="3746028815"/>
              </p:ext>
            </p:extLst>
          </p:nvPr>
        </p:nvGraphicFramePr>
        <p:xfrm>
          <a:off x="2900558" y="5340028"/>
          <a:ext cx="4341683" cy="752103"/>
        </p:xfrm>
        <a:graphic>
          <a:graphicData uri="http://schemas.openxmlformats.org/presentationml/2006/ole">
            <mc:AlternateContent xmlns:mc="http://schemas.openxmlformats.org/markup-compatibility/2006">
              <mc:Choice xmlns:v="urn:schemas-microsoft-com:vml" Requires="v">
                <p:oleObj name="Equation" r:id="rId9" imgW="2418893" imgH="418995" progId="Equation.DSMT4">
                  <p:embed/>
                </p:oleObj>
              </mc:Choice>
              <mc:Fallback>
                <p:oleObj name="Equation" r:id="rId9" imgW="2418893" imgH="418995" progId="Equation.DSMT4">
                  <p:embed/>
                  <p:pic>
                    <p:nvPicPr>
                      <p:cNvPr id="0" name=""/>
                      <p:cNvPicPr/>
                      <p:nvPr/>
                    </p:nvPicPr>
                    <p:blipFill>
                      <a:blip r:embed="rId10"/>
                      <a:stretch>
                        <a:fillRect/>
                      </a:stretch>
                    </p:blipFill>
                    <p:spPr>
                      <a:xfrm>
                        <a:off x="2900558" y="5340028"/>
                        <a:ext cx="4341683" cy="752103"/>
                      </a:xfrm>
                      <a:prstGeom prst="rect">
                        <a:avLst/>
                      </a:prstGeom>
                    </p:spPr>
                  </p:pic>
                </p:oleObj>
              </mc:Fallback>
            </mc:AlternateContent>
          </a:graphicData>
        </a:graphic>
      </p:graphicFrame>
      <p:sp>
        <p:nvSpPr>
          <p:cNvPr id="31" name="文本框 30">
            <a:extLst>
              <a:ext uri="{FF2B5EF4-FFF2-40B4-BE49-F238E27FC236}">
                <a16:creationId xmlns:a16="http://schemas.microsoft.com/office/drawing/2014/main" id="{3F8B9018-C80D-6C17-2B80-B59F6DF995D2}"/>
              </a:ext>
            </a:extLst>
          </p:cNvPr>
          <p:cNvSpPr txBox="1"/>
          <p:nvPr/>
        </p:nvSpPr>
        <p:spPr>
          <a:xfrm>
            <a:off x="2965795" y="6152941"/>
            <a:ext cx="4211208" cy="369332"/>
          </a:xfrm>
          <a:prstGeom prst="rect">
            <a:avLst/>
          </a:prstGeom>
          <a:noFill/>
        </p:spPr>
        <p:txBody>
          <a:bodyPr wrap="square" rtlCol="0">
            <a:spAutoFit/>
          </a:bodyPr>
          <a:lstStyle/>
          <a:p>
            <a:r>
              <a:rPr lang="zh-CN" altLang="en-US"/>
              <a:t>实际编程中用的</a:t>
            </a:r>
            <a:r>
              <a:rPr lang="en-US" altLang="zh-CN"/>
              <a:t>ceres</a:t>
            </a:r>
            <a:r>
              <a:rPr lang="zh-CN" altLang="en-US"/>
              <a:t>去进行求解</a:t>
            </a:r>
          </a:p>
        </p:txBody>
      </p:sp>
    </p:spTree>
    <p:extLst>
      <p:ext uri="{BB962C8B-B14F-4D97-AF65-F5344CB8AC3E}">
        <p14:creationId xmlns:p14="http://schemas.microsoft.com/office/powerpoint/2010/main" val="356465734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Bottom)">
                                      <p:cBhvr>
                                        <p:cTn id="13" dur="500"/>
                                        <p:tgtEl>
                                          <p:spTgt spid="5"/>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Top)">
                                      <p:cBhvr>
                                        <p:cTn id="17" dur="500"/>
                                        <p:tgtEl>
                                          <p:spTgt spid="4"/>
                                        </p:tgtEl>
                                      </p:cBhvr>
                                    </p:animEffect>
                                  </p:childTnLst>
                                </p:cTn>
                              </p:par>
                              <p:par>
                                <p:cTn id="18" presetID="2" presetClass="entr" presetSubtype="4"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ppt_x"/>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par>
                          <p:cTn id="45" fill="hold">
                            <p:stCondLst>
                              <p:cond delay="500"/>
                            </p:stCondLst>
                            <p:childTnLst>
                              <p:par>
                                <p:cTn id="46" presetID="12" presetClass="entr" presetSubtype="4"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slide(fromBottom)">
                                      <p:cBhvr>
                                        <p:cTn id="48" dur="500"/>
                                        <p:tgtEl>
                                          <p:spTgt spid="15"/>
                                        </p:tgtEl>
                                      </p:cBhvr>
                                    </p:animEffect>
                                  </p:childTnLst>
                                </p:cTn>
                              </p:par>
                            </p:childTnLst>
                          </p:cTn>
                        </p:par>
                        <p:par>
                          <p:cTn id="49" fill="hold">
                            <p:stCondLst>
                              <p:cond delay="1000"/>
                            </p:stCondLst>
                            <p:childTnLst>
                              <p:par>
                                <p:cTn id="50" presetID="1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slide(fromTop)">
                                      <p:cBhvr>
                                        <p:cTn id="52" dur="500"/>
                                        <p:tgtEl>
                                          <p:spTgt spid="14"/>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circle(in)">
                                      <p:cBhvr>
                                        <p:cTn id="5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2" grpId="0"/>
      <p:bldP spid="13" grpId="0" animBg="1"/>
      <p:bldP spid="14" grpId="0"/>
      <p:bldP spid="20" grpId="0"/>
      <p:bldP spid="23"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5B0F4B3-0C72-4B04-BBA7-9EFC9E1073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26" name="Picture 2" descr="查看源图像">
            <a:extLst>
              <a:ext uri="{FF2B5EF4-FFF2-40B4-BE49-F238E27FC236}">
                <a16:creationId xmlns:a16="http://schemas.microsoft.com/office/drawing/2014/main" id="{8531E985-4962-446A-8C98-FBA49A334FE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78208" y1="30000" x2="72769" y2="27077"/>
                        <a14:foregroundMark x1="80212" y1="31077" x2="78208" y2="30000"/>
                        <a14:foregroundMark x1="82048" y1="32064" x2="81507" y2="31773"/>
                        <a14:foregroundMark x1="14805" y1="26495" x2="14237" y2="26489"/>
                        <a14:foregroundMark x1="18180" y1="26529" x2="17388" y2="26521"/>
                        <a14:foregroundMark x1="72769" y1="27077" x2="71874" y2="27068"/>
                        <a14:foregroundMark x1="72769" y1="33692" x2="72210" y2="33674"/>
                        <a14:foregroundMark x1="23529" y1="34857" x2="23485" y2="35231"/>
                        <a14:foregroundMark x1="73062" y1="35671" x2="73077" y2="33692"/>
                        <a14:foregroundMark x1="72903" y1="55846" x2="72914" y2="54396"/>
                        <a14:foregroundMark x1="72798" y1="69050" x2="72806" y2="67986"/>
                        <a14:foregroundMark x1="72786" y1="70652" x2="72789" y2="70219"/>
                        <a14:backgroundMark x1="20154" y1="32615" x2="20154" y2="67077"/>
                        <a14:backgroundMark x1="20154" y1="67077" x2="23385" y2="74923"/>
                        <a14:backgroundMark x1="23385" y1="74923" x2="31846" y2="75538"/>
                        <a14:backgroundMark x1="31846" y1="75538" x2="40769" y2="74769"/>
                        <a14:backgroundMark x1="40769" y1="74769" x2="52769" y2="75385"/>
                        <a14:backgroundMark x1="52769" y1="75385" x2="70923" y2="74462"/>
                        <a14:backgroundMark x1="70923" y1="74462" x2="74462" y2="65385"/>
                        <a14:backgroundMark x1="74462" y1="65385" x2="72615" y2="34923"/>
                        <a14:backgroundMark x1="72615" y1="34923" x2="36615" y2="31231"/>
                        <a14:backgroundMark x1="36615" y1="31231" x2="18769" y2="32308"/>
                        <a14:backgroundMark x1="45231" y1="40769" x2="34923" y2="52000"/>
                        <a14:backgroundMark x1="34923" y1="52000" x2="39846" y2="63077"/>
                        <a14:backgroundMark x1="39846" y1="63077" x2="71538" y2="71846"/>
                        <a14:backgroundMark x1="71538" y1="71846" x2="74000" y2="62308"/>
                        <a14:backgroundMark x1="74000" y1="62308" x2="72769" y2="52154"/>
                        <a14:backgroundMark x1="72769" y1="52154" x2="58000" y2="44000"/>
                        <a14:backgroundMark x1="58000" y1="44000" x2="43846" y2="40769"/>
                        <a14:backgroundMark x1="64154" y1="43538" x2="56462" y2="41846"/>
                        <a14:backgroundMark x1="56462" y1="41846" x2="38154" y2="49692"/>
                        <a14:backgroundMark x1="38154" y1="49692" x2="37385" y2="59692"/>
                        <a14:backgroundMark x1="37385" y1="59692" x2="51231" y2="64615"/>
                        <a14:backgroundMark x1="51231" y1="64615" x2="59538" y2="58154"/>
                        <a14:backgroundMark x1="59538" y1="58154" x2="62462" y2="44308"/>
                        <a14:backgroundMark x1="57846" y1="47846" x2="50308" y2="51077"/>
                        <a14:backgroundMark x1="50308" y1="51077" x2="47538" y2="61846"/>
                        <a14:backgroundMark x1="47538" y1="61846" x2="47538" y2="61846"/>
                        <a14:backgroundMark x1="61077" y1="45231" x2="51538" y2="49231"/>
                        <a14:backgroundMark x1="51538" y1="49231" x2="53846" y2="50615"/>
                        <a14:backgroundMark x1="44769" y1="54154" x2="47538" y2="60923"/>
                        <a14:backgroundMark x1="49231" y1="52615" x2="49385" y2="64000"/>
                        <a14:backgroundMark x1="49385" y1="64000" x2="49846" y2="63846"/>
                        <a14:backgroundMark x1="58000" y1="50308" x2="47231" y2="60923"/>
                        <a14:backgroundMark x1="47231" y1="60923" x2="56769" y2="55846"/>
                        <a14:backgroundMark x1="56769" y1="55846" x2="58308" y2="49846"/>
                        <a14:backgroundMark x1="50615" y1="48615" x2="41538" y2="49846"/>
                        <a14:backgroundMark x1="41538" y1="49846" x2="38000" y2="60308"/>
                        <a14:backgroundMark x1="38000" y1="60308" x2="56308" y2="56615"/>
                        <a14:backgroundMark x1="56308" y1="56615" x2="57231" y2="50615"/>
                        <a14:backgroundMark x1="53385" y1="53692" x2="44000" y2="52000"/>
                        <a14:backgroundMark x1="44000" y1="52000" x2="40923" y2="59846"/>
                        <a14:backgroundMark x1="40923" y1="59846" x2="49231" y2="55231"/>
                        <a14:backgroundMark x1="49231" y1="55231" x2="49385" y2="51538"/>
                        <a14:backgroundMark x1="57385" y1="61385" x2="56000" y2="60462"/>
                        <a14:backgroundMark x1="53231" y1="62154" x2="52154" y2="61692"/>
                        <a14:backgroundMark x1="52923" y1="62000" x2="52923" y2="62000"/>
                        <a14:backgroundMark x1="52923" y1="62000" x2="52923" y2="62000"/>
                        <a14:backgroundMark x1="52923" y1="62000" x2="52923" y2="62000"/>
                        <a14:backgroundMark x1="52615" y1="61846" x2="52769" y2="61385"/>
                        <a14:backgroundMark x1="52769" y1="61385" x2="52769" y2="61385"/>
                        <a14:backgroundMark x1="52769" y1="61385" x2="52769" y2="61385"/>
                        <a14:backgroundMark x1="52769" y1="61385" x2="53231" y2="61692"/>
                        <a14:backgroundMark x1="53846" y1="62000" x2="53846" y2="62000"/>
                        <a14:backgroundMark x1="23692" y1="35231" x2="23692" y2="35231"/>
                        <a14:backgroundMark x1="23692" y1="35231" x2="23692" y2="36308"/>
                        <a14:backgroundMark x1="23692" y1="36308" x2="23692" y2="36308"/>
                        <a14:backgroundMark x1="23692" y1="35538" x2="23692" y2="35538"/>
                        <a14:backgroundMark x1="23538" y1="35538" x2="23538" y2="35538"/>
                        <a14:backgroundMark x1="23385" y1="35385" x2="23385" y2="35385"/>
                        <a14:backgroundMark x1="23385" y1="35385" x2="23385" y2="35385"/>
                        <a14:backgroundMark x1="23231" y1="35231" x2="23231" y2="35231"/>
                        <a14:backgroundMark x1="16308" y1="27077" x2="16308" y2="27077"/>
                        <a14:backgroundMark x1="14154" y1="27385" x2="14154" y2="27385"/>
                        <a14:backgroundMark x1="13385" y1="27846" x2="13385" y2="27846"/>
                        <a14:backgroundMark x1="13231" y1="27846" x2="13231" y2="27846"/>
                        <a14:backgroundMark x1="13385" y1="28462" x2="13385" y2="28462"/>
                        <a14:backgroundMark x1="15385" y1="27077" x2="15385" y2="27077"/>
                        <a14:backgroundMark x1="15385" y1="26923" x2="15385" y2="26923"/>
                        <a14:backgroundMark x1="14462" y1="27231" x2="12923" y2="28154"/>
                        <a14:backgroundMark x1="12923" y1="28769" x2="12923" y2="29385"/>
                        <a14:backgroundMark x1="13385" y1="29385" x2="13385" y2="29385"/>
                        <a14:backgroundMark x1="15846" y1="26462" x2="15846" y2="26462"/>
                        <a14:backgroundMark x1="15231" y1="26308" x2="15231" y2="26308"/>
                        <a14:backgroundMark x1="14923" y1="26308" x2="15538" y2="26308"/>
                        <a14:backgroundMark x1="17231" y1="26000" x2="17231" y2="26000"/>
                        <a14:backgroundMark x1="17385" y1="26000" x2="17385" y2="26000"/>
                        <a14:backgroundMark x1="18462" y1="26308" x2="19231" y2="27077"/>
                        <a14:backgroundMark x1="19385" y1="27231" x2="19385" y2="27231"/>
                        <a14:backgroundMark x1="19385" y1="27385" x2="19385" y2="27385"/>
                        <a14:backgroundMark x1="24308" y1="27231" x2="24308" y2="27231"/>
                        <a14:backgroundMark x1="24769" y1="27231" x2="24769" y2="27231"/>
                        <a14:backgroundMark x1="23385" y1="27385" x2="23385" y2="27385"/>
                        <a14:backgroundMark x1="20308" y1="28154" x2="39538" y2="28615"/>
                        <a14:backgroundMark x1="39538" y1="28615" x2="49231" y2="28154"/>
                        <a14:backgroundMark x1="49231" y1="28154" x2="62769" y2="28923"/>
                        <a14:backgroundMark x1="62769" y1="28923" x2="71692" y2="27385"/>
                        <a14:backgroundMark x1="71692" y1="27385" x2="19231" y2="27077"/>
                        <a14:backgroundMark x1="17231" y1="27692" x2="16462" y2="27385"/>
                        <a14:backgroundMark x1="15692" y1="26769" x2="15692" y2="26769"/>
                        <a14:backgroundMark x1="14923" y1="26769" x2="17231" y2="26769"/>
                        <a14:backgroundMark x1="18615" y1="26615" x2="18615" y2="26615"/>
                        <a14:backgroundMark x1="17231" y1="26615" x2="15385" y2="26615"/>
                        <a14:backgroundMark x1="14462" y1="26769" x2="13538" y2="27077"/>
                        <a14:backgroundMark x1="16462" y1="27077" x2="16462" y2="27077"/>
                        <a14:backgroundMark x1="14462" y1="28154" x2="13385" y2="70615"/>
                        <a14:backgroundMark x1="13385" y1="70615" x2="11538" y2="40000"/>
                        <a14:backgroundMark x1="11538" y1="40000" x2="14000" y2="30615"/>
                        <a14:backgroundMark x1="13231" y1="69538" x2="14769" y2="77385"/>
                        <a14:backgroundMark x1="14769" y1="77385" x2="12462" y2="70615"/>
                        <a14:backgroundMark x1="13538" y1="73538" x2="16769" y2="81385"/>
                        <a14:backgroundMark x1="16769" y1="81385" x2="63846" y2="82769"/>
                        <a14:backgroundMark x1="63846" y1="82769" x2="77231" y2="82615"/>
                        <a14:backgroundMark x1="77231" y1="82615" x2="68154" y2="78462"/>
                        <a14:backgroundMark x1="68154" y1="78462" x2="17231" y2="78923"/>
                        <a14:backgroundMark x1="17231" y1="78923" x2="14769" y2="77846"/>
                        <a14:backgroundMark x1="76000" y1="79846" x2="79846" y2="68154"/>
                        <a14:backgroundMark x1="79846" y1="68154" x2="77692" y2="38615"/>
                        <a14:backgroundMark x1="77692" y1="38615" x2="85077" y2="32615"/>
                        <a14:backgroundMark x1="85077" y1="32615" x2="86769" y2="44000"/>
                        <a14:backgroundMark x1="86769" y1="44000" x2="82308" y2="75385"/>
                        <a14:backgroundMark x1="82308" y1="75385" x2="76462" y2="81077"/>
                        <a14:backgroundMark x1="76462" y1="81077" x2="76462" y2="80923"/>
                        <a14:backgroundMark x1="80308" y1="35231" x2="83846" y2="33077"/>
                        <a14:backgroundMark x1="78923" y1="31077" x2="78923" y2="31077"/>
                        <a14:backgroundMark x1="79846" y1="31231" x2="79846" y2="31231"/>
                        <a14:backgroundMark x1="81538" y1="31846" x2="80154" y2="30615"/>
                        <a14:backgroundMark x1="79385" y1="30000" x2="79385" y2="30000"/>
                        <a14:backgroundMark x1="81538" y1="31692" x2="81538" y2="31692"/>
                        <a14:backgroundMark x1="81538" y1="31692" x2="81538" y2="31692"/>
                        <a14:backgroundMark x1="73077" y1="70615" x2="73538" y2="74308"/>
                        <a14:backgroundMark x1="72000" y1="66308" x2="72000" y2="65846"/>
                        <a14:backgroundMark x1="73385" y1="59846" x2="73385" y2="59846"/>
                        <a14:backgroundMark x1="72769" y1="59077" x2="72769" y2="59846"/>
                        <a14:backgroundMark x1="73231" y1="62308" x2="73385" y2="63692"/>
                        <a14:backgroundMark x1="73385" y1="64154" x2="73385" y2="64769"/>
                        <a14:backgroundMark x1="73231" y1="58000" x2="73231" y2="58000"/>
                        <a14:backgroundMark x1="72923" y1="56308" x2="72769" y2="67077"/>
                        <a14:backgroundMark x1="72615" y1="54462" x2="72615" y2="54462"/>
                        <a14:backgroundMark x1="72615" y1="55846" x2="72615" y2="56462"/>
                        <a14:backgroundMark x1="72615" y1="56462" x2="72615" y2="56462"/>
                        <a14:backgroundMark x1="16769" y1="59846" x2="15231" y2="61231"/>
                        <a14:backgroundMark x1="14000" y1="60769" x2="17077" y2="60615"/>
                        <a14:backgroundMark x1="17385" y1="60462" x2="16769" y2="60769"/>
                        <a14:backgroundMark x1="16000" y1="61538" x2="18000" y2="73692"/>
                        <a14:backgroundMark x1="18000" y1="73692" x2="16615" y2="68154"/>
                        <a14:backgroundMark x1="16615" y1="68154" x2="16154" y2="70308"/>
                        <a14:backgroundMark x1="18000" y1="67077" x2="18000" y2="66615"/>
                        <a14:backgroundMark x1="14923" y1="62769" x2="18462" y2="61846"/>
                        <a14:backgroundMark x1="16615" y1="61538" x2="17231" y2="64308"/>
                        <a14:backgroundMark x1="16615" y1="66154" x2="15692" y2="69846"/>
                        <a14:backgroundMark x1="15692" y1="70000" x2="15538" y2="73692"/>
                        <a14:backgroundMark x1="15692" y1="74769" x2="15692" y2="75538"/>
                        <a14:backgroundMark x1="16615" y1="75077" x2="17231" y2="74923"/>
                        <a14:backgroundMark x1="17846" y1="74615" x2="17692" y2="76462"/>
                        <a14:backgroundMark x1="17692" y1="76462" x2="17538" y2="73846"/>
                        <a14:backgroundMark x1="17538" y1="70615" x2="17538" y2="70000"/>
                        <a14:backgroundMark x1="17538" y1="67231" x2="17538" y2="67231"/>
                        <a14:backgroundMark x1="15538" y1="59231" x2="18000" y2="59231"/>
                        <a14:backgroundMark x1="16000" y1="59538" x2="17692" y2="60462"/>
                        <a14:backgroundMark x1="15077" y1="56000" x2="14154" y2="57692"/>
                        <a14:backgroundMark x1="16923" y1="57538" x2="15231" y2="57538"/>
                        <a14:backgroundMark x1="15538" y1="57538" x2="18462" y2="58000"/>
                        <a14:backgroundMark x1="16308" y1="57231" x2="16308" y2="57231"/>
                        <a14:backgroundMark x1="16462" y1="57231" x2="17231" y2="57385"/>
                        <a14:backgroundMark x1="15538" y1="56923" x2="16154" y2="56769"/>
                        <a14:backgroundMark x1="17538" y1="56462" x2="17538" y2="56462"/>
                        <a14:backgroundMark x1="15692" y1="56308" x2="16769" y2="56308"/>
                        <a14:backgroundMark x1="18000" y1="56308" x2="18000" y2="56308"/>
                        <a14:backgroundMark x1="16154" y1="56308" x2="16154" y2="56308"/>
                        <a14:backgroundMark x1="17077" y1="56000" x2="17077" y2="56000"/>
                        <a14:backgroundMark x1="17231" y1="56000" x2="18000" y2="56154"/>
                      </a14:backgroundRemoval>
                    </a14:imgEffect>
                  </a14:imgLayer>
                </a14:imgProps>
              </a:ext>
              <a:ext uri="{28A0092B-C50C-407E-A947-70E740481C1C}">
                <a14:useLocalDpi xmlns:a14="http://schemas.microsoft.com/office/drawing/2010/main" val="0"/>
              </a:ext>
            </a:extLst>
          </a:blip>
          <a:srcRect/>
          <a:stretch>
            <a:fillRect/>
          </a:stretch>
        </p:blipFill>
        <p:spPr bwMode="auto">
          <a:xfrm>
            <a:off x="2582317" y="-2577046"/>
            <a:ext cx="11540072" cy="11540072"/>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id="{814B2557-09D4-4614-95AB-1F8D23CE0C8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8704" l="2188" r="90000">
                        <a14:foregroundMark x1="9792" y1="35000" x2="9792" y2="35000"/>
                        <a14:foregroundMark x1="13021" y1="42130" x2="13021" y2="42130"/>
                        <a14:foregroundMark x1="3958" y1="52407" x2="3958" y2="52407"/>
                        <a14:foregroundMark x1="3958" y1="52407" x2="3958" y2="52407"/>
                        <a14:foregroundMark x1="2188" y1="94167" x2="2188" y2="94167"/>
                        <a14:foregroundMark x1="8698" y1="90370" x2="8698" y2="90370"/>
                        <a14:foregroundMark x1="15208" y1="87778" x2="15208" y2="87778"/>
                        <a14:foregroundMark x1="22083" y1="91019" x2="22083" y2="91019"/>
                        <a14:foregroundMark x1="24583" y1="91667" x2="24583" y2="91667"/>
                        <a14:foregroundMark x1="22083" y1="90370" x2="22083" y2="90370"/>
                        <a14:foregroundMark x1="26771" y1="96759" x2="26771" y2="96759"/>
                        <a14:foregroundMark x1="29688" y1="94815" x2="29688" y2="94815"/>
                        <a14:foregroundMark x1="35833" y1="98704" x2="35833" y2="98704"/>
                        <a14:foregroundMark x1="12656" y1="33148" x2="12656" y2="33148"/>
                        <a14:foregroundMark x1="17344" y1="21574" x2="17344" y2="21574"/>
                        <a14:foregroundMark x1="19531" y1="18333" x2="19531" y2="18333"/>
                        <a14:foregroundMark x1="31823" y1="57593" x2="31823" y2="57593"/>
                        <a14:foregroundMark x1="31823" y1="55648" x2="31823" y2="55648"/>
                        <a14:foregroundMark x1="31094" y1="53056" x2="31094" y2="53056"/>
                        <a14:foregroundMark x1="30417" y1="57593" x2="30417" y2="57593"/>
                        <a14:foregroundMark x1="30052" y1="57593" x2="30052" y2="57593"/>
                        <a14:foregroundMark x1="30729" y1="56944" x2="30729" y2="56944"/>
                        <a14:foregroundMark x1="30729" y1="55648" x2="30729" y2="55648"/>
                        <a14:foregroundMark x1="30729" y1="55648" x2="30729" y2="55648"/>
                        <a14:foregroundMark x1="30729" y1="55648" x2="30729" y2="55648"/>
                        <a14:foregroundMark x1="31458" y1="53704" x2="31458" y2="53704"/>
                        <a14:foregroundMark x1="31458" y1="53704" x2="31458" y2="53704"/>
                        <a14:foregroundMark x1="28594" y1="61389" x2="28594" y2="61389"/>
                        <a14:foregroundMark x1="31823" y1="57593" x2="31823" y2="57593"/>
                        <a14:foregroundMark x1="32552" y1="56296" x2="32552" y2="56296"/>
                        <a14:backgroundMark x1="16302" y1="10556" x2="47813" y2="17315"/>
                        <a14:backgroundMark x1="47813" y1="17315" x2="69688" y2="15185"/>
                        <a14:backgroundMark x1="69688" y1="15185" x2="92188" y2="40093"/>
                        <a14:backgroundMark x1="92188" y1="40093" x2="89167" y2="75278"/>
                        <a14:backgroundMark x1="89167" y1="75278" x2="63698" y2="69815"/>
                        <a14:backgroundMark x1="63698" y1="69815" x2="59323" y2="37963"/>
                        <a14:backgroundMark x1="59323" y1="37963" x2="69115" y2="26019"/>
                        <a14:backgroundMark x1="80313" y1="42130" x2="62240" y2="65926"/>
                        <a14:backgroundMark x1="58958" y1="42778" x2="56823" y2="55648"/>
                      </a14:backgroundRemoval>
                    </a14:imgEffect>
                  </a14:imgLayer>
                </a14:imgProps>
              </a:ext>
              <a:ext uri="{28A0092B-C50C-407E-A947-70E740481C1C}">
                <a14:useLocalDpi xmlns:a14="http://schemas.microsoft.com/office/drawing/2010/main" val="0"/>
              </a:ext>
            </a:extLst>
          </a:blip>
          <a:stretch>
            <a:fillRect/>
          </a:stretch>
        </p:blipFill>
        <p:spPr>
          <a:xfrm>
            <a:off x="0" y="4582160"/>
            <a:ext cx="4045938" cy="2275840"/>
          </a:xfrm>
          <a:prstGeom prst="rect">
            <a:avLst/>
          </a:prstGeom>
        </p:spPr>
      </p:pic>
      <p:sp>
        <p:nvSpPr>
          <p:cNvPr id="18" name="任意多边形: 形状 17">
            <a:extLst>
              <a:ext uri="{FF2B5EF4-FFF2-40B4-BE49-F238E27FC236}">
                <a16:creationId xmlns:a16="http://schemas.microsoft.com/office/drawing/2014/main" id="{326FA041-F92E-4F79-A617-BD47B6241F1D}"/>
              </a:ext>
            </a:extLst>
          </p:cNvPr>
          <p:cNvSpPr/>
          <p:nvPr/>
        </p:nvSpPr>
        <p:spPr>
          <a:xfrm>
            <a:off x="1446666" y="5044079"/>
            <a:ext cx="3251200" cy="1168529"/>
          </a:xfrm>
          <a:custGeom>
            <a:avLst/>
            <a:gdLst>
              <a:gd name="connsiteX0" fmla="*/ 0 w 3251200"/>
              <a:gd name="connsiteY0" fmla="*/ 944880 h 1168529"/>
              <a:gd name="connsiteX1" fmla="*/ 1300480 w 3251200"/>
              <a:gd name="connsiteY1" fmla="*/ 690880 h 1168529"/>
              <a:gd name="connsiteX2" fmla="*/ 782320 w 3251200"/>
              <a:gd name="connsiteY2" fmla="*/ 152400 h 1168529"/>
              <a:gd name="connsiteX3" fmla="*/ 1046480 w 3251200"/>
              <a:gd name="connsiteY3" fmla="*/ 1168400 h 1168529"/>
              <a:gd name="connsiteX4" fmla="*/ 2509520 w 3251200"/>
              <a:gd name="connsiteY4" fmla="*/ 223520 h 1168529"/>
              <a:gd name="connsiteX5" fmla="*/ 2976880 w 3251200"/>
              <a:gd name="connsiteY5" fmla="*/ 264160 h 1168529"/>
              <a:gd name="connsiteX6" fmla="*/ 3251200 w 3251200"/>
              <a:gd name="connsiteY6" fmla="*/ 0 h 116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51200" h="1168529">
                <a:moveTo>
                  <a:pt x="0" y="944880"/>
                </a:moveTo>
                <a:cubicBezTo>
                  <a:pt x="585046" y="883920"/>
                  <a:pt x="1170093" y="822960"/>
                  <a:pt x="1300480" y="690880"/>
                </a:cubicBezTo>
                <a:cubicBezTo>
                  <a:pt x="1430867" y="558800"/>
                  <a:pt x="824653" y="72813"/>
                  <a:pt x="782320" y="152400"/>
                </a:cubicBezTo>
                <a:cubicBezTo>
                  <a:pt x="739987" y="231987"/>
                  <a:pt x="758613" y="1156547"/>
                  <a:pt x="1046480" y="1168400"/>
                </a:cubicBezTo>
                <a:cubicBezTo>
                  <a:pt x="1334347" y="1180253"/>
                  <a:pt x="2187787" y="374227"/>
                  <a:pt x="2509520" y="223520"/>
                </a:cubicBezTo>
                <a:cubicBezTo>
                  <a:pt x="2831253" y="72813"/>
                  <a:pt x="2853267" y="301413"/>
                  <a:pt x="2976880" y="264160"/>
                </a:cubicBezTo>
                <a:cubicBezTo>
                  <a:pt x="3100493" y="226907"/>
                  <a:pt x="3164840" y="79587"/>
                  <a:pt x="3251200"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pic>
        <p:nvPicPr>
          <p:cNvPr id="23" name="图片 22">
            <a:extLst>
              <a:ext uri="{FF2B5EF4-FFF2-40B4-BE49-F238E27FC236}">
                <a16:creationId xmlns:a16="http://schemas.microsoft.com/office/drawing/2014/main" id="{BC71549D-938D-4CB0-AE81-B25E7BECBF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24" name="矩形 23">
            <a:extLst>
              <a:ext uri="{FF2B5EF4-FFF2-40B4-BE49-F238E27FC236}">
                <a16:creationId xmlns:a16="http://schemas.microsoft.com/office/drawing/2014/main" id="{4D9D0D62-89D1-4CBF-9C2A-EFAEE2F7E2FE}"/>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24">
            <a:extLst>
              <a:ext uri="{FF2B5EF4-FFF2-40B4-BE49-F238E27FC236}">
                <a16:creationId xmlns:a16="http://schemas.microsoft.com/office/drawing/2014/main" id="{2BEAB8CA-2040-4A9F-BA63-DCD63052DC0F}"/>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id="{A6D00694-A93A-4B90-A90C-34D8E8940E6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4" name="图片 13">
            <a:extLst>
              <a:ext uri="{FF2B5EF4-FFF2-40B4-BE49-F238E27FC236}">
                <a16:creationId xmlns:a16="http://schemas.microsoft.com/office/drawing/2014/main" id="{75604056-3B3D-47F2-8F0C-E8DF2FD541DA}"/>
              </a:ext>
            </a:extLst>
          </p:cNvPr>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2" name="文本框 1">
            <a:extLst>
              <a:ext uri="{FF2B5EF4-FFF2-40B4-BE49-F238E27FC236}">
                <a16:creationId xmlns:a16="http://schemas.microsoft.com/office/drawing/2014/main" id="{343EEC73-E397-79B7-7096-EEF75B4C9499}"/>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4D9003DB-9F51-431F-FA4F-4B55D3193F1E}"/>
              </a:ext>
            </a:extLst>
          </p:cNvPr>
          <p:cNvSpPr txBox="1"/>
          <p:nvPr/>
        </p:nvSpPr>
        <p:spPr>
          <a:xfrm>
            <a:off x="1865249" y="1665932"/>
            <a:ext cx="2658670"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已完成的研究工作及成果</a:t>
            </a:r>
          </a:p>
        </p:txBody>
      </p:sp>
      <p:sp>
        <p:nvSpPr>
          <p:cNvPr id="10" name="文本框 9">
            <a:extLst>
              <a:ext uri="{FF2B5EF4-FFF2-40B4-BE49-F238E27FC236}">
                <a16:creationId xmlns:a16="http://schemas.microsoft.com/office/drawing/2014/main" id="{F87F2660-F70F-0744-5E9C-DAF9C168E5C8}"/>
              </a:ext>
            </a:extLst>
          </p:cNvPr>
          <p:cNvSpPr txBox="1"/>
          <p:nvPr/>
        </p:nvSpPr>
        <p:spPr>
          <a:xfrm>
            <a:off x="5675195" y="1542955"/>
            <a:ext cx="4271615" cy="523220"/>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2.2.5 </a:t>
            </a:r>
            <a:r>
              <a:rPr lang="zh-CN" altLang="en-US" sz="2400" kern="100">
                <a:latin typeface="Times New Roman" panose="02020603050405020304" pitchFamily="18" charset="0"/>
                <a:ea typeface="宋体" panose="02010600030101010101" pitchFamily="2" charset="-122"/>
                <a:cs typeface="Times New Roman" panose="02020603050405020304" pitchFamily="18" charset="0"/>
              </a:rPr>
              <a:t>实验效果</a:t>
            </a:r>
          </a:p>
        </p:txBody>
      </p:sp>
      <p:sp>
        <p:nvSpPr>
          <p:cNvPr id="8" name="文本框 7">
            <a:extLst>
              <a:ext uri="{FF2B5EF4-FFF2-40B4-BE49-F238E27FC236}">
                <a16:creationId xmlns:a16="http://schemas.microsoft.com/office/drawing/2014/main" id="{D8C2FDAF-C4A9-CFDC-4B02-B29043A4A713}"/>
              </a:ext>
            </a:extLst>
          </p:cNvPr>
          <p:cNvSpPr txBox="1"/>
          <p:nvPr/>
        </p:nvSpPr>
        <p:spPr>
          <a:xfrm>
            <a:off x="276823" y="2842049"/>
            <a:ext cx="3953358" cy="1754326"/>
          </a:xfrm>
          <a:prstGeom prst="rect">
            <a:avLst/>
          </a:prstGeom>
          <a:noFill/>
        </p:spPr>
        <p:txBody>
          <a:bodyPr wrap="square">
            <a:spAutoFit/>
          </a:bodyPr>
          <a:lstStyle/>
          <a:p>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其中绿线为相机的运动轨迹图，从图中可以看出，相机环绕一圈后的末位置与初位置的距离差在误差范围允许内（两者基本重合），此双目视觉惯性里程计精确度和稳定性满足实验要求。</a:t>
            </a:r>
            <a:endParaRPr lang="zh-CN" altLang="en-US"/>
          </a:p>
        </p:txBody>
      </p:sp>
      <p:pic>
        <p:nvPicPr>
          <p:cNvPr id="3074" name="Picture 2">
            <a:extLst>
              <a:ext uri="{FF2B5EF4-FFF2-40B4-BE49-F238E27FC236}">
                <a16:creationId xmlns:a16="http://schemas.microsoft.com/office/drawing/2014/main" id="{CA9AC456-BF47-257C-B65F-72824D0B93F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06165" y="2041953"/>
            <a:ext cx="6278930" cy="4170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383143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a16="http://schemas.microsoft.com/office/drawing/2014/main" id="{A5BCA7AA-566E-4311-8B06-F42F07DD434F}"/>
              </a:ext>
            </a:extLst>
          </p:cNvPr>
          <p:cNvPicPr>
            <a:picLocks noGrp="1" noChangeAspect="1"/>
          </p:cNvPicPr>
          <p:nvPr>
            <p:ph idx="1"/>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62618"/>
          </a:xfrm>
        </p:spPr>
      </p:pic>
      <p:pic>
        <p:nvPicPr>
          <p:cNvPr id="41" name="图片 40">
            <a:extLst>
              <a:ext uri="{FF2B5EF4-FFF2-40B4-BE49-F238E27FC236}">
                <a16:creationId xmlns:a16="http://schemas.microsoft.com/office/drawing/2014/main" id="{F887B8AC-6F14-475A-BF84-4366800E40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42" name="图片 41">
            <a:extLst>
              <a:ext uri="{FF2B5EF4-FFF2-40B4-BE49-F238E27FC236}">
                <a16:creationId xmlns:a16="http://schemas.microsoft.com/office/drawing/2014/main" id="{74702B37-6991-48AD-90E9-9ABF14982D16}"/>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pic>
        <p:nvPicPr>
          <p:cNvPr id="43" name="图片 42">
            <a:extLst>
              <a:ext uri="{FF2B5EF4-FFF2-40B4-BE49-F238E27FC236}">
                <a16:creationId xmlns:a16="http://schemas.microsoft.com/office/drawing/2014/main" id="{0F142A3C-FFB2-49E6-837A-85CF0DE2C6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44" name="矩形 43">
            <a:extLst>
              <a:ext uri="{FF2B5EF4-FFF2-40B4-BE49-F238E27FC236}">
                <a16:creationId xmlns:a16="http://schemas.microsoft.com/office/drawing/2014/main" id="{549FD6FE-520C-4DD1-985A-39D7E2059C53}"/>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a:extLst>
              <a:ext uri="{FF2B5EF4-FFF2-40B4-BE49-F238E27FC236}">
                <a16:creationId xmlns:a16="http://schemas.microsoft.com/office/drawing/2014/main" id="{395C8777-BBBB-4851-98CB-0747A5911BC5}"/>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62090A5B-8E8E-CE9F-B8AA-5422DF319881}"/>
              </a:ext>
            </a:extLst>
          </p:cNvPr>
          <p:cNvSpPr txBox="1"/>
          <p:nvPr/>
        </p:nvSpPr>
        <p:spPr>
          <a:xfrm>
            <a:off x="3665764" y="3069200"/>
            <a:ext cx="7590222" cy="3071803"/>
          </a:xfrm>
          <a:prstGeom prst="rect">
            <a:avLst/>
          </a:prstGeom>
          <a:noFill/>
        </p:spPr>
        <p:txBody>
          <a:bodyPr wrap="square">
            <a:spAutoFit/>
          </a:bodyPr>
          <a:lstStyle/>
          <a:p>
            <a:pPr indent="304800" algn="l">
              <a:lnSpc>
                <a:spcPts val="1350"/>
              </a:lnSpc>
              <a:spcBef>
                <a:spcPts val="125"/>
              </a:spcBef>
              <a:spcAft>
                <a:spcPts val="125"/>
              </a:spcAft>
            </a:pPr>
            <a:endParaRPr lang="zh-CN" altLang="zh-CN" sz="2400" kern="100">
              <a:effectLst/>
              <a:latin typeface="Times New Roman" panose="02020603050405020304" pitchFamily="18" charset="0"/>
              <a:ea typeface="宋体" panose="02010600030101010101" pitchFamily="2" charset="-122"/>
              <a:cs typeface="Times New Roman" panose="02020603050405020304" pitchFamily="18" charset="0"/>
            </a:endParaRPr>
          </a:p>
          <a:p>
            <a:pPr indent="304800" algn="just">
              <a:lnSpc>
                <a:spcPct val="125000"/>
              </a:lnSpc>
              <a:spcBef>
                <a:spcPts val="125"/>
              </a:spcBef>
              <a:spcAft>
                <a:spcPts val="125"/>
              </a:spcAft>
            </a:pPr>
            <a:r>
              <a:rPr lang="zh-CN"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2024.3—2024.4</a:t>
            </a:r>
            <a:r>
              <a:rPr lang="zh-CN"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：确定双目视觉惯性里程计和</a:t>
            </a:r>
            <a:r>
              <a:rPr lang="en-US"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GPS</a:t>
            </a:r>
            <a:r>
              <a:rPr lang="zh-CN"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数据融合的方法，初步完成数据融合的代码编写；</a:t>
            </a:r>
            <a:endParaRPr lang="zh-CN" altLang="zh-CN" sz="2400" kern="100">
              <a:effectLst/>
              <a:latin typeface="Times New Roman" panose="02020603050405020304" pitchFamily="18" charset="0"/>
              <a:ea typeface="宋体" panose="02010600030101010101" pitchFamily="2" charset="-122"/>
              <a:cs typeface="Times New Roman" panose="02020603050405020304" pitchFamily="18" charset="0"/>
            </a:endParaRPr>
          </a:p>
          <a:p>
            <a:pPr indent="304800" algn="just">
              <a:lnSpc>
                <a:spcPct val="125000"/>
              </a:lnSpc>
              <a:spcBef>
                <a:spcPts val="125"/>
              </a:spcBef>
              <a:spcAft>
                <a:spcPts val="125"/>
              </a:spcAft>
            </a:pPr>
            <a:r>
              <a:rPr lang="zh-CN"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2024.4—2024.5</a:t>
            </a:r>
            <a:r>
              <a:rPr lang="zh-CN"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：在室外开阔环境下，利用无人机运行相关算法和代码，并根据运行效果不断改善算法和代码，实现最终效果和各部分的优化</a:t>
            </a:r>
            <a:endParaRPr lang="zh-CN" altLang="zh-CN" sz="2400" kern="100">
              <a:effectLst/>
              <a:latin typeface="Times New Roman" panose="02020603050405020304" pitchFamily="18" charset="0"/>
              <a:ea typeface="宋体" panose="02010600030101010101" pitchFamily="2" charset="-122"/>
              <a:cs typeface="Times New Roman" panose="02020603050405020304" pitchFamily="18" charset="0"/>
            </a:endParaRPr>
          </a:p>
          <a:p>
            <a:pPr indent="304800" algn="just">
              <a:lnSpc>
                <a:spcPct val="125000"/>
              </a:lnSpc>
              <a:spcBef>
                <a:spcPts val="125"/>
              </a:spcBef>
              <a:spcAft>
                <a:spcPts val="125"/>
              </a:spcAft>
            </a:pPr>
            <a:r>
              <a:rPr lang="zh-CN"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2024.5—2024.6</a:t>
            </a:r>
            <a:r>
              <a:rPr lang="zh-CN" altLang="zh-CN" sz="2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：整理结果，完成毕业论文。</a:t>
            </a:r>
            <a:endParaRPr lang="zh-CN" altLang="zh-CN" sz="2400" kern="10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3" name="文本框 52">
            <a:extLst>
              <a:ext uri="{FF2B5EF4-FFF2-40B4-BE49-F238E27FC236}">
                <a16:creationId xmlns:a16="http://schemas.microsoft.com/office/drawing/2014/main" id="{FA167452-DFED-A764-BD11-E982B9DD70BD}"/>
              </a:ext>
            </a:extLst>
          </p:cNvPr>
          <p:cNvSpPr txBox="1"/>
          <p:nvPr/>
        </p:nvSpPr>
        <p:spPr>
          <a:xfrm>
            <a:off x="5273164" y="146851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03</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4" name="文本框 53">
            <a:extLst>
              <a:ext uri="{FF2B5EF4-FFF2-40B4-BE49-F238E27FC236}">
                <a16:creationId xmlns:a16="http://schemas.microsoft.com/office/drawing/2014/main" id="{7AE3CF07-1126-8B40-614B-2611D9B5EEE4}"/>
              </a:ext>
            </a:extLst>
          </p:cNvPr>
          <p:cNvSpPr txBox="1"/>
          <p:nvPr/>
        </p:nvSpPr>
        <p:spPr>
          <a:xfrm>
            <a:off x="6774479" y="1285753"/>
            <a:ext cx="2432970" cy="1384995"/>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后期拟完成的研究工作和进度安排</a:t>
            </a:r>
          </a:p>
        </p:txBody>
      </p:sp>
    </p:spTree>
    <p:extLst>
      <p:ext uri="{BB962C8B-B14F-4D97-AF65-F5344CB8AC3E}">
        <p14:creationId xmlns:p14="http://schemas.microsoft.com/office/powerpoint/2010/main" val="66264599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6">
            <a:extLst>
              <a:ext uri="{FF2B5EF4-FFF2-40B4-BE49-F238E27FC236}">
                <a16:creationId xmlns:a16="http://schemas.microsoft.com/office/drawing/2014/main" id="{AD4D090D-02DC-42B5-9BA1-5736A638774E}"/>
              </a:ext>
            </a:extLst>
          </p:cNvPr>
          <p:cNvPicPr>
            <a:picLocks noGrp="1" noChangeAspect="1"/>
          </p:cNvPicPr>
          <p:nvPr>
            <p:ph idx="1"/>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6862618"/>
          </a:xfrm>
        </p:spPr>
      </p:pic>
      <p:pic>
        <p:nvPicPr>
          <p:cNvPr id="8" name="图片 7">
            <a:extLst>
              <a:ext uri="{FF2B5EF4-FFF2-40B4-BE49-F238E27FC236}">
                <a16:creationId xmlns:a16="http://schemas.microsoft.com/office/drawing/2014/main" id="{2AD12FF4-DD20-4837-A937-A8501DE9A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sp>
        <p:nvSpPr>
          <p:cNvPr id="9" name="文本框 8">
            <a:extLst>
              <a:ext uri="{FF2B5EF4-FFF2-40B4-BE49-F238E27FC236}">
                <a16:creationId xmlns:a16="http://schemas.microsoft.com/office/drawing/2014/main" id="{A2D775FA-D06A-453A-9B1F-A03011A1A6F3}"/>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04</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B9F674FE-BC9F-4700-B74F-7541DDFD1C92}"/>
              </a:ext>
            </a:extLst>
          </p:cNvPr>
          <p:cNvSpPr txBox="1"/>
          <p:nvPr/>
        </p:nvSpPr>
        <p:spPr>
          <a:xfrm>
            <a:off x="1838692" y="1677718"/>
            <a:ext cx="2432970"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存在的问题与困难</a:t>
            </a:r>
          </a:p>
        </p:txBody>
      </p:sp>
      <p:pic>
        <p:nvPicPr>
          <p:cNvPr id="55" name="图片 54">
            <a:extLst>
              <a:ext uri="{FF2B5EF4-FFF2-40B4-BE49-F238E27FC236}">
                <a16:creationId xmlns:a16="http://schemas.microsoft.com/office/drawing/2014/main" id="{607999BB-2C8F-4BD5-8FE7-6CB188F99BD7}"/>
              </a:ext>
            </a:extLst>
          </p:cNvPr>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pic>
        <p:nvPicPr>
          <p:cNvPr id="56" name="图片 55">
            <a:extLst>
              <a:ext uri="{FF2B5EF4-FFF2-40B4-BE49-F238E27FC236}">
                <a16:creationId xmlns:a16="http://schemas.microsoft.com/office/drawing/2014/main" id="{868AAE94-1F4F-4D89-8E46-9EAE40EFEA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57" name="矩形 56">
            <a:extLst>
              <a:ext uri="{FF2B5EF4-FFF2-40B4-BE49-F238E27FC236}">
                <a16:creationId xmlns:a16="http://schemas.microsoft.com/office/drawing/2014/main" id="{F918A6D8-6BF5-44DA-A994-62D4859CB84D}"/>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直角三角形 57">
            <a:extLst>
              <a:ext uri="{FF2B5EF4-FFF2-40B4-BE49-F238E27FC236}">
                <a16:creationId xmlns:a16="http://schemas.microsoft.com/office/drawing/2014/main" id="{7C4970FA-443A-45D4-BE8B-05851D314BBB}"/>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1" hidden="1">
            <a:extLst>
              <a:ext uri="{FF2B5EF4-FFF2-40B4-BE49-F238E27FC236}">
                <a16:creationId xmlns:a16="http://schemas.microsoft.com/office/drawing/2014/main" id="{7020D0DE-CA66-7D6A-A0F3-03BE915DCE7F}"/>
              </a:ext>
            </a:extLst>
          </p:cNvPr>
          <p:cNvGrpSpPr/>
          <p:nvPr/>
        </p:nvGrpSpPr>
        <p:grpSpPr>
          <a:xfrm>
            <a:off x="1244037" y="1523059"/>
            <a:ext cx="5197319" cy="4341605"/>
            <a:chOff x="6200828" y="1719475"/>
            <a:chExt cx="5197319" cy="4341606"/>
          </a:xfrm>
        </p:grpSpPr>
        <p:sp>
          <p:nvSpPr>
            <p:cNvPr id="24" name="Arrow: Pentagon 40">
              <a:extLst>
                <a:ext uri="{FF2B5EF4-FFF2-40B4-BE49-F238E27FC236}">
                  <a16:creationId xmlns:a16="http://schemas.microsoft.com/office/drawing/2014/main" id="{ACEE3098-7308-937F-83B1-7A4033E6F0D5}"/>
                </a:ext>
              </a:extLst>
            </p:cNvPr>
            <p:cNvSpPr/>
            <p:nvPr/>
          </p:nvSpPr>
          <p:spPr>
            <a:xfrm flipH="1">
              <a:off x="6564052" y="1909015"/>
              <a:ext cx="2136900" cy="606217"/>
            </a:xfrm>
            <a:prstGeom prst="homePlate">
              <a:avLst/>
            </a:prstGeom>
            <a:solidFill>
              <a:schemeClr val="accent2"/>
            </a:solidFill>
            <a:ln w="50800">
              <a:solidFill>
                <a:schemeClr val="accent2">
                  <a:lumMod val="20000"/>
                  <a:lumOff val="80000"/>
                </a:schemeClr>
              </a:solidFill>
            </a:ln>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26" name="TextBox 41">
              <a:extLst>
                <a:ext uri="{FF2B5EF4-FFF2-40B4-BE49-F238E27FC236}">
                  <a16:creationId xmlns:a16="http://schemas.microsoft.com/office/drawing/2014/main" id="{07B4FDD8-A587-F063-1F32-DF742ABA7591}"/>
                </a:ext>
              </a:extLst>
            </p:cNvPr>
            <p:cNvSpPr txBox="1">
              <a:spLocks/>
            </p:cNvSpPr>
            <p:nvPr/>
          </p:nvSpPr>
          <p:spPr bwMode="auto">
            <a:xfrm>
              <a:off x="7507857" y="2124754"/>
              <a:ext cx="1077218" cy="193899"/>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r">
                <a:buClr>
                  <a:prstClr val="white"/>
                </a:buClr>
                <a:defRPr/>
              </a:pPr>
              <a:r>
                <a:rPr lang="zh-CN" altLang="en-US" sz="1867" b="1" dirty="0">
                  <a:latin typeface="思源黑体 CN Heavy" panose="020B0A00000000000000" pitchFamily="34" charset="-122"/>
                  <a:ea typeface="思源黑体 CN Heavy" panose="020B0A00000000000000" pitchFamily="34" charset="-122"/>
                </a:rPr>
                <a:t>标题文本预设</a:t>
              </a:r>
            </a:p>
          </p:txBody>
        </p:sp>
        <p:sp>
          <p:nvSpPr>
            <p:cNvPr id="27" name="TextBox 42">
              <a:extLst>
                <a:ext uri="{FF2B5EF4-FFF2-40B4-BE49-F238E27FC236}">
                  <a16:creationId xmlns:a16="http://schemas.microsoft.com/office/drawing/2014/main" id="{90026940-91A8-8385-0AB8-240C55EDEDA6}"/>
                </a:ext>
              </a:extLst>
            </p:cNvPr>
            <p:cNvSpPr txBox="1">
              <a:spLocks/>
            </p:cNvSpPr>
            <p:nvPr/>
          </p:nvSpPr>
          <p:spPr bwMode="auto">
            <a:xfrm>
              <a:off x="6404116" y="2515232"/>
              <a:ext cx="2296836" cy="632290"/>
            </a:xfrm>
            <a:prstGeom prst="rect">
              <a:avLst/>
            </a:prstGeom>
          </p:spPr>
          <p:txBody>
            <a:bodyPr wrap="square" lIns="0" tIns="0" rIns="288000" bIns="0" anchor="ctr" anchorCtr="0">
              <a:normAutofit/>
              <a:scene3d>
                <a:camera prst="orthographicFront"/>
                <a:lightRig rig="threePt" dir="t"/>
              </a:scene3d>
              <a:sp3d>
                <a:bevelT w="0" h="0"/>
              </a:sp3d>
            </a:bodyPr>
            <a:lstStyle/>
            <a:p>
              <a:pPr algn="r">
                <a:lnSpc>
                  <a:spcPct val="120000"/>
                </a:lnSpc>
                <a:spcBef>
                  <a:spcPct val="0"/>
                </a:spcBef>
                <a:defRPr/>
              </a:pPr>
              <a:r>
                <a:rPr lang="zh-CN" altLang="en-US" sz="1067" dirty="0">
                  <a:latin typeface="思源黑体 CN Heavy" panose="020B0A00000000000000" pitchFamily="34" charset="-122"/>
                  <a:ea typeface="思源黑体 CN Heavy" panose="020B0A00000000000000" pitchFamily="34" charset="-122"/>
                </a:rPr>
                <a:t>此部分内容作为文字排版占位显示 </a:t>
              </a:r>
              <a:br>
                <a:rPr lang="zh-CN" altLang="en-US" sz="1067" dirty="0">
                  <a:latin typeface="思源黑体 CN Heavy" panose="020B0A00000000000000" pitchFamily="34" charset="-122"/>
                  <a:ea typeface="思源黑体 CN Heavy" panose="020B0A00000000000000" pitchFamily="34" charset="-122"/>
                </a:rPr>
              </a:br>
              <a:r>
                <a:rPr lang="zh-CN" altLang="en-US" sz="1067" dirty="0">
                  <a:latin typeface="思源黑体 CN Heavy" panose="020B0A00000000000000" pitchFamily="34" charset="-122"/>
                  <a:ea typeface="思源黑体 CN Heavy" panose="020B0A00000000000000" pitchFamily="34" charset="-122"/>
                </a:rPr>
                <a:t>（建议使用主题字体）</a:t>
              </a:r>
            </a:p>
          </p:txBody>
        </p:sp>
        <p:sp>
          <p:nvSpPr>
            <p:cNvPr id="29" name="TextBox 43">
              <a:extLst>
                <a:ext uri="{FF2B5EF4-FFF2-40B4-BE49-F238E27FC236}">
                  <a16:creationId xmlns:a16="http://schemas.microsoft.com/office/drawing/2014/main" id="{21D42CC3-CFA4-0D64-5DBF-3BB2B7CD056A}"/>
                </a:ext>
              </a:extLst>
            </p:cNvPr>
            <p:cNvSpPr txBox="1">
              <a:spLocks/>
            </p:cNvSpPr>
            <p:nvPr/>
          </p:nvSpPr>
          <p:spPr bwMode="auto">
            <a:xfrm>
              <a:off x="6919766" y="2002075"/>
              <a:ext cx="484107" cy="470898"/>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ctr">
                <a:buClr>
                  <a:prstClr val="white"/>
                </a:buClr>
                <a:defRPr/>
              </a:pPr>
              <a:r>
                <a:rPr lang="en-US" altLang="ko-KR" sz="4533" b="1">
                  <a:latin typeface="思源黑体 CN Heavy" panose="020B0A00000000000000" pitchFamily="34" charset="-122"/>
                  <a:ea typeface="思源黑体 CN Heavy" panose="020B0A00000000000000" pitchFamily="34" charset="-122"/>
                </a:rPr>
                <a:t>01</a:t>
              </a:r>
            </a:p>
          </p:txBody>
        </p:sp>
        <p:sp>
          <p:nvSpPr>
            <p:cNvPr id="54" name="Arrow: Pentagon 44">
              <a:extLst>
                <a:ext uri="{FF2B5EF4-FFF2-40B4-BE49-F238E27FC236}">
                  <a16:creationId xmlns:a16="http://schemas.microsoft.com/office/drawing/2014/main" id="{01CA20F9-C7F3-363C-C3DD-0FDC257A7E14}"/>
                </a:ext>
              </a:extLst>
            </p:cNvPr>
            <p:cNvSpPr/>
            <p:nvPr/>
          </p:nvSpPr>
          <p:spPr>
            <a:xfrm flipH="1">
              <a:off x="6200828" y="3250135"/>
              <a:ext cx="2500124" cy="606217"/>
            </a:xfrm>
            <a:prstGeom prst="homePlate">
              <a:avLst/>
            </a:prstGeom>
            <a:solidFill>
              <a:schemeClr val="accent3"/>
            </a:solidFill>
            <a:ln w="50800">
              <a:solidFill>
                <a:schemeClr val="accent3">
                  <a:lumMod val="20000"/>
                  <a:lumOff val="80000"/>
                </a:schemeClr>
              </a:solidFill>
            </a:ln>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59" name="TextBox 45">
              <a:extLst>
                <a:ext uri="{FF2B5EF4-FFF2-40B4-BE49-F238E27FC236}">
                  <a16:creationId xmlns:a16="http://schemas.microsoft.com/office/drawing/2014/main" id="{6AF790ED-E3EC-D375-1E15-B3E2F9E4A6EC}"/>
                </a:ext>
              </a:extLst>
            </p:cNvPr>
            <p:cNvSpPr txBox="1">
              <a:spLocks/>
            </p:cNvSpPr>
            <p:nvPr/>
          </p:nvSpPr>
          <p:spPr bwMode="auto">
            <a:xfrm>
              <a:off x="7425811" y="3465874"/>
              <a:ext cx="1077218" cy="193899"/>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r">
                <a:buClr>
                  <a:prstClr val="white"/>
                </a:buClr>
                <a:defRPr/>
              </a:pPr>
              <a:r>
                <a:rPr lang="zh-CN" altLang="en-US" sz="1867" b="1">
                  <a:latin typeface="思源黑体 CN Heavy" panose="020B0A00000000000000" pitchFamily="34" charset="-122"/>
                  <a:ea typeface="思源黑体 CN Heavy" panose="020B0A00000000000000" pitchFamily="34" charset="-122"/>
                </a:rPr>
                <a:t>标题文本预设</a:t>
              </a:r>
            </a:p>
          </p:txBody>
        </p:sp>
        <p:sp>
          <p:nvSpPr>
            <p:cNvPr id="60" name="TextBox 47">
              <a:extLst>
                <a:ext uri="{FF2B5EF4-FFF2-40B4-BE49-F238E27FC236}">
                  <a16:creationId xmlns:a16="http://schemas.microsoft.com/office/drawing/2014/main" id="{6B5C8E52-38FE-AF08-739D-DDEAA35B6AE9}"/>
                </a:ext>
              </a:extLst>
            </p:cNvPr>
            <p:cNvSpPr txBox="1">
              <a:spLocks/>
            </p:cNvSpPr>
            <p:nvPr/>
          </p:nvSpPr>
          <p:spPr bwMode="auto">
            <a:xfrm>
              <a:off x="6547914" y="3343195"/>
              <a:ext cx="484107" cy="470898"/>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ctr">
                <a:buClr>
                  <a:prstClr val="white"/>
                </a:buClr>
                <a:defRPr/>
              </a:pPr>
              <a:r>
                <a:rPr lang="en-US" altLang="ko-KR" sz="4533" b="1">
                  <a:latin typeface="思源黑体 CN Heavy" panose="020B0A00000000000000" pitchFamily="34" charset="-122"/>
                  <a:ea typeface="思源黑体 CN Heavy" panose="020B0A00000000000000" pitchFamily="34" charset="-122"/>
                </a:rPr>
                <a:t>02</a:t>
              </a:r>
            </a:p>
          </p:txBody>
        </p:sp>
        <p:sp>
          <p:nvSpPr>
            <p:cNvPr id="61" name="Arrow: Pentagon 48">
              <a:extLst>
                <a:ext uri="{FF2B5EF4-FFF2-40B4-BE49-F238E27FC236}">
                  <a16:creationId xmlns:a16="http://schemas.microsoft.com/office/drawing/2014/main" id="{924EEA21-B0F2-D7F5-7056-2E19E4091AFF}"/>
                </a:ext>
              </a:extLst>
            </p:cNvPr>
            <p:cNvSpPr/>
            <p:nvPr/>
          </p:nvSpPr>
          <p:spPr>
            <a:xfrm>
              <a:off x="8876724" y="2204864"/>
              <a:ext cx="2136900" cy="606217"/>
            </a:xfrm>
            <a:prstGeom prst="homePlate">
              <a:avLst/>
            </a:prstGeom>
            <a:solidFill>
              <a:schemeClr val="accent1"/>
            </a:solidFill>
            <a:ln w="50800">
              <a:solidFill>
                <a:schemeClr val="accent1">
                  <a:lumMod val="20000"/>
                  <a:lumOff val="80000"/>
                </a:schemeClr>
              </a:solidFill>
            </a:ln>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62" name="TextBox 49">
              <a:extLst>
                <a:ext uri="{FF2B5EF4-FFF2-40B4-BE49-F238E27FC236}">
                  <a16:creationId xmlns:a16="http://schemas.microsoft.com/office/drawing/2014/main" id="{4563A116-AC6A-ACD5-E9C8-C5A71F7497A2}"/>
                </a:ext>
              </a:extLst>
            </p:cNvPr>
            <p:cNvSpPr txBox="1">
              <a:spLocks/>
            </p:cNvSpPr>
            <p:nvPr/>
          </p:nvSpPr>
          <p:spPr bwMode="auto">
            <a:xfrm>
              <a:off x="10206077" y="2297924"/>
              <a:ext cx="484107" cy="470898"/>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ctr">
                <a:buClr>
                  <a:prstClr val="white"/>
                </a:buClr>
                <a:defRPr/>
              </a:pPr>
              <a:r>
                <a:rPr lang="en-US" altLang="ko-KR" sz="4533" b="1">
                  <a:latin typeface="思源黑体 CN Heavy" panose="020B0A00000000000000" pitchFamily="34" charset="-122"/>
                  <a:ea typeface="思源黑体 CN Heavy" panose="020B0A00000000000000" pitchFamily="34" charset="-122"/>
                </a:rPr>
                <a:t>03</a:t>
              </a:r>
            </a:p>
          </p:txBody>
        </p:sp>
        <p:grpSp>
          <p:nvGrpSpPr>
            <p:cNvPr id="63" name="Group 51">
              <a:extLst>
                <a:ext uri="{FF2B5EF4-FFF2-40B4-BE49-F238E27FC236}">
                  <a16:creationId xmlns:a16="http://schemas.microsoft.com/office/drawing/2014/main" id="{7C3854BF-8AA4-0F80-C850-204F97BA1F36}"/>
                </a:ext>
              </a:extLst>
            </p:cNvPr>
            <p:cNvGrpSpPr/>
            <p:nvPr/>
          </p:nvGrpSpPr>
          <p:grpSpPr>
            <a:xfrm>
              <a:off x="10474461" y="4284751"/>
              <a:ext cx="655421" cy="1563811"/>
              <a:chOff x="5310189" y="1930400"/>
              <a:chExt cx="995363" cy="2374900"/>
            </a:xfrm>
          </p:grpSpPr>
          <p:sp>
            <p:nvSpPr>
              <p:cNvPr id="78" name="Freeform: Shape 52">
                <a:extLst>
                  <a:ext uri="{FF2B5EF4-FFF2-40B4-BE49-F238E27FC236}">
                    <a16:creationId xmlns:a16="http://schemas.microsoft.com/office/drawing/2014/main" id="{322BAFDE-86CF-6D06-E013-5DBEDCDB3432}"/>
                  </a:ext>
                </a:extLst>
              </p:cNvPr>
              <p:cNvSpPr>
                <a:spLocks/>
              </p:cNvSpPr>
              <p:nvPr/>
            </p:nvSpPr>
            <p:spPr bwMode="auto">
              <a:xfrm>
                <a:off x="5340350" y="1968500"/>
                <a:ext cx="933450" cy="2305050"/>
              </a:xfrm>
              <a:custGeom>
                <a:avLst/>
                <a:gdLst>
                  <a:gd name="T0" fmla="*/ 937 w 1176"/>
                  <a:gd name="T1" fmla="*/ 1835 h 2904"/>
                  <a:gd name="T2" fmla="*/ 1107 w 1176"/>
                  <a:gd name="T3" fmla="*/ 1699 h 2904"/>
                  <a:gd name="T4" fmla="*/ 1172 w 1176"/>
                  <a:gd name="T5" fmla="*/ 1536 h 2904"/>
                  <a:gd name="T6" fmla="*/ 1159 w 1176"/>
                  <a:gd name="T7" fmla="*/ 1398 h 2904"/>
                  <a:gd name="T8" fmla="*/ 1034 w 1176"/>
                  <a:gd name="T9" fmla="*/ 1223 h 2904"/>
                  <a:gd name="T10" fmla="*/ 860 w 1176"/>
                  <a:gd name="T11" fmla="*/ 1120 h 2904"/>
                  <a:gd name="T12" fmla="*/ 674 w 1176"/>
                  <a:gd name="T13" fmla="*/ 1034 h 2904"/>
                  <a:gd name="T14" fmla="*/ 965 w 1176"/>
                  <a:gd name="T15" fmla="*/ 948 h 2904"/>
                  <a:gd name="T16" fmla="*/ 1071 w 1176"/>
                  <a:gd name="T17" fmla="*/ 844 h 2904"/>
                  <a:gd name="T18" fmla="*/ 1135 w 1176"/>
                  <a:gd name="T19" fmla="*/ 695 h 2904"/>
                  <a:gd name="T20" fmla="*/ 1148 w 1176"/>
                  <a:gd name="T21" fmla="*/ 530 h 2904"/>
                  <a:gd name="T22" fmla="*/ 1107 w 1176"/>
                  <a:gd name="T23" fmla="*/ 344 h 2904"/>
                  <a:gd name="T24" fmla="*/ 1008 w 1176"/>
                  <a:gd name="T25" fmla="*/ 185 h 2904"/>
                  <a:gd name="T26" fmla="*/ 864 w 1176"/>
                  <a:gd name="T27" fmla="*/ 68 h 2904"/>
                  <a:gd name="T28" fmla="*/ 685 w 1176"/>
                  <a:gd name="T29" fmla="*/ 6 h 2904"/>
                  <a:gd name="T30" fmla="*/ 517 w 1176"/>
                  <a:gd name="T31" fmla="*/ 6 h 2904"/>
                  <a:gd name="T32" fmla="*/ 336 w 1176"/>
                  <a:gd name="T33" fmla="*/ 66 h 2904"/>
                  <a:gd name="T34" fmla="*/ 191 w 1176"/>
                  <a:gd name="T35" fmla="*/ 181 h 2904"/>
                  <a:gd name="T36" fmla="*/ 90 w 1176"/>
                  <a:gd name="T37" fmla="*/ 338 h 2904"/>
                  <a:gd name="T38" fmla="*/ 47 w 1176"/>
                  <a:gd name="T39" fmla="*/ 525 h 2904"/>
                  <a:gd name="T40" fmla="*/ 67 w 1176"/>
                  <a:gd name="T41" fmla="*/ 695 h 2904"/>
                  <a:gd name="T42" fmla="*/ 41 w 1176"/>
                  <a:gd name="T43" fmla="*/ 823 h 2904"/>
                  <a:gd name="T44" fmla="*/ 2 w 1176"/>
                  <a:gd name="T45" fmla="*/ 975 h 2904"/>
                  <a:gd name="T46" fmla="*/ 88 w 1176"/>
                  <a:gd name="T47" fmla="*/ 1122 h 2904"/>
                  <a:gd name="T48" fmla="*/ 11 w 1176"/>
                  <a:gd name="T49" fmla="*/ 1374 h 2904"/>
                  <a:gd name="T50" fmla="*/ 38 w 1176"/>
                  <a:gd name="T51" fmla="*/ 1497 h 2904"/>
                  <a:gd name="T52" fmla="*/ 138 w 1176"/>
                  <a:gd name="T53" fmla="*/ 1549 h 2904"/>
                  <a:gd name="T54" fmla="*/ 271 w 1176"/>
                  <a:gd name="T55" fmla="*/ 1518 h 2904"/>
                  <a:gd name="T56" fmla="*/ 293 w 1176"/>
                  <a:gd name="T57" fmla="*/ 1753 h 2904"/>
                  <a:gd name="T58" fmla="*/ 230 w 1176"/>
                  <a:gd name="T59" fmla="*/ 2606 h 2904"/>
                  <a:gd name="T60" fmla="*/ 82 w 1176"/>
                  <a:gd name="T61" fmla="*/ 2671 h 2904"/>
                  <a:gd name="T62" fmla="*/ 41 w 1176"/>
                  <a:gd name="T63" fmla="*/ 2757 h 2904"/>
                  <a:gd name="T64" fmla="*/ 56 w 1176"/>
                  <a:gd name="T65" fmla="*/ 2839 h 2904"/>
                  <a:gd name="T66" fmla="*/ 159 w 1176"/>
                  <a:gd name="T67" fmla="*/ 2891 h 2904"/>
                  <a:gd name="T68" fmla="*/ 375 w 1176"/>
                  <a:gd name="T69" fmla="*/ 2900 h 2904"/>
                  <a:gd name="T70" fmla="*/ 519 w 1176"/>
                  <a:gd name="T71" fmla="*/ 2835 h 2904"/>
                  <a:gd name="T72" fmla="*/ 588 w 1176"/>
                  <a:gd name="T73" fmla="*/ 2712 h 2904"/>
                  <a:gd name="T74" fmla="*/ 629 w 1176"/>
                  <a:gd name="T75" fmla="*/ 2824 h 2904"/>
                  <a:gd name="T76" fmla="*/ 732 w 1176"/>
                  <a:gd name="T77" fmla="*/ 2876 h 2904"/>
                  <a:gd name="T78" fmla="*/ 1032 w 1176"/>
                  <a:gd name="T79" fmla="*/ 2871 h 2904"/>
                  <a:gd name="T80" fmla="*/ 1099 w 1176"/>
                  <a:gd name="T81" fmla="*/ 2816 h 2904"/>
                  <a:gd name="T82" fmla="*/ 1084 w 1176"/>
                  <a:gd name="T83" fmla="*/ 2718 h 2904"/>
                  <a:gd name="T84" fmla="*/ 993 w 1176"/>
                  <a:gd name="T85" fmla="*/ 2621 h 2904"/>
                  <a:gd name="T86" fmla="*/ 330 w 1176"/>
                  <a:gd name="T87" fmla="*/ 1346 h 2904"/>
                  <a:gd name="T88" fmla="*/ 302 w 1176"/>
                  <a:gd name="T89" fmla="*/ 1139 h 2904"/>
                  <a:gd name="T90" fmla="*/ 474 w 1176"/>
                  <a:gd name="T91" fmla="*/ 1029 h 2904"/>
                  <a:gd name="T92" fmla="*/ 332 w 1176"/>
                  <a:gd name="T93" fmla="*/ 1396 h 2904"/>
                  <a:gd name="T94" fmla="*/ 502 w 1176"/>
                  <a:gd name="T95" fmla="*/ 2283 h 2904"/>
                  <a:gd name="T96" fmla="*/ 532 w 1176"/>
                  <a:gd name="T97" fmla="*/ 2040 h 2904"/>
                  <a:gd name="T98" fmla="*/ 573 w 1176"/>
                  <a:gd name="T99" fmla="*/ 2008 h 2904"/>
                  <a:gd name="T100" fmla="*/ 614 w 1176"/>
                  <a:gd name="T101" fmla="*/ 2152 h 2904"/>
                  <a:gd name="T102" fmla="*/ 601 w 1176"/>
                  <a:gd name="T103" fmla="*/ 2667 h 2904"/>
                  <a:gd name="T104" fmla="*/ 851 w 1176"/>
                  <a:gd name="T105" fmla="*/ 1372 h 2904"/>
                  <a:gd name="T106" fmla="*/ 926 w 1176"/>
                  <a:gd name="T107" fmla="*/ 1447 h 2904"/>
                  <a:gd name="T108" fmla="*/ 935 w 1176"/>
                  <a:gd name="T109" fmla="*/ 1516 h 2904"/>
                  <a:gd name="T110" fmla="*/ 844 w 1176"/>
                  <a:gd name="T111" fmla="*/ 1607 h 2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6" h="2904">
                    <a:moveTo>
                      <a:pt x="834" y="2581"/>
                    </a:moveTo>
                    <a:lnTo>
                      <a:pt x="814" y="1883"/>
                    </a:lnTo>
                    <a:lnTo>
                      <a:pt x="814" y="1883"/>
                    </a:lnTo>
                    <a:lnTo>
                      <a:pt x="831" y="1878"/>
                    </a:lnTo>
                    <a:lnTo>
                      <a:pt x="875" y="1863"/>
                    </a:lnTo>
                    <a:lnTo>
                      <a:pt x="905" y="1850"/>
                    </a:lnTo>
                    <a:lnTo>
                      <a:pt x="937" y="1835"/>
                    </a:lnTo>
                    <a:lnTo>
                      <a:pt x="972" y="1816"/>
                    </a:lnTo>
                    <a:lnTo>
                      <a:pt x="1008" y="1792"/>
                    </a:lnTo>
                    <a:lnTo>
                      <a:pt x="1043" y="1766"/>
                    </a:lnTo>
                    <a:lnTo>
                      <a:pt x="1060" y="1751"/>
                    </a:lnTo>
                    <a:lnTo>
                      <a:pt x="1077" y="1734"/>
                    </a:lnTo>
                    <a:lnTo>
                      <a:pt x="1092" y="1717"/>
                    </a:lnTo>
                    <a:lnTo>
                      <a:pt x="1107" y="1699"/>
                    </a:lnTo>
                    <a:lnTo>
                      <a:pt x="1120" y="1680"/>
                    </a:lnTo>
                    <a:lnTo>
                      <a:pt x="1133" y="1659"/>
                    </a:lnTo>
                    <a:lnTo>
                      <a:pt x="1144" y="1637"/>
                    </a:lnTo>
                    <a:lnTo>
                      <a:pt x="1153" y="1613"/>
                    </a:lnTo>
                    <a:lnTo>
                      <a:pt x="1163" y="1589"/>
                    </a:lnTo>
                    <a:lnTo>
                      <a:pt x="1168" y="1564"/>
                    </a:lnTo>
                    <a:lnTo>
                      <a:pt x="1172" y="1536"/>
                    </a:lnTo>
                    <a:lnTo>
                      <a:pt x="1176" y="1508"/>
                    </a:lnTo>
                    <a:lnTo>
                      <a:pt x="1176" y="1478"/>
                    </a:lnTo>
                    <a:lnTo>
                      <a:pt x="1174" y="1447"/>
                    </a:lnTo>
                    <a:lnTo>
                      <a:pt x="1174" y="1447"/>
                    </a:lnTo>
                    <a:lnTo>
                      <a:pt x="1170" y="1434"/>
                    </a:lnTo>
                    <a:lnTo>
                      <a:pt x="1166" y="1419"/>
                    </a:lnTo>
                    <a:lnTo>
                      <a:pt x="1159" y="1398"/>
                    </a:lnTo>
                    <a:lnTo>
                      <a:pt x="1150" y="1376"/>
                    </a:lnTo>
                    <a:lnTo>
                      <a:pt x="1137" y="1348"/>
                    </a:lnTo>
                    <a:lnTo>
                      <a:pt x="1120" y="1318"/>
                    </a:lnTo>
                    <a:lnTo>
                      <a:pt x="1097" y="1288"/>
                    </a:lnTo>
                    <a:lnTo>
                      <a:pt x="1069" y="1254"/>
                    </a:lnTo>
                    <a:lnTo>
                      <a:pt x="1053" y="1240"/>
                    </a:lnTo>
                    <a:lnTo>
                      <a:pt x="1034" y="1223"/>
                    </a:lnTo>
                    <a:lnTo>
                      <a:pt x="1015" y="1208"/>
                    </a:lnTo>
                    <a:lnTo>
                      <a:pt x="995" y="1191"/>
                    </a:lnTo>
                    <a:lnTo>
                      <a:pt x="970" y="1176"/>
                    </a:lnTo>
                    <a:lnTo>
                      <a:pt x="946" y="1161"/>
                    </a:lnTo>
                    <a:lnTo>
                      <a:pt x="920" y="1146"/>
                    </a:lnTo>
                    <a:lnTo>
                      <a:pt x="892" y="1133"/>
                    </a:lnTo>
                    <a:lnTo>
                      <a:pt x="860" y="1120"/>
                    </a:lnTo>
                    <a:lnTo>
                      <a:pt x="827" y="1109"/>
                    </a:lnTo>
                    <a:lnTo>
                      <a:pt x="793" y="1098"/>
                    </a:lnTo>
                    <a:lnTo>
                      <a:pt x="756" y="1087"/>
                    </a:lnTo>
                    <a:lnTo>
                      <a:pt x="715" y="1077"/>
                    </a:lnTo>
                    <a:lnTo>
                      <a:pt x="674" y="1070"/>
                    </a:lnTo>
                    <a:lnTo>
                      <a:pt x="674" y="1034"/>
                    </a:lnTo>
                    <a:lnTo>
                      <a:pt x="674" y="1034"/>
                    </a:lnTo>
                    <a:lnTo>
                      <a:pt x="724" y="1029"/>
                    </a:lnTo>
                    <a:lnTo>
                      <a:pt x="773" y="1021"/>
                    </a:lnTo>
                    <a:lnTo>
                      <a:pt x="821" y="1012"/>
                    </a:lnTo>
                    <a:lnTo>
                      <a:pt x="864" y="997"/>
                    </a:lnTo>
                    <a:lnTo>
                      <a:pt x="907" y="980"/>
                    </a:lnTo>
                    <a:lnTo>
                      <a:pt x="946" y="960"/>
                    </a:lnTo>
                    <a:lnTo>
                      <a:pt x="965" y="948"/>
                    </a:lnTo>
                    <a:lnTo>
                      <a:pt x="982" y="935"/>
                    </a:lnTo>
                    <a:lnTo>
                      <a:pt x="998" y="922"/>
                    </a:lnTo>
                    <a:lnTo>
                      <a:pt x="1015" y="909"/>
                    </a:lnTo>
                    <a:lnTo>
                      <a:pt x="1030" y="894"/>
                    </a:lnTo>
                    <a:lnTo>
                      <a:pt x="1045" y="878"/>
                    </a:lnTo>
                    <a:lnTo>
                      <a:pt x="1058" y="861"/>
                    </a:lnTo>
                    <a:lnTo>
                      <a:pt x="1071" y="844"/>
                    </a:lnTo>
                    <a:lnTo>
                      <a:pt x="1084" y="825"/>
                    </a:lnTo>
                    <a:lnTo>
                      <a:pt x="1096" y="807"/>
                    </a:lnTo>
                    <a:lnTo>
                      <a:pt x="1105" y="786"/>
                    </a:lnTo>
                    <a:lnTo>
                      <a:pt x="1114" y="764"/>
                    </a:lnTo>
                    <a:lnTo>
                      <a:pt x="1122" y="741"/>
                    </a:lnTo>
                    <a:lnTo>
                      <a:pt x="1129" y="719"/>
                    </a:lnTo>
                    <a:lnTo>
                      <a:pt x="1135" y="695"/>
                    </a:lnTo>
                    <a:lnTo>
                      <a:pt x="1140" y="670"/>
                    </a:lnTo>
                    <a:lnTo>
                      <a:pt x="1144" y="644"/>
                    </a:lnTo>
                    <a:lnTo>
                      <a:pt x="1148" y="616"/>
                    </a:lnTo>
                    <a:lnTo>
                      <a:pt x="1150" y="588"/>
                    </a:lnTo>
                    <a:lnTo>
                      <a:pt x="1150" y="560"/>
                    </a:lnTo>
                    <a:lnTo>
                      <a:pt x="1150" y="560"/>
                    </a:lnTo>
                    <a:lnTo>
                      <a:pt x="1148" y="530"/>
                    </a:lnTo>
                    <a:lnTo>
                      <a:pt x="1146" y="502"/>
                    </a:lnTo>
                    <a:lnTo>
                      <a:pt x="1144" y="474"/>
                    </a:lnTo>
                    <a:lnTo>
                      <a:pt x="1138" y="448"/>
                    </a:lnTo>
                    <a:lnTo>
                      <a:pt x="1133" y="420"/>
                    </a:lnTo>
                    <a:lnTo>
                      <a:pt x="1125" y="394"/>
                    </a:lnTo>
                    <a:lnTo>
                      <a:pt x="1116" y="368"/>
                    </a:lnTo>
                    <a:lnTo>
                      <a:pt x="1107" y="344"/>
                    </a:lnTo>
                    <a:lnTo>
                      <a:pt x="1096" y="318"/>
                    </a:lnTo>
                    <a:lnTo>
                      <a:pt x="1084" y="293"/>
                    </a:lnTo>
                    <a:lnTo>
                      <a:pt x="1071" y="271"/>
                    </a:lnTo>
                    <a:lnTo>
                      <a:pt x="1056" y="249"/>
                    </a:lnTo>
                    <a:lnTo>
                      <a:pt x="1041" y="226"/>
                    </a:lnTo>
                    <a:lnTo>
                      <a:pt x="1025" y="204"/>
                    </a:lnTo>
                    <a:lnTo>
                      <a:pt x="1008" y="185"/>
                    </a:lnTo>
                    <a:lnTo>
                      <a:pt x="989" y="165"/>
                    </a:lnTo>
                    <a:lnTo>
                      <a:pt x="970" y="146"/>
                    </a:lnTo>
                    <a:lnTo>
                      <a:pt x="952" y="129"/>
                    </a:lnTo>
                    <a:lnTo>
                      <a:pt x="931" y="112"/>
                    </a:lnTo>
                    <a:lnTo>
                      <a:pt x="909" y="96"/>
                    </a:lnTo>
                    <a:lnTo>
                      <a:pt x="887" y="81"/>
                    </a:lnTo>
                    <a:lnTo>
                      <a:pt x="864" y="68"/>
                    </a:lnTo>
                    <a:lnTo>
                      <a:pt x="840" y="55"/>
                    </a:lnTo>
                    <a:lnTo>
                      <a:pt x="816" y="43"/>
                    </a:lnTo>
                    <a:lnTo>
                      <a:pt x="791" y="34"/>
                    </a:lnTo>
                    <a:lnTo>
                      <a:pt x="765" y="25"/>
                    </a:lnTo>
                    <a:lnTo>
                      <a:pt x="739" y="17"/>
                    </a:lnTo>
                    <a:lnTo>
                      <a:pt x="713" y="12"/>
                    </a:lnTo>
                    <a:lnTo>
                      <a:pt x="685" y="6"/>
                    </a:lnTo>
                    <a:lnTo>
                      <a:pt x="657" y="2"/>
                    </a:lnTo>
                    <a:lnTo>
                      <a:pt x="629" y="0"/>
                    </a:lnTo>
                    <a:lnTo>
                      <a:pt x="601" y="0"/>
                    </a:lnTo>
                    <a:lnTo>
                      <a:pt x="601" y="0"/>
                    </a:lnTo>
                    <a:lnTo>
                      <a:pt x="573" y="0"/>
                    </a:lnTo>
                    <a:lnTo>
                      <a:pt x="545" y="2"/>
                    </a:lnTo>
                    <a:lnTo>
                      <a:pt x="517" y="6"/>
                    </a:lnTo>
                    <a:lnTo>
                      <a:pt x="489" y="12"/>
                    </a:lnTo>
                    <a:lnTo>
                      <a:pt x="463" y="17"/>
                    </a:lnTo>
                    <a:lnTo>
                      <a:pt x="437" y="25"/>
                    </a:lnTo>
                    <a:lnTo>
                      <a:pt x="411" y="34"/>
                    </a:lnTo>
                    <a:lnTo>
                      <a:pt x="385" y="43"/>
                    </a:lnTo>
                    <a:lnTo>
                      <a:pt x="360" y="55"/>
                    </a:lnTo>
                    <a:lnTo>
                      <a:pt x="336" y="66"/>
                    </a:lnTo>
                    <a:lnTo>
                      <a:pt x="314" y="81"/>
                    </a:lnTo>
                    <a:lnTo>
                      <a:pt x="291" y="94"/>
                    </a:lnTo>
                    <a:lnTo>
                      <a:pt x="269" y="111"/>
                    </a:lnTo>
                    <a:lnTo>
                      <a:pt x="248" y="125"/>
                    </a:lnTo>
                    <a:lnTo>
                      <a:pt x="228" y="144"/>
                    </a:lnTo>
                    <a:lnTo>
                      <a:pt x="209" y="163"/>
                    </a:lnTo>
                    <a:lnTo>
                      <a:pt x="191" y="181"/>
                    </a:lnTo>
                    <a:lnTo>
                      <a:pt x="174" y="202"/>
                    </a:lnTo>
                    <a:lnTo>
                      <a:pt x="157" y="222"/>
                    </a:lnTo>
                    <a:lnTo>
                      <a:pt x="142" y="243"/>
                    </a:lnTo>
                    <a:lnTo>
                      <a:pt x="127" y="267"/>
                    </a:lnTo>
                    <a:lnTo>
                      <a:pt x="114" y="290"/>
                    </a:lnTo>
                    <a:lnTo>
                      <a:pt x="101" y="314"/>
                    </a:lnTo>
                    <a:lnTo>
                      <a:pt x="90" y="338"/>
                    </a:lnTo>
                    <a:lnTo>
                      <a:pt x="80" y="362"/>
                    </a:lnTo>
                    <a:lnTo>
                      <a:pt x="71" y="389"/>
                    </a:lnTo>
                    <a:lnTo>
                      <a:pt x="64" y="415"/>
                    </a:lnTo>
                    <a:lnTo>
                      <a:pt x="58" y="443"/>
                    </a:lnTo>
                    <a:lnTo>
                      <a:pt x="52" y="469"/>
                    </a:lnTo>
                    <a:lnTo>
                      <a:pt x="51" y="497"/>
                    </a:lnTo>
                    <a:lnTo>
                      <a:pt x="47" y="525"/>
                    </a:lnTo>
                    <a:lnTo>
                      <a:pt x="47" y="555"/>
                    </a:lnTo>
                    <a:lnTo>
                      <a:pt x="47" y="555"/>
                    </a:lnTo>
                    <a:lnTo>
                      <a:pt x="49" y="585"/>
                    </a:lnTo>
                    <a:lnTo>
                      <a:pt x="51" y="613"/>
                    </a:lnTo>
                    <a:lnTo>
                      <a:pt x="54" y="641"/>
                    </a:lnTo>
                    <a:lnTo>
                      <a:pt x="60" y="669"/>
                    </a:lnTo>
                    <a:lnTo>
                      <a:pt x="67" y="695"/>
                    </a:lnTo>
                    <a:lnTo>
                      <a:pt x="77" y="721"/>
                    </a:lnTo>
                    <a:lnTo>
                      <a:pt x="88" y="745"/>
                    </a:lnTo>
                    <a:lnTo>
                      <a:pt x="99" y="769"/>
                    </a:lnTo>
                    <a:lnTo>
                      <a:pt x="99" y="769"/>
                    </a:lnTo>
                    <a:lnTo>
                      <a:pt x="77" y="784"/>
                    </a:lnTo>
                    <a:lnTo>
                      <a:pt x="58" y="803"/>
                    </a:lnTo>
                    <a:lnTo>
                      <a:pt x="41" y="823"/>
                    </a:lnTo>
                    <a:lnTo>
                      <a:pt x="26" y="844"/>
                    </a:lnTo>
                    <a:lnTo>
                      <a:pt x="15" y="868"/>
                    </a:lnTo>
                    <a:lnTo>
                      <a:pt x="8" y="894"/>
                    </a:lnTo>
                    <a:lnTo>
                      <a:pt x="2" y="920"/>
                    </a:lnTo>
                    <a:lnTo>
                      <a:pt x="0" y="948"/>
                    </a:lnTo>
                    <a:lnTo>
                      <a:pt x="0" y="948"/>
                    </a:lnTo>
                    <a:lnTo>
                      <a:pt x="2" y="975"/>
                    </a:lnTo>
                    <a:lnTo>
                      <a:pt x="6" y="1001"/>
                    </a:lnTo>
                    <a:lnTo>
                      <a:pt x="13" y="1025"/>
                    </a:lnTo>
                    <a:lnTo>
                      <a:pt x="24" y="1047"/>
                    </a:lnTo>
                    <a:lnTo>
                      <a:pt x="38" y="1068"/>
                    </a:lnTo>
                    <a:lnTo>
                      <a:pt x="52" y="1088"/>
                    </a:lnTo>
                    <a:lnTo>
                      <a:pt x="69" y="1105"/>
                    </a:lnTo>
                    <a:lnTo>
                      <a:pt x="88" y="1122"/>
                    </a:lnTo>
                    <a:lnTo>
                      <a:pt x="88" y="1122"/>
                    </a:lnTo>
                    <a:lnTo>
                      <a:pt x="69" y="1176"/>
                    </a:lnTo>
                    <a:lnTo>
                      <a:pt x="49" y="1234"/>
                    </a:lnTo>
                    <a:lnTo>
                      <a:pt x="30" y="1292"/>
                    </a:lnTo>
                    <a:lnTo>
                      <a:pt x="23" y="1320"/>
                    </a:lnTo>
                    <a:lnTo>
                      <a:pt x="15" y="1348"/>
                    </a:lnTo>
                    <a:lnTo>
                      <a:pt x="11" y="1374"/>
                    </a:lnTo>
                    <a:lnTo>
                      <a:pt x="8" y="1400"/>
                    </a:lnTo>
                    <a:lnTo>
                      <a:pt x="8" y="1424"/>
                    </a:lnTo>
                    <a:lnTo>
                      <a:pt x="11" y="1449"/>
                    </a:lnTo>
                    <a:lnTo>
                      <a:pt x="19" y="1469"/>
                    </a:lnTo>
                    <a:lnTo>
                      <a:pt x="24" y="1478"/>
                    </a:lnTo>
                    <a:lnTo>
                      <a:pt x="30" y="1488"/>
                    </a:lnTo>
                    <a:lnTo>
                      <a:pt x="38" y="1497"/>
                    </a:lnTo>
                    <a:lnTo>
                      <a:pt x="45" y="1506"/>
                    </a:lnTo>
                    <a:lnTo>
                      <a:pt x="54" y="1514"/>
                    </a:lnTo>
                    <a:lnTo>
                      <a:pt x="66" y="1521"/>
                    </a:lnTo>
                    <a:lnTo>
                      <a:pt x="66" y="1521"/>
                    </a:lnTo>
                    <a:lnTo>
                      <a:pt x="90" y="1534"/>
                    </a:lnTo>
                    <a:lnTo>
                      <a:pt x="116" y="1544"/>
                    </a:lnTo>
                    <a:lnTo>
                      <a:pt x="138" y="1549"/>
                    </a:lnTo>
                    <a:lnTo>
                      <a:pt x="163" y="1551"/>
                    </a:lnTo>
                    <a:lnTo>
                      <a:pt x="183" y="1549"/>
                    </a:lnTo>
                    <a:lnTo>
                      <a:pt x="204" y="1546"/>
                    </a:lnTo>
                    <a:lnTo>
                      <a:pt x="224" y="1542"/>
                    </a:lnTo>
                    <a:lnTo>
                      <a:pt x="241" y="1534"/>
                    </a:lnTo>
                    <a:lnTo>
                      <a:pt x="258" y="1527"/>
                    </a:lnTo>
                    <a:lnTo>
                      <a:pt x="271" y="1518"/>
                    </a:lnTo>
                    <a:lnTo>
                      <a:pt x="295" y="1501"/>
                    </a:lnTo>
                    <a:lnTo>
                      <a:pt x="308" y="1488"/>
                    </a:lnTo>
                    <a:lnTo>
                      <a:pt x="314" y="1484"/>
                    </a:lnTo>
                    <a:lnTo>
                      <a:pt x="314" y="1484"/>
                    </a:lnTo>
                    <a:lnTo>
                      <a:pt x="308" y="1549"/>
                    </a:lnTo>
                    <a:lnTo>
                      <a:pt x="301" y="1633"/>
                    </a:lnTo>
                    <a:lnTo>
                      <a:pt x="293" y="1753"/>
                    </a:lnTo>
                    <a:lnTo>
                      <a:pt x="286" y="1908"/>
                    </a:lnTo>
                    <a:lnTo>
                      <a:pt x="280" y="2100"/>
                    </a:lnTo>
                    <a:lnTo>
                      <a:pt x="276" y="2329"/>
                    </a:lnTo>
                    <a:lnTo>
                      <a:pt x="274" y="2600"/>
                    </a:lnTo>
                    <a:lnTo>
                      <a:pt x="274" y="2600"/>
                    </a:lnTo>
                    <a:lnTo>
                      <a:pt x="261" y="2600"/>
                    </a:lnTo>
                    <a:lnTo>
                      <a:pt x="230" y="2606"/>
                    </a:lnTo>
                    <a:lnTo>
                      <a:pt x="209" y="2609"/>
                    </a:lnTo>
                    <a:lnTo>
                      <a:pt x="187" y="2615"/>
                    </a:lnTo>
                    <a:lnTo>
                      <a:pt x="163" y="2624"/>
                    </a:lnTo>
                    <a:lnTo>
                      <a:pt x="138" y="2634"/>
                    </a:lnTo>
                    <a:lnTo>
                      <a:pt x="114" y="2647"/>
                    </a:lnTo>
                    <a:lnTo>
                      <a:pt x="92" y="2662"/>
                    </a:lnTo>
                    <a:lnTo>
                      <a:pt x="82" y="2671"/>
                    </a:lnTo>
                    <a:lnTo>
                      <a:pt x="73" y="2680"/>
                    </a:lnTo>
                    <a:lnTo>
                      <a:pt x="66" y="2690"/>
                    </a:lnTo>
                    <a:lnTo>
                      <a:pt x="58" y="2701"/>
                    </a:lnTo>
                    <a:lnTo>
                      <a:pt x="51" y="2714"/>
                    </a:lnTo>
                    <a:lnTo>
                      <a:pt x="47" y="2727"/>
                    </a:lnTo>
                    <a:lnTo>
                      <a:pt x="43" y="2742"/>
                    </a:lnTo>
                    <a:lnTo>
                      <a:pt x="41" y="2757"/>
                    </a:lnTo>
                    <a:lnTo>
                      <a:pt x="41" y="2772"/>
                    </a:lnTo>
                    <a:lnTo>
                      <a:pt x="41" y="2788"/>
                    </a:lnTo>
                    <a:lnTo>
                      <a:pt x="45" y="2807"/>
                    </a:lnTo>
                    <a:lnTo>
                      <a:pt x="51" y="2826"/>
                    </a:lnTo>
                    <a:lnTo>
                      <a:pt x="51" y="2826"/>
                    </a:lnTo>
                    <a:lnTo>
                      <a:pt x="51" y="2830"/>
                    </a:lnTo>
                    <a:lnTo>
                      <a:pt x="56" y="2839"/>
                    </a:lnTo>
                    <a:lnTo>
                      <a:pt x="66" y="2850"/>
                    </a:lnTo>
                    <a:lnTo>
                      <a:pt x="75" y="2858"/>
                    </a:lnTo>
                    <a:lnTo>
                      <a:pt x="84" y="2865"/>
                    </a:lnTo>
                    <a:lnTo>
                      <a:pt x="99" y="2872"/>
                    </a:lnTo>
                    <a:lnTo>
                      <a:pt x="116" y="2880"/>
                    </a:lnTo>
                    <a:lnTo>
                      <a:pt x="135" y="2886"/>
                    </a:lnTo>
                    <a:lnTo>
                      <a:pt x="159" y="2891"/>
                    </a:lnTo>
                    <a:lnTo>
                      <a:pt x="187" y="2897"/>
                    </a:lnTo>
                    <a:lnTo>
                      <a:pt x="219" y="2900"/>
                    </a:lnTo>
                    <a:lnTo>
                      <a:pt x="256" y="2902"/>
                    </a:lnTo>
                    <a:lnTo>
                      <a:pt x="297" y="2904"/>
                    </a:lnTo>
                    <a:lnTo>
                      <a:pt x="297" y="2904"/>
                    </a:lnTo>
                    <a:lnTo>
                      <a:pt x="340" y="2902"/>
                    </a:lnTo>
                    <a:lnTo>
                      <a:pt x="375" y="2900"/>
                    </a:lnTo>
                    <a:lnTo>
                      <a:pt x="407" y="2895"/>
                    </a:lnTo>
                    <a:lnTo>
                      <a:pt x="435" y="2889"/>
                    </a:lnTo>
                    <a:lnTo>
                      <a:pt x="459" y="2880"/>
                    </a:lnTo>
                    <a:lnTo>
                      <a:pt x="478" y="2871"/>
                    </a:lnTo>
                    <a:lnTo>
                      <a:pt x="495" y="2861"/>
                    </a:lnTo>
                    <a:lnTo>
                      <a:pt x="508" y="2848"/>
                    </a:lnTo>
                    <a:lnTo>
                      <a:pt x="519" y="2835"/>
                    </a:lnTo>
                    <a:lnTo>
                      <a:pt x="528" y="2820"/>
                    </a:lnTo>
                    <a:lnTo>
                      <a:pt x="536" y="2805"/>
                    </a:lnTo>
                    <a:lnTo>
                      <a:pt x="541" y="2788"/>
                    </a:lnTo>
                    <a:lnTo>
                      <a:pt x="549" y="2751"/>
                    </a:lnTo>
                    <a:lnTo>
                      <a:pt x="556" y="2712"/>
                    </a:lnTo>
                    <a:lnTo>
                      <a:pt x="588" y="2712"/>
                    </a:lnTo>
                    <a:lnTo>
                      <a:pt x="588" y="2712"/>
                    </a:lnTo>
                    <a:lnTo>
                      <a:pt x="590" y="2719"/>
                    </a:lnTo>
                    <a:lnTo>
                      <a:pt x="592" y="2738"/>
                    </a:lnTo>
                    <a:lnTo>
                      <a:pt x="599" y="2764"/>
                    </a:lnTo>
                    <a:lnTo>
                      <a:pt x="605" y="2779"/>
                    </a:lnTo>
                    <a:lnTo>
                      <a:pt x="610" y="2794"/>
                    </a:lnTo>
                    <a:lnTo>
                      <a:pt x="620" y="2809"/>
                    </a:lnTo>
                    <a:lnTo>
                      <a:pt x="629" y="2824"/>
                    </a:lnTo>
                    <a:lnTo>
                      <a:pt x="640" y="2839"/>
                    </a:lnTo>
                    <a:lnTo>
                      <a:pt x="653" y="2850"/>
                    </a:lnTo>
                    <a:lnTo>
                      <a:pt x="670" y="2861"/>
                    </a:lnTo>
                    <a:lnTo>
                      <a:pt x="687" y="2871"/>
                    </a:lnTo>
                    <a:lnTo>
                      <a:pt x="707" y="2874"/>
                    </a:lnTo>
                    <a:lnTo>
                      <a:pt x="732" y="2876"/>
                    </a:lnTo>
                    <a:lnTo>
                      <a:pt x="732" y="2876"/>
                    </a:lnTo>
                    <a:lnTo>
                      <a:pt x="786" y="2878"/>
                    </a:lnTo>
                    <a:lnTo>
                      <a:pt x="847" y="2882"/>
                    </a:lnTo>
                    <a:lnTo>
                      <a:pt x="913" y="2884"/>
                    </a:lnTo>
                    <a:lnTo>
                      <a:pt x="944" y="2882"/>
                    </a:lnTo>
                    <a:lnTo>
                      <a:pt x="976" y="2880"/>
                    </a:lnTo>
                    <a:lnTo>
                      <a:pt x="1006" y="2876"/>
                    </a:lnTo>
                    <a:lnTo>
                      <a:pt x="1032" y="2871"/>
                    </a:lnTo>
                    <a:lnTo>
                      <a:pt x="1054" y="2861"/>
                    </a:lnTo>
                    <a:lnTo>
                      <a:pt x="1066" y="2856"/>
                    </a:lnTo>
                    <a:lnTo>
                      <a:pt x="1073" y="2850"/>
                    </a:lnTo>
                    <a:lnTo>
                      <a:pt x="1082" y="2843"/>
                    </a:lnTo>
                    <a:lnTo>
                      <a:pt x="1088" y="2835"/>
                    </a:lnTo>
                    <a:lnTo>
                      <a:pt x="1094" y="2826"/>
                    </a:lnTo>
                    <a:lnTo>
                      <a:pt x="1099" y="2816"/>
                    </a:lnTo>
                    <a:lnTo>
                      <a:pt x="1101" y="2805"/>
                    </a:lnTo>
                    <a:lnTo>
                      <a:pt x="1101" y="2794"/>
                    </a:lnTo>
                    <a:lnTo>
                      <a:pt x="1101" y="2781"/>
                    </a:lnTo>
                    <a:lnTo>
                      <a:pt x="1099" y="2768"/>
                    </a:lnTo>
                    <a:lnTo>
                      <a:pt x="1099" y="2768"/>
                    </a:lnTo>
                    <a:lnTo>
                      <a:pt x="1092" y="2740"/>
                    </a:lnTo>
                    <a:lnTo>
                      <a:pt x="1084" y="2718"/>
                    </a:lnTo>
                    <a:lnTo>
                      <a:pt x="1075" y="2697"/>
                    </a:lnTo>
                    <a:lnTo>
                      <a:pt x="1064" y="2678"/>
                    </a:lnTo>
                    <a:lnTo>
                      <a:pt x="1053" y="2663"/>
                    </a:lnTo>
                    <a:lnTo>
                      <a:pt x="1040" y="2650"/>
                    </a:lnTo>
                    <a:lnTo>
                      <a:pt x="1025" y="2639"/>
                    </a:lnTo>
                    <a:lnTo>
                      <a:pt x="1010" y="2630"/>
                    </a:lnTo>
                    <a:lnTo>
                      <a:pt x="993" y="2621"/>
                    </a:lnTo>
                    <a:lnTo>
                      <a:pt x="974" y="2615"/>
                    </a:lnTo>
                    <a:lnTo>
                      <a:pt x="933" y="2604"/>
                    </a:lnTo>
                    <a:lnTo>
                      <a:pt x="834" y="2581"/>
                    </a:lnTo>
                    <a:lnTo>
                      <a:pt x="834" y="2581"/>
                    </a:lnTo>
                    <a:close/>
                    <a:moveTo>
                      <a:pt x="332" y="1396"/>
                    </a:moveTo>
                    <a:lnTo>
                      <a:pt x="332" y="1396"/>
                    </a:lnTo>
                    <a:lnTo>
                      <a:pt x="330" y="1346"/>
                    </a:lnTo>
                    <a:lnTo>
                      <a:pt x="327" y="1299"/>
                    </a:lnTo>
                    <a:lnTo>
                      <a:pt x="321" y="1254"/>
                    </a:lnTo>
                    <a:lnTo>
                      <a:pt x="314" y="1217"/>
                    </a:lnTo>
                    <a:lnTo>
                      <a:pt x="301" y="1161"/>
                    </a:lnTo>
                    <a:lnTo>
                      <a:pt x="295" y="1141"/>
                    </a:lnTo>
                    <a:lnTo>
                      <a:pt x="295" y="1141"/>
                    </a:lnTo>
                    <a:lnTo>
                      <a:pt x="302" y="1139"/>
                    </a:lnTo>
                    <a:lnTo>
                      <a:pt x="314" y="1133"/>
                    </a:lnTo>
                    <a:lnTo>
                      <a:pt x="338" y="1120"/>
                    </a:lnTo>
                    <a:lnTo>
                      <a:pt x="368" y="1101"/>
                    </a:lnTo>
                    <a:lnTo>
                      <a:pt x="398" y="1081"/>
                    </a:lnTo>
                    <a:lnTo>
                      <a:pt x="452" y="1045"/>
                    </a:lnTo>
                    <a:lnTo>
                      <a:pt x="474" y="1029"/>
                    </a:lnTo>
                    <a:lnTo>
                      <a:pt x="474" y="1029"/>
                    </a:lnTo>
                    <a:lnTo>
                      <a:pt x="442" y="1096"/>
                    </a:lnTo>
                    <a:lnTo>
                      <a:pt x="414" y="1161"/>
                    </a:lnTo>
                    <a:lnTo>
                      <a:pt x="390" y="1223"/>
                    </a:lnTo>
                    <a:lnTo>
                      <a:pt x="370" y="1279"/>
                    </a:lnTo>
                    <a:lnTo>
                      <a:pt x="342" y="1365"/>
                    </a:lnTo>
                    <a:lnTo>
                      <a:pt x="332" y="1396"/>
                    </a:lnTo>
                    <a:lnTo>
                      <a:pt x="332" y="1396"/>
                    </a:lnTo>
                    <a:close/>
                    <a:moveTo>
                      <a:pt x="601" y="2667"/>
                    </a:moveTo>
                    <a:lnTo>
                      <a:pt x="521" y="2667"/>
                    </a:lnTo>
                    <a:lnTo>
                      <a:pt x="521" y="2667"/>
                    </a:lnTo>
                    <a:lnTo>
                      <a:pt x="513" y="2566"/>
                    </a:lnTo>
                    <a:lnTo>
                      <a:pt x="506" y="2462"/>
                    </a:lnTo>
                    <a:lnTo>
                      <a:pt x="502" y="2342"/>
                    </a:lnTo>
                    <a:lnTo>
                      <a:pt x="502" y="2283"/>
                    </a:lnTo>
                    <a:lnTo>
                      <a:pt x="504" y="2223"/>
                    </a:lnTo>
                    <a:lnTo>
                      <a:pt x="508" y="2167"/>
                    </a:lnTo>
                    <a:lnTo>
                      <a:pt x="513" y="2117"/>
                    </a:lnTo>
                    <a:lnTo>
                      <a:pt x="517" y="2094"/>
                    </a:lnTo>
                    <a:lnTo>
                      <a:pt x="521" y="2074"/>
                    </a:lnTo>
                    <a:lnTo>
                      <a:pt x="526" y="2055"/>
                    </a:lnTo>
                    <a:lnTo>
                      <a:pt x="532" y="2040"/>
                    </a:lnTo>
                    <a:lnTo>
                      <a:pt x="539" y="2027"/>
                    </a:lnTo>
                    <a:lnTo>
                      <a:pt x="547" y="2018"/>
                    </a:lnTo>
                    <a:lnTo>
                      <a:pt x="556" y="2010"/>
                    </a:lnTo>
                    <a:lnTo>
                      <a:pt x="566" y="2007"/>
                    </a:lnTo>
                    <a:lnTo>
                      <a:pt x="566" y="2007"/>
                    </a:lnTo>
                    <a:lnTo>
                      <a:pt x="569" y="2007"/>
                    </a:lnTo>
                    <a:lnTo>
                      <a:pt x="573" y="2008"/>
                    </a:lnTo>
                    <a:lnTo>
                      <a:pt x="579" y="2012"/>
                    </a:lnTo>
                    <a:lnTo>
                      <a:pt x="584" y="2020"/>
                    </a:lnTo>
                    <a:lnTo>
                      <a:pt x="592" y="2033"/>
                    </a:lnTo>
                    <a:lnTo>
                      <a:pt x="597" y="2049"/>
                    </a:lnTo>
                    <a:lnTo>
                      <a:pt x="603" y="2076"/>
                    </a:lnTo>
                    <a:lnTo>
                      <a:pt x="609" y="2109"/>
                    </a:lnTo>
                    <a:lnTo>
                      <a:pt x="614" y="2152"/>
                    </a:lnTo>
                    <a:lnTo>
                      <a:pt x="616" y="2204"/>
                    </a:lnTo>
                    <a:lnTo>
                      <a:pt x="618" y="2270"/>
                    </a:lnTo>
                    <a:lnTo>
                      <a:pt x="618" y="2346"/>
                    </a:lnTo>
                    <a:lnTo>
                      <a:pt x="614" y="2438"/>
                    </a:lnTo>
                    <a:lnTo>
                      <a:pt x="610" y="2544"/>
                    </a:lnTo>
                    <a:lnTo>
                      <a:pt x="601" y="2667"/>
                    </a:lnTo>
                    <a:lnTo>
                      <a:pt x="601" y="2667"/>
                    </a:lnTo>
                    <a:close/>
                    <a:moveTo>
                      <a:pt x="737" y="1335"/>
                    </a:moveTo>
                    <a:lnTo>
                      <a:pt x="737" y="1335"/>
                    </a:lnTo>
                    <a:lnTo>
                      <a:pt x="765" y="1340"/>
                    </a:lnTo>
                    <a:lnTo>
                      <a:pt x="791" y="1348"/>
                    </a:lnTo>
                    <a:lnTo>
                      <a:pt x="814" y="1355"/>
                    </a:lnTo>
                    <a:lnTo>
                      <a:pt x="834" y="1365"/>
                    </a:lnTo>
                    <a:lnTo>
                      <a:pt x="851" y="1372"/>
                    </a:lnTo>
                    <a:lnTo>
                      <a:pt x="868" y="1381"/>
                    </a:lnTo>
                    <a:lnTo>
                      <a:pt x="881" y="1393"/>
                    </a:lnTo>
                    <a:lnTo>
                      <a:pt x="892" y="1402"/>
                    </a:lnTo>
                    <a:lnTo>
                      <a:pt x="907" y="1419"/>
                    </a:lnTo>
                    <a:lnTo>
                      <a:pt x="918" y="1434"/>
                    </a:lnTo>
                    <a:lnTo>
                      <a:pt x="924" y="1443"/>
                    </a:lnTo>
                    <a:lnTo>
                      <a:pt x="926" y="1447"/>
                    </a:lnTo>
                    <a:lnTo>
                      <a:pt x="926" y="1447"/>
                    </a:lnTo>
                    <a:lnTo>
                      <a:pt x="929" y="1460"/>
                    </a:lnTo>
                    <a:lnTo>
                      <a:pt x="933" y="1473"/>
                    </a:lnTo>
                    <a:lnTo>
                      <a:pt x="935" y="1484"/>
                    </a:lnTo>
                    <a:lnTo>
                      <a:pt x="937" y="1495"/>
                    </a:lnTo>
                    <a:lnTo>
                      <a:pt x="935" y="1505"/>
                    </a:lnTo>
                    <a:lnTo>
                      <a:pt x="935" y="1516"/>
                    </a:lnTo>
                    <a:lnTo>
                      <a:pt x="928" y="1534"/>
                    </a:lnTo>
                    <a:lnTo>
                      <a:pt x="918" y="1551"/>
                    </a:lnTo>
                    <a:lnTo>
                      <a:pt x="907" y="1564"/>
                    </a:lnTo>
                    <a:lnTo>
                      <a:pt x="892" y="1577"/>
                    </a:lnTo>
                    <a:lnTo>
                      <a:pt x="877" y="1589"/>
                    </a:lnTo>
                    <a:lnTo>
                      <a:pt x="860" y="1598"/>
                    </a:lnTo>
                    <a:lnTo>
                      <a:pt x="844" y="1607"/>
                    </a:lnTo>
                    <a:lnTo>
                      <a:pt x="814" y="1618"/>
                    </a:lnTo>
                    <a:lnTo>
                      <a:pt x="793" y="1624"/>
                    </a:lnTo>
                    <a:lnTo>
                      <a:pt x="784" y="1628"/>
                    </a:lnTo>
                    <a:lnTo>
                      <a:pt x="737" y="13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79" name="Freeform: Shape 53">
                <a:extLst>
                  <a:ext uri="{FF2B5EF4-FFF2-40B4-BE49-F238E27FC236}">
                    <a16:creationId xmlns:a16="http://schemas.microsoft.com/office/drawing/2014/main" id="{C0A6392C-9B86-6E1C-743B-21CCF0BCD3A9}"/>
                  </a:ext>
                </a:extLst>
              </p:cNvPr>
              <p:cNvSpPr>
                <a:spLocks/>
              </p:cNvSpPr>
              <p:nvPr/>
            </p:nvSpPr>
            <p:spPr bwMode="auto">
              <a:xfrm>
                <a:off x="5310189" y="1930400"/>
                <a:ext cx="995363" cy="2374900"/>
              </a:xfrm>
              <a:custGeom>
                <a:avLst/>
                <a:gdLst>
                  <a:gd name="T0" fmla="*/ 1168 w 1256"/>
                  <a:gd name="T1" fmla="*/ 347 h 2991"/>
                  <a:gd name="T2" fmla="*/ 907 w 1256"/>
                  <a:gd name="T3" fmla="*/ 61 h 2991"/>
                  <a:gd name="T4" fmla="*/ 562 w 1256"/>
                  <a:gd name="T5" fmla="*/ 5 h 2991"/>
                  <a:gd name="T6" fmla="*/ 222 w 1256"/>
                  <a:gd name="T7" fmla="*/ 179 h 2991"/>
                  <a:gd name="T8" fmla="*/ 47 w 1256"/>
                  <a:gd name="T9" fmla="*/ 524 h 2991"/>
                  <a:gd name="T10" fmla="*/ 39 w 1256"/>
                  <a:gd name="T11" fmla="*/ 860 h 2991"/>
                  <a:gd name="T12" fmla="*/ 54 w 1256"/>
                  <a:gd name="T13" fmla="*/ 1151 h 2991"/>
                  <a:gd name="T14" fmla="*/ 15 w 1256"/>
                  <a:gd name="T15" fmla="*/ 1508 h 2991"/>
                  <a:gd name="T16" fmla="*/ 183 w 1256"/>
                  <a:gd name="T17" fmla="*/ 1638 h 2991"/>
                  <a:gd name="T18" fmla="*/ 295 w 1256"/>
                  <a:gd name="T19" fmla="*/ 1717 h 2991"/>
                  <a:gd name="T20" fmla="*/ 125 w 1256"/>
                  <a:gd name="T21" fmla="*/ 2661 h 2991"/>
                  <a:gd name="T22" fmla="*/ 47 w 1256"/>
                  <a:gd name="T23" fmla="*/ 2881 h 2991"/>
                  <a:gd name="T24" fmla="*/ 338 w 1256"/>
                  <a:gd name="T25" fmla="*/ 2991 h 2991"/>
                  <a:gd name="T26" fmla="*/ 605 w 1256"/>
                  <a:gd name="T27" fmla="*/ 2870 h 2991"/>
                  <a:gd name="T28" fmla="*/ 717 w 1256"/>
                  <a:gd name="T29" fmla="*/ 2960 h 2991"/>
                  <a:gd name="T30" fmla="*/ 1135 w 1256"/>
                  <a:gd name="T31" fmla="*/ 2948 h 2991"/>
                  <a:gd name="T32" fmla="*/ 1149 w 1256"/>
                  <a:gd name="T33" fmla="*/ 2715 h 2991"/>
                  <a:gd name="T34" fmla="*/ 896 w 1256"/>
                  <a:gd name="T35" fmla="*/ 1987 h 2991"/>
                  <a:gd name="T36" fmla="*/ 1148 w 1256"/>
                  <a:gd name="T37" fmla="*/ 1814 h 2991"/>
                  <a:gd name="T38" fmla="*/ 1256 w 1256"/>
                  <a:gd name="T39" fmla="*/ 1545 h 2991"/>
                  <a:gd name="T40" fmla="*/ 1034 w 1256"/>
                  <a:gd name="T41" fmla="*/ 1183 h 2991"/>
                  <a:gd name="T42" fmla="*/ 1082 w 1256"/>
                  <a:gd name="T43" fmla="*/ 995 h 2991"/>
                  <a:gd name="T44" fmla="*/ 1228 w 1256"/>
                  <a:gd name="T45" fmla="*/ 694 h 2991"/>
                  <a:gd name="T46" fmla="*/ 659 w 1256"/>
                  <a:gd name="T47" fmla="*/ 1077 h 2991"/>
                  <a:gd name="T48" fmla="*/ 692 w 1256"/>
                  <a:gd name="T49" fmla="*/ 1168 h 2991"/>
                  <a:gd name="T50" fmla="*/ 1036 w 1256"/>
                  <a:gd name="T51" fmla="*/ 1291 h 2991"/>
                  <a:gd name="T52" fmla="*/ 1170 w 1256"/>
                  <a:gd name="T53" fmla="*/ 1582 h 2991"/>
                  <a:gd name="T54" fmla="*/ 896 w 1256"/>
                  <a:gd name="T55" fmla="*/ 1868 h 2991"/>
                  <a:gd name="T56" fmla="*/ 812 w 1256"/>
                  <a:gd name="T57" fmla="*/ 1991 h 2991"/>
                  <a:gd name="T58" fmla="*/ 950 w 1256"/>
                  <a:gd name="T59" fmla="*/ 2683 h 2991"/>
                  <a:gd name="T60" fmla="*/ 1095 w 1256"/>
                  <a:gd name="T61" fmla="*/ 2838 h 2991"/>
                  <a:gd name="T62" fmla="*/ 789 w 1256"/>
                  <a:gd name="T63" fmla="*/ 2889 h 2991"/>
                  <a:gd name="T64" fmla="*/ 681 w 1256"/>
                  <a:gd name="T65" fmla="*/ 2726 h 2991"/>
                  <a:gd name="T66" fmla="*/ 677 w 1256"/>
                  <a:gd name="T67" fmla="*/ 2073 h 2991"/>
                  <a:gd name="T68" fmla="*/ 575 w 1256"/>
                  <a:gd name="T69" fmla="*/ 2000 h 2991"/>
                  <a:gd name="T70" fmla="*/ 498 w 1256"/>
                  <a:gd name="T71" fmla="*/ 2542 h 2991"/>
                  <a:gd name="T72" fmla="*/ 500 w 1256"/>
                  <a:gd name="T73" fmla="*/ 2892 h 2991"/>
                  <a:gd name="T74" fmla="*/ 131 w 1256"/>
                  <a:gd name="T75" fmla="*/ 2864 h 2991"/>
                  <a:gd name="T76" fmla="*/ 237 w 1256"/>
                  <a:gd name="T77" fmla="*/ 2708 h 2991"/>
                  <a:gd name="T78" fmla="*/ 360 w 1256"/>
                  <a:gd name="T79" fmla="*/ 2667 h 2991"/>
                  <a:gd name="T80" fmla="*/ 429 w 1256"/>
                  <a:gd name="T81" fmla="*/ 1403 h 2991"/>
                  <a:gd name="T82" fmla="*/ 567 w 1256"/>
                  <a:gd name="T83" fmla="*/ 1116 h 2991"/>
                  <a:gd name="T84" fmla="*/ 504 w 1256"/>
                  <a:gd name="T85" fmla="*/ 983 h 2991"/>
                  <a:gd name="T86" fmla="*/ 308 w 1256"/>
                  <a:gd name="T87" fmla="*/ 750 h 2991"/>
                  <a:gd name="T88" fmla="*/ 123 w 1256"/>
                  <a:gd name="T89" fmla="*/ 616 h 2991"/>
                  <a:gd name="T90" fmla="*/ 297 w 1256"/>
                  <a:gd name="T91" fmla="*/ 222 h 2991"/>
                  <a:gd name="T92" fmla="*/ 674 w 1256"/>
                  <a:gd name="T93" fmla="*/ 84 h 2991"/>
                  <a:gd name="T94" fmla="*/ 972 w 1256"/>
                  <a:gd name="T95" fmla="*/ 213 h 2991"/>
                  <a:gd name="T96" fmla="*/ 1133 w 1256"/>
                  <a:gd name="T97" fmla="*/ 506 h 2991"/>
                  <a:gd name="T98" fmla="*/ 1110 w 1256"/>
                  <a:gd name="T99" fmla="*/ 815 h 2991"/>
                  <a:gd name="T100" fmla="*/ 899 w 1256"/>
                  <a:gd name="T101" fmla="*/ 1004 h 2991"/>
                  <a:gd name="T102" fmla="*/ 282 w 1256"/>
                  <a:gd name="T103" fmla="*/ 1498 h 2991"/>
                  <a:gd name="T104" fmla="*/ 136 w 1256"/>
                  <a:gd name="T105" fmla="*/ 1538 h 2991"/>
                  <a:gd name="T106" fmla="*/ 105 w 1256"/>
                  <a:gd name="T107" fmla="*/ 1364 h 2991"/>
                  <a:gd name="T108" fmla="*/ 101 w 1256"/>
                  <a:gd name="T109" fmla="*/ 1073 h 2991"/>
                  <a:gd name="T110" fmla="*/ 134 w 1256"/>
                  <a:gd name="T111" fmla="*/ 875 h 2991"/>
                  <a:gd name="T112" fmla="*/ 308 w 1256"/>
                  <a:gd name="T113" fmla="*/ 838 h 2991"/>
                  <a:gd name="T114" fmla="*/ 418 w 1256"/>
                  <a:gd name="T115" fmla="*/ 1015 h 2991"/>
                  <a:gd name="T116" fmla="*/ 313 w 1256"/>
                  <a:gd name="T117" fmla="*/ 1153 h 2991"/>
                  <a:gd name="T118" fmla="*/ 427 w 1256"/>
                  <a:gd name="T119" fmla="*/ 1176 h 2991"/>
                  <a:gd name="T120" fmla="*/ 593 w 1256"/>
                  <a:gd name="T121" fmla="*/ 2670 h 2991"/>
                  <a:gd name="T122" fmla="*/ 610 w 1256"/>
                  <a:gd name="T123" fmla="*/ 2381 h 2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6" h="2991">
                    <a:moveTo>
                      <a:pt x="1228" y="694"/>
                    </a:moveTo>
                    <a:lnTo>
                      <a:pt x="1228" y="694"/>
                    </a:lnTo>
                    <a:lnTo>
                      <a:pt x="1230" y="664"/>
                    </a:lnTo>
                    <a:lnTo>
                      <a:pt x="1230" y="634"/>
                    </a:lnTo>
                    <a:lnTo>
                      <a:pt x="1230" y="605"/>
                    </a:lnTo>
                    <a:lnTo>
                      <a:pt x="1228" y="575"/>
                    </a:lnTo>
                    <a:lnTo>
                      <a:pt x="1226" y="547"/>
                    </a:lnTo>
                    <a:lnTo>
                      <a:pt x="1220" y="517"/>
                    </a:lnTo>
                    <a:lnTo>
                      <a:pt x="1215" y="487"/>
                    </a:lnTo>
                    <a:lnTo>
                      <a:pt x="1209" y="459"/>
                    </a:lnTo>
                    <a:lnTo>
                      <a:pt x="1200" y="431"/>
                    </a:lnTo>
                    <a:lnTo>
                      <a:pt x="1190" y="401"/>
                    </a:lnTo>
                    <a:lnTo>
                      <a:pt x="1181" y="375"/>
                    </a:lnTo>
                    <a:lnTo>
                      <a:pt x="1168" y="347"/>
                    </a:lnTo>
                    <a:lnTo>
                      <a:pt x="1155" y="321"/>
                    </a:lnTo>
                    <a:lnTo>
                      <a:pt x="1142" y="295"/>
                    </a:lnTo>
                    <a:lnTo>
                      <a:pt x="1127" y="269"/>
                    </a:lnTo>
                    <a:lnTo>
                      <a:pt x="1110" y="244"/>
                    </a:lnTo>
                    <a:lnTo>
                      <a:pt x="1110" y="244"/>
                    </a:lnTo>
                    <a:lnTo>
                      <a:pt x="1092" y="218"/>
                    </a:lnTo>
                    <a:lnTo>
                      <a:pt x="1071" y="194"/>
                    </a:lnTo>
                    <a:lnTo>
                      <a:pt x="1051" y="172"/>
                    </a:lnTo>
                    <a:lnTo>
                      <a:pt x="1030" y="149"/>
                    </a:lnTo>
                    <a:lnTo>
                      <a:pt x="1006" y="131"/>
                    </a:lnTo>
                    <a:lnTo>
                      <a:pt x="983" y="110"/>
                    </a:lnTo>
                    <a:lnTo>
                      <a:pt x="959" y="93"/>
                    </a:lnTo>
                    <a:lnTo>
                      <a:pt x="933" y="76"/>
                    </a:lnTo>
                    <a:lnTo>
                      <a:pt x="907" y="61"/>
                    </a:lnTo>
                    <a:lnTo>
                      <a:pt x="881" y="48"/>
                    </a:lnTo>
                    <a:lnTo>
                      <a:pt x="853" y="37"/>
                    </a:lnTo>
                    <a:lnTo>
                      <a:pt x="825" y="28"/>
                    </a:lnTo>
                    <a:lnTo>
                      <a:pt x="797" y="19"/>
                    </a:lnTo>
                    <a:lnTo>
                      <a:pt x="767" y="11"/>
                    </a:lnTo>
                    <a:lnTo>
                      <a:pt x="737" y="5"/>
                    </a:lnTo>
                    <a:lnTo>
                      <a:pt x="707" y="2"/>
                    </a:lnTo>
                    <a:lnTo>
                      <a:pt x="707" y="2"/>
                    </a:lnTo>
                    <a:lnTo>
                      <a:pt x="677" y="0"/>
                    </a:lnTo>
                    <a:lnTo>
                      <a:pt x="648" y="0"/>
                    </a:lnTo>
                    <a:lnTo>
                      <a:pt x="648" y="0"/>
                    </a:lnTo>
                    <a:lnTo>
                      <a:pt x="620" y="0"/>
                    </a:lnTo>
                    <a:lnTo>
                      <a:pt x="590" y="2"/>
                    </a:lnTo>
                    <a:lnTo>
                      <a:pt x="562" y="5"/>
                    </a:lnTo>
                    <a:lnTo>
                      <a:pt x="534" y="11"/>
                    </a:lnTo>
                    <a:lnTo>
                      <a:pt x="508" y="17"/>
                    </a:lnTo>
                    <a:lnTo>
                      <a:pt x="480" y="24"/>
                    </a:lnTo>
                    <a:lnTo>
                      <a:pt x="453" y="32"/>
                    </a:lnTo>
                    <a:lnTo>
                      <a:pt x="427" y="43"/>
                    </a:lnTo>
                    <a:lnTo>
                      <a:pt x="401" y="54"/>
                    </a:lnTo>
                    <a:lnTo>
                      <a:pt x="377" y="65"/>
                    </a:lnTo>
                    <a:lnTo>
                      <a:pt x="353" y="78"/>
                    </a:lnTo>
                    <a:lnTo>
                      <a:pt x="328" y="93"/>
                    </a:lnTo>
                    <a:lnTo>
                      <a:pt x="306" y="108"/>
                    </a:lnTo>
                    <a:lnTo>
                      <a:pt x="284" y="125"/>
                    </a:lnTo>
                    <a:lnTo>
                      <a:pt x="261" y="142"/>
                    </a:lnTo>
                    <a:lnTo>
                      <a:pt x="241" y="160"/>
                    </a:lnTo>
                    <a:lnTo>
                      <a:pt x="222" y="179"/>
                    </a:lnTo>
                    <a:lnTo>
                      <a:pt x="202" y="200"/>
                    </a:lnTo>
                    <a:lnTo>
                      <a:pt x="185" y="220"/>
                    </a:lnTo>
                    <a:lnTo>
                      <a:pt x="166" y="242"/>
                    </a:lnTo>
                    <a:lnTo>
                      <a:pt x="149" y="265"/>
                    </a:lnTo>
                    <a:lnTo>
                      <a:pt x="134" y="287"/>
                    </a:lnTo>
                    <a:lnTo>
                      <a:pt x="119" y="312"/>
                    </a:lnTo>
                    <a:lnTo>
                      <a:pt x="106" y="336"/>
                    </a:lnTo>
                    <a:lnTo>
                      <a:pt x="95" y="362"/>
                    </a:lnTo>
                    <a:lnTo>
                      <a:pt x="84" y="388"/>
                    </a:lnTo>
                    <a:lnTo>
                      <a:pt x="73" y="414"/>
                    </a:lnTo>
                    <a:lnTo>
                      <a:pt x="65" y="440"/>
                    </a:lnTo>
                    <a:lnTo>
                      <a:pt x="58" y="468"/>
                    </a:lnTo>
                    <a:lnTo>
                      <a:pt x="50" y="496"/>
                    </a:lnTo>
                    <a:lnTo>
                      <a:pt x="47" y="524"/>
                    </a:lnTo>
                    <a:lnTo>
                      <a:pt x="43" y="554"/>
                    </a:lnTo>
                    <a:lnTo>
                      <a:pt x="43" y="554"/>
                    </a:lnTo>
                    <a:lnTo>
                      <a:pt x="39" y="588"/>
                    </a:lnTo>
                    <a:lnTo>
                      <a:pt x="39" y="623"/>
                    </a:lnTo>
                    <a:lnTo>
                      <a:pt x="41" y="655"/>
                    </a:lnTo>
                    <a:lnTo>
                      <a:pt x="47" y="687"/>
                    </a:lnTo>
                    <a:lnTo>
                      <a:pt x="52" y="718"/>
                    </a:lnTo>
                    <a:lnTo>
                      <a:pt x="62" y="750"/>
                    </a:lnTo>
                    <a:lnTo>
                      <a:pt x="71" y="780"/>
                    </a:lnTo>
                    <a:lnTo>
                      <a:pt x="84" y="808"/>
                    </a:lnTo>
                    <a:lnTo>
                      <a:pt x="84" y="808"/>
                    </a:lnTo>
                    <a:lnTo>
                      <a:pt x="67" y="825"/>
                    </a:lnTo>
                    <a:lnTo>
                      <a:pt x="52" y="842"/>
                    </a:lnTo>
                    <a:lnTo>
                      <a:pt x="39" y="860"/>
                    </a:lnTo>
                    <a:lnTo>
                      <a:pt x="28" y="879"/>
                    </a:lnTo>
                    <a:lnTo>
                      <a:pt x="19" y="899"/>
                    </a:lnTo>
                    <a:lnTo>
                      <a:pt x="11" y="922"/>
                    </a:lnTo>
                    <a:lnTo>
                      <a:pt x="6" y="944"/>
                    </a:lnTo>
                    <a:lnTo>
                      <a:pt x="2" y="967"/>
                    </a:lnTo>
                    <a:lnTo>
                      <a:pt x="2" y="967"/>
                    </a:lnTo>
                    <a:lnTo>
                      <a:pt x="0" y="991"/>
                    </a:lnTo>
                    <a:lnTo>
                      <a:pt x="0" y="1017"/>
                    </a:lnTo>
                    <a:lnTo>
                      <a:pt x="4" y="1041"/>
                    </a:lnTo>
                    <a:lnTo>
                      <a:pt x="9" y="1064"/>
                    </a:lnTo>
                    <a:lnTo>
                      <a:pt x="17" y="1088"/>
                    </a:lnTo>
                    <a:lnTo>
                      <a:pt x="26" y="1110"/>
                    </a:lnTo>
                    <a:lnTo>
                      <a:pt x="39" y="1131"/>
                    </a:lnTo>
                    <a:lnTo>
                      <a:pt x="54" y="1151"/>
                    </a:lnTo>
                    <a:lnTo>
                      <a:pt x="54" y="1151"/>
                    </a:lnTo>
                    <a:lnTo>
                      <a:pt x="73" y="1174"/>
                    </a:lnTo>
                    <a:lnTo>
                      <a:pt x="73" y="1174"/>
                    </a:lnTo>
                    <a:lnTo>
                      <a:pt x="50" y="1248"/>
                    </a:lnTo>
                    <a:lnTo>
                      <a:pt x="50" y="1248"/>
                    </a:lnTo>
                    <a:lnTo>
                      <a:pt x="24" y="1340"/>
                    </a:lnTo>
                    <a:lnTo>
                      <a:pt x="24" y="1340"/>
                    </a:lnTo>
                    <a:lnTo>
                      <a:pt x="19" y="1357"/>
                    </a:lnTo>
                    <a:lnTo>
                      <a:pt x="13" y="1377"/>
                    </a:lnTo>
                    <a:lnTo>
                      <a:pt x="9" y="1403"/>
                    </a:lnTo>
                    <a:lnTo>
                      <a:pt x="7" y="1431"/>
                    </a:lnTo>
                    <a:lnTo>
                      <a:pt x="7" y="1461"/>
                    </a:lnTo>
                    <a:lnTo>
                      <a:pt x="11" y="1493"/>
                    </a:lnTo>
                    <a:lnTo>
                      <a:pt x="15" y="1508"/>
                    </a:lnTo>
                    <a:lnTo>
                      <a:pt x="21" y="1523"/>
                    </a:lnTo>
                    <a:lnTo>
                      <a:pt x="28" y="1539"/>
                    </a:lnTo>
                    <a:lnTo>
                      <a:pt x="35" y="1554"/>
                    </a:lnTo>
                    <a:lnTo>
                      <a:pt x="35" y="1554"/>
                    </a:lnTo>
                    <a:lnTo>
                      <a:pt x="47" y="1569"/>
                    </a:lnTo>
                    <a:lnTo>
                      <a:pt x="58" y="1584"/>
                    </a:lnTo>
                    <a:lnTo>
                      <a:pt x="73" y="1595"/>
                    </a:lnTo>
                    <a:lnTo>
                      <a:pt x="88" y="1607"/>
                    </a:lnTo>
                    <a:lnTo>
                      <a:pt x="105" y="1618"/>
                    </a:lnTo>
                    <a:lnTo>
                      <a:pt x="123" y="1625"/>
                    </a:lnTo>
                    <a:lnTo>
                      <a:pt x="142" y="1631"/>
                    </a:lnTo>
                    <a:lnTo>
                      <a:pt x="164" y="1637"/>
                    </a:lnTo>
                    <a:lnTo>
                      <a:pt x="164" y="1637"/>
                    </a:lnTo>
                    <a:lnTo>
                      <a:pt x="183" y="1638"/>
                    </a:lnTo>
                    <a:lnTo>
                      <a:pt x="202" y="1640"/>
                    </a:lnTo>
                    <a:lnTo>
                      <a:pt x="202" y="1640"/>
                    </a:lnTo>
                    <a:lnTo>
                      <a:pt x="202" y="1640"/>
                    </a:lnTo>
                    <a:lnTo>
                      <a:pt x="216" y="1640"/>
                    </a:lnTo>
                    <a:lnTo>
                      <a:pt x="231" y="1638"/>
                    </a:lnTo>
                    <a:lnTo>
                      <a:pt x="246" y="1635"/>
                    </a:lnTo>
                    <a:lnTo>
                      <a:pt x="259" y="1631"/>
                    </a:lnTo>
                    <a:lnTo>
                      <a:pt x="272" y="1625"/>
                    </a:lnTo>
                    <a:lnTo>
                      <a:pt x="286" y="1618"/>
                    </a:lnTo>
                    <a:lnTo>
                      <a:pt x="297" y="1610"/>
                    </a:lnTo>
                    <a:lnTo>
                      <a:pt x="308" y="1601"/>
                    </a:lnTo>
                    <a:lnTo>
                      <a:pt x="308" y="1601"/>
                    </a:lnTo>
                    <a:lnTo>
                      <a:pt x="300" y="1661"/>
                    </a:lnTo>
                    <a:lnTo>
                      <a:pt x="295" y="1717"/>
                    </a:lnTo>
                    <a:lnTo>
                      <a:pt x="289" y="1814"/>
                    </a:lnTo>
                    <a:lnTo>
                      <a:pt x="287" y="1883"/>
                    </a:lnTo>
                    <a:lnTo>
                      <a:pt x="286" y="1913"/>
                    </a:lnTo>
                    <a:lnTo>
                      <a:pt x="286" y="1913"/>
                    </a:lnTo>
                    <a:lnTo>
                      <a:pt x="282" y="2105"/>
                    </a:lnTo>
                    <a:lnTo>
                      <a:pt x="280" y="2308"/>
                    </a:lnTo>
                    <a:lnTo>
                      <a:pt x="276" y="2618"/>
                    </a:lnTo>
                    <a:lnTo>
                      <a:pt x="276" y="2618"/>
                    </a:lnTo>
                    <a:lnTo>
                      <a:pt x="250" y="2622"/>
                    </a:lnTo>
                    <a:lnTo>
                      <a:pt x="220" y="2626"/>
                    </a:lnTo>
                    <a:lnTo>
                      <a:pt x="187" y="2635"/>
                    </a:lnTo>
                    <a:lnTo>
                      <a:pt x="155" y="2646"/>
                    </a:lnTo>
                    <a:lnTo>
                      <a:pt x="140" y="2652"/>
                    </a:lnTo>
                    <a:lnTo>
                      <a:pt x="125" y="2661"/>
                    </a:lnTo>
                    <a:lnTo>
                      <a:pt x="110" y="2670"/>
                    </a:lnTo>
                    <a:lnTo>
                      <a:pt x="97" y="2680"/>
                    </a:lnTo>
                    <a:lnTo>
                      <a:pt x="84" y="2691"/>
                    </a:lnTo>
                    <a:lnTo>
                      <a:pt x="75" y="2704"/>
                    </a:lnTo>
                    <a:lnTo>
                      <a:pt x="65" y="2719"/>
                    </a:lnTo>
                    <a:lnTo>
                      <a:pt x="58" y="2734"/>
                    </a:lnTo>
                    <a:lnTo>
                      <a:pt x="58" y="2734"/>
                    </a:lnTo>
                    <a:lnTo>
                      <a:pt x="50" y="2754"/>
                    </a:lnTo>
                    <a:lnTo>
                      <a:pt x="45" y="2773"/>
                    </a:lnTo>
                    <a:lnTo>
                      <a:pt x="41" y="2790"/>
                    </a:lnTo>
                    <a:lnTo>
                      <a:pt x="39" y="2805"/>
                    </a:lnTo>
                    <a:lnTo>
                      <a:pt x="37" y="2835"/>
                    </a:lnTo>
                    <a:lnTo>
                      <a:pt x="41" y="2859"/>
                    </a:lnTo>
                    <a:lnTo>
                      <a:pt x="47" y="2881"/>
                    </a:lnTo>
                    <a:lnTo>
                      <a:pt x="54" y="2900"/>
                    </a:lnTo>
                    <a:lnTo>
                      <a:pt x="62" y="2917"/>
                    </a:lnTo>
                    <a:lnTo>
                      <a:pt x="71" y="2932"/>
                    </a:lnTo>
                    <a:lnTo>
                      <a:pt x="75" y="2937"/>
                    </a:lnTo>
                    <a:lnTo>
                      <a:pt x="75" y="2937"/>
                    </a:lnTo>
                    <a:lnTo>
                      <a:pt x="80" y="2945"/>
                    </a:lnTo>
                    <a:lnTo>
                      <a:pt x="88" y="2952"/>
                    </a:lnTo>
                    <a:lnTo>
                      <a:pt x="101" y="2962"/>
                    </a:lnTo>
                    <a:lnTo>
                      <a:pt x="123" y="2969"/>
                    </a:lnTo>
                    <a:lnTo>
                      <a:pt x="155" y="2978"/>
                    </a:lnTo>
                    <a:lnTo>
                      <a:pt x="202" y="2984"/>
                    </a:lnTo>
                    <a:lnTo>
                      <a:pt x="261" y="2990"/>
                    </a:lnTo>
                    <a:lnTo>
                      <a:pt x="338" y="2991"/>
                    </a:lnTo>
                    <a:lnTo>
                      <a:pt x="338" y="2991"/>
                    </a:lnTo>
                    <a:lnTo>
                      <a:pt x="379" y="2991"/>
                    </a:lnTo>
                    <a:lnTo>
                      <a:pt x="429" y="2988"/>
                    </a:lnTo>
                    <a:lnTo>
                      <a:pt x="457" y="2986"/>
                    </a:lnTo>
                    <a:lnTo>
                      <a:pt x="483" y="2982"/>
                    </a:lnTo>
                    <a:lnTo>
                      <a:pt x="508" y="2976"/>
                    </a:lnTo>
                    <a:lnTo>
                      <a:pt x="528" y="2971"/>
                    </a:lnTo>
                    <a:lnTo>
                      <a:pt x="528" y="2971"/>
                    </a:lnTo>
                    <a:lnTo>
                      <a:pt x="547" y="2963"/>
                    </a:lnTo>
                    <a:lnTo>
                      <a:pt x="562" y="2952"/>
                    </a:lnTo>
                    <a:lnTo>
                      <a:pt x="573" y="2939"/>
                    </a:lnTo>
                    <a:lnTo>
                      <a:pt x="584" y="2926"/>
                    </a:lnTo>
                    <a:lnTo>
                      <a:pt x="593" y="2909"/>
                    </a:lnTo>
                    <a:lnTo>
                      <a:pt x="599" y="2891"/>
                    </a:lnTo>
                    <a:lnTo>
                      <a:pt x="605" y="2870"/>
                    </a:lnTo>
                    <a:lnTo>
                      <a:pt x="608" y="2850"/>
                    </a:lnTo>
                    <a:lnTo>
                      <a:pt x="608" y="2850"/>
                    </a:lnTo>
                    <a:lnTo>
                      <a:pt x="612" y="2864"/>
                    </a:lnTo>
                    <a:lnTo>
                      <a:pt x="618" y="2879"/>
                    </a:lnTo>
                    <a:lnTo>
                      <a:pt x="625" y="2892"/>
                    </a:lnTo>
                    <a:lnTo>
                      <a:pt x="633" y="2906"/>
                    </a:lnTo>
                    <a:lnTo>
                      <a:pt x="633" y="2906"/>
                    </a:lnTo>
                    <a:lnTo>
                      <a:pt x="642" y="2917"/>
                    </a:lnTo>
                    <a:lnTo>
                      <a:pt x="653" y="2928"/>
                    </a:lnTo>
                    <a:lnTo>
                      <a:pt x="664" y="2937"/>
                    </a:lnTo>
                    <a:lnTo>
                      <a:pt x="675" y="2945"/>
                    </a:lnTo>
                    <a:lnTo>
                      <a:pt x="689" y="2950"/>
                    </a:lnTo>
                    <a:lnTo>
                      <a:pt x="702" y="2956"/>
                    </a:lnTo>
                    <a:lnTo>
                      <a:pt x="717" y="2960"/>
                    </a:lnTo>
                    <a:lnTo>
                      <a:pt x="731" y="2963"/>
                    </a:lnTo>
                    <a:lnTo>
                      <a:pt x="731" y="2963"/>
                    </a:lnTo>
                    <a:lnTo>
                      <a:pt x="780" y="2969"/>
                    </a:lnTo>
                    <a:lnTo>
                      <a:pt x="830" y="2973"/>
                    </a:lnTo>
                    <a:lnTo>
                      <a:pt x="883" y="2975"/>
                    </a:lnTo>
                    <a:lnTo>
                      <a:pt x="937" y="2976"/>
                    </a:lnTo>
                    <a:lnTo>
                      <a:pt x="937" y="2976"/>
                    </a:lnTo>
                    <a:lnTo>
                      <a:pt x="937" y="2976"/>
                    </a:lnTo>
                    <a:lnTo>
                      <a:pt x="991" y="2975"/>
                    </a:lnTo>
                    <a:lnTo>
                      <a:pt x="1047" y="2971"/>
                    </a:lnTo>
                    <a:lnTo>
                      <a:pt x="1073" y="2969"/>
                    </a:lnTo>
                    <a:lnTo>
                      <a:pt x="1097" y="2963"/>
                    </a:lnTo>
                    <a:lnTo>
                      <a:pt x="1118" y="2958"/>
                    </a:lnTo>
                    <a:lnTo>
                      <a:pt x="1135" y="2948"/>
                    </a:lnTo>
                    <a:lnTo>
                      <a:pt x="1135" y="2948"/>
                    </a:lnTo>
                    <a:lnTo>
                      <a:pt x="1142" y="2943"/>
                    </a:lnTo>
                    <a:lnTo>
                      <a:pt x="1148" y="2937"/>
                    </a:lnTo>
                    <a:lnTo>
                      <a:pt x="1155" y="2928"/>
                    </a:lnTo>
                    <a:lnTo>
                      <a:pt x="1161" y="2919"/>
                    </a:lnTo>
                    <a:lnTo>
                      <a:pt x="1170" y="2898"/>
                    </a:lnTo>
                    <a:lnTo>
                      <a:pt x="1176" y="2874"/>
                    </a:lnTo>
                    <a:lnTo>
                      <a:pt x="1179" y="2850"/>
                    </a:lnTo>
                    <a:lnTo>
                      <a:pt x="1179" y="2822"/>
                    </a:lnTo>
                    <a:lnTo>
                      <a:pt x="1177" y="2794"/>
                    </a:lnTo>
                    <a:lnTo>
                      <a:pt x="1170" y="2766"/>
                    </a:lnTo>
                    <a:lnTo>
                      <a:pt x="1170" y="2766"/>
                    </a:lnTo>
                    <a:lnTo>
                      <a:pt x="1162" y="2741"/>
                    </a:lnTo>
                    <a:lnTo>
                      <a:pt x="1149" y="2715"/>
                    </a:lnTo>
                    <a:lnTo>
                      <a:pt x="1140" y="2700"/>
                    </a:lnTo>
                    <a:lnTo>
                      <a:pt x="1131" y="2687"/>
                    </a:lnTo>
                    <a:lnTo>
                      <a:pt x="1118" y="2674"/>
                    </a:lnTo>
                    <a:lnTo>
                      <a:pt x="1105" y="2661"/>
                    </a:lnTo>
                    <a:lnTo>
                      <a:pt x="1090" y="2650"/>
                    </a:lnTo>
                    <a:lnTo>
                      <a:pt x="1071" y="2637"/>
                    </a:lnTo>
                    <a:lnTo>
                      <a:pt x="1052" y="2627"/>
                    </a:lnTo>
                    <a:lnTo>
                      <a:pt x="1030" y="2618"/>
                    </a:lnTo>
                    <a:lnTo>
                      <a:pt x="1006" y="2609"/>
                    </a:lnTo>
                    <a:lnTo>
                      <a:pt x="980" y="2601"/>
                    </a:lnTo>
                    <a:lnTo>
                      <a:pt x="950" y="2598"/>
                    </a:lnTo>
                    <a:lnTo>
                      <a:pt x="916" y="2594"/>
                    </a:lnTo>
                    <a:lnTo>
                      <a:pt x="916" y="2594"/>
                    </a:lnTo>
                    <a:lnTo>
                      <a:pt x="896" y="1987"/>
                    </a:lnTo>
                    <a:lnTo>
                      <a:pt x="896" y="1987"/>
                    </a:lnTo>
                    <a:lnTo>
                      <a:pt x="896" y="1954"/>
                    </a:lnTo>
                    <a:lnTo>
                      <a:pt x="896" y="1954"/>
                    </a:lnTo>
                    <a:lnTo>
                      <a:pt x="924" y="1946"/>
                    </a:lnTo>
                    <a:lnTo>
                      <a:pt x="954" y="1937"/>
                    </a:lnTo>
                    <a:lnTo>
                      <a:pt x="983" y="1926"/>
                    </a:lnTo>
                    <a:lnTo>
                      <a:pt x="1011" y="1913"/>
                    </a:lnTo>
                    <a:lnTo>
                      <a:pt x="1039" y="1898"/>
                    </a:lnTo>
                    <a:lnTo>
                      <a:pt x="1065" y="1881"/>
                    </a:lnTo>
                    <a:lnTo>
                      <a:pt x="1092" y="1862"/>
                    </a:lnTo>
                    <a:lnTo>
                      <a:pt x="1114" y="1844"/>
                    </a:lnTo>
                    <a:lnTo>
                      <a:pt x="1114" y="1844"/>
                    </a:lnTo>
                    <a:lnTo>
                      <a:pt x="1131" y="1829"/>
                    </a:lnTo>
                    <a:lnTo>
                      <a:pt x="1148" y="1814"/>
                    </a:lnTo>
                    <a:lnTo>
                      <a:pt x="1162" y="1797"/>
                    </a:lnTo>
                    <a:lnTo>
                      <a:pt x="1176" y="1780"/>
                    </a:lnTo>
                    <a:lnTo>
                      <a:pt x="1189" y="1763"/>
                    </a:lnTo>
                    <a:lnTo>
                      <a:pt x="1200" y="1745"/>
                    </a:lnTo>
                    <a:lnTo>
                      <a:pt x="1211" y="1728"/>
                    </a:lnTo>
                    <a:lnTo>
                      <a:pt x="1220" y="1709"/>
                    </a:lnTo>
                    <a:lnTo>
                      <a:pt x="1228" y="1689"/>
                    </a:lnTo>
                    <a:lnTo>
                      <a:pt x="1235" y="1670"/>
                    </a:lnTo>
                    <a:lnTo>
                      <a:pt x="1241" y="1650"/>
                    </a:lnTo>
                    <a:lnTo>
                      <a:pt x="1246" y="1629"/>
                    </a:lnTo>
                    <a:lnTo>
                      <a:pt x="1250" y="1609"/>
                    </a:lnTo>
                    <a:lnTo>
                      <a:pt x="1254" y="1588"/>
                    </a:lnTo>
                    <a:lnTo>
                      <a:pt x="1254" y="1566"/>
                    </a:lnTo>
                    <a:lnTo>
                      <a:pt x="1256" y="1545"/>
                    </a:lnTo>
                    <a:lnTo>
                      <a:pt x="1256" y="1545"/>
                    </a:lnTo>
                    <a:lnTo>
                      <a:pt x="1254" y="1523"/>
                    </a:lnTo>
                    <a:lnTo>
                      <a:pt x="1252" y="1502"/>
                    </a:lnTo>
                    <a:lnTo>
                      <a:pt x="1250" y="1484"/>
                    </a:lnTo>
                    <a:lnTo>
                      <a:pt x="1245" y="1463"/>
                    </a:lnTo>
                    <a:lnTo>
                      <a:pt x="1233" y="1426"/>
                    </a:lnTo>
                    <a:lnTo>
                      <a:pt x="1218" y="1388"/>
                    </a:lnTo>
                    <a:lnTo>
                      <a:pt x="1200" y="1353"/>
                    </a:lnTo>
                    <a:lnTo>
                      <a:pt x="1179" y="1319"/>
                    </a:lnTo>
                    <a:lnTo>
                      <a:pt x="1153" y="1288"/>
                    </a:lnTo>
                    <a:lnTo>
                      <a:pt x="1127" y="1260"/>
                    </a:lnTo>
                    <a:lnTo>
                      <a:pt x="1097" y="1232"/>
                    </a:lnTo>
                    <a:lnTo>
                      <a:pt x="1065" y="1205"/>
                    </a:lnTo>
                    <a:lnTo>
                      <a:pt x="1034" y="1183"/>
                    </a:lnTo>
                    <a:lnTo>
                      <a:pt x="1000" y="1163"/>
                    </a:lnTo>
                    <a:lnTo>
                      <a:pt x="965" y="1144"/>
                    </a:lnTo>
                    <a:lnTo>
                      <a:pt x="929" y="1127"/>
                    </a:lnTo>
                    <a:lnTo>
                      <a:pt x="894" y="1112"/>
                    </a:lnTo>
                    <a:lnTo>
                      <a:pt x="858" y="1101"/>
                    </a:lnTo>
                    <a:lnTo>
                      <a:pt x="858" y="1101"/>
                    </a:lnTo>
                    <a:lnTo>
                      <a:pt x="903" y="1090"/>
                    </a:lnTo>
                    <a:lnTo>
                      <a:pt x="944" y="1077"/>
                    </a:lnTo>
                    <a:lnTo>
                      <a:pt x="983" y="1060"/>
                    </a:lnTo>
                    <a:lnTo>
                      <a:pt x="1021" y="1039"/>
                    </a:lnTo>
                    <a:lnTo>
                      <a:pt x="1021" y="1039"/>
                    </a:lnTo>
                    <a:lnTo>
                      <a:pt x="1041" y="1026"/>
                    </a:lnTo>
                    <a:lnTo>
                      <a:pt x="1062" y="1011"/>
                    </a:lnTo>
                    <a:lnTo>
                      <a:pt x="1082" y="995"/>
                    </a:lnTo>
                    <a:lnTo>
                      <a:pt x="1101" y="978"/>
                    </a:lnTo>
                    <a:lnTo>
                      <a:pt x="1118" y="959"/>
                    </a:lnTo>
                    <a:lnTo>
                      <a:pt x="1133" y="940"/>
                    </a:lnTo>
                    <a:lnTo>
                      <a:pt x="1148" y="920"/>
                    </a:lnTo>
                    <a:lnTo>
                      <a:pt x="1162" y="898"/>
                    </a:lnTo>
                    <a:lnTo>
                      <a:pt x="1176" y="875"/>
                    </a:lnTo>
                    <a:lnTo>
                      <a:pt x="1187" y="851"/>
                    </a:lnTo>
                    <a:lnTo>
                      <a:pt x="1196" y="827"/>
                    </a:lnTo>
                    <a:lnTo>
                      <a:pt x="1205" y="802"/>
                    </a:lnTo>
                    <a:lnTo>
                      <a:pt x="1213" y="776"/>
                    </a:lnTo>
                    <a:lnTo>
                      <a:pt x="1218" y="750"/>
                    </a:lnTo>
                    <a:lnTo>
                      <a:pt x="1224" y="722"/>
                    </a:lnTo>
                    <a:lnTo>
                      <a:pt x="1228" y="694"/>
                    </a:lnTo>
                    <a:lnTo>
                      <a:pt x="1228" y="694"/>
                    </a:lnTo>
                    <a:close/>
                    <a:moveTo>
                      <a:pt x="810" y="1024"/>
                    </a:moveTo>
                    <a:lnTo>
                      <a:pt x="810" y="1024"/>
                    </a:lnTo>
                    <a:lnTo>
                      <a:pt x="797" y="1026"/>
                    </a:lnTo>
                    <a:lnTo>
                      <a:pt x="780" y="1026"/>
                    </a:lnTo>
                    <a:lnTo>
                      <a:pt x="780" y="1026"/>
                    </a:lnTo>
                    <a:lnTo>
                      <a:pt x="758" y="1026"/>
                    </a:lnTo>
                    <a:lnTo>
                      <a:pt x="733" y="1028"/>
                    </a:lnTo>
                    <a:lnTo>
                      <a:pt x="711" y="1034"/>
                    </a:lnTo>
                    <a:lnTo>
                      <a:pt x="702" y="1037"/>
                    </a:lnTo>
                    <a:lnTo>
                      <a:pt x="692" y="1043"/>
                    </a:lnTo>
                    <a:lnTo>
                      <a:pt x="692" y="1043"/>
                    </a:lnTo>
                    <a:lnTo>
                      <a:pt x="677" y="1054"/>
                    </a:lnTo>
                    <a:lnTo>
                      <a:pt x="666" y="1065"/>
                    </a:lnTo>
                    <a:lnTo>
                      <a:pt x="659" y="1077"/>
                    </a:lnTo>
                    <a:lnTo>
                      <a:pt x="655" y="1090"/>
                    </a:lnTo>
                    <a:lnTo>
                      <a:pt x="651" y="1101"/>
                    </a:lnTo>
                    <a:lnTo>
                      <a:pt x="651" y="1112"/>
                    </a:lnTo>
                    <a:lnTo>
                      <a:pt x="653" y="1129"/>
                    </a:lnTo>
                    <a:lnTo>
                      <a:pt x="653" y="1131"/>
                    </a:lnTo>
                    <a:lnTo>
                      <a:pt x="653" y="1131"/>
                    </a:lnTo>
                    <a:lnTo>
                      <a:pt x="655" y="1140"/>
                    </a:lnTo>
                    <a:lnTo>
                      <a:pt x="659" y="1148"/>
                    </a:lnTo>
                    <a:lnTo>
                      <a:pt x="664" y="1153"/>
                    </a:lnTo>
                    <a:lnTo>
                      <a:pt x="670" y="1161"/>
                    </a:lnTo>
                    <a:lnTo>
                      <a:pt x="670" y="1161"/>
                    </a:lnTo>
                    <a:lnTo>
                      <a:pt x="677" y="1164"/>
                    </a:lnTo>
                    <a:lnTo>
                      <a:pt x="685" y="1166"/>
                    </a:lnTo>
                    <a:lnTo>
                      <a:pt x="692" y="1168"/>
                    </a:lnTo>
                    <a:lnTo>
                      <a:pt x="702" y="1168"/>
                    </a:lnTo>
                    <a:lnTo>
                      <a:pt x="702" y="1168"/>
                    </a:lnTo>
                    <a:lnTo>
                      <a:pt x="730" y="1166"/>
                    </a:lnTo>
                    <a:lnTo>
                      <a:pt x="730" y="1166"/>
                    </a:lnTo>
                    <a:lnTo>
                      <a:pt x="763" y="1168"/>
                    </a:lnTo>
                    <a:lnTo>
                      <a:pt x="799" y="1174"/>
                    </a:lnTo>
                    <a:lnTo>
                      <a:pt x="834" y="1183"/>
                    </a:lnTo>
                    <a:lnTo>
                      <a:pt x="871" y="1194"/>
                    </a:lnTo>
                    <a:lnTo>
                      <a:pt x="909" y="1211"/>
                    </a:lnTo>
                    <a:lnTo>
                      <a:pt x="944" y="1228"/>
                    </a:lnTo>
                    <a:lnTo>
                      <a:pt x="980" y="1248"/>
                    </a:lnTo>
                    <a:lnTo>
                      <a:pt x="1013" y="1273"/>
                    </a:lnTo>
                    <a:lnTo>
                      <a:pt x="1013" y="1273"/>
                    </a:lnTo>
                    <a:lnTo>
                      <a:pt x="1036" y="1291"/>
                    </a:lnTo>
                    <a:lnTo>
                      <a:pt x="1062" y="1314"/>
                    </a:lnTo>
                    <a:lnTo>
                      <a:pt x="1088" y="1342"/>
                    </a:lnTo>
                    <a:lnTo>
                      <a:pt x="1114" y="1373"/>
                    </a:lnTo>
                    <a:lnTo>
                      <a:pt x="1125" y="1392"/>
                    </a:lnTo>
                    <a:lnTo>
                      <a:pt x="1136" y="1411"/>
                    </a:lnTo>
                    <a:lnTo>
                      <a:pt x="1146" y="1431"/>
                    </a:lnTo>
                    <a:lnTo>
                      <a:pt x="1155" y="1452"/>
                    </a:lnTo>
                    <a:lnTo>
                      <a:pt x="1161" y="1474"/>
                    </a:lnTo>
                    <a:lnTo>
                      <a:pt x="1166" y="1497"/>
                    </a:lnTo>
                    <a:lnTo>
                      <a:pt x="1170" y="1521"/>
                    </a:lnTo>
                    <a:lnTo>
                      <a:pt x="1172" y="1545"/>
                    </a:lnTo>
                    <a:lnTo>
                      <a:pt x="1172" y="1545"/>
                    </a:lnTo>
                    <a:lnTo>
                      <a:pt x="1170" y="1564"/>
                    </a:lnTo>
                    <a:lnTo>
                      <a:pt x="1170" y="1582"/>
                    </a:lnTo>
                    <a:lnTo>
                      <a:pt x="1166" y="1601"/>
                    </a:lnTo>
                    <a:lnTo>
                      <a:pt x="1162" y="1618"/>
                    </a:lnTo>
                    <a:lnTo>
                      <a:pt x="1153" y="1651"/>
                    </a:lnTo>
                    <a:lnTo>
                      <a:pt x="1138" y="1683"/>
                    </a:lnTo>
                    <a:lnTo>
                      <a:pt x="1121" y="1711"/>
                    </a:lnTo>
                    <a:lnTo>
                      <a:pt x="1103" y="1737"/>
                    </a:lnTo>
                    <a:lnTo>
                      <a:pt x="1080" y="1762"/>
                    </a:lnTo>
                    <a:lnTo>
                      <a:pt x="1056" y="1782"/>
                    </a:lnTo>
                    <a:lnTo>
                      <a:pt x="1030" y="1803"/>
                    </a:lnTo>
                    <a:lnTo>
                      <a:pt x="1004" y="1819"/>
                    </a:lnTo>
                    <a:lnTo>
                      <a:pt x="978" y="1834"/>
                    </a:lnTo>
                    <a:lnTo>
                      <a:pt x="950" y="1847"/>
                    </a:lnTo>
                    <a:lnTo>
                      <a:pt x="922" y="1859"/>
                    </a:lnTo>
                    <a:lnTo>
                      <a:pt x="896" y="1868"/>
                    </a:lnTo>
                    <a:lnTo>
                      <a:pt x="870" y="1874"/>
                    </a:lnTo>
                    <a:lnTo>
                      <a:pt x="845" y="1879"/>
                    </a:lnTo>
                    <a:lnTo>
                      <a:pt x="845" y="1879"/>
                    </a:lnTo>
                    <a:lnTo>
                      <a:pt x="836" y="1881"/>
                    </a:lnTo>
                    <a:lnTo>
                      <a:pt x="828" y="1885"/>
                    </a:lnTo>
                    <a:lnTo>
                      <a:pt x="823" y="1888"/>
                    </a:lnTo>
                    <a:lnTo>
                      <a:pt x="817" y="1894"/>
                    </a:lnTo>
                    <a:lnTo>
                      <a:pt x="814" y="1900"/>
                    </a:lnTo>
                    <a:lnTo>
                      <a:pt x="810" y="1907"/>
                    </a:lnTo>
                    <a:lnTo>
                      <a:pt x="808" y="1915"/>
                    </a:lnTo>
                    <a:lnTo>
                      <a:pt x="808" y="1924"/>
                    </a:lnTo>
                    <a:lnTo>
                      <a:pt x="808" y="1924"/>
                    </a:lnTo>
                    <a:lnTo>
                      <a:pt x="812" y="1991"/>
                    </a:lnTo>
                    <a:lnTo>
                      <a:pt x="812" y="1991"/>
                    </a:lnTo>
                    <a:lnTo>
                      <a:pt x="827" y="2381"/>
                    </a:lnTo>
                    <a:lnTo>
                      <a:pt x="834" y="2637"/>
                    </a:lnTo>
                    <a:lnTo>
                      <a:pt x="834" y="2637"/>
                    </a:lnTo>
                    <a:lnTo>
                      <a:pt x="836" y="2644"/>
                    </a:lnTo>
                    <a:lnTo>
                      <a:pt x="838" y="2652"/>
                    </a:lnTo>
                    <a:lnTo>
                      <a:pt x="842" y="2659"/>
                    </a:lnTo>
                    <a:lnTo>
                      <a:pt x="847" y="2665"/>
                    </a:lnTo>
                    <a:lnTo>
                      <a:pt x="853" y="2670"/>
                    </a:lnTo>
                    <a:lnTo>
                      <a:pt x="860" y="2674"/>
                    </a:lnTo>
                    <a:lnTo>
                      <a:pt x="868" y="2676"/>
                    </a:lnTo>
                    <a:lnTo>
                      <a:pt x="877" y="2676"/>
                    </a:lnTo>
                    <a:lnTo>
                      <a:pt x="877" y="2676"/>
                    </a:lnTo>
                    <a:lnTo>
                      <a:pt x="914" y="2678"/>
                    </a:lnTo>
                    <a:lnTo>
                      <a:pt x="950" y="2683"/>
                    </a:lnTo>
                    <a:lnTo>
                      <a:pt x="980" y="2691"/>
                    </a:lnTo>
                    <a:lnTo>
                      <a:pt x="1008" y="2700"/>
                    </a:lnTo>
                    <a:lnTo>
                      <a:pt x="1032" y="2713"/>
                    </a:lnTo>
                    <a:lnTo>
                      <a:pt x="1043" y="2721"/>
                    </a:lnTo>
                    <a:lnTo>
                      <a:pt x="1052" y="2730"/>
                    </a:lnTo>
                    <a:lnTo>
                      <a:pt x="1062" y="2738"/>
                    </a:lnTo>
                    <a:lnTo>
                      <a:pt x="1069" y="2749"/>
                    </a:lnTo>
                    <a:lnTo>
                      <a:pt x="1077" y="2758"/>
                    </a:lnTo>
                    <a:lnTo>
                      <a:pt x="1082" y="2769"/>
                    </a:lnTo>
                    <a:lnTo>
                      <a:pt x="1082" y="2769"/>
                    </a:lnTo>
                    <a:lnTo>
                      <a:pt x="1090" y="2788"/>
                    </a:lnTo>
                    <a:lnTo>
                      <a:pt x="1093" y="2807"/>
                    </a:lnTo>
                    <a:lnTo>
                      <a:pt x="1095" y="2823"/>
                    </a:lnTo>
                    <a:lnTo>
                      <a:pt x="1095" y="2838"/>
                    </a:lnTo>
                    <a:lnTo>
                      <a:pt x="1095" y="2853"/>
                    </a:lnTo>
                    <a:lnTo>
                      <a:pt x="1092" y="2866"/>
                    </a:lnTo>
                    <a:lnTo>
                      <a:pt x="1090" y="2876"/>
                    </a:lnTo>
                    <a:lnTo>
                      <a:pt x="1086" y="2881"/>
                    </a:lnTo>
                    <a:lnTo>
                      <a:pt x="1086" y="2881"/>
                    </a:lnTo>
                    <a:lnTo>
                      <a:pt x="1069" y="2887"/>
                    </a:lnTo>
                    <a:lnTo>
                      <a:pt x="1037" y="2891"/>
                    </a:lnTo>
                    <a:lnTo>
                      <a:pt x="995" y="2894"/>
                    </a:lnTo>
                    <a:lnTo>
                      <a:pt x="937" y="2896"/>
                    </a:lnTo>
                    <a:lnTo>
                      <a:pt x="937" y="2896"/>
                    </a:lnTo>
                    <a:lnTo>
                      <a:pt x="937" y="2896"/>
                    </a:lnTo>
                    <a:lnTo>
                      <a:pt x="886" y="2894"/>
                    </a:lnTo>
                    <a:lnTo>
                      <a:pt x="838" y="2892"/>
                    </a:lnTo>
                    <a:lnTo>
                      <a:pt x="789" y="2889"/>
                    </a:lnTo>
                    <a:lnTo>
                      <a:pt x="745" y="2883"/>
                    </a:lnTo>
                    <a:lnTo>
                      <a:pt x="745" y="2883"/>
                    </a:lnTo>
                    <a:lnTo>
                      <a:pt x="731" y="2879"/>
                    </a:lnTo>
                    <a:lnTo>
                      <a:pt x="720" y="2874"/>
                    </a:lnTo>
                    <a:lnTo>
                      <a:pt x="711" y="2866"/>
                    </a:lnTo>
                    <a:lnTo>
                      <a:pt x="702" y="2857"/>
                    </a:lnTo>
                    <a:lnTo>
                      <a:pt x="702" y="2857"/>
                    </a:lnTo>
                    <a:lnTo>
                      <a:pt x="698" y="2848"/>
                    </a:lnTo>
                    <a:lnTo>
                      <a:pt x="692" y="2838"/>
                    </a:lnTo>
                    <a:lnTo>
                      <a:pt x="687" y="2816"/>
                    </a:lnTo>
                    <a:lnTo>
                      <a:pt x="681" y="2794"/>
                    </a:lnTo>
                    <a:lnTo>
                      <a:pt x="679" y="2769"/>
                    </a:lnTo>
                    <a:lnTo>
                      <a:pt x="679" y="2747"/>
                    </a:lnTo>
                    <a:lnTo>
                      <a:pt x="681" y="2726"/>
                    </a:lnTo>
                    <a:lnTo>
                      <a:pt x="685" y="2693"/>
                    </a:lnTo>
                    <a:lnTo>
                      <a:pt x="685" y="2693"/>
                    </a:lnTo>
                    <a:lnTo>
                      <a:pt x="687" y="2685"/>
                    </a:lnTo>
                    <a:lnTo>
                      <a:pt x="687" y="2685"/>
                    </a:lnTo>
                    <a:lnTo>
                      <a:pt x="689" y="2579"/>
                    </a:lnTo>
                    <a:lnTo>
                      <a:pt x="690" y="2471"/>
                    </a:lnTo>
                    <a:lnTo>
                      <a:pt x="690" y="2471"/>
                    </a:lnTo>
                    <a:lnTo>
                      <a:pt x="694" y="2370"/>
                    </a:lnTo>
                    <a:lnTo>
                      <a:pt x="696" y="2278"/>
                    </a:lnTo>
                    <a:lnTo>
                      <a:pt x="694" y="2196"/>
                    </a:lnTo>
                    <a:lnTo>
                      <a:pt x="692" y="2161"/>
                    </a:lnTo>
                    <a:lnTo>
                      <a:pt x="689" y="2129"/>
                    </a:lnTo>
                    <a:lnTo>
                      <a:pt x="683" y="2099"/>
                    </a:lnTo>
                    <a:lnTo>
                      <a:pt x="677" y="2073"/>
                    </a:lnTo>
                    <a:lnTo>
                      <a:pt x="668" y="2051"/>
                    </a:lnTo>
                    <a:lnTo>
                      <a:pt x="659" y="2032"/>
                    </a:lnTo>
                    <a:lnTo>
                      <a:pt x="648" y="2017"/>
                    </a:lnTo>
                    <a:lnTo>
                      <a:pt x="640" y="2010"/>
                    </a:lnTo>
                    <a:lnTo>
                      <a:pt x="633" y="2006"/>
                    </a:lnTo>
                    <a:lnTo>
                      <a:pt x="625" y="2000"/>
                    </a:lnTo>
                    <a:lnTo>
                      <a:pt x="616" y="1999"/>
                    </a:lnTo>
                    <a:lnTo>
                      <a:pt x="606" y="1997"/>
                    </a:lnTo>
                    <a:lnTo>
                      <a:pt x="597" y="1995"/>
                    </a:lnTo>
                    <a:lnTo>
                      <a:pt x="597" y="1995"/>
                    </a:lnTo>
                    <a:lnTo>
                      <a:pt x="593" y="1995"/>
                    </a:lnTo>
                    <a:lnTo>
                      <a:pt x="593" y="1995"/>
                    </a:lnTo>
                    <a:lnTo>
                      <a:pt x="584" y="1997"/>
                    </a:lnTo>
                    <a:lnTo>
                      <a:pt x="575" y="2000"/>
                    </a:lnTo>
                    <a:lnTo>
                      <a:pt x="564" y="2006"/>
                    </a:lnTo>
                    <a:lnTo>
                      <a:pt x="552" y="2017"/>
                    </a:lnTo>
                    <a:lnTo>
                      <a:pt x="552" y="2017"/>
                    </a:lnTo>
                    <a:lnTo>
                      <a:pt x="547" y="2027"/>
                    </a:lnTo>
                    <a:lnTo>
                      <a:pt x="543" y="2038"/>
                    </a:lnTo>
                    <a:lnTo>
                      <a:pt x="534" y="2064"/>
                    </a:lnTo>
                    <a:lnTo>
                      <a:pt x="524" y="2097"/>
                    </a:lnTo>
                    <a:lnTo>
                      <a:pt x="519" y="2139"/>
                    </a:lnTo>
                    <a:lnTo>
                      <a:pt x="513" y="2183"/>
                    </a:lnTo>
                    <a:lnTo>
                      <a:pt x="508" y="2232"/>
                    </a:lnTo>
                    <a:lnTo>
                      <a:pt x="504" y="2282"/>
                    </a:lnTo>
                    <a:lnTo>
                      <a:pt x="500" y="2336"/>
                    </a:lnTo>
                    <a:lnTo>
                      <a:pt x="498" y="2443"/>
                    </a:lnTo>
                    <a:lnTo>
                      <a:pt x="498" y="2542"/>
                    </a:lnTo>
                    <a:lnTo>
                      <a:pt x="500" y="2586"/>
                    </a:lnTo>
                    <a:lnTo>
                      <a:pt x="504" y="2626"/>
                    </a:lnTo>
                    <a:lnTo>
                      <a:pt x="508" y="2661"/>
                    </a:lnTo>
                    <a:lnTo>
                      <a:pt x="511" y="2687"/>
                    </a:lnTo>
                    <a:lnTo>
                      <a:pt x="511" y="2687"/>
                    </a:lnTo>
                    <a:lnTo>
                      <a:pt x="519" y="2730"/>
                    </a:lnTo>
                    <a:lnTo>
                      <a:pt x="524" y="2769"/>
                    </a:lnTo>
                    <a:lnTo>
                      <a:pt x="526" y="2803"/>
                    </a:lnTo>
                    <a:lnTo>
                      <a:pt x="524" y="2833"/>
                    </a:lnTo>
                    <a:lnTo>
                      <a:pt x="521" y="2855"/>
                    </a:lnTo>
                    <a:lnTo>
                      <a:pt x="517" y="2874"/>
                    </a:lnTo>
                    <a:lnTo>
                      <a:pt x="509" y="2885"/>
                    </a:lnTo>
                    <a:lnTo>
                      <a:pt x="504" y="2891"/>
                    </a:lnTo>
                    <a:lnTo>
                      <a:pt x="500" y="2892"/>
                    </a:lnTo>
                    <a:lnTo>
                      <a:pt x="500" y="2892"/>
                    </a:lnTo>
                    <a:lnTo>
                      <a:pt x="474" y="2898"/>
                    </a:lnTo>
                    <a:lnTo>
                      <a:pt x="437" y="2904"/>
                    </a:lnTo>
                    <a:lnTo>
                      <a:pt x="392" y="2906"/>
                    </a:lnTo>
                    <a:lnTo>
                      <a:pt x="338" y="2907"/>
                    </a:lnTo>
                    <a:lnTo>
                      <a:pt x="338" y="2907"/>
                    </a:lnTo>
                    <a:lnTo>
                      <a:pt x="269" y="2906"/>
                    </a:lnTo>
                    <a:lnTo>
                      <a:pt x="211" y="2902"/>
                    </a:lnTo>
                    <a:lnTo>
                      <a:pt x="168" y="2894"/>
                    </a:lnTo>
                    <a:lnTo>
                      <a:pt x="153" y="2892"/>
                    </a:lnTo>
                    <a:lnTo>
                      <a:pt x="144" y="2889"/>
                    </a:lnTo>
                    <a:lnTo>
                      <a:pt x="144" y="2887"/>
                    </a:lnTo>
                    <a:lnTo>
                      <a:pt x="144" y="2887"/>
                    </a:lnTo>
                    <a:lnTo>
                      <a:pt x="131" y="2864"/>
                    </a:lnTo>
                    <a:lnTo>
                      <a:pt x="125" y="2853"/>
                    </a:lnTo>
                    <a:lnTo>
                      <a:pt x="123" y="2840"/>
                    </a:lnTo>
                    <a:lnTo>
                      <a:pt x="121" y="2825"/>
                    </a:lnTo>
                    <a:lnTo>
                      <a:pt x="123" y="2808"/>
                    </a:lnTo>
                    <a:lnTo>
                      <a:pt x="129" y="2788"/>
                    </a:lnTo>
                    <a:lnTo>
                      <a:pt x="136" y="2766"/>
                    </a:lnTo>
                    <a:lnTo>
                      <a:pt x="136" y="2766"/>
                    </a:lnTo>
                    <a:lnTo>
                      <a:pt x="140" y="2756"/>
                    </a:lnTo>
                    <a:lnTo>
                      <a:pt x="147" y="2749"/>
                    </a:lnTo>
                    <a:lnTo>
                      <a:pt x="155" y="2741"/>
                    </a:lnTo>
                    <a:lnTo>
                      <a:pt x="162" y="2734"/>
                    </a:lnTo>
                    <a:lnTo>
                      <a:pt x="185" y="2723"/>
                    </a:lnTo>
                    <a:lnTo>
                      <a:pt x="211" y="2715"/>
                    </a:lnTo>
                    <a:lnTo>
                      <a:pt x="237" y="2708"/>
                    </a:lnTo>
                    <a:lnTo>
                      <a:pt x="265" y="2704"/>
                    </a:lnTo>
                    <a:lnTo>
                      <a:pt x="293" y="2700"/>
                    </a:lnTo>
                    <a:lnTo>
                      <a:pt x="317" y="2700"/>
                    </a:lnTo>
                    <a:lnTo>
                      <a:pt x="317" y="2700"/>
                    </a:lnTo>
                    <a:lnTo>
                      <a:pt x="317" y="2700"/>
                    </a:lnTo>
                    <a:lnTo>
                      <a:pt x="317" y="2700"/>
                    </a:lnTo>
                    <a:lnTo>
                      <a:pt x="327" y="2700"/>
                    </a:lnTo>
                    <a:lnTo>
                      <a:pt x="334" y="2697"/>
                    </a:lnTo>
                    <a:lnTo>
                      <a:pt x="341" y="2693"/>
                    </a:lnTo>
                    <a:lnTo>
                      <a:pt x="347" y="2689"/>
                    </a:lnTo>
                    <a:lnTo>
                      <a:pt x="347" y="2689"/>
                    </a:lnTo>
                    <a:lnTo>
                      <a:pt x="353" y="2682"/>
                    </a:lnTo>
                    <a:lnTo>
                      <a:pt x="356" y="2674"/>
                    </a:lnTo>
                    <a:lnTo>
                      <a:pt x="360" y="2667"/>
                    </a:lnTo>
                    <a:lnTo>
                      <a:pt x="360" y="2659"/>
                    </a:lnTo>
                    <a:lnTo>
                      <a:pt x="360" y="2659"/>
                    </a:lnTo>
                    <a:lnTo>
                      <a:pt x="362" y="2390"/>
                    </a:lnTo>
                    <a:lnTo>
                      <a:pt x="366" y="2148"/>
                    </a:lnTo>
                    <a:lnTo>
                      <a:pt x="371" y="1915"/>
                    </a:lnTo>
                    <a:lnTo>
                      <a:pt x="371" y="1915"/>
                    </a:lnTo>
                    <a:lnTo>
                      <a:pt x="371" y="1887"/>
                    </a:lnTo>
                    <a:lnTo>
                      <a:pt x="373" y="1818"/>
                    </a:lnTo>
                    <a:lnTo>
                      <a:pt x="381" y="1717"/>
                    </a:lnTo>
                    <a:lnTo>
                      <a:pt x="386" y="1657"/>
                    </a:lnTo>
                    <a:lnTo>
                      <a:pt x="394" y="1595"/>
                    </a:lnTo>
                    <a:lnTo>
                      <a:pt x="403" y="1532"/>
                    </a:lnTo>
                    <a:lnTo>
                      <a:pt x="414" y="1467"/>
                    </a:lnTo>
                    <a:lnTo>
                      <a:pt x="429" y="1403"/>
                    </a:lnTo>
                    <a:lnTo>
                      <a:pt x="446" y="1344"/>
                    </a:lnTo>
                    <a:lnTo>
                      <a:pt x="457" y="1314"/>
                    </a:lnTo>
                    <a:lnTo>
                      <a:pt x="467" y="1286"/>
                    </a:lnTo>
                    <a:lnTo>
                      <a:pt x="478" y="1260"/>
                    </a:lnTo>
                    <a:lnTo>
                      <a:pt x="491" y="1233"/>
                    </a:lnTo>
                    <a:lnTo>
                      <a:pt x="504" y="1211"/>
                    </a:lnTo>
                    <a:lnTo>
                      <a:pt x="519" y="1189"/>
                    </a:lnTo>
                    <a:lnTo>
                      <a:pt x="534" y="1170"/>
                    </a:lnTo>
                    <a:lnTo>
                      <a:pt x="549" y="1153"/>
                    </a:lnTo>
                    <a:lnTo>
                      <a:pt x="549" y="1153"/>
                    </a:lnTo>
                    <a:lnTo>
                      <a:pt x="556" y="1146"/>
                    </a:lnTo>
                    <a:lnTo>
                      <a:pt x="560" y="1136"/>
                    </a:lnTo>
                    <a:lnTo>
                      <a:pt x="564" y="1127"/>
                    </a:lnTo>
                    <a:lnTo>
                      <a:pt x="567" y="1116"/>
                    </a:lnTo>
                    <a:lnTo>
                      <a:pt x="569" y="1097"/>
                    </a:lnTo>
                    <a:lnTo>
                      <a:pt x="571" y="1082"/>
                    </a:lnTo>
                    <a:lnTo>
                      <a:pt x="571" y="1082"/>
                    </a:lnTo>
                    <a:lnTo>
                      <a:pt x="569" y="1071"/>
                    </a:lnTo>
                    <a:lnTo>
                      <a:pt x="567" y="1062"/>
                    </a:lnTo>
                    <a:lnTo>
                      <a:pt x="562" y="1045"/>
                    </a:lnTo>
                    <a:lnTo>
                      <a:pt x="552" y="1034"/>
                    </a:lnTo>
                    <a:lnTo>
                      <a:pt x="545" y="1026"/>
                    </a:lnTo>
                    <a:lnTo>
                      <a:pt x="545" y="1026"/>
                    </a:lnTo>
                    <a:lnTo>
                      <a:pt x="536" y="1019"/>
                    </a:lnTo>
                    <a:lnTo>
                      <a:pt x="526" y="1015"/>
                    </a:lnTo>
                    <a:lnTo>
                      <a:pt x="504" y="1006"/>
                    </a:lnTo>
                    <a:lnTo>
                      <a:pt x="504" y="1006"/>
                    </a:lnTo>
                    <a:lnTo>
                      <a:pt x="504" y="983"/>
                    </a:lnTo>
                    <a:lnTo>
                      <a:pt x="502" y="961"/>
                    </a:lnTo>
                    <a:lnTo>
                      <a:pt x="496" y="940"/>
                    </a:lnTo>
                    <a:lnTo>
                      <a:pt x="491" y="918"/>
                    </a:lnTo>
                    <a:lnTo>
                      <a:pt x="483" y="898"/>
                    </a:lnTo>
                    <a:lnTo>
                      <a:pt x="474" y="877"/>
                    </a:lnTo>
                    <a:lnTo>
                      <a:pt x="463" y="858"/>
                    </a:lnTo>
                    <a:lnTo>
                      <a:pt x="450" y="840"/>
                    </a:lnTo>
                    <a:lnTo>
                      <a:pt x="450" y="840"/>
                    </a:lnTo>
                    <a:lnTo>
                      <a:pt x="431" y="817"/>
                    </a:lnTo>
                    <a:lnTo>
                      <a:pt x="409" y="799"/>
                    </a:lnTo>
                    <a:lnTo>
                      <a:pt x="386" y="782"/>
                    </a:lnTo>
                    <a:lnTo>
                      <a:pt x="362" y="769"/>
                    </a:lnTo>
                    <a:lnTo>
                      <a:pt x="336" y="758"/>
                    </a:lnTo>
                    <a:lnTo>
                      <a:pt x="308" y="750"/>
                    </a:lnTo>
                    <a:lnTo>
                      <a:pt x="280" y="746"/>
                    </a:lnTo>
                    <a:lnTo>
                      <a:pt x="252" y="744"/>
                    </a:lnTo>
                    <a:lnTo>
                      <a:pt x="252" y="744"/>
                    </a:lnTo>
                    <a:lnTo>
                      <a:pt x="226" y="744"/>
                    </a:lnTo>
                    <a:lnTo>
                      <a:pt x="202" y="748"/>
                    </a:lnTo>
                    <a:lnTo>
                      <a:pt x="179" y="754"/>
                    </a:lnTo>
                    <a:lnTo>
                      <a:pt x="155" y="763"/>
                    </a:lnTo>
                    <a:lnTo>
                      <a:pt x="155" y="763"/>
                    </a:lnTo>
                    <a:lnTo>
                      <a:pt x="146" y="741"/>
                    </a:lnTo>
                    <a:lnTo>
                      <a:pt x="138" y="717"/>
                    </a:lnTo>
                    <a:lnTo>
                      <a:pt x="133" y="692"/>
                    </a:lnTo>
                    <a:lnTo>
                      <a:pt x="129" y="668"/>
                    </a:lnTo>
                    <a:lnTo>
                      <a:pt x="125" y="642"/>
                    </a:lnTo>
                    <a:lnTo>
                      <a:pt x="123" y="616"/>
                    </a:lnTo>
                    <a:lnTo>
                      <a:pt x="123" y="590"/>
                    </a:lnTo>
                    <a:lnTo>
                      <a:pt x="125" y="563"/>
                    </a:lnTo>
                    <a:lnTo>
                      <a:pt x="125" y="563"/>
                    </a:lnTo>
                    <a:lnTo>
                      <a:pt x="129" y="537"/>
                    </a:lnTo>
                    <a:lnTo>
                      <a:pt x="133" y="513"/>
                    </a:lnTo>
                    <a:lnTo>
                      <a:pt x="138" y="489"/>
                    </a:lnTo>
                    <a:lnTo>
                      <a:pt x="146" y="465"/>
                    </a:lnTo>
                    <a:lnTo>
                      <a:pt x="153" y="442"/>
                    </a:lnTo>
                    <a:lnTo>
                      <a:pt x="162" y="418"/>
                    </a:lnTo>
                    <a:lnTo>
                      <a:pt x="181" y="375"/>
                    </a:lnTo>
                    <a:lnTo>
                      <a:pt x="205" y="332"/>
                    </a:lnTo>
                    <a:lnTo>
                      <a:pt x="233" y="293"/>
                    </a:lnTo>
                    <a:lnTo>
                      <a:pt x="263" y="256"/>
                    </a:lnTo>
                    <a:lnTo>
                      <a:pt x="297" y="222"/>
                    </a:lnTo>
                    <a:lnTo>
                      <a:pt x="334" y="192"/>
                    </a:lnTo>
                    <a:lnTo>
                      <a:pt x="373" y="164"/>
                    </a:lnTo>
                    <a:lnTo>
                      <a:pt x="414" y="140"/>
                    </a:lnTo>
                    <a:lnTo>
                      <a:pt x="457" y="121"/>
                    </a:lnTo>
                    <a:lnTo>
                      <a:pt x="480" y="112"/>
                    </a:lnTo>
                    <a:lnTo>
                      <a:pt x="504" y="104"/>
                    </a:lnTo>
                    <a:lnTo>
                      <a:pt x="526" y="99"/>
                    </a:lnTo>
                    <a:lnTo>
                      <a:pt x="550" y="93"/>
                    </a:lnTo>
                    <a:lnTo>
                      <a:pt x="575" y="89"/>
                    </a:lnTo>
                    <a:lnTo>
                      <a:pt x="599" y="86"/>
                    </a:lnTo>
                    <a:lnTo>
                      <a:pt x="623" y="84"/>
                    </a:lnTo>
                    <a:lnTo>
                      <a:pt x="648" y="84"/>
                    </a:lnTo>
                    <a:lnTo>
                      <a:pt x="648" y="84"/>
                    </a:lnTo>
                    <a:lnTo>
                      <a:pt x="674" y="84"/>
                    </a:lnTo>
                    <a:lnTo>
                      <a:pt x="700" y="86"/>
                    </a:lnTo>
                    <a:lnTo>
                      <a:pt x="700" y="86"/>
                    </a:lnTo>
                    <a:lnTo>
                      <a:pt x="724" y="89"/>
                    </a:lnTo>
                    <a:lnTo>
                      <a:pt x="750" y="93"/>
                    </a:lnTo>
                    <a:lnTo>
                      <a:pt x="774" y="101"/>
                    </a:lnTo>
                    <a:lnTo>
                      <a:pt x="799" y="108"/>
                    </a:lnTo>
                    <a:lnTo>
                      <a:pt x="823" y="116"/>
                    </a:lnTo>
                    <a:lnTo>
                      <a:pt x="845" y="127"/>
                    </a:lnTo>
                    <a:lnTo>
                      <a:pt x="868" y="138"/>
                    </a:lnTo>
                    <a:lnTo>
                      <a:pt x="890" y="149"/>
                    </a:lnTo>
                    <a:lnTo>
                      <a:pt x="912" y="164"/>
                    </a:lnTo>
                    <a:lnTo>
                      <a:pt x="933" y="179"/>
                    </a:lnTo>
                    <a:lnTo>
                      <a:pt x="954" y="194"/>
                    </a:lnTo>
                    <a:lnTo>
                      <a:pt x="972" y="213"/>
                    </a:lnTo>
                    <a:lnTo>
                      <a:pt x="991" y="229"/>
                    </a:lnTo>
                    <a:lnTo>
                      <a:pt x="1008" y="250"/>
                    </a:lnTo>
                    <a:lnTo>
                      <a:pt x="1026" y="270"/>
                    </a:lnTo>
                    <a:lnTo>
                      <a:pt x="1041" y="293"/>
                    </a:lnTo>
                    <a:lnTo>
                      <a:pt x="1041" y="293"/>
                    </a:lnTo>
                    <a:lnTo>
                      <a:pt x="1056" y="313"/>
                    </a:lnTo>
                    <a:lnTo>
                      <a:pt x="1069" y="336"/>
                    </a:lnTo>
                    <a:lnTo>
                      <a:pt x="1080" y="358"/>
                    </a:lnTo>
                    <a:lnTo>
                      <a:pt x="1093" y="382"/>
                    </a:lnTo>
                    <a:lnTo>
                      <a:pt x="1103" y="407"/>
                    </a:lnTo>
                    <a:lnTo>
                      <a:pt x="1112" y="431"/>
                    </a:lnTo>
                    <a:lnTo>
                      <a:pt x="1120" y="455"/>
                    </a:lnTo>
                    <a:lnTo>
                      <a:pt x="1127" y="479"/>
                    </a:lnTo>
                    <a:lnTo>
                      <a:pt x="1133" y="506"/>
                    </a:lnTo>
                    <a:lnTo>
                      <a:pt x="1138" y="530"/>
                    </a:lnTo>
                    <a:lnTo>
                      <a:pt x="1142" y="556"/>
                    </a:lnTo>
                    <a:lnTo>
                      <a:pt x="1144" y="582"/>
                    </a:lnTo>
                    <a:lnTo>
                      <a:pt x="1146" y="608"/>
                    </a:lnTo>
                    <a:lnTo>
                      <a:pt x="1146" y="634"/>
                    </a:lnTo>
                    <a:lnTo>
                      <a:pt x="1146" y="659"/>
                    </a:lnTo>
                    <a:lnTo>
                      <a:pt x="1144" y="685"/>
                    </a:lnTo>
                    <a:lnTo>
                      <a:pt x="1144" y="685"/>
                    </a:lnTo>
                    <a:lnTo>
                      <a:pt x="1140" y="709"/>
                    </a:lnTo>
                    <a:lnTo>
                      <a:pt x="1136" y="731"/>
                    </a:lnTo>
                    <a:lnTo>
                      <a:pt x="1131" y="754"/>
                    </a:lnTo>
                    <a:lnTo>
                      <a:pt x="1125" y="774"/>
                    </a:lnTo>
                    <a:lnTo>
                      <a:pt x="1118" y="795"/>
                    </a:lnTo>
                    <a:lnTo>
                      <a:pt x="1110" y="815"/>
                    </a:lnTo>
                    <a:lnTo>
                      <a:pt x="1101" y="834"/>
                    </a:lnTo>
                    <a:lnTo>
                      <a:pt x="1092" y="853"/>
                    </a:lnTo>
                    <a:lnTo>
                      <a:pt x="1080" y="870"/>
                    </a:lnTo>
                    <a:lnTo>
                      <a:pt x="1067" y="886"/>
                    </a:lnTo>
                    <a:lnTo>
                      <a:pt x="1054" y="903"/>
                    </a:lnTo>
                    <a:lnTo>
                      <a:pt x="1041" y="918"/>
                    </a:lnTo>
                    <a:lnTo>
                      <a:pt x="1026" y="931"/>
                    </a:lnTo>
                    <a:lnTo>
                      <a:pt x="1011" y="944"/>
                    </a:lnTo>
                    <a:lnTo>
                      <a:pt x="995" y="957"/>
                    </a:lnTo>
                    <a:lnTo>
                      <a:pt x="978" y="968"/>
                    </a:lnTo>
                    <a:lnTo>
                      <a:pt x="978" y="968"/>
                    </a:lnTo>
                    <a:lnTo>
                      <a:pt x="959" y="978"/>
                    </a:lnTo>
                    <a:lnTo>
                      <a:pt x="940" y="987"/>
                    </a:lnTo>
                    <a:lnTo>
                      <a:pt x="899" y="1004"/>
                    </a:lnTo>
                    <a:lnTo>
                      <a:pt x="856" y="1015"/>
                    </a:lnTo>
                    <a:lnTo>
                      <a:pt x="810" y="1024"/>
                    </a:lnTo>
                    <a:lnTo>
                      <a:pt x="810" y="1024"/>
                    </a:lnTo>
                    <a:close/>
                    <a:moveTo>
                      <a:pt x="297" y="1196"/>
                    </a:moveTo>
                    <a:lnTo>
                      <a:pt x="297" y="1196"/>
                    </a:lnTo>
                    <a:lnTo>
                      <a:pt x="304" y="1241"/>
                    </a:lnTo>
                    <a:lnTo>
                      <a:pt x="308" y="1288"/>
                    </a:lnTo>
                    <a:lnTo>
                      <a:pt x="310" y="1334"/>
                    </a:lnTo>
                    <a:lnTo>
                      <a:pt x="308" y="1381"/>
                    </a:lnTo>
                    <a:lnTo>
                      <a:pt x="304" y="1426"/>
                    </a:lnTo>
                    <a:lnTo>
                      <a:pt x="299" y="1444"/>
                    </a:lnTo>
                    <a:lnTo>
                      <a:pt x="295" y="1465"/>
                    </a:lnTo>
                    <a:lnTo>
                      <a:pt x="289" y="1482"/>
                    </a:lnTo>
                    <a:lnTo>
                      <a:pt x="282" y="1498"/>
                    </a:lnTo>
                    <a:lnTo>
                      <a:pt x="274" y="1513"/>
                    </a:lnTo>
                    <a:lnTo>
                      <a:pt x="265" y="1526"/>
                    </a:lnTo>
                    <a:lnTo>
                      <a:pt x="265" y="1526"/>
                    </a:lnTo>
                    <a:lnTo>
                      <a:pt x="252" y="1539"/>
                    </a:lnTo>
                    <a:lnTo>
                      <a:pt x="237" y="1549"/>
                    </a:lnTo>
                    <a:lnTo>
                      <a:pt x="220" y="1554"/>
                    </a:lnTo>
                    <a:lnTo>
                      <a:pt x="202" y="1556"/>
                    </a:lnTo>
                    <a:lnTo>
                      <a:pt x="202" y="1556"/>
                    </a:lnTo>
                    <a:lnTo>
                      <a:pt x="202" y="1556"/>
                    </a:lnTo>
                    <a:lnTo>
                      <a:pt x="179" y="1554"/>
                    </a:lnTo>
                    <a:lnTo>
                      <a:pt x="179" y="1554"/>
                    </a:lnTo>
                    <a:lnTo>
                      <a:pt x="155" y="1547"/>
                    </a:lnTo>
                    <a:lnTo>
                      <a:pt x="146" y="1543"/>
                    </a:lnTo>
                    <a:lnTo>
                      <a:pt x="136" y="1538"/>
                    </a:lnTo>
                    <a:lnTo>
                      <a:pt x="127" y="1532"/>
                    </a:lnTo>
                    <a:lnTo>
                      <a:pt x="119" y="1526"/>
                    </a:lnTo>
                    <a:lnTo>
                      <a:pt x="112" y="1519"/>
                    </a:lnTo>
                    <a:lnTo>
                      <a:pt x="106" y="1510"/>
                    </a:lnTo>
                    <a:lnTo>
                      <a:pt x="106" y="1510"/>
                    </a:lnTo>
                    <a:lnTo>
                      <a:pt x="99" y="1495"/>
                    </a:lnTo>
                    <a:lnTo>
                      <a:pt x="95" y="1476"/>
                    </a:lnTo>
                    <a:lnTo>
                      <a:pt x="91" y="1459"/>
                    </a:lnTo>
                    <a:lnTo>
                      <a:pt x="91" y="1439"/>
                    </a:lnTo>
                    <a:lnTo>
                      <a:pt x="93" y="1420"/>
                    </a:lnTo>
                    <a:lnTo>
                      <a:pt x="95" y="1400"/>
                    </a:lnTo>
                    <a:lnTo>
                      <a:pt x="99" y="1381"/>
                    </a:lnTo>
                    <a:lnTo>
                      <a:pt x="105" y="1364"/>
                    </a:lnTo>
                    <a:lnTo>
                      <a:pt x="105" y="1364"/>
                    </a:lnTo>
                    <a:lnTo>
                      <a:pt x="131" y="1273"/>
                    </a:lnTo>
                    <a:lnTo>
                      <a:pt x="131" y="1273"/>
                    </a:lnTo>
                    <a:lnTo>
                      <a:pt x="162" y="1174"/>
                    </a:lnTo>
                    <a:lnTo>
                      <a:pt x="162" y="1174"/>
                    </a:lnTo>
                    <a:lnTo>
                      <a:pt x="164" y="1161"/>
                    </a:lnTo>
                    <a:lnTo>
                      <a:pt x="162" y="1148"/>
                    </a:lnTo>
                    <a:lnTo>
                      <a:pt x="157" y="1136"/>
                    </a:lnTo>
                    <a:lnTo>
                      <a:pt x="147" y="1127"/>
                    </a:lnTo>
                    <a:lnTo>
                      <a:pt x="147" y="1127"/>
                    </a:lnTo>
                    <a:lnTo>
                      <a:pt x="133" y="1114"/>
                    </a:lnTo>
                    <a:lnTo>
                      <a:pt x="119" y="1099"/>
                    </a:lnTo>
                    <a:lnTo>
                      <a:pt x="119" y="1099"/>
                    </a:lnTo>
                    <a:lnTo>
                      <a:pt x="110" y="1086"/>
                    </a:lnTo>
                    <a:lnTo>
                      <a:pt x="101" y="1073"/>
                    </a:lnTo>
                    <a:lnTo>
                      <a:pt x="95" y="1058"/>
                    </a:lnTo>
                    <a:lnTo>
                      <a:pt x="90" y="1041"/>
                    </a:lnTo>
                    <a:lnTo>
                      <a:pt x="86" y="1026"/>
                    </a:lnTo>
                    <a:lnTo>
                      <a:pt x="84" y="1009"/>
                    </a:lnTo>
                    <a:lnTo>
                      <a:pt x="84" y="993"/>
                    </a:lnTo>
                    <a:lnTo>
                      <a:pt x="84" y="976"/>
                    </a:lnTo>
                    <a:lnTo>
                      <a:pt x="84" y="976"/>
                    </a:lnTo>
                    <a:lnTo>
                      <a:pt x="88" y="959"/>
                    </a:lnTo>
                    <a:lnTo>
                      <a:pt x="91" y="944"/>
                    </a:lnTo>
                    <a:lnTo>
                      <a:pt x="97" y="929"/>
                    </a:lnTo>
                    <a:lnTo>
                      <a:pt x="105" y="914"/>
                    </a:lnTo>
                    <a:lnTo>
                      <a:pt x="114" y="899"/>
                    </a:lnTo>
                    <a:lnTo>
                      <a:pt x="123" y="886"/>
                    </a:lnTo>
                    <a:lnTo>
                      <a:pt x="134" y="875"/>
                    </a:lnTo>
                    <a:lnTo>
                      <a:pt x="147" y="864"/>
                    </a:lnTo>
                    <a:lnTo>
                      <a:pt x="147" y="864"/>
                    </a:lnTo>
                    <a:lnTo>
                      <a:pt x="159" y="856"/>
                    </a:lnTo>
                    <a:lnTo>
                      <a:pt x="172" y="849"/>
                    </a:lnTo>
                    <a:lnTo>
                      <a:pt x="183" y="842"/>
                    </a:lnTo>
                    <a:lnTo>
                      <a:pt x="196" y="838"/>
                    </a:lnTo>
                    <a:lnTo>
                      <a:pt x="209" y="832"/>
                    </a:lnTo>
                    <a:lnTo>
                      <a:pt x="224" y="830"/>
                    </a:lnTo>
                    <a:lnTo>
                      <a:pt x="237" y="828"/>
                    </a:lnTo>
                    <a:lnTo>
                      <a:pt x="252" y="828"/>
                    </a:lnTo>
                    <a:lnTo>
                      <a:pt x="252" y="828"/>
                    </a:lnTo>
                    <a:lnTo>
                      <a:pt x="271" y="828"/>
                    </a:lnTo>
                    <a:lnTo>
                      <a:pt x="289" y="832"/>
                    </a:lnTo>
                    <a:lnTo>
                      <a:pt x="308" y="838"/>
                    </a:lnTo>
                    <a:lnTo>
                      <a:pt x="325" y="845"/>
                    </a:lnTo>
                    <a:lnTo>
                      <a:pt x="341" y="855"/>
                    </a:lnTo>
                    <a:lnTo>
                      <a:pt x="356" y="864"/>
                    </a:lnTo>
                    <a:lnTo>
                      <a:pt x="371" y="877"/>
                    </a:lnTo>
                    <a:lnTo>
                      <a:pt x="384" y="892"/>
                    </a:lnTo>
                    <a:lnTo>
                      <a:pt x="384" y="892"/>
                    </a:lnTo>
                    <a:lnTo>
                      <a:pt x="394" y="905"/>
                    </a:lnTo>
                    <a:lnTo>
                      <a:pt x="401" y="920"/>
                    </a:lnTo>
                    <a:lnTo>
                      <a:pt x="409" y="935"/>
                    </a:lnTo>
                    <a:lnTo>
                      <a:pt x="414" y="950"/>
                    </a:lnTo>
                    <a:lnTo>
                      <a:pt x="416" y="967"/>
                    </a:lnTo>
                    <a:lnTo>
                      <a:pt x="420" y="983"/>
                    </a:lnTo>
                    <a:lnTo>
                      <a:pt x="420" y="998"/>
                    </a:lnTo>
                    <a:lnTo>
                      <a:pt x="418" y="1015"/>
                    </a:lnTo>
                    <a:lnTo>
                      <a:pt x="418" y="1015"/>
                    </a:lnTo>
                    <a:lnTo>
                      <a:pt x="416" y="1032"/>
                    </a:lnTo>
                    <a:lnTo>
                      <a:pt x="411" y="1049"/>
                    </a:lnTo>
                    <a:lnTo>
                      <a:pt x="405" y="1064"/>
                    </a:lnTo>
                    <a:lnTo>
                      <a:pt x="397" y="1079"/>
                    </a:lnTo>
                    <a:lnTo>
                      <a:pt x="390" y="1092"/>
                    </a:lnTo>
                    <a:lnTo>
                      <a:pt x="379" y="1105"/>
                    </a:lnTo>
                    <a:lnTo>
                      <a:pt x="368" y="1118"/>
                    </a:lnTo>
                    <a:lnTo>
                      <a:pt x="356" y="1127"/>
                    </a:lnTo>
                    <a:lnTo>
                      <a:pt x="356" y="1127"/>
                    </a:lnTo>
                    <a:lnTo>
                      <a:pt x="340" y="1140"/>
                    </a:lnTo>
                    <a:lnTo>
                      <a:pt x="321" y="1149"/>
                    </a:lnTo>
                    <a:lnTo>
                      <a:pt x="321" y="1149"/>
                    </a:lnTo>
                    <a:lnTo>
                      <a:pt x="313" y="1153"/>
                    </a:lnTo>
                    <a:lnTo>
                      <a:pt x="308" y="1157"/>
                    </a:lnTo>
                    <a:lnTo>
                      <a:pt x="304" y="1163"/>
                    </a:lnTo>
                    <a:lnTo>
                      <a:pt x="300" y="1168"/>
                    </a:lnTo>
                    <a:lnTo>
                      <a:pt x="297" y="1176"/>
                    </a:lnTo>
                    <a:lnTo>
                      <a:pt x="297" y="1181"/>
                    </a:lnTo>
                    <a:lnTo>
                      <a:pt x="295" y="1189"/>
                    </a:lnTo>
                    <a:lnTo>
                      <a:pt x="297" y="1196"/>
                    </a:lnTo>
                    <a:lnTo>
                      <a:pt x="297" y="1196"/>
                    </a:lnTo>
                    <a:close/>
                    <a:moveTo>
                      <a:pt x="384" y="1211"/>
                    </a:moveTo>
                    <a:lnTo>
                      <a:pt x="384" y="1211"/>
                    </a:lnTo>
                    <a:lnTo>
                      <a:pt x="407" y="1194"/>
                    </a:lnTo>
                    <a:lnTo>
                      <a:pt x="407" y="1194"/>
                    </a:lnTo>
                    <a:lnTo>
                      <a:pt x="427" y="1176"/>
                    </a:lnTo>
                    <a:lnTo>
                      <a:pt x="427" y="1176"/>
                    </a:lnTo>
                    <a:lnTo>
                      <a:pt x="409" y="1215"/>
                    </a:lnTo>
                    <a:lnTo>
                      <a:pt x="390" y="1256"/>
                    </a:lnTo>
                    <a:lnTo>
                      <a:pt x="390" y="1256"/>
                    </a:lnTo>
                    <a:lnTo>
                      <a:pt x="384" y="1211"/>
                    </a:lnTo>
                    <a:lnTo>
                      <a:pt x="384" y="1211"/>
                    </a:lnTo>
                    <a:close/>
                    <a:moveTo>
                      <a:pt x="606" y="2469"/>
                    </a:moveTo>
                    <a:lnTo>
                      <a:pt x="606" y="2469"/>
                    </a:lnTo>
                    <a:lnTo>
                      <a:pt x="605" y="2575"/>
                    </a:lnTo>
                    <a:lnTo>
                      <a:pt x="603" y="2682"/>
                    </a:lnTo>
                    <a:lnTo>
                      <a:pt x="603" y="2682"/>
                    </a:lnTo>
                    <a:lnTo>
                      <a:pt x="599" y="2700"/>
                    </a:lnTo>
                    <a:lnTo>
                      <a:pt x="599" y="2700"/>
                    </a:lnTo>
                    <a:lnTo>
                      <a:pt x="593" y="2670"/>
                    </a:lnTo>
                    <a:lnTo>
                      <a:pt x="593" y="2670"/>
                    </a:lnTo>
                    <a:lnTo>
                      <a:pt x="590" y="2648"/>
                    </a:lnTo>
                    <a:lnTo>
                      <a:pt x="586" y="2620"/>
                    </a:lnTo>
                    <a:lnTo>
                      <a:pt x="582" y="2558"/>
                    </a:lnTo>
                    <a:lnTo>
                      <a:pt x="582" y="2488"/>
                    </a:lnTo>
                    <a:lnTo>
                      <a:pt x="582" y="2409"/>
                    </a:lnTo>
                    <a:lnTo>
                      <a:pt x="586" y="2331"/>
                    </a:lnTo>
                    <a:lnTo>
                      <a:pt x="590" y="2256"/>
                    </a:lnTo>
                    <a:lnTo>
                      <a:pt x="597" y="2187"/>
                    </a:lnTo>
                    <a:lnTo>
                      <a:pt x="605" y="2131"/>
                    </a:lnTo>
                    <a:lnTo>
                      <a:pt x="605" y="2131"/>
                    </a:lnTo>
                    <a:lnTo>
                      <a:pt x="608" y="2163"/>
                    </a:lnTo>
                    <a:lnTo>
                      <a:pt x="610" y="2202"/>
                    </a:lnTo>
                    <a:lnTo>
                      <a:pt x="610" y="2290"/>
                    </a:lnTo>
                    <a:lnTo>
                      <a:pt x="610" y="2381"/>
                    </a:lnTo>
                    <a:lnTo>
                      <a:pt x="606" y="2469"/>
                    </a:lnTo>
                    <a:lnTo>
                      <a:pt x="606" y="246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80" name="Freeform: Shape 54">
                <a:extLst>
                  <a:ext uri="{FF2B5EF4-FFF2-40B4-BE49-F238E27FC236}">
                    <a16:creationId xmlns:a16="http://schemas.microsoft.com/office/drawing/2014/main" id="{5E4F0B47-D779-A719-932D-74C76E572EB2}"/>
                  </a:ext>
                </a:extLst>
              </p:cNvPr>
              <p:cNvSpPr>
                <a:spLocks/>
              </p:cNvSpPr>
              <p:nvPr/>
            </p:nvSpPr>
            <p:spPr bwMode="auto">
              <a:xfrm>
                <a:off x="5891213" y="2990850"/>
                <a:ext cx="222250" cy="309563"/>
              </a:xfrm>
              <a:custGeom>
                <a:avLst/>
                <a:gdLst>
                  <a:gd name="T0" fmla="*/ 6 w 280"/>
                  <a:gd name="T1" fmla="*/ 71 h 390"/>
                  <a:gd name="T2" fmla="*/ 6 w 280"/>
                  <a:gd name="T3" fmla="*/ 75 h 390"/>
                  <a:gd name="T4" fmla="*/ 30 w 280"/>
                  <a:gd name="T5" fmla="*/ 205 h 390"/>
                  <a:gd name="T6" fmla="*/ 53 w 280"/>
                  <a:gd name="T7" fmla="*/ 355 h 390"/>
                  <a:gd name="T8" fmla="*/ 54 w 280"/>
                  <a:gd name="T9" fmla="*/ 362 h 390"/>
                  <a:gd name="T10" fmla="*/ 64 w 280"/>
                  <a:gd name="T11" fmla="*/ 379 h 390"/>
                  <a:gd name="T12" fmla="*/ 71 w 280"/>
                  <a:gd name="T13" fmla="*/ 385 h 390"/>
                  <a:gd name="T14" fmla="*/ 94 w 280"/>
                  <a:gd name="T15" fmla="*/ 390 h 390"/>
                  <a:gd name="T16" fmla="*/ 107 w 280"/>
                  <a:gd name="T17" fmla="*/ 388 h 390"/>
                  <a:gd name="T18" fmla="*/ 133 w 280"/>
                  <a:gd name="T19" fmla="*/ 379 h 390"/>
                  <a:gd name="T20" fmla="*/ 176 w 280"/>
                  <a:gd name="T21" fmla="*/ 360 h 390"/>
                  <a:gd name="T22" fmla="*/ 211 w 280"/>
                  <a:gd name="T23" fmla="*/ 338 h 390"/>
                  <a:gd name="T24" fmla="*/ 237 w 280"/>
                  <a:gd name="T25" fmla="*/ 315 h 390"/>
                  <a:gd name="T26" fmla="*/ 256 w 280"/>
                  <a:gd name="T27" fmla="*/ 293 h 390"/>
                  <a:gd name="T28" fmla="*/ 269 w 280"/>
                  <a:gd name="T29" fmla="*/ 271 h 390"/>
                  <a:gd name="T30" fmla="*/ 278 w 280"/>
                  <a:gd name="T31" fmla="*/ 239 h 390"/>
                  <a:gd name="T32" fmla="*/ 280 w 280"/>
                  <a:gd name="T33" fmla="*/ 218 h 390"/>
                  <a:gd name="T34" fmla="*/ 275 w 280"/>
                  <a:gd name="T35" fmla="*/ 179 h 390"/>
                  <a:gd name="T36" fmla="*/ 263 w 280"/>
                  <a:gd name="T37" fmla="*/ 144 h 390"/>
                  <a:gd name="T38" fmla="*/ 245 w 280"/>
                  <a:gd name="T39" fmla="*/ 110 h 390"/>
                  <a:gd name="T40" fmla="*/ 219 w 280"/>
                  <a:gd name="T41" fmla="*/ 80 h 390"/>
                  <a:gd name="T42" fmla="*/ 187 w 280"/>
                  <a:gd name="T43" fmla="*/ 54 h 390"/>
                  <a:gd name="T44" fmla="*/ 148 w 280"/>
                  <a:gd name="T45" fmla="*/ 32 h 390"/>
                  <a:gd name="T46" fmla="*/ 103 w 280"/>
                  <a:gd name="T47" fmla="*/ 15 h 390"/>
                  <a:gd name="T48" fmla="*/ 51 w 280"/>
                  <a:gd name="T49" fmla="*/ 2 h 390"/>
                  <a:gd name="T50" fmla="*/ 41 w 280"/>
                  <a:gd name="T51" fmla="*/ 0 h 390"/>
                  <a:gd name="T52" fmla="*/ 21 w 280"/>
                  <a:gd name="T53" fmla="*/ 6 h 390"/>
                  <a:gd name="T54" fmla="*/ 13 w 280"/>
                  <a:gd name="T55" fmla="*/ 13 h 390"/>
                  <a:gd name="T56" fmla="*/ 2 w 280"/>
                  <a:gd name="T57" fmla="*/ 30 h 390"/>
                  <a:gd name="T58" fmla="*/ 2 w 280"/>
                  <a:gd name="T59" fmla="*/ 50 h 390"/>
                  <a:gd name="T60" fmla="*/ 6 w 280"/>
                  <a:gd name="T61" fmla="*/ 71 h 390"/>
                  <a:gd name="T62" fmla="*/ 129 w 280"/>
                  <a:gd name="T63" fmla="*/ 289 h 390"/>
                  <a:gd name="T64" fmla="*/ 114 w 280"/>
                  <a:gd name="T65" fmla="*/ 192 h 390"/>
                  <a:gd name="T66" fmla="*/ 97 w 280"/>
                  <a:gd name="T67" fmla="*/ 103 h 390"/>
                  <a:gd name="T68" fmla="*/ 140 w 280"/>
                  <a:gd name="T69" fmla="*/ 123 h 390"/>
                  <a:gd name="T70" fmla="*/ 170 w 280"/>
                  <a:gd name="T71" fmla="*/ 151 h 390"/>
                  <a:gd name="T72" fmla="*/ 189 w 280"/>
                  <a:gd name="T73" fmla="*/ 183 h 390"/>
                  <a:gd name="T74" fmla="*/ 196 w 280"/>
                  <a:gd name="T75" fmla="*/ 220 h 390"/>
                  <a:gd name="T76" fmla="*/ 194 w 280"/>
                  <a:gd name="T77" fmla="*/ 231 h 390"/>
                  <a:gd name="T78" fmla="*/ 183 w 280"/>
                  <a:gd name="T79" fmla="*/ 252 h 390"/>
                  <a:gd name="T80" fmla="*/ 165 w 280"/>
                  <a:gd name="T81" fmla="*/ 269 h 390"/>
                  <a:gd name="T82" fmla="*/ 129 w 280"/>
                  <a:gd name="T83" fmla="*/ 28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0" h="390">
                    <a:moveTo>
                      <a:pt x="6" y="71"/>
                    </a:moveTo>
                    <a:lnTo>
                      <a:pt x="6" y="71"/>
                    </a:lnTo>
                    <a:lnTo>
                      <a:pt x="6" y="75"/>
                    </a:lnTo>
                    <a:lnTo>
                      <a:pt x="6" y="75"/>
                    </a:lnTo>
                    <a:lnTo>
                      <a:pt x="19" y="136"/>
                    </a:lnTo>
                    <a:lnTo>
                      <a:pt x="30" y="205"/>
                    </a:lnTo>
                    <a:lnTo>
                      <a:pt x="41" y="276"/>
                    </a:lnTo>
                    <a:lnTo>
                      <a:pt x="53" y="355"/>
                    </a:lnTo>
                    <a:lnTo>
                      <a:pt x="53" y="355"/>
                    </a:lnTo>
                    <a:lnTo>
                      <a:pt x="54" y="362"/>
                    </a:lnTo>
                    <a:lnTo>
                      <a:pt x="58" y="371"/>
                    </a:lnTo>
                    <a:lnTo>
                      <a:pt x="64" y="379"/>
                    </a:lnTo>
                    <a:lnTo>
                      <a:pt x="71" y="385"/>
                    </a:lnTo>
                    <a:lnTo>
                      <a:pt x="71" y="385"/>
                    </a:lnTo>
                    <a:lnTo>
                      <a:pt x="82" y="388"/>
                    </a:lnTo>
                    <a:lnTo>
                      <a:pt x="94" y="390"/>
                    </a:lnTo>
                    <a:lnTo>
                      <a:pt x="94" y="390"/>
                    </a:lnTo>
                    <a:lnTo>
                      <a:pt x="107" y="388"/>
                    </a:lnTo>
                    <a:lnTo>
                      <a:pt x="107" y="388"/>
                    </a:lnTo>
                    <a:lnTo>
                      <a:pt x="133" y="379"/>
                    </a:lnTo>
                    <a:lnTo>
                      <a:pt x="155" y="370"/>
                    </a:lnTo>
                    <a:lnTo>
                      <a:pt x="176" y="360"/>
                    </a:lnTo>
                    <a:lnTo>
                      <a:pt x="194" y="349"/>
                    </a:lnTo>
                    <a:lnTo>
                      <a:pt x="211" y="338"/>
                    </a:lnTo>
                    <a:lnTo>
                      <a:pt x="226" y="327"/>
                    </a:lnTo>
                    <a:lnTo>
                      <a:pt x="237" y="315"/>
                    </a:lnTo>
                    <a:lnTo>
                      <a:pt x="249" y="304"/>
                    </a:lnTo>
                    <a:lnTo>
                      <a:pt x="256" y="293"/>
                    </a:lnTo>
                    <a:lnTo>
                      <a:pt x="263" y="282"/>
                    </a:lnTo>
                    <a:lnTo>
                      <a:pt x="269" y="271"/>
                    </a:lnTo>
                    <a:lnTo>
                      <a:pt x="273" y="259"/>
                    </a:lnTo>
                    <a:lnTo>
                      <a:pt x="278" y="239"/>
                    </a:lnTo>
                    <a:lnTo>
                      <a:pt x="280" y="218"/>
                    </a:lnTo>
                    <a:lnTo>
                      <a:pt x="280" y="218"/>
                    </a:lnTo>
                    <a:lnTo>
                      <a:pt x="278" y="200"/>
                    </a:lnTo>
                    <a:lnTo>
                      <a:pt x="275" y="179"/>
                    </a:lnTo>
                    <a:lnTo>
                      <a:pt x="271" y="161"/>
                    </a:lnTo>
                    <a:lnTo>
                      <a:pt x="263" y="144"/>
                    </a:lnTo>
                    <a:lnTo>
                      <a:pt x="254" y="125"/>
                    </a:lnTo>
                    <a:lnTo>
                      <a:pt x="245" y="110"/>
                    </a:lnTo>
                    <a:lnTo>
                      <a:pt x="234" y="95"/>
                    </a:lnTo>
                    <a:lnTo>
                      <a:pt x="219" y="80"/>
                    </a:lnTo>
                    <a:lnTo>
                      <a:pt x="204" y="67"/>
                    </a:lnTo>
                    <a:lnTo>
                      <a:pt x="187" y="54"/>
                    </a:lnTo>
                    <a:lnTo>
                      <a:pt x="168" y="43"/>
                    </a:lnTo>
                    <a:lnTo>
                      <a:pt x="148" y="32"/>
                    </a:lnTo>
                    <a:lnTo>
                      <a:pt x="125" y="22"/>
                    </a:lnTo>
                    <a:lnTo>
                      <a:pt x="103" y="15"/>
                    </a:lnTo>
                    <a:lnTo>
                      <a:pt x="79" y="8"/>
                    </a:lnTo>
                    <a:lnTo>
                      <a:pt x="51" y="2"/>
                    </a:lnTo>
                    <a:lnTo>
                      <a:pt x="51" y="2"/>
                    </a:lnTo>
                    <a:lnTo>
                      <a:pt x="41" y="0"/>
                    </a:lnTo>
                    <a:lnTo>
                      <a:pt x="30" y="2"/>
                    </a:lnTo>
                    <a:lnTo>
                      <a:pt x="21" y="6"/>
                    </a:lnTo>
                    <a:lnTo>
                      <a:pt x="13" y="13"/>
                    </a:lnTo>
                    <a:lnTo>
                      <a:pt x="13" y="13"/>
                    </a:lnTo>
                    <a:lnTo>
                      <a:pt x="8" y="21"/>
                    </a:lnTo>
                    <a:lnTo>
                      <a:pt x="2" y="30"/>
                    </a:lnTo>
                    <a:lnTo>
                      <a:pt x="0" y="39"/>
                    </a:lnTo>
                    <a:lnTo>
                      <a:pt x="2" y="50"/>
                    </a:lnTo>
                    <a:lnTo>
                      <a:pt x="2" y="50"/>
                    </a:lnTo>
                    <a:lnTo>
                      <a:pt x="6" y="71"/>
                    </a:lnTo>
                    <a:lnTo>
                      <a:pt x="6" y="71"/>
                    </a:lnTo>
                    <a:close/>
                    <a:moveTo>
                      <a:pt x="129" y="289"/>
                    </a:moveTo>
                    <a:lnTo>
                      <a:pt x="129" y="289"/>
                    </a:lnTo>
                    <a:lnTo>
                      <a:pt x="114" y="192"/>
                    </a:lnTo>
                    <a:lnTo>
                      <a:pt x="97" y="103"/>
                    </a:lnTo>
                    <a:lnTo>
                      <a:pt x="97" y="103"/>
                    </a:lnTo>
                    <a:lnTo>
                      <a:pt x="120" y="112"/>
                    </a:lnTo>
                    <a:lnTo>
                      <a:pt x="140" y="123"/>
                    </a:lnTo>
                    <a:lnTo>
                      <a:pt x="157" y="136"/>
                    </a:lnTo>
                    <a:lnTo>
                      <a:pt x="170" y="151"/>
                    </a:lnTo>
                    <a:lnTo>
                      <a:pt x="181" y="166"/>
                    </a:lnTo>
                    <a:lnTo>
                      <a:pt x="189" y="183"/>
                    </a:lnTo>
                    <a:lnTo>
                      <a:pt x="194" y="202"/>
                    </a:lnTo>
                    <a:lnTo>
                      <a:pt x="196" y="220"/>
                    </a:lnTo>
                    <a:lnTo>
                      <a:pt x="196" y="220"/>
                    </a:lnTo>
                    <a:lnTo>
                      <a:pt x="194" y="231"/>
                    </a:lnTo>
                    <a:lnTo>
                      <a:pt x="191" y="241"/>
                    </a:lnTo>
                    <a:lnTo>
                      <a:pt x="183" y="252"/>
                    </a:lnTo>
                    <a:lnTo>
                      <a:pt x="174" y="259"/>
                    </a:lnTo>
                    <a:lnTo>
                      <a:pt x="165" y="269"/>
                    </a:lnTo>
                    <a:lnTo>
                      <a:pt x="153" y="276"/>
                    </a:lnTo>
                    <a:lnTo>
                      <a:pt x="129" y="289"/>
                    </a:lnTo>
                    <a:lnTo>
                      <a:pt x="129" y="28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81" name="Freeform: Shape 55">
                <a:extLst>
                  <a:ext uri="{FF2B5EF4-FFF2-40B4-BE49-F238E27FC236}">
                    <a16:creationId xmlns:a16="http://schemas.microsoft.com/office/drawing/2014/main" id="{11218DD3-95D9-54DD-3C42-5AD22EAA8120}"/>
                  </a:ext>
                </a:extLst>
              </p:cNvPr>
              <p:cNvSpPr>
                <a:spLocks/>
              </p:cNvSpPr>
              <p:nvPr/>
            </p:nvSpPr>
            <p:spPr bwMode="auto">
              <a:xfrm>
                <a:off x="5487988" y="2235200"/>
                <a:ext cx="101600" cy="161925"/>
              </a:xfrm>
              <a:custGeom>
                <a:avLst/>
                <a:gdLst>
                  <a:gd name="T0" fmla="*/ 71 w 127"/>
                  <a:gd name="T1" fmla="*/ 0 h 204"/>
                  <a:gd name="T2" fmla="*/ 71 w 127"/>
                  <a:gd name="T3" fmla="*/ 0 h 204"/>
                  <a:gd name="T4" fmla="*/ 58 w 127"/>
                  <a:gd name="T5" fmla="*/ 0 h 204"/>
                  <a:gd name="T6" fmla="*/ 46 w 127"/>
                  <a:gd name="T7" fmla="*/ 4 h 204"/>
                  <a:gd name="T8" fmla="*/ 35 w 127"/>
                  <a:gd name="T9" fmla="*/ 10 h 204"/>
                  <a:gd name="T10" fmla="*/ 26 w 127"/>
                  <a:gd name="T11" fmla="*/ 15 h 204"/>
                  <a:gd name="T12" fmla="*/ 18 w 127"/>
                  <a:gd name="T13" fmla="*/ 25 h 204"/>
                  <a:gd name="T14" fmla="*/ 11 w 127"/>
                  <a:gd name="T15" fmla="*/ 34 h 204"/>
                  <a:gd name="T16" fmla="*/ 7 w 127"/>
                  <a:gd name="T17" fmla="*/ 47 h 204"/>
                  <a:gd name="T18" fmla="*/ 5 w 127"/>
                  <a:gd name="T19" fmla="*/ 58 h 204"/>
                  <a:gd name="T20" fmla="*/ 0 w 127"/>
                  <a:gd name="T21" fmla="*/ 137 h 204"/>
                  <a:gd name="T22" fmla="*/ 0 w 127"/>
                  <a:gd name="T23" fmla="*/ 137 h 204"/>
                  <a:gd name="T24" fmla="*/ 0 w 127"/>
                  <a:gd name="T25" fmla="*/ 150 h 204"/>
                  <a:gd name="T26" fmla="*/ 2 w 127"/>
                  <a:gd name="T27" fmla="*/ 161 h 204"/>
                  <a:gd name="T28" fmla="*/ 7 w 127"/>
                  <a:gd name="T29" fmla="*/ 172 h 204"/>
                  <a:gd name="T30" fmla="*/ 13 w 127"/>
                  <a:gd name="T31" fmla="*/ 181 h 204"/>
                  <a:gd name="T32" fmla="*/ 22 w 127"/>
                  <a:gd name="T33" fmla="*/ 191 h 204"/>
                  <a:gd name="T34" fmla="*/ 32 w 127"/>
                  <a:gd name="T35" fmla="*/ 196 h 204"/>
                  <a:gd name="T36" fmla="*/ 43 w 127"/>
                  <a:gd name="T37" fmla="*/ 202 h 204"/>
                  <a:gd name="T38" fmla="*/ 56 w 127"/>
                  <a:gd name="T39" fmla="*/ 204 h 204"/>
                  <a:gd name="T40" fmla="*/ 56 w 127"/>
                  <a:gd name="T41" fmla="*/ 204 h 204"/>
                  <a:gd name="T42" fmla="*/ 69 w 127"/>
                  <a:gd name="T43" fmla="*/ 204 h 204"/>
                  <a:gd name="T44" fmla="*/ 80 w 127"/>
                  <a:gd name="T45" fmla="*/ 200 h 204"/>
                  <a:gd name="T46" fmla="*/ 91 w 127"/>
                  <a:gd name="T47" fmla="*/ 194 h 204"/>
                  <a:gd name="T48" fmla="*/ 101 w 127"/>
                  <a:gd name="T49" fmla="*/ 189 h 204"/>
                  <a:gd name="T50" fmla="*/ 108 w 127"/>
                  <a:gd name="T51" fmla="*/ 179 h 204"/>
                  <a:gd name="T52" fmla="*/ 114 w 127"/>
                  <a:gd name="T53" fmla="*/ 170 h 204"/>
                  <a:gd name="T54" fmla="*/ 119 w 127"/>
                  <a:gd name="T55" fmla="*/ 157 h 204"/>
                  <a:gd name="T56" fmla="*/ 121 w 127"/>
                  <a:gd name="T57" fmla="*/ 146 h 204"/>
                  <a:gd name="T58" fmla="*/ 127 w 127"/>
                  <a:gd name="T59" fmla="*/ 68 h 204"/>
                  <a:gd name="T60" fmla="*/ 127 w 127"/>
                  <a:gd name="T61" fmla="*/ 68 h 204"/>
                  <a:gd name="T62" fmla="*/ 127 w 127"/>
                  <a:gd name="T63" fmla="*/ 54 h 204"/>
                  <a:gd name="T64" fmla="*/ 123 w 127"/>
                  <a:gd name="T65" fmla="*/ 43 h 204"/>
                  <a:gd name="T66" fmla="*/ 119 w 127"/>
                  <a:gd name="T67" fmla="*/ 32 h 204"/>
                  <a:gd name="T68" fmla="*/ 112 w 127"/>
                  <a:gd name="T69" fmla="*/ 23 h 204"/>
                  <a:gd name="T70" fmla="*/ 104 w 127"/>
                  <a:gd name="T71" fmla="*/ 13 h 204"/>
                  <a:gd name="T72" fmla="*/ 95 w 127"/>
                  <a:gd name="T73" fmla="*/ 8 h 204"/>
                  <a:gd name="T74" fmla="*/ 84 w 127"/>
                  <a:gd name="T75" fmla="*/ 2 h 204"/>
                  <a:gd name="T76" fmla="*/ 71 w 127"/>
                  <a:gd name="T77" fmla="*/ 0 h 204"/>
                  <a:gd name="T78" fmla="*/ 71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71" y="0"/>
                    </a:moveTo>
                    <a:lnTo>
                      <a:pt x="71" y="0"/>
                    </a:lnTo>
                    <a:lnTo>
                      <a:pt x="58" y="0"/>
                    </a:lnTo>
                    <a:lnTo>
                      <a:pt x="46" y="4"/>
                    </a:lnTo>
                    <a:lnTo>
                      <a:pt x="35" y="10"/>
                    </a:lnTo>
                    <a:lnTo>
                      <a:pt x="26" y="15"/>
                    </a:lnTo>
                    <a:lnTo>
                      <a:pt x="18" y="25"/>
                    </a:lnTo>
                    <a:lnTo>
                      <a:pt x="11" y="34"/>
                    </a:lnTo>
                    <a:lnTo>
                      <a:pt x="7" y="47"/>
                    </a:lnTo>
                    <a:lnTo>
                      <a:pt x="5" y="58"/>
                    </a:lnTo>
                    <a:lnTo>
                      <a:pt x="0" y="137"/>
                    </a:lnTo>
                    <a:lnTo>
                      <a:pt x="0" y="137"/>
                    </a:lnTo>
                    <a:lnTo>
                      <a:pt x="0" y="150"/>
                    </a:lnTo>
                    <a:lnTo>
                      <a:pt x="2" y="161"/>
                    </a:lnTo>
                    <a:lnTo>
                      <a:pt x="7" y="172"/>
                    </a:lnTo>
                    <a:lnTo>
                      <a:pt x="13" y="181"/>
                    </a:lnTo>
                    <a:lnTo>
                      <a:pt x="22" y="191"/>
                    </a:lnTo>
                    <a:lnTo>
                      <a:pt x="32" y="196"/>
                    </a:lnTo>
                    <a:lnTo>
                      <a:pt x="43" y="202"/>
                    </a:lnTo>
                    <a:lnTo>
                      <a:pt x="56" y="204"/>
                    </a:lnTo>
                    <a:lnTo>
                      <a:pt x="56" y="204"/>
                    </a:lnTo>
                    <a:lnTo>
                      <a:pt x="69" y="204"/>
                    </a:lnTo>
                    <a:lnTo>
                      <a:pt x="80" y="200"/>
                    </a:lnTo>
                    <a:lnTo>
                      <a:pt x="91" y="194"/>
                    </a:lnTo>
                    <a:lnTo>
                      <a:pt x="101" y="189"/>
                    </a:lnTo>
                    <a:lnTo>
                      <a:pt x="108" y="179"/>
                    </a:lnTo>
                    <a:lnTo>
                      <a:pt x="114" y="170"/>
                    </a:lnTo>
                    <a:lnTo>
                      <a:pt x="119" y="157"/>
                    </a:lnTo>
                    <a:lnTo>
                      <a:pt x="121" y="146"/>
                    </a:lnTo>
                    <a:lnTo>
                      <a:pt x="127" y="68"/>
                    </a:lnTo>
                    <a:lnTo>
                      <a:pt x="127" y="68"/>
                    </a:lnTo>
                    <a:lnTo>
                      <a:pt x="127" y="54"/>
                    </a:lnTo>
                    <a:lnTo>
                      <a:pt x="123" y="43"/>
                    </a:lnTo>
                    <a:lnTo>
                      <a:pt x="119" y="32"/>
                    </a:lnTo>
                    <a:lnTo>
                      <a:pt x="112" y="23"/>
                    </a:lnTo>
                    <a:lnTo>
                      <a:pt x="104" y="13"/>
                    </a:lnTo>
                    <a:lnTo>
                      <a:pt x="95" y="8"/>
                    </a:lnTo>
                    <a:lnTo>
                      <a:pt x="84" y="2"/>
                    </a:lnTo>
                    <a:lnTo>
                      <a:pt x="71" y="0"/>
                    </a:lnTo>
                    <a:lnTo>
                      <a:pt x="7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82" name="Freeform: Shape 56">
                <a:extLst>
                  <a:ext uri="{FF2B5EF4-FFF2-40B4-BE49-F238E27FC236}">
                    <a16:creationId xmlns:a16="http://schemas.microsoft.com/office/drawing/2014/main" id="{AB599B90-8B8E-C4FD-998C-AB6F85653A87}"/>
                  </a:ext>
                </a:extLst>
              </p:cNvPr>
              <p:cNvSpPr>
                <a:spLocks/>
              </p:cNvSpPr>
              <p:nvPr/>
            </p:nvSpPr>
            <p:spPr bwMode="auto">
              <a:xfrm>
                <a:off x="5875338" y="2235200"/>
                <a:ext cx="100013" cy="161925"/>
              </a:xfrm>
              <a:custGeom>
                <a:avLst/>
                <a:gdLst>
                  <a:gd name="T0" fmla="*/ 56 w 127"/>
                  <a:gd name="T1" fmla="*/ 0 h 204"/>
                  <a:gd name="T2" fmla="*/ 56 w 127"/>
                  <a:gd name="T3" fmla="*/ 0 h 204"/>
                  <a:gd name="T4" fmla="*/ 43 w 127"/>
                  <a:gd name="T5" fmla="*/ 2 h 204"/>
                  <a:gd name="T6" fmla="*/ 32 w 127"/>
                  <a:gd name="T7" fmla="*/ 8 h 204"/>
                  <a:gd name="T8" fmla="*/ 22 w 127"/>
                  <a:gd name="T9" fmla="*/ 13 h 204"/>
                  <a:gd name="T10" fmla="*/ 13 w 127"/>
                  <a:gd name="T11" fmla="*/ 23 h 204"/>
                  <a:gd name="T12" fmla="*/ 7 w 127"/>
                  <a:gd name="T13" fmla="*/ 32 h 204"/>
                  <a:gd name="T14" fmla="*/ 4 w 127"/>
                  <a:gd name="T15" fmla="*/ 43 h 204"/>
                  <a:gd name="T16" fmla="*/ 0 w 127"/>
                  <a:gd name="T17" fmla="*/ 54 h 204"/>
                  <a:gd name="T18" fmla="*/ 0 w 127"/>
                  <a:gd name="T19" fmla="*/ 68 h 204"/>
                  <a:gd name="T20" fmla="*/ 5 w 127"/>
                  <a:gd name="T21" fmla="*/ 146 h 204"/>
                  <a:gd name="T22" fmla="*/ 5 w 127"/>
                  <a:gd name="T23" fmla="*/ 146 h 204"/>
                  <a:gd name="T24" fmla="*/ 7 w 127"/>
                  <a:gd name="T25" fmla="*/ 157 h 204"/>
                  <a:gd name="T26" fmla="*/ 13 w 127"/>
                  <a:gd name="T27" fmla="*/ 170 h 204"/>
                  <a:gd name="T28" fmla="*/ 18 w 127"/>
                  <a:gd name="T29" fmla="*/ 179 h 204"/>
                  <a:gd name="T30" fmla="*/ 26 w 127"/>
                  <a:gd name="T31" fmla="*/ 189 h 204"/>
                  <a:gd name="T32" fmla="*/ 35 w 127"/>
                  <a:gd name="T33" fmla="*/ 194 h 204"/>
                  <a:gd name="T34" fmla="*/ 46 w 127"/>
                  <a:gd name="T35" fmla="*/ 200 h 204"/>
                  <a:gd name="T36" fmla="*/ 58 w 127"/>
                  <a:gd name="T37" fmla="*/ 204 h 204"/>
                  <a:gd name="T38" fmla="*/ 71 w 127"/>
                  <a:gd name="T39" fmla="*/ 204 h 204"/>
                  <a:gd name="T40" fmla="*/ 71 w 127"/>
                  <a:gd name="T41" fmla="*/ 204 h 204"/>
                  <a:gd name="T42" fmla="*/ 84 w 127"/>
                  <a:gd name="T43" fmla="*/ 202 h 204"/>
                  <a:gd name="T44" fmla="*/ 95 w 127"/>
                  <a:gd name="T45" fmla="*/ 196 h 204"/>
                  <a:gd name="T46" fmla="*/ 104 w 127"/>
                  <a:gd name="T47" fmla="*/ 191 h 204"/>
                  <a:gd name="T48" fmla="*/ 114 w 127"/>
                  <a:gd name="T49" fmla="*/ 181 h 204"/>
                  <a:gd name="T50" fmla="*/ 119 w 127"/>
                  <a:gd name="T51" fmla="*/ 172 h 204"/>
                  <a:gd name="T52" fmla="*/ 125 w 127"/>
                  <a:gd name="T53" fmla="*/ 161 h 204"/>
                  <a:gd name="T54" fmla="*/ 127 w 127"/>
                  <a:gd name="T55" fmla="*/ 150 h 204"/>
                  <a:gd name="T56" fmla="*/ 127 w 127"/>
                  <a:gd name="T57" fmla="*/ 137 h 204"/>
                  <a:gd name="T58" fmla="*/ 121 w 127"/>
                  <a:gd name="T59" fmla="*/ 58 h 204"/>
                  <a:gd name="T60" fmla="*/ 121 w 127"/>
                  <a:gd name="T61" fmla="*/ 58 h 204"/>
                  <a:gd name="T62" fmla="*/ 119 w 127"/>
                  <a:gd name="T63" fmla="*/ 47 h 204"/>
                  <a:gd name="T64" fmla="*/ 114 w 127"/>
                  <a:gd name="T65" fmla="*/ 34 h 204"/>
                  <a:gd name="T66" fmla="*/ 108 w 127"/>
                  <a:gd name="T67" fmla="*/ 25 h 204"/>
                  <a:gd name="T68" fmla="*/ 101 w 127"/>
                  <a:gd name="T69" fmla="*/ 15 h 204"/>
                  <a:gd name="T70" fmla="*/ 91 w 127"/>
                  <a:gd name="T71" fmla="*/ 10 h 204"/>
                  <a:gd name="T72" fmla="*/ 80 w 127"/>
                  <a:gd name="T73" fmla="*/ 4 h 204"/>
                  <a:gd name="T74" fmla="*/ 69 w 127"/>
                  <a:gd name="T75" fmla="*/ 0 h 204"/>
                  <a:gd name="T76" fmla="*/ 56 w 127"/>
                  <a:gd name="T77" fmla="*/ 0 h 204"/>
                  <a:gd name="T78" fmla="*/ 56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56" y="0"/>
                    </a:moveTo>
                    <a:lnTo>
                      <a:pt x="56" y="0"/>
                    </a:lnTo>
                    <a:lnTo>
                      <a:pt x="43" y="2"/>
                    </a:lnTo>
                    <a:lnTo>
                      <a:pt x="32" y="8"/>
                    </a:lnTo>
                    <a:lnTo>
                      <a:pt x="22" y="13"/>
                    </a:lnTo>
                    <a:lnTo>
                      <a:pt x="13" y="23"/>
                    </a:lnTo>
                    <a:lnTo>
                      <a:pt x="7" y="32"/>
                    </a:lnTo>
                    <a:lnTo>
                      <a:pt x="4" y="43"/>
                    </a:lnTo>
                    <a:lnTo>
                      <a:pt x="0" y="54"/>
                    </a:lnTo>
                    <a:lnTo>
                      <a:pt x="0" y="68"/>
                    </a:lnTo>
                    <a:lnTo>
                      <a:pt x="5" y="146"/>
                    </a:lnTo>
                    <a:lnTo>
                      <a:pt x="5" y="146"/>
                    </a:lnTo>
                    <a:lnTo>
                      <a:pt x="7" y="157"/>
                    </a:lnTo>
                    <a:lnTo>
                      <a:pt x="13" y="170"/>
                    </a:lnTo>
                    <a:lnTo>
                      <a:pt x="18" y="179"/>
                    </a:lnTo>
                    <a:lnTo>
                      <a:pt x="26" y="189"/>
                    </a:lnTo>
                    <a:lnTo>
                      <a:pt x="35" y="194"/>
                    </a:lnTo>
                    <a:lnTo>
                      <a:pt x="46" y="200"/>
                    </a:lnTo>
                    <a:lnTo>
                      <a:pt x="58" y="204"/>
                    </a:lnTo>
                    <a:lnTo>
                      <a:pt x="71" y="204"/>
                    </a:lnTo>
                    <a:lnTo>
                      <a:pt x="71" y="204"/>
                    </a:lnTo>
                    <a:lnTo>
                      <a:pt x="84" y="202"/>
                    </a:lnTo>
                    <a:lnTo>
                      <a:pt x="95" y="196"/>
                    </a:lnTo>
                    <a:lnTo>
                      <a:pt x="104" y="191"/>
                    </a:lnTo>
                    <a:lnTo>
                      <a:pt x="114" y="181"/>
                    </a:lnTo>
                    <a:lnTo>
                      <a:pt x="119" y="172"/>
                    </a:lnTo>
                    <a:lnTo>
                      <a:pt x="125" y="161"/>
                    </a:lnTo>
                    <a:lnTo>
                      <a:pt x="127" y="150"/>
                    </a:lnTo>
                    <a:lnTo>
                      <a:pt x="127" y="137"/>
                    </a:lnTo>
                    <a:lnTo>
                      <a:pt x="121" y="58"/>
                    </a:lnTo>
                    <a:lnTo>
                      <a:pt x="121" y="58"/>
                    </a:lnTo>
                    <a:lnTo>
                      <a:pt x="119" y="47"/>
                    </a:lnTo>
                    <a:lnTo>
                      <a:pt x="114" y="34"/>
                    </a:lnTo>
                    <a:lnTo>
                      <a:pt x="108" y="25"/>
                    </a:lnTo>
                    <a:lnTo>
                      <a:pt x="101" y="15"/>
                    </a:lnTo>
                    <a:lnTo>
                      <a:pt x="91" y="10"/>
                    </a:lnTo>
                    <a:lnTo>
                      <a:pt x="80" y="4"/>
                    </a:lnTo>
                    <a:lnTo>
                      <a:pt x="69" y="0"/>
                    </a:lnTo>
                    <a:lnTo>
                      <a:pt x="56" y="0"/>
                    </a:lnTo>
                    <a:lnTo>
                      <a:pt x="56"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grpSp>
        <p:sp>
          <p:nvSpPr>
            <p:cNvPr id="64" name="Freeform: Shape 57">
              <a:extLst>
                <a:ext uri="{FF2B5EF4-FFF2-40B4-BE49-F238E27FC236}">
                  <a16:creationId xmlns:a16="http://schemas.microsoft.com/office/drawing/2014/main" id="{B5DEAEF6-BB97-A760-6836-7DB1891CC898}"/>
                </a:ext>
              </a:extLst>
            </p:cNvPr>
            <p:cNvSpPr>
              <a:spLocks/>
            </p:cNvSpPr>
            <p:nvPr/>
          </p:nvSpPr>
          <p:spPr bwMode="auto">
            <a:xfrm>
              <a:off x="8671865" y="1719475"/>
              <a:ext cx="226349" cy="2720275"/>
            </a:xfrm>
            <a:custGeom>
              <a:avLst/>
              <a:gdLst>
                <a:gd name="T0" fmla="*/ 351 w 351"/>
                <a:gd name="T1" fmla="*/ 6436 h 6436"/>
                <a:gd name="T2" fmla="*/ 267 w 351"/>
                <a:gd name="T3" fmla="*/ 6436 h 6436"/>
                <a:gd name="T4" fmla="*/ 267 w 351"/>
                <a:gd name="T5" fmla="*/ 175 h 6436"/>
                <a:gd name="T6" fmla="*/ 267 w 351"/>
                <a:gd name="T7" fmla="*/ 175 h 6436"/>
                <a:gd name="T8" fmla="*/ 265 w 351"/>
                <a:gd name="T9" fmla="*/ 157 h 6436"/>
                <a:gd name="T10" fmla="*/ 259 w 351"/>
                <a:gd name="T11" fmla="*/ 140 h 6436"/>
                <a:gd name="T12" fmla="*/ 252 w 351"/>
                <a:gd name="T13" fmla="*/ 123 h 6436"/>
                <a:gd name="T14" fmla="*/ 241 w 351"/>
                <a:gd name="T15" fmla="*/ 110 h 6436"/>
                <a:gd name="T16" fmla="*/ 226 w 351"/>
                <a:gd name="T17" fmla="*/ 99 h 6436"/>
                <a:gd name="T18" fmla="*/ 211 w 351"/>
                <a:gd name="T19" fmla="*/ 90 h 6436"/>
                <a:gd name="T20" fmla="*/ 194 w 351"/>
                <a:gd name="T21" fmla="*/ 86 h 6436"/>
                <a:gd name="T22" fmla="*/ 175 w 351"/>
                <a:gd name="T23" fmla="*/ 84 h 6436"/>
                <a:gd name="T24" fmla="*/ 175 w 351"/>
                <a:gd name="T25" fmla="*/ 84 h 6436"/>
                <a:gd name="T26" fmla="*/ 157 w 351"/>
                <a:gd name="T27" fmla="*/ 86 h 6436"/>
                <a:gd name="T28" fmla="*/ 140 w 351"/>
                <a:gd name="T29" fmla="*/ 90 h 6436"/>
                <a:gd name="T30" fmla="*/ 123 w 351"/>
                <a:gd name="T31" fmla="*/ 99 h 6436"/>
                <a:gd name="T32" fmla="*/ 110 w 351"/>
                <a:gd name="T33" fmla="*/ 110 h 6436"/>
                <a:gd name="T34" fmla="*/ 99 w 351"/>
                <a:gd name="T35" fmla="*/ 123 h 6436"/>
                <a:gd name="T36" fmla="*/ 89 w 351"/>
                <a:gd name="T37" fmla="*/ 140 h 6436"/>
                <a:gd name="T38" fmla="*/ 84 w 351"/>
                <a:gd name="T39" fmla="*/ 157 h 6436"/>
                <a:gd name="T40" fmla="*/ 82 w 351"/>
                <a:gd name="T41" fmla="*/ 175 h 6436"/>
                <a:gd name="T42" fmla="*/ 82 w 351"/>
                <a:gd name="T43" fmla="*/ 6436 h 6436"/>
                <a:gd name="T44" fmla="*/ 0 w 351"/>
                <a:gd name="T45" fmla="*/ 6436 h 6436"/>
                <a:gd name="T46" fmla="*/ 0 w 351"/>
                <a:gd name="T47" fmla="*/ 175 h 6436"/>
                <a:gd name="T48" fmla="*/ 0 w 351"/>
                <a:gd name="T49" fmla="*/ 175 h 6436"/>
                <a:gd name="T50" fmla="*/ 2 w 351"/>
                <a:gd name="T51" fmla="*/ 157 h 6436"/>
                <a:gd name="T52" fmla="*/ 4 w 351"/>
                <a:gd name="T53" fmla="*/ 140 h 6436"/>
                <a:gd name="T54" fmla="*/ 7 w 351"/>
                <a:gd name="T55" fmla="*/ 123 h 6436"/>
                <a:gd name="T56" fmla="*/ 13 w 351"/>
                <a:gd name="T57" fmla="*/ 108 h 6436"/>
                <a:gd name="T58" fmla="*/ 20 w 351"/>
                <a:gd name="T59" fmla="*/ 91 h 6436"/>
                <a:gd name="T60" fmla="*/ 30 w 351"/>
                <a:gd name="T61" fmla="*/ 78 h 6436"/>
                <a:gd name="T62" fmla="*/ 39 w 351"/>
                <a:gd name="T63" fmla="*/ 63 h 6436"/>
                <a:gd name="T64" fmla="*/ 52 w 351"/>
                <a:gd name="T65" fmla="*/ 52 h 6436"/>
                <a:gd name="T66" fmla="*/ 63 w 351"/>
                <a:gd name="T67" fmla="*/ 41 h 6436"/>
                <a:gd name="T68" fmla="*/ 76 w 351"/>
                <a:gd name="T69" fmla="*/ 30 h 6436"/>
                <a:gd name="T70" fmla="*/ 91 w 351"/>
                <a:gd name="T71" fmla="*/ 22 h 6436"/>
                <a:gd name="T72" fmla="*/ 106 w 351"/>
                <a:gd name="T73" fmla="*/ 15 h 6436"/>
                <a:gd name="T74" fmla="*/ 123 w 351"/>
                <a:gd name="T75" fmla="*/ 9 h 6436"/>
                <a:gd name="T76" fmla="*/ 140 w 351"/>
                <a:gd name="T77" fmla="*/ 4 h 6436"/>
                <a:gd name="T78" fmla="*/ 157 w 351"/>
                <a:gd name="T79" fmla="*/ 2 h 6436"/>
                <a:gd name="T80" fmla="*/ 175 w 351"/>
                <a:gd name="T81" fmla="*/ 0 h 6436"/>
                <a:gd name="T82" fmla="*/ 175 w 351"/>
                <a:gd name="T83" fmla="*/ 0 h 6436"/>
                <a:gd name="T84" fmla="*/ 192 w 351"/>
                <a:gd name="T85" fmla="*/ 2 h 6436"/>
                <a:gd name="T86" fmla="*/ 211 w 351"/>
                <a:gd name="T87" fmla="*/ 4 h 6436"/>
                <a:gd name="T88" fmla="*/ 228 w 351"/>
                <a:gd name="T89" fmla="*/ 9 h 6436"/>
                <a:gd name="T90" fmla="*/ 242 w 351"/>
                <a:gd name="T91" fmla="*/ 15 h 6436"/>
                <a:gd name="T92" fmla="*/ 257 w 351"/>
                <a:gd name="T93" fmla="*/ 22 h 6436"/>
                <a:gd name="T94" fmla="*/ 272 w 351"/>
                <a:gd name="T95" fmla="*/ 30 h 6436"/>
                <a:gd name="T96" fmla="*/ 285 w 351"/>
                <a:gd name="T97" fmla="*/ 41 h 6436"/>
                <a:gd name="T98" fmla="*/ 298 w 351"/>
                <a:gd name="T99" fmla="*/ 52 h 6436"/>
                <a:gd name="T100" fmla="*/ 310 w 351"/>
                <a:gd name="T101" fmla="*/ 63 h 6436"/>
                <a:gd name="T102" fmla="*/ 319 w 351"/>
                <a:gd name="T103" fmla="*/ 78 h 6436"/>
                <a:gd name="T104" fmla="*/ 328 w 351"/>
                <a:gd name="T105" fmla="*/ 91 h 6436"/>
                <a:gd name="T106" fmla="*/ 336 w 351"/>
                <a:gd name="T107" fmla="*/ 108 h 6436"/>
                <a:gd name="T108" fmla="*/ 341 w 351"/>
                <a:gd name="T109" fmla="*/ 123 h 6436"/>
                <a:gd name="T110" fmla="*/ 347 w 351"/>
                <a:gd name="T111" fmla="*/ 140 h 6436"/>
                <a:gd name="T112" fmla="*/ 349 w 351"/>
                <a:gd name="T113" fmla="*/ 157 h 6436"/>
                <a:gd name="T114" fmla="*/ 351 w 351"/>
                <a:gd name="T115" fmla="*/ 175 h 6436"/>
                <a:gd name="T116" fmla="*/ 351 w 351"/>
                <a:gd name="T117" fmla="*/ 6436 h 6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1" h="6436">
                  <a:moveTo>
                    <a:pt x="351" y="6436"/>
                  </a:moveTo>
                  <a:lnTo>
                    <a:pt x="267" y="6436"/>
                  </a:lnTo>
                  <a:lnTo>
                    <a:pt x="267" y="175"/>
                  </a:lnTo>
                  <a:lnTo>
                    <a:pt x="267" y="175"/>
                  </a:lnTo>
                  <a:lnTo>
                    <a:pt x="265" y="157"/>
                  </a:lnTo>
                  <a:lnTo>
                    <a:pt x="259" y="140"/>
                  </a:lnTo>
                  <a:lnTo>
                    <a:pt x="252" y="123"/>
                  </a:lnTo>
                  <a:lnTo>
                    <a:pt x="241" y="110"/>
                  </a:lnTo>
                  <a:lnTo>
                    <a:pt x="226" y="99"/>
                  </a:lnTo>
                  <a:lnTo>
                    <a:pt x="211" y="90"/>
                  </a:lnTo>
                  <a:lnTo>
                    <a:pt x="194" y="86"/>
                  </a:lnTo>
                  <a:lnTo>
                    <a:pt x="175" y="84"/>
                  </a:lnTo>
                  <a:lnTo>
                    <a:pt x="175" y="84"/>
                  </a:lnTo>
                  <a:lnTo>
                    <a:pt x="157" y="86"/>
                  </a:lnTo>
                  <a:lnTo>
                    <a:pt x="140" y="90"/>
                  </a:lnTo>
                  <a:lnTo>
                    <a:pt x="123" y="99"/>
                  </a:lnTo>
                  <a:lnTo>
                    <a:pt x="110" y="110"/>
                  </a:lnTo>
                  <a:lnTo>
                    <a:pt x="99" y="123"/>
                  </a:lnTo>
                  <a:lnTo>
                    <a:pt x="89" y="140"/>
                  </a:lnTo>
                  <a:lnTo>
                    <a:pt x="84" y="157"/>
                  </a:lnTo>
                  <a:lnTo>
                    <a:pt x="82" y="175"/>
                  </a:lnTo>
                  <a:lnTo>
                    <a:pt x="82" y="6436"/>
                  </a:lnTo>
                  <a:lnTo>
                    <a:pt x="0" y="6436"/>
                  </a:lnTo>
                  <a:lnTo>
                    <a:pt x="0" y="175"/>
                  </a:lnTo>
                  <a:lnTo>
                    <a:pt x="0" y="175"/>
                  </a:lnTo>
                  <a:lnTo>
                    <a:pt x="2" y="157"/>
                  </a:lnTo>
                  <a:lnTo>
                    <a:pt x="4" y="140"/>
                  </a:lnTo>
                  <a:lnTo>
                    <a:pt x="7" y="123"/>
                  </a:lnTo>
                  <a:lnTo>
                    <a:pt x="13" y="108"/>
                  </a:lnTo>
                  <a:lnTo>
                    <a:pt x="20" y="91"/>
                  </a:lnTo>
                  <a:lnTo>
                    <a:pt x="30" y="78"/>
                  </a:lnTo>
                  <a:lnTo>
                    <a:pt x="39" y="63"/>
                  </a:lnTo>
                  <a:lnTo>
                    <a:pt x="52" y="52"/>
                  </a:lnTo>
                  <a:lnTo>
                    <a:pt x="63" y="41"/>
                  </a:lnTo>
                  <a:lnTo>
                    <a:pt x="76" y="30"/>
                  </a:lnTo>
                  <a:lnTo>
                    <a:pt x="91" y="22"/>
                  </a:lnTo>
                  <a:lnTo>
                    <a:pt x="106" y="15"/>
                  </a:lnTo>
                  <a:lnTo>
                    <a:pt x="123" y="9"/>
                  </a:lnTo>
                  <a:lnTo>
                    <a:pt x="140" y="4"/>
                  </a:lnTo>
                  <a:lnTo>
                    <a:pt x="157" y="2"/>
                  </a:lnTo>
                  <a:lnTo>
                    <a:pt x="175" y="0"/>
                  </a:lnTo>
                  <a:lnTo>
                    <a:pt x="175" y="0"/>
                  </a:lnTo>
                  <a:lnTo>
                    <a:pt x="192" y="2"/>
                  </a:lnTo>
                  <a:lnTo>
                    <a:pt x="211" y="4"/>
                  </a:lnTo>
                  <a:lnTo>
                    <a:pt x="228" y="9"/>
                  </a:lnTo>
                  <a:lnTo>
                    <a:pt x="242" y="15"/>
                  </a:lnTo>
                  <a:lnTo>
                    <a:pt x="257" y="22"/>
                  </a:lnTo>
                  <a:lnTo>
                    <a:pt x="272" y="30"/>
                  </a:lnTo>
                  <a:lnTo>
                    <a:pt x="285" y="41"/>
                  </a:lnTo>
                  <a:lnTo>
                    <a:pt x="298" y="52"/>
                  </a:lnTo>
                  <a:lnTo>
                    <a:pt x="310" y="63"/>
                  </a:lnTo>
                  <a:lnTo>
                    <a:pt x="319" y="78"/>
                  </a:lnTo>
                  <a:lnTo>
                    <a:pt x="328" y="91"/>
                  </a:lnTo>
                  <a:lnTo>
                    <a:pt x="336" y="108"/>
                  </a:lnTo>
                  <a:lnTo>
                    <a:pt x="341" y="123"/>
                  </a:lnTo>
                  <a:lnTo>
                    <a:pt x="347" y="140"/>
                  </a:lnTo>
                  <a:lnTo>
                    <a:pt x="349" y="157"/>
                  </a:lnTo>
                  <a:lnTo>
                    <a:pt x="351" y="175"/>
                  </a:lnTo>
                  <a:lnTo>
                    <a:pt x="351" y="6436"/>
                  </a:lnTo>
                  <a:close/>
                </a:path>
              </a:pathLst>
            </a:custGeom>
            <a:solidFill>
              <a:schemeClr val="tx2"/>
            </a:solidFill>
            <a:ln w="9525">
              <a:noFill/>
              <a:round/>
              <a:headEnd/>
              <a:tailEnd/>
            </a:ln>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65" name="Freeform: Shape 61">
              <a:extLst>
                <a:ext uri="{FF2B5EF4-FFF2-40B4-BE49-F238E27FC236}">
                  <a16:creationId xmlns:a16="http://schemas.microsoft.com/office/drawing/2014/main" id="{D8421175-DB39-C36A-A735-F4C20E0058AB}"/>
                </a:ext>
              </a:extLst>
            </p:cNvPr>
            <p:cNvSpPr>
              <a:spLocks/>
            </p:cNvSpPr>
            <p:nvPr/>
          </p:nvSpPr>
          <p:spPr bwMode="auto">
            <a:xfrm>
              <a:off x="10383947" y="4084259"/>
              <a:ext cx="65171" cy="65912"/>
            </a:xfrm>
            <a:custGeom>
              <a:avLst/>
              <a:gdLst>
                <a:gd name="T0" fmla="*/ 76 w 88"/>
                <a:gd name="T1" fmla="*/ 76 h 89"/>
                <a:gd name="T2" fmla="*/ 76 w 88"/>
                <a:gd name="T3" fmla="*/ 76 h 89"/>
                <a:gd name="T4" fmla="*/ 70 w 88"/>
                <a:gd name="T5" fmla="*/ 81 h 89"/>
                <a:gd name="T6" fmla="*/ 62 w 88"/>
                <a:gd name="T7" fmla="*/ 85 h 89"/>
                <a:gd name="T8" fmla="*/ 54 w 88"/>
                <a:gd name="T9" fmla="*/ 87 h 89"/>
                <a:gd name="T10" fmla="*/ 45 w 88"/>
                <a:gd name="T11" fmla="*/ 89 h 89"/>
                <a:gd name="T12" fmla="*/ 45 w 88"/>
                <a:gd name="T13" fmla="*/ 89 h 89"/>
                <a:gd name="T14" fmla="*/ 36 w 88"/>
                <a:gd name="T15" fmla="*/ 87 h 89"/>
                <a:gd name="T16" fmla="*/ 29 w 88"/>
                <a:gd name="T17" fmla="*/ 86 h 89"/>
                <a:gd name="T18" fmla="*/ 21 w 88"/>
                <a:gd name="T19" fmla="*/ 82 h 89"/>
                <a:gd name="T20" fmla="*/ 14 w 88"/>
                <a:gd name="T21" fmla="*/ 77 h 89"/>
                <a:gd name="T22" fmla="*/ 14 w 88"/>
                <a:gd name="T23" fmla="*/ 77 h 89"/>
                <a:gd name="T24" fmla="*/ 8 w 88"/>
                <a:gd name="T25" fmla="*/ 71 h 89"/>
                <a:gd name="T26" fmla="*/ 4 w 88"/>
                <a:gd name="T27" fmla="*/ 64 h 89"/>
                <a:gd name="T28" fmla="*/ 2 w 88"/>
                <a:gd name="T29" fmla="*/ 55 h 89"/>
                <a:gd name="T30" fmla="*/ 0 w 88"/>
                <a:gd name="T31" fmla="*/ 45 h 89"/>
                <a:gd name="T32" fmla="*/ 0 w 88"/>
                <a:gd name="T33" fmla="*/ 45 h 89"/>
                <a:gd name="T34" fmla="*/ 0 w 88"/>
                <a:gd name="T35" fmla="*/ 36 h 89"/>
                <a:gd name="T36" fmla="*/ 3 w 88"/>
                <a:gd name="T37" fmla="*/ 28 h 89"/>
                <a:gd name="T38" fmla="*/ 6 w 88"/>
                <a:gd name="T39" fmla="*/ 20 h 89"/>
                <a:gd name="T40" fmla="*/ 13 w 88"/>
                <a:gd name="T41" fmla="*/ 13 h 89"/>
                <a:gd name="T42" fmla="*/ 13 w 88"/>
                <a:gd name="T43" fmla="*/ 13 h 89"/>
                <a:gd name="T44" fmla="*/ 19 w 88"/>
                <a:gd name="T45" fmla="*/ 8 h 89"/>
                <a:gd name="T46" fmla="*/ 28 w 88"/>
                <a:gd name="T47" fmla="*/ 4 h 89"/>
                <a:gd name="T48" fmla="*/ 35 w 88"/>
                <a:gd name="T49" fmla="*/ 2 h 89"/>
                <a:gd name="T50" fmla="*/ 44 w 88"/>
                <a:gd name="T51" fmla="*/ 0 h 89"/>
                <a:gd name="T52" fmla="*/ 44 w 88"/>
                <a:gd name="T53" fmla="*/ 0 h 89"/>
                <a:gd name="T54" fmla="*/ 54 w 88"/>
                <a:gd name="T55" fmla="*/ 0 h 89"/>
                <a:gd name="T56" fmla="*/ 61 w 88"/>
                <a:gd name="T57" fmla="*/ 3 h 89"/>
                <a:gd name="T58" fmla="*/ 69 w 88"/>
                <a:gd name="T59" fmla="*/ 7 h 89"/>
                <a:gd name="T60" fmla="*/ 76 w 88"/>
                <a:gd name="T61" fmla="*/ 13 h 89"/>
                <a:gd name="T62" fmla="*/ 76 w 88"/>
                <a:gd name="T63" fmla="*/ 13 h 89"/>
                <a:gd name="T64" fmla="*/ 81 w 88"/>
                <a:gd name="T65" fmla="*/ 19 h 89"/>
                <a:gd name="T66" fmla="*/ 86 w 88"/>
                <a:gd name="T67" fmla="*/ 26 h 89"/>
                <a:gd name="T68" fmla="*/ 88 w 88"/>
                <a:gd name="T69" fmla="*/ 35 h 89"/>
                <a:gd name="T70" fmla="*/ 88 w 88"/>
                <a:gd name="T71" fmla="*/ 44 h 89"/>
                <a:gd name="T72" fmla="*/ 88 w 88"/>
                <a:gd name="T73" fmla="*/ 44 h 89"/>
                <a:gd name="T74" fmla="*/ 88 w 88"/>
                <a:gd name="T75" fmla="*/ 54 h 89"/>
                <a:gd name="T76" fmla="*/ 86 w 88"/>
                <a:gd name="T77" fmla="*/ 62 h 89"/>
                <a:gd name="T78" fmla="*/ 82 w 88"/>
                <a:gd name="T79" fmla="*/ 70 h 89"/>
                <a:gd name="T80" fmla="*/ 76 w 88"/>
                <a:gd name="T81" fmla="*/ 76 h 89"/>
                <a:gd name="T82" fmla="*/ 76 w 88"/>
                <a:gd name="T83" fmla="*/ 7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89">
                  <a:moveTo>
                    <a:pt x="76" y="76"/>
                  </a:moveTo>
                  <a:lnTo>
                    <a:pt x="76" y="76"/>
                  </a:lnTo>
                  <a:lnTo>
                    <a:pt x="70" y="81"/>
                  </a:lnTo>
                  <a:lnTo>
                    <a:pt x="62" y="85"/>
                  </a:lnTo>
                  <a:lnTo>
                    <a:pt x="54" y="87"/>
                  </a:lnTo>
                  <a:lnTo>
                    <a:pt x="45" y="89"/>
                  </a:lnTo>
                  <a:lnTo>
                    <a:pt x="45" y="89"/>
                  </a:lnTo>
                  <a:lnTo>
                    <a:pt x="36" y="87"/>
                  </a:lnTo>
                  <a:lnTo>
                    <a:pt x="29" y="86"/>
                  </a:lnTo>
                  <a:lnTo>
                    <a:pt x="21" y="82"/>
                  </a:lnTo>
                  <a:lnTo>
                    <a:pt x="14" y="77"/>
                  </a:lnTo>
                  <a:lnTo>
                    <a:pt x="14" y="77"/>
                  </a:lnTo>
                  <a:lnTo>
                    <a:pt x="8" y="71"/>
                  </a:lnTo>
                  <a:lnTo>
                    <a:pt x="4" y="64"/>
                  </a:lnTo>
                  <a:lnTo>
                    <a:pt x="2" y="55"/>
                  </a:lnTo>
                  <a:lnTo>
                    <a:pt x="0" y="45"/>
                  </a:lnTo>
                  <a:lnTo>
                    <a:pt x="0" y="45"/>
                  </a:lnTo>
                  <a:lnTo>
                    <a:pt x="0" y="36"/>
                  </a:lnTo>
                  <a:lnTo>
                    <a:pt x="3" y="28"/>
                  </a:lnTo>
                  <a:lnTo>
                    <a:pt x="6" y="20"/>
                  </a:lnTo>
                  <a:lnTo>
                    <a:pt x="13" y="13"/>
                  </a:lnTo>
                  <a:lnTo>
                    <a:pt x="13" y="13"/>
                  </a:lnTo>
                  <a:lnTo>
                    <a:pt x="19" y="8"/>
                  </a:lnTo>
                  <a:lnTo>
                    <a:pt x="28" y="4"/>
                  </a:lnTo>
                  <a:lnTo>
                    <a:pt x="35" y="2"/>
                  </a:lnTo>
                  <a:lnTo>
                    <a:pt x="44" y="0"/>
                  </a:lnTo>
                  <a:lnTo>
                    <a:pt x="44" y="0"/>
                  </a:lnTo>
                  <a:lnTo>
                    <a:pt x="54" y="0"/>
                  </a:lnTo>
                  <a:lnTo>
                    <a:pt x="61" y="3"/>
                  </a:lnTo>
                  <a:lnTo>
                    <a:pt x="69" y="7"/>
                  </a:lnTo>
                  <a:lnTo>
                    <a:pt x="76" y="13"/>
                  </a:lnTo>
                  <a:lnTo>
                    <a:pt x="76" y="13"/>
                  </a:lnTo>
                  <a:lnTo>
                    <a:pt x="81" y="19"/>
                  </a:lnTo>
                  <a:lnTo>
                    <a:pt x="86" y="26"/>
                  </a:lnTo>
                  <a:lnTo>
                    <a:pt x="88" y="35"/>
                  </a:lnTo>
                  <a:lnTo>
                    <a:pt x="88" y="44"/>
                  </a:lnTo>
                  <a:lnTo>
                    <a:pt x="88" y="44"/>
                  </a:lnTo>
                  <a:lnTo>
                    <a:pt x="88" y="54"/>
                  </a:lnTo>
                  <a:lnTo>
                    <a:pt x="86" y="62"/>
                  </a:lnTo>
                  <a:lnTo>
                    <a:pt x="82" y="70"/>
                  </a:lnTo>
                  <a:lnTo>
                    <a:pt x="76" y="76"/>
                  </a:lnTo>
                  <a:lnTo>
                    <a:pt x="76"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66" name="TextBox 63">
              <a:extLst>
                <a:ext uri="{FF2B5EF4-FFF2-40B4-BE49-F238E27FC236}">
                  <a16:creationId xmlns:a16="http://schemas.microsoft.com/office/drawing/2014/main" id="{51F7E61E-15C7-EA0B-71BB-4B6E6B802E4C}"/>
                </a:ext>
              </a:extLst>
            </p:cNvPr>
            <p:cNvSpPr txBox="1">
              <a:spLocks/>
            </p:cNvSpPr>
            <p:nvPr/>
          </p:nvSpPr>
          <p:spPr bwMode="auto">
            <a:xfrm>
              <a:off x="9076502" y="2416564"/>
              <a:ext cx="1077218" cy="193899"/>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buClr>
                  <a:prstClr val="white"/>
                </a:buClr>
                <a:defRPr/>
              </a:pPr>
              <a:r>
                <a:rPr lang="zh-CN" altLang="en-US" sz="1867" b="1">
                  <a:latin typeface="思源黑体 CN Heavy" panose="020B0A00000000000000" pitchFamily="34" charset="-122"/>
                  <a:ea typeface="思源黑体 CN Heavy" panose="020B0A00000000000000" pitchFamily="34" charset="-122"/>
                </a:rPr>
                <a:t>标题文本预设</a:t>
              </a:r>
            </a:p>
          </p:txBody>
        </p:sp>
        <p:grpSp>
          <p:nvGrpSpPr>
            <p:cNvPr id="67" name="Group 65">
              <a:extLst>
                <a:ext uri="{FF2B5EF4-FFF2-40B4-BE49-F238E27FC236}">
                  <a16:creationId xmlns:a16="http://schemas.microsoft.com/office/drawing/2014/main" id="{50C61192-4FBD-67D9-F41F-EBB429A36F95}"/>
                </a:ext>
              </a:extLst>
            </p:cNvPr>
            <p:cNvGrpSpPr/>
            <p:nvPr/>
          </p:nvGrpSpPr>
          <p:grpSpPr>
            <a:xfrm>
              <a:off x="6331502" y="5828822"/>
              <a:ext cx="5066645" cy="232259"/>
              <a:chOff x="-304902" y="5954171"/>
              <a:chExt cx="5573307" cy="232259"/>
            </a:xfrm>
          </p:grpSpPr>
          <p:cxnSp>
            <p:nvCxnSpPr>
              <p:cNvPr id="70" name="Straight Connector 66">
                <a:extLst>
                  <a:ext uri="{FF2B5EF4-FFF2-40B4-BE49-F238E27FC236}">
                    <a16:creationId xmlns:a16="http://schemas.microsoft.com/office/drawing/2014/main" id="{8FCEC93E-5F5B-79FB-935C-D9DBDCD44162}"/>
                  </a:ext>
                </a:extLst>
              </p:cNvPr>
              <p:cNvCxnSpPr/>
              <p:nvPr/>
            </p:nvCxnSpPr>
            <p:spPr>
              <a:xfrm>
                <a:off x="1398649" y="5954171"/>
                <a:ext cx="3698284"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71" name="Straight Connector 67">
                <a:extLst>
                  <a:ext uri="{FF2B5EF4-FFF2-40B4-BE49-F238E27FC236}">
                    <a16:creationId xmlns:a16="http://schemas.microsoft.com/office/drawing/2014/main" id="{4529CDB0-0F73-9084-4102-A0C14CED3F2F}"/>
                  </a:ext>
                </a:extLst>
              </p:cNvPr>
              <p:cNvCxnSpPr/>
              <p:nvPr/>
            </p:nvCxnSpPr>
            <p:spPr>
              <a:xfrm>
                <a:off x="5079898" y="6101763"/>
                <a:ext cx="188507"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72" name="Straight Connector 68">
                <a:extLst>
                  <a:ext uri="{FF2B5EF4-FFF2-40B4-BE49-F238E27FC236}">
                    <a16:creationId xmlns:a16="http://schemas.microsoft.com/office/drawing/2014/main" id="{CF96AEC6-5BE8-AAC3-68FF-1632C3AFD1A8}"/>
                  </a:ext>
                </a:extLst>
              </p:cNvPr>
              <p:cNvCxnSpPr/>
              <p:nvPr/>
            </p:nvCxnSpPr>
            <p:spPr>
              <a:xfrm>
                <a:off x="844124" y="5954171"/>
                <a:ext cx="219783"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73" name="Straight Connector 69">
                <a:extLst>
                  <a:ext uri="{FF2B5EF4-FFF2-40B4-BE49-F238E27FC236}">
                    <a16:creationId xmlns:a16="http://schemas.microsoft.com/office/drawing/2014/main" id="{EACC6B85-7D06-0737-CA8C-2A3B33E6224C}"/>
                  </a:ext>
                </a:extLst>
              </p:cNvPr>
              <p:cNvCxnSpPr/>
              <p:nvPr/>
            </p:nvCxnSpPr>
            <p:spPr>
              <a:xfrm>
                <a:off x="3335765" y="6101763"/>
                <a:ext cx="939902"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74" name="Straight Connector 70">
                <a:extLst>
                  <a:ext uri="{FF2B5EF4-FFF2-40B4-BE49-F238E27FC236}">
                    <a16:creationId xmlns:a16="http://schemas.microsoft.com/office/drawing/2014/main" id="{A69BC713-D685-D504-3EDD-BE4D4F666181}"/>
                  </a:ext>
                </a:extLst>
              </p:cNvPr>
              <p:cNvCxnSpPr/>
              <p:nvPr/>
            </p:nvCxnSpPr>
            <p:spPr>
              <a:xfrm>
                <a:off x="50698" y="6101763"/>
                <a:ext cx="1532569"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75" name="Straight Connector 71">
                <a:extLst>
                  <a:ext uri="{FF2B5EF4-FFF2-40B4-BE49-F238E27FC236}">
                    <a16:creationId xmlns:a16="http://schemas.microsoft.com/office/drawing/2014/main" id="{9EDE780B-0A19-D66F-F04F-1E74BA180A25}"/>
                  </a:ext>
                </a:extLst>
              </p:cNvPr>
              <p:cNvCxnSpPr/>
              <p:nvPr/>
            </p:nvCxnSpPr>
            <p:spPr>
              <a:xfrm>
                <a:off x="-304902" y="6101763"/>
                <a:ext cx="188507"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76" name="Straight Connector 72">
                <a:extLst>
                  <a:ext uri="{FF2B5EF4-FFF2-40B4-BE49-F238E27FC236}">
                    <a16:creationId xmlns:a16="http://schemas.microsoft.com/office/drawing/2014/main" id="{6A03BB0E-8BC8-2A27-5B8C-318654ABD7F8}"/>
                  </a:ext>
                </a:extLst>
              </p:cNvPr>
              <p:cNvCxnSpPr/>
              <p:nvPr/>
            </p:nvCxnSpPr>
            <p:spPr>
              <a:xfrm>
                <a:off x="712334" y="6186430"/>
                <a:ext cx="786451"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77" name="Straight Connector 73">
                <a:extLst>
                  <a:ext uri="{FF2B5EF4-FFF2-40B4-BE49-F238E27FC236}">
                    <a16:creationId xmlns:a16="http://schemas.microsoft.com/office/drawing/2014/main" id="{0776A3F2-A49F-F3CF-0A4A-7EC9FB55D68C}"/>
                  </a:ext>
                </a:extLst>
              </p:cNvPr>
              <p:cNvCxnSpPr/>
              <p:nvPr/>
            </p:nvCxnSpPr>
            <p:spPr>
              <a:xfrm>
                <a:off x="4275754" y="6186430"/>
                <a:ext cx="155595"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grpSp>
        <p:sp>
          <p:nvSpPr>
            <p:cNvPr id="68" name="TextBox 95">
              <a:extLst>
                <a:ext uri="{FF2B5EF4-FFF2-40B4-BE49-F238E27FC236}">
                  <a16:creationId xmlns:a16="http://schemas.microsoft.com/office/drawing/2014/main" id="{95904C04-D978-8CAF-605A-051C1B77C827}"/>
                </a:ext>
              </a:extLst>
            </p:cNvPr>
            <p:cNvSpPr txBox="1">
              <a:spLocks/>
            </p:cNvSpPr>
            <p:nvPr/>
          </p:nvSpPr>
          <p:spPr bwMode="auto">
            <a:xfrm>
              <a:off x="6404116" y="3853164"/>
              <a:ext cx="2296836" cy="632290"/>
            </a:xfrm>
            <a:prstGeom prst="rect">
              <a:avLst/>
            </a:prstGeom>
          </p:spPr>
          <p:txBody>
            <a:bodyPr wrap="square" lIns="0" tIns="0" rIns="288000" bIns="0" anchor="ctr" anchorCtr="0">
              <a:normAutofit/>
              <a:scene3d>
                <a:camera prst="orthographicFront"/>
                <a:lightRig rig="threePt" dir="t"/>
              </a:scene3d>
              <a:sp3d>
                <a:bevelT w="0" h="0"/>
              </a:sp3d>
            </a:bodyPr>
            <a:lstStyle/>
            <a:p>
              <a:pPr algn="r">
                <a:lnSpc>
                  <a:spcPct val="120000"/>
                </a:lnSpc>
                <a:spcBef>
                  <a:spcPct val="0"/>
                </a:spcBef>
                <a:defRPr/>
              </a:pPr>
              <a:r>
                <a:rPr lang="zh-CN" altLang="en-US" sz="1067">
                  <a:latin typeface="思源黑体 CN Heavy" panose="020B0A00000000000000" pitchFamily="34" charset="-122"/>
                  <a:ea typeface="思源黑体 CN Heavy" panose="020B0A00000000000000" pitchFamily="34" charset="-122"/>
                </a:rPr>
                <a:t>此部分内容作为文字排版占位显示 </a:t>
              </a:r>
              <a:br>
                <a:rPr lang="zh-CN" altLang="en-US" sz="1067">
                  <a:latin typeface="思源黑体 CN Heavy" panose="020B0A00000000000000" pitchFamily="34" charset="-122"/>
                  <a:ea typeface="思源黑体 CN Heavy" panose="020B0A00000000000000" pitchFamily="34" charset="-122"/>
                </a:rPr>
              </a:br>
              <a:r>
                <a:rPr lang="zh-CN" altLang="en-US" sz="1067">
                  <a:latin typeface="思源黑体 CN Heavy" panose="020B0A00000000000000" pitchFamily="34" charset="-122"/>
                  <a:ea typeface="思源黑体 CN Heavy" panose="020B0A00000000000000" pitchFamily="34" charset="-122"/>
                </a:rPr>
                <a:t>（建议使用主题字体）</a:t>
              </a:r>
            </a:p>
          </p:txBody>
        </p:sp>
        <p:sp>
          <p:nvSpPr>
            <p:cNvPr id="69" name="TextBox 96">
              <a:extLst>
                <a:ext uri="{FF2B5EF4-FFF2-40B4-BE49-F238E27FC236}">
                  <a16:creationId xmlns:a16="http://schemas.microsoft.com/office/drawing/2014/main" id="{2263A4B5-59EA-D807-8163-83FE2D31AEB3}"/>
                </a:ext>
              </a:extLst>
            </p:cNvPr>
            <p:cNvSpPr txBox="1">
              <a:spLocks/>
            </p:cNvSpPr>
            <p:nvPr/>
          </p:nvSpPr>
          <p:spPr bwMode="auto">
            <a:xfrm>
              <a:off x="8872003" y="2812592"/>
              <a:ext cx="2296836" cy="632290"/>
            </a:xfrm>
            <a:prstGeom prst="rect">
              <a:avLst/>
            </a:prstGeom>
          </p:spPr>
          <p:txBody>
            <a:bodyPr wrap="square" lIns="192000" tIns="0" rIns="288000" bIns="0" anchor="ctr" anchorCtr="0">
              <a:normAutofit/>
              <a:scene3d>
                <a:camera prst="orthographicFront"/>
                <a:lightRig rig="threePt" dir="t"/>
              </a:scene3d>
              <a:sp3d>
                <a:bevelT w="0" h="0"/>
              </a:sp3d>
            </a:bodyPr>
            <a:lstStyle/>
            <a:p>
              <a:pPr>
                <a:lnSpc>
                  <a:spcPct val="120000"/>
                </a:lnSpc>
                <a:spcBef>
                  <a:spcPct val="0"/>
                </a:spcBef>
                <a:defRPr/>
              </a:pPr>
              <a:r>
                <a:rPr lang="zh-CN" altLang="en-US" sz="1067">
                  <a:latin typeface="思源黑体 CN Heavy" panose="020B0A00000000000000" pitchFamily="34" charset="-122"/>
                  <a:ea typeface="思源黑体 CN Heavy" panose="020B0A00000000000000" pitchFamily="34" charset="-122"/>
                </a:rPr>
                <a:t>此部分内容作为文字排版占位显示 </a:t>
              </a:r>
              <a:br>
                <a:rPr lang="zh-CN" altLang="en-US" sz="1067">
                  <a:latin typeface="思源黑体 CN Heavy" panose="020B0A00000000000000" pitchFamily="34" charset="-122"/>
                  <a:ea typeface="思源黑体 CN Heavy" panose="020B0A00000000000000" pitchFamily="34" charset="-122"/>
                </a:rPr>
              </a:br>
              <a:r>
                <a:rPr lang="zh-CN" altLang="en-US" sz="1067">
                  <a:latin typeface="思源黑体 CN Heavy" panose="020B0A00000000000000" pitchFamily="34" charset="-122"/>
                  <a:ea typeface="思源黑体 CN Heavy" panose="020B0A00000000000000" pitchFamily="34" charset="-122"/>
                </a:rPr>
                <a:t>（建议使用主题字体）</a:t>
              </a:r>
            </a:p>
          </p:txBody>
        </p:sp>
      </p:grpSp>
      <p:pic>
        <p:nvPicPr>
          <p:cNvPr id="83" name="图片 82" hidden="1">
            <a:extLst>
              <a:ext uri="{FF2B5EF4-FFF2-40B4-BE49-F238E27FC236}">
                <a16:creationId xmlns:a16="http://schemas.microsoft.com/office/drawing/2014/main" id="{0CDBB6D6-84EF-A11E-8C1D-08FEC10696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9922" y="4168052"/>
            <a:ext cx="1963354" cy="1794499"/>
          </a:xfrm>
          <a:prstGeom prst="rect">
            <a:avLst/>
          </a:prstGeom>
        </p:spPr>
      </p:pic>
      <p:grpSp>
        <p:nvGrpSpPr>
          <p:cNvPr id="84" name="Group 1">
            <a:extLst>
              <a:ext uri="{FF2B5EF4-FFF2-40B4-BE49-F238E27FC236}">
                <a16:creationId xmlns:a16="http://schemas.microsoft.com/office/drawing/2014/main" id="{56251CE6-D7FF-873C-8D5C-76B233AE7314}"/>
              </a:ext>
            </a:extLst>
          </p:cNvPr>
          <p:cNvGrpSpPr/>
          <p:nvPr/>
        </p:nvGrpSpPr>
        <p:grpSpPr>
          <a:xfrm>
            <a:off x="4525661" y="2474782"/>
            <a:ext cx="5197319" cy="4341605"/>
            <a:chOff x="6200828" y="1719475"/>
            <a:chExt cx="5197319" cy="4341606"/>
          </a:xfrm>
        </p:grpSpPr>
        <p:sp>
          <p:nvSpPr>
            <p:cNvPr id="85" name="Arrow: Pentagon 40">
              <a:extLst>
                <a:ext uri="{FF2B5EF4-FFF2-40B4-BE49-F238E27FC236}">
                  <a16:creationId xmlns:a16="http://schemas.microsoft.com/office/drawing/2014/main" id="{E49AEFA3-BA28-9088-3928-733CCA2267E2}"/>
                </a:ext>
              </a:extLst>
            </p:cNvPr>
            <p:cNvSpPr/>
            <p:nvPr/>
          </p:nvSpPr>
          <p:spPr>
            <a:xfrm flipH="1">
              <a:off x="6564052" y="1909015"/>
              <a:ext cx="2136900" cy="606217"/>
            </a:xfrm>
            <a:prstGeom prst="homePlate">
              <a:avLst/>
            </a:prstGeom>
            <a:solidFill>
              <a:schemeClr val="accent2"/>
            </a:solidFill>
            <a:ln w="50800">
              <a:solidFill>
                <a:schemeClr val="accent2">
                  <a:lumMod val="20000"/>
                  <a:lumOff val="80000"/>
                </a:schemeClr>
              </a:solidFill>
            </a:ln>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88" name="TextBox 43">
              <a:extLst>
                <a:ext uri="{FF2B5EF4-FFF2-40B4-BE49-F238E27FC236}">
                  <a16:creationId xmlns:a16="http://schemas.microsoft.com/office/drawing/2014/main" id="{891B9E58-680D-1F4A-F091-6473FFC5BA5A}"/>
                </a:ext>
              </a:extLst>
            </p:cNvPr>
            <p:cNvSpPr txBox="1">
              <a:spLocks/>
            </p:cNvSpPr>
            <p:nvPr/>
          </p:nvSpPr>
          <p:spPr bwMode="auto">
            <a:xfrm>
              <a:off x="6919766" y="2002075"/>
              <a:ext cx="484107" cy="470898"/>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ctr">
                <a:buClr>
                  <a:prstClr val="white"/>
                </a:buClr>
                <a:defRPr/>
              </a:pPr>
              <a:r>
                <a:rPr lang="en-US" altLang="ko-KR" sz="4533" b="1">
                  <a:latin typeface="思源黑体 CN Heavy" panose="020B0A00000000000000" pitchFamily="34" charset="-122"/>
                  <a:ea typeface="思源黑体 CN Heavy" panose="020B0A00000000000000" pitchFamily="34" charset="-122"/>
                </a:rPr>
                <a:t>01</a:t>
              </a:r>
            </a:p>
          </p:txBody>
        </p:sp>
        <p:sp>
          <p:nvSpPr>
            <p:cNvPr id="89" name="Arrow: Pentagon 44">
              <a:extLst>
                <a:ext uri="{FF2B5EF4-FFF2-40B4-BE49-F238E27FC236}">
                  <a16:creationId xmlns:a16="http://schemas.microsoft.com/office/drawing/2014/main" id="{0850AB1F-F715-062B-FE7D-EEDA982B99B0}"/>
                </a:ext>
              </a:extLst>
            </p:cNvPr>
            <p:cNvSpPr/>
            <p:nvPr/>
          </p:nvSpPr>
          <p:spPr>
            <a:xfrm flipH="1">
              <a:off x="6200828" y="3250135"/>
              <a:ext cx="2500124" cy="606217"/>
            </a:xfrm>
            <a:prstGeom prst="homePlate">
              <a:avLst/>
            </a:prstGeom>
            <a:solidFill>
              <a:schemeClr val="accent3"/>
            </a:solidFill>
            <a:ln w="50800">
              <a:solidFill>
                <a:schemeClr val="accent3">
                  <a:lumMod val="20000"/>
                  <a:lumOff val="80000"/>
                </a:schemeClr>
              </a:solidFill>
            </a:ln>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91" name="TextBox 47">
              <a:extLst>
                <a:ext uri="{FF2B5EF4-FFF2-40B4-BE49-F238E27FC236}">
                  <a16:creationId xmlns:a16="http://schemas.microsoft.com/office/drawing/2014/main" id="{5F69EFC5-5A7A-C3DC-18CD-4871AE7E0F35}"/>
                </a:ext>
              </a:extLst>
            </p:cNvPr>
            <p:cNvSpPr txBox="1">
              <a:spLocks/>
            </p:cNvSpPr>
            <p:nvPr/>
          </p:nvSpPr>
          <p:spPr bwMode="auto">
            <a:xfrm>
              <a:off x="6547914" y="3343195"/>
              <a:ext cx="484107" cy="470898"/>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ctr">
                <a:buClr>
                  <a:prstClr val="white"/>
                </a:buClr>
                <a:defRPr/>
              </a:pPr>
              <a:r>
                <a:rPr lang="en-US" altLang="ko-KR" sz="4533" b="1">
                  <a:latin typeface="思源黑体 CN Heavy" panose="020B0A00000000000000" pitchFamily="34" charset="-122"/>
                  <a:ea typeface="思源黑体 CN Heavy" panose="020B0A00000000000000" pitchFamily="34" charset="-122"/>
                </a:rPr>
                <a:t>02</a:t>
              </a:r>
            </a:p>
          </p:txBody>
        </p:sp>
        <p:sp>
          <p:nvSpPr>
            <p:cNvPr id="92" name="Arrow: Pentagon 48">
              <a:extLst>
                <a:ext uri="{FF2B5EF4-FFF2-40B4-BE49-F238E27FC236}">
                  <a16:creationId xmlns:a16="http://schemas.microsoft.com/office/drawing/2014/main" id="{060C1059-9DCC-3B2F-5805-DEBEED5A10E8}"/>
                </a:ext>
              </a:extLst>
            </p:cNvPr>
            <p:cNvSpPr/>
            <p:nvPr/>
          </p:nvSpPr>
          <p:spPr>
            <a:xfrm>
              <a:off x="8876724" y="2204864"/>
              <a:ext cx="2136900" cy="606217"/>
            </a:xfrm>
            <a:prstGeom prst="homePlate">
              <a:avLst/>
            </a:prstGeom>
            <a:solidFill>
              <a:schemeClr val="accent1"/>
            </a:solidFill>
            <a:ln w="50800">
              <a:solidFill>
                <a:schemeClr val="accent1">
                  <a:lumMod val="20000"/>
                  <a:lumOff val="80000"/>
                </a:schemeClr>
              </a:solidFill>
            </a:ln>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93" name="TextBox 49">
              <a:extLst>
                <a:ext uri="{FF2B5EF4-FFF2-40B4-BE49-F238E27FC236}">
                  <a16:creationId xmlns:a16="http://schemas.microsoft.com/office/drawing/2014/main" id="{61CCEFCB-B2F9-119E-AC68-21E51F637056}"/>
                </a:ext>
              </a:extLst>
            </p:cNvPr>
            <p:cNvSpPr txBox="1">
              <a:spLocks/>
            </p:cNvSpPr>
            <p:nvPr/>
          </p:nvSpPr>
          <p:spPr bwMode="auto">
            <a:xfrm>
              <a:off x="10206077" y="2297924"/>
              <a:ext cx="484107" cy="470898"/>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ctr">
                <a:buClr>
                  <a:prstClr val="white"/>
                </a:buClr>
                <a:defRPr/>
              </a:pPr>
              <a:r>
                <a:rPr lang="en-US" altLang="ko-KR" sz="4533" b="1">
                  <a:latin typeface="思源黑体 CN Heavy" panose="020B0A00000000000000" pitchFamily="34" charset="-122"/>
                  <a:ea typeface="思源黑体 CN Heavy" panose="020B0A00000000000000" pitchFamily="34" charset="-122"/>
                </a:rPr>
                <a:t>03</a:t>
              </a:r>
            </a:p>
          </p:txBody>
        </p:sp>
        <p:grpSp>
          <p:nvGrpSpPr>
            <p:cNvPr id="94" name="Group 51">
              <a:extLst>
                <a:ext uri="{FF2B5EF4-FFF2-40B4-BE49-F238E27FC236}">
                  <a16:creationId xmlns:a16="http://schemas.microsoft.com/office/drawing/2014/main" id="{5E1C033A-8962-17E4-4CAB-FE3E63AB90D1}"/>
                </a:ext>
              </a:extLst>
            </p:cNvPr>
            <p:cNvGrpSpPr/>
            <p:nvPr/>
          </p:nvGrpSpPr>
          <p:grpSpPr>
            <a:xfrm>
              <a:off x="10474461" y="4284751"/>
              <a:ext cx="655421" cy="1563811"/>
              <a:chOff x="5310189" y="1930400"/>
              <a:chExt cx="995363" cy="2374900"/>
            </a:xfrm>
          </p:grpSpPr>
          <p:sp>
            <p:nvSpPr>
              <p:cNvPr id="109" name="Freeform: Shape 52">
                <a:extLst>
                  <a:ext uri="{FF2B5EF4-FFF2-40B4-BE49-F238E27FC236}">
                    <a16:creationId xmlns:a16="http://schemas.microsoft.com/office/drawing/2014/main" id="{04D5A626-766F-3D78-0129-7C22ABF6FD18}"/>
                  </a:ext>
                </a:extLst>
              </p:cNvPr>
              <p:cNvSpPr>
                <a:spLocks/>
              </p:cNvSpPr>
              <p:nvPr/>
            </p:nvSpPr>
            <p:spPr bwMode="auto">
              <a:xfrm>
                <a:off x="5340350" y="1968500"/>
                <a:ext cx="933450" cy="2305050"/>
              </a:xfrm>
              <a:custGeom>
                <a:avLst/>
                <a:gdLst>
                  <a:gd name="T0" fmla="*/ 937 w 1176"/>
                  <a:gd name="T1" fmla="*/ 1835 h 2904"/>
                  <a:gd name="T2" fmla="*/ 1107 w 1176"/>
                  <a:gd name="T3" fmla="*/ 1699 h 2904"/>
                  <a:gd name="T4" fmla="*/ 1172 w 1176"/>
                  <a:gd name="T5" fmla="*/ 1536 h 2904"/>
                  <a:gd name="T6" fmla="*/ 1159 w 1176"/>
                  <a:gd name="T7" fmla="*/ 1398 h 2904"/>
                  <a:gd name="T8" fmla="*/ 1034 w 1176"/>
                  <a:gd name="T9" fmla="*/ 1223 h 2904"/>
                  <a:gd name="T10" fmla="*/ 860 w 1176"/>
                  <a:gd name="T11" fmla="*/ 1120 h 2904"/>
                  <a:gd name="T12" fmla="*/ 674 w 1176"/>
                  <a:gd name="T13" fmla="*/ 1034 h 2904"/>
                  <a:gd name="T14" fmla="*/ 965 w 1176"/>
                  <a:gd name="T15" fmla="*/ 948 h 2904"/>
                  <a:gd name="T16" fmla="*/ 1071 w 1176"/>
                  <a:gd name="T17" fmla="*/ 844 h 2904"/>
                  <a:gd name="T18" fmla="*/ 1135 w 1176"/>
                  <a:gd name="T19" fmla="*/ 695 h 2904"/>
                  <a:gd name="T20" fmla="*/ 1148 w 1176"/>
                  <a:gd name="T21" fmla="*/ 530 h 2904"/>
                  <a:gd name="T22" fmla="*/ 1107 w 1176"/>
                  <a:gd name="T23" fmla="*/ 344 h 2904"/>
                  <a:gd name="T24" fmla="*/ 1008 w 1176"/>
                  <a:gd name="T25" fmla="*/ 185 h 2904"/>
                  <a:gd name="T26" fmla="*/ 864 w 1176"/>
                  <a:gd name="T27" fmla="*/ 68 h 2904"/>
                  <a:gd name="T28" fmla="*/ 685 w 1176"/>
                  <a:gd name="T29" fmla="*/ 6 h 2904"/>
                  <a:gd name="T30" fmla="*/ 517 w 1176"/>
                  <a:gd name="T31" fmla="*/ 6 h 2904"/>
                  <a:gd name="T32" fmla="*/ 336 w 1176"/>
                  <a:gd name="T33" fmla="*/ 66 h 2904"/>
                  <a:gd name="T34" fmla="*/ 191 w 1176"/>
                  <a:gd name="T35" fmla="*/ 181 h 2904"/>
                  <a:gd name="T36" fmla="*/ 90 w 1176"/>
                  <a:gd name="T37" fmla="*/ 338 h 2904"/>
                  <a:gd name="T38" fmla="*/ 47 w 1176"/>
                  <a:gd name="T39" fmla="*/ 525 h 2904"/>
                  <a:gd name="T40" fmla="*/ 67 w 1176"/>
                  <a:gd name="T41" fmla="*/ 695 h 2904"/>
                  <a:gd name="T42" fmla="*/ 41 w 1176"/>
                  <a:gd name="T43" fmla="*/ 823 h 2904"/>
                  <a:gd name="T44" fmla="*/ 2 w 1176"/>
                  <a:gd name="T45" fmla="*/ 975 h 2904"/>
                  <a:gd name="T46" fmla="*/ 88 w 1176"/>
                  <a:gd name="T47" fmla="*/ 1122 h 2904"/>
                  <a:gd name="T48" fmla="*/ 11 w 1176"/>
                  <a:gd name="T49" fmla="*/ 1374 h 2904"/>
                  <a:gd name="T50" fmla="*/ 38 w 1176"/>
                  <a:gd name="T51" fmla="*/ 1497 h 2904"/>
                  <a:gd name="T52" fmla="*/ 138 w 1176"/>
                  <a:gd name="T53" fmla="*/ 1549 h 2904"/>
                  <a:gd name="T54" fmla="*/ 271 w 1176"/>
                  <a:gd name="T55" fmla="*/ 1518 h 2904"/>
                  <a:gd name="T56" fmla="*/ 293 w 1176"/>
                  <a:gd name="T57" fmla="*/ 1753 h 2904"/>
                  <a:gd name="T58" fmla="*/ 230 w 1176"/>
                  <a:gd name="T59" fmla="*/ 2606 h 2904"/>
                  <a:gd name="T60" fmla="*/ 82 w 1176"/>
                  <a:gd name="T61" fmla="*/ 2671 h 2904"/>
                  <a:gd name="T62" fmla="*/ 41 w 1176"/>
                  <a:gd name="T63" fmla="*/ 2757 h 2904"/>
                  <a:gd name="T64" fmla="*/ 56 w 1176"/>
                  <a:gd name="T65" fmla="*/ 2839 h 2904"/>
                  <a:gd name="T66" fmla="*/ 159 w 1176"/>
                  <a:gd name="T67" fmla="*/ 2891 h 2904"/>
                  <a:gd name="T68" fmla="*/ 375 w 1176"/>
                  <a:gd name="T69" fmla="*/ 2900 h 2904"/>
                  <a:gd name="T70" fmla="*/ 519 w 1176"/>
                  <a:gd name="T71" fmla="*/ 2835 h 2904"/>
                  <a:gd name="T72" fmla="*/ 588 w 1176"/>
                  <a:gd name="T73" fmla="*/ 2712 h 2904"/>
                  <a:gd name="T74" fmla="*/ 629 w 1176"/>
                  <a:gd name="T75" fmla="*/ 2824 h 2904"/>
                  <a:gd name="T76" fmla="*/ 732 w 1176"/>
                  <a:gd name="T77" fmla="*/ 2876 h 2904"/>
                  <a:gd name="T78" fmla="*/ 1032 w 1176"/>
                  <a:gd name="T79" fmla="*/ 2871 h 2904"/>
                  <a:gd name="T80" fmla="*/ 1099 w 1176"/>
                  <a:gd name="T81" fmla="*/ 2816 h 2904"/>
                  <a:gd name="T82" fmla="*/ 1084 w 1176"/>
                  <a:gd name="T83" fmla="*/ 2718 h 2904"/>
                  <a:gd name="T84" fmla="*/ 993 w 1176"/>
                  <a:gd name="T85" fmla="*/ 2621 h 2904"/>
                  <a:gd name="T86" fmla="*/ 330 w 1176"/>
                  <a:gd name="T87" fmla="*/ 1346 h 2904"/>
                  <a:gd name="T88" fmla="*/ 302 w 1176"/>
                  <a:gd name="T89" fmla="*/ 1139 h 2904"/>
                  <a:gd name="T90" fmla="*/ 474 w 1176"/>
                  <a:gd name="T91" fmla="*/ 1029 h 2904"/>
                  <a:gd name="T92" fmla="*/ 332 w 1176"/>
                  <a:gd name="T93" fmla="*/ 1396 h 2904"/>
                  <a:gd name="T94" fmla="*/ 502 w 1176"/>
                  <a:gd name="T95" fmla="*/ 2283 h 2904"/>
                  <a:gd name="T96" fmla="*/ 532 w 1176"/>
                  <a:gd name="T97" fmla="*/ 2040 h 2904"/>
                  <a:gd name="T98" fmla="*/ 573 w 1176"/>
                  <a:gd name="T99" fmla="*/ 2008 h 2904"/>
                  <a:gd name="T100" fmla="*/ 614 w 1176"/>
                  <a:gd name="T101" fmla="*/ 2152 h 2904"/>
                  <a:gd name="T102" fmla="*/ 601 w 1176"/>
                  <a:gd name="T103" fmla="*/ 2667 h 2904"/>
                  <a:gd name="T104" fmla="*/ 851 w 1176"/>
                  <a:gd name="T105" fmla="*/ 1372 h 2904"/>
                  <a:gd name="T106" fmla="*/ 926 w 1176"/>
                  <a:gd name="T107" fmla="*/ 1447 h 2904"/>
                  <a:gd name="T108" fmla="*/ 935 w 1176"/>
                  <a:gd name="T109" fmla="*/ 1516 h 2904"/>
                  <a:gd name="T110" fmla="*/ 844 w 1176"/>
                  <a:gd name="T111" fmla="*/ 1607 h 2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6" h="2904">
                    <a:moveTo>
                      <a:pt x="834" y="2581"/>
                    </a:moveTo>
                    <a:lnTo>
                      <a:pt x="814" y="1883"/>
                    </a:lnTo>
                    <a:lnTo>
                      <a:pt x="814" y="1883"/>
                    </a:lnTo>
                    <a:lnTo>
                      <a:pt x="831" y="1878"/>
                    </a:lnTo>
                    <a:lnTo>
                      <a:pt x="875" y="1863"/>
                    </a:lnTo>
                    <a:lnTo>
                      <a:pt x="905" y="1850"/>
                    </a:lnTo>
                    <a:lnTo>
                      <a:pt x="937" y="1835"/>
                    </a:lnTo>
                    <a:lnTo>
                      <a:pt x="972" y="1816"/>
                    </a:lnTo>
                    <a:lnTo>
                      <a:pt x="1008" y="1792"/>
                    </a:lnTo>
                    <a:lnTo>
                      <a:pt x="1043" y="1766"/>
                    </a:lnTo>
                    <a:lnTo>
                      <a:pt x="1060" y="1751"/>
                    </a:lnTo>
                    <a:lnTo>
                      <a:pt x="1077" y="1734"/>
                    </a:lnTo>
                    <a:lnTo>
                      <a:pt x="1092" y="1717"/>
                    </a:lnTo>
                    <a:lnTo>
                      <a:pt x="1107" y="1699"/>
                    </a:lnTo>
                    <a:lnTo>
                      <a:pt x="1120" y="1680"/>
                    </a:lnTo>
                    <a:lnTo>
                      <a:pt x="1133" y="1659"/>
                    </a:lnTo>
                    <a:lnTo>
                      <a:pt x="1144" y="1637"/>
                    </a:lnTo>
                    <a:lnTo>
                      <a:pt x="1153" y="1613"/>
                    </a:lnTo>
                    <a:lnTo>
                      <a:pt x="1163" y="1589"/>
                    </a:lnTo>
                    <a:lnTo>
                      <a:pt x="1168" y="1564"/>
                    </a:lnTo>
                    <a:lnTo>
                      <a:pt x="1172" y="1536"/>
                    </a:lnTo>
                    <a:lnTo>
                      <a:pt x="1176" y="1508"/>
                    </a:lnTo>
                    <a:lnTo>
                      <a:pt x="1176" y="1478"/>
                    </a:lnTo>
                    <a:lnTo>
                      <a:pt x="1174" y="1447"/>
                    </a:lnTo>
                    <a:lnTo>
                      <a:pt x="1174" y="1447"/>
                    </a:lnTo>
                    <a:lnTo>
                      <a:pt x="1170" y="1434"/>
                    </a:lnTo>
                    <a:lnTo>
                      <a:pt x="1166" y="1419"/>
                    </a:lnTo>
                    <a:lnTo>
                      <a:pt x="1159" y="1398"/>
                    </a:lnTo>
                    <a:lnTo>
                      <a:pt x="1150" y="1376"/>
                    </a:lnTo>
                    <a:lnTo>
                      <a:pt x="1137" y="1348"/>
                    </a:lnTo>
                    <a:lnTo>
                      <a:pt x="1120" y="1318"/>
                    </a:lnTo>
                    <a:lnTo>
                      <a:pt x="1097" y="1288"/>
                    </a:lnTo>
                    <a:lnTo>
                      <a:pt x="1069" y="1254"/>
                    </a:lnTo>
                    <a:lnTo>
                      <a:pt x="1053" y="1240"/>
                    </a:lnTo>
                    <a:lnTo>
                      <a:pt x="1034" y="1223"/>
                    </a:lnTo>
                    <a:lnTo>
                      <a:pt x="1015" y="1208"/>
                    </a:lnTo>
                    <a:lnTo>
                      <a:pt x="995" y="1191"/>
                    </a:lnTo>
                    <a:lnTo>
                      <a:pt x="970" y="1176"/>
                    </a:lnTo>
                    <a:lnTo>
                      <a:pt x="946" y="1161"/>
                    </a:lnTo>
                    <a:lnTo>
                      <a:pt x="920" y="1146"/>
                    </a:lnTo>
                    <a:lnTo>
                      <a:pt x="892" y="1133"/>
                    </a:lnTo>
                    <a:lnTo>
                      <a:pt x="860" y="1120"/>
                    </a:lnTo>
                    <a:lnTo>
                      <a:pt x="827" y="1109"/>
                    </a:lnTo>
                    <a:lnTo>
                      <a:pt x="793" y="1098"/>
                    </a:lnTo>
                    <a:lnTo>
                      <a:pt x="756" y="1087"/>
                    </a:lnTo>
                    <a:lnTo>
                      <a:pt x="715" y="1077"/>
                    </a:lnTo>
                    <a:lnTo>
                      <a:pt x="674" y="1070"/>
                    </a:lnTo>
                    <a:lnTo>
                      <a:pt x="674" y="1034"/>
                    </a:lnTo>
                    <a:lnTo>
                      <a:pt x="674" y="1034"/>
                    </a:lnTo>
                    <a:lnTo>
                      <a:pt x="724" y="1029"/>
                    </a:lnTo>
                    <a:lnTo>
                      <a:pt x="773" y="1021"/>
                    </a:lnTo>
                    <a:lnTo>
                      <a:pt x="821" y="1012"/>
                    </a:lnTo>
                    <a:lnTo>
                      <a:pt x="864" y="997"/>
                    </a:lnTo>
                    <a:lnTo>
                      <a:pt x="907" y="980"/>
                    </a:lnTo>
                    <a:lnTo>
                      <a:pt x="946" y="960"/>
                    </a:lnTo>
                    <a:lnTo>
                      <a:pt x="965" y="948"/>
                    </a:lnTo>
                    <a:lnTo>
                      <a:pt x="982" y="935"/>
                    </a:lnTo>
                    <a:lnTo>
                      <a:pt x="998" y="922"/>
                    </a:lnTo>
                    <a:lnTo>
                      <a:pt x="1015" y="909"/>
                    </a:lnTo>
                    <a:lnTo>
                      <a:pt x="1030" y="894"/>
                    </a:lnTo>
                    <a:lnTo>
                      <a:pt x="1045" y="878"/>
                    </a:lnTo>
                    <a:lnTo>
                      <a:pt x="1058" y="861"/>
                    </a:lnTo>
                    <a:lnTo>
                      <a:pt x="1071" y="844"/>
                    </a:lnTo>
                    <a:lnTo>
                      <a:pt x="1084" y="825"/>
                    </a:lnTo>
                    <a:lnTo>
                      <a:pt x="1096" y="807"/>
                    </a:lnTo>
                    <a:lnTo>
                      <a:pt x="1105" y="786"/>
                    </a:lnTo>
                    <a:lnTo>
                      <a:pt x="1114" y="764"/>
                    </a:lnTo>
                    <a:lnTo>
                      <a:pt x="1122" y="741"/>
                    </a:lnTo>
                    <a:lnTo>
                      <a:pt x="1129" y="719"/>
                    </a:lnTo>
                    <a:lnTo>
                      <a:pt x="1135" y="695"/>
                    </a:lnTo>
                    <a:lnTo>
                      <a:pt x="1140" y="670"/>
                    </a:lnTo>
                    <a:lnTo>
                      <a:pt x="1144" y="644"/>
                    </a:lnTo>
                    <a:lnTo>
                      <a:pt x="1148" y="616"/>
                    </a:lnTo>
                    <a:lnTo>
                      <a:pt x="1150" y="588"/>
                    </a:lnTo>
                    <a:lnTo>
                      <a:pt x="1150" y="560"/>
                    </a:lnTo>
                    <a:lnTo>
                      <a:pt x="1150" y="560"/>
                    </a:lnTo>
                    <a:lnTo>
                      <a:pt x="1148" y="530"/>
                    </a:lnTo>
                    <a:lnTo>
                      <a:pt x="1146" y="502"/>
                    </a:lnTo>
                    <a:lnTo>
                      <a:pt x="1144" y="474"/>
                    </a:lnTo>
                    <a:lnTo>
                      <a:pt x="1138" y="448"/>
                    </a:lnTo>
                    <a:lnTo>
                      <a:pt x="1133" y="420"/>
                    </a:lnTo>
                    <a:lnTo>
                      <a:pt x="1125" y="394"/>
                    </a:lnTo>
                    <a:lnTo>
                      <a:pt x="1116" y="368"/>
                    </a:lnTo>
                    <a:lnTo>
                      <a:pt x="1107" y="344"/>
                    </a:lnTo>
                    <a:lnTo>
                      <a:pt x="1096" y="318"/>
                    </a:lnTo>
                    <a:lnTo>
                      <a:pt x="1084" y="293"/>
                    </a:lnTo>
                    <a:lnTo>
                      <a:pt x="1071" y="271"/>
                    </a:lnTo>
                    <a:lnTo>
                      <a:pt x="1056" y="249"/>
                    </a:lnTo>
                    <a:lnTo>
                      <a:pt x="1041" y="226"/>
                    </a:lnTo>
                    <a:lnTo>
                      <a:pt x="1025" y="204"/>
                    </a:lnTo>
                    <a:lnTo>
                      <a:pt x="1008" y="185"/>
                    </a:lnTo>
                    <a:lnTo>
                      <a:pt x="989" y="165"/>
                    </a:lnTo>
                    <a:lnTo>
                      <a:pt x="970" y="146"/>
                    </a:lnTo>
                    <a:lnTo>
                      <a:pt x="952" y="129"/>
                    </a:lnTo>
                    <a:lnTo>
                      <a:pt x="931" y="112"/>
                    </a:lnTo>
                    <a:lnTo>
                      <a:pt x="909" y="96"/>
                    </a:lnTo>
                    <a:lnTo>
                      <a:pt x="887" y="81"/>
                    </a:lnTo>
                    <a:lnTo>
                      <a:pt x="864" y="68"/>
                    </a:lnTo>
                    <a:lnTo>
                      <a:pt x="840" y="55"/>
                    </a:lnTo>
                    <a:lnTo>
                      <a:pt x="816" y="43"/>
                    </a:lnTo>
                    <a:lnTo>
                      <a:pt x="791" y="34"/>
                    </a:lnTo>
                    <a:lnTo>
                      <a:pt x="765" y="25"/>
                    </a:lnTo>
                    <a:lnTo>
                      <a:pt x="739" y="17"/>
                    </a:lnTo>
                    <a:lnTo>
                      <a:pt x="713" y="12"/>
                    </a:lnTo>
                    <a:lnTo>
                      <a:pt x="685" y="6"/>
                    </a:lnTo>
                    <a:lnTo>
                      <a:pt x="657" y="2"/>
                    </a:lnTo>
                    <a:lnTo>
                      <a:pt x="629" y="0"/>
                    </a:lnTo>
                    <a:lnTo>
                      <a:pt x="601" y="0"/>
                    </a:lnTo>
                    <a:lnTo>
                      <a:pt x="601" y="0"/>
                    </a:lnTo>
                    <a:lnTo>
                      <a:pt x="573" y="0"/>
                    </a:lnTo>
                    <a:lnTo>
                      <a:pt x="545" y="2"/>
                    </a:lnTo>
                    <a:lnTo>
                      <a:pt x="517" y="6"/>
                    </a:lnTo>
                    <a:lnTo>
                      <a:pt x="489" y="12"/>
                    </a:lnTo>
                    <a:lnTo>
                      <a:pt x="463" y="17"/>
                    </a:lnTo>
                    <a:lnTo>
                      <a:pt x="437" y="25"/>
                    </a:lnTo>
                    <a:lnTo>
                      <a:pt x="411" y="34"/>
                    </a:lnTo>
                    <a:lnTo>
                      <a:pt x="385" y="43"/>
                    </a:lnTo>
                    <a:lnTo>
                      <a:pt x="360" y="55"/>
                    </a:lnTo>
                    <a:lnTo>
                      <a:pt x="336" y="66"/>
                    </a:lnTo>
                    <a:lnTo>
                      <a:pt x="314" y="81"/>
                    </a:lnTo>
                    <a:lnTo>
                      <a:pt x="291" y="94"/>
                    </a:lnTo>
                    <a:lnTo>
                      <a:pt x="269" y="111"/>
                    </a:lnTo>
                    <a:lnTo>
                      <a:pt x="248" y="125"/>
                    </a:lnTo>
                    <a:lnTo>
                      <a:pt x="228" y="144"/>
                    </a:lnTo>
                    <a:lnTo>
                      <a:pt x="209" y="163"/>
                    </a:lnTo>
                    <a:lnTo>
                      <a:pt x="191" y="181"/>
                    </a:lnTo>
                    <a:lnTo>
                      <a:pt x="174" y="202"/>
                    </a:lnTo>
                    <a:lnTo>
                      <a:pt x="157" y="222"/>
                    </a:lnTo>
                    <a:lnTo>
                      <a:pt x="142" y="243"/>
                    </a:lnTo>
                    <a:lnTo>
                      <a:pt x="127" y="267"/>
                    </a:lnTo>
                    <a:lnTo>
                      <a:pt x="114" y="290"/>
                    </a:lnTo>
                    <a:lnTo>
                      <a:pt x="101" y="314"/>
                    </a:lnTo>
                    <a:lnTo>
                      <a:pt x="90" y="338"/>
                    </a:lnTo>
                    <a:lnTo>
                      <a:pt x="80" y="362"/>
                    </a:lnTo>
                    <a:lnTo>
                      <a:pt x="71" y="389"/>
                    </a:lnTo>
                    <a:lnTo>
                      <a:pt x="64" y="415"/>
                    </a:lnTo>
                    <a:lnTo>
                      <a:pt x="58" y="443"/>
                    </a:lnTo>
                    <a:lnTo>
                      <a:pt x="52" y="469"/>
                    </a:lnTo>
                    <a:lnTo>
                      <a:pt x="51" y="497"/>
                    </a:lnTo>
                    <a:lnTo>
                      <a:pt x="47" y="525"/>
                    </a:lnTo>
                    <a:lnTo>
                      <a:pt x="47" y="555"/>
                    </a:lnTo>
                    <a:lnTo>
                      <a:pt x="47" y="555"/>
                    </a:lnTo>
                    <a:lnTo>
                      <a:pt x="49" y="585"/>
                    </a:lnTo>
                    <a:lnTo>
                      <a:pt x="51" y="613"/>
                    </a:lnTo>
                    <a:lnTo>
                      <a:pt x="54" y="641"/>
                    </a:lnTo>
                    <a:lnTo>
                      <a:pt x="60" y="669"/>
                    </a:lnTo>
                    <a:lnTo>
                      <a:pt x="67" y="695"/>
                    </a:lnTo>
                    <a:lnTo>
                      <a:pt x="77" y="721"/>
                    </a:lnTo>
                    <a:lnTo>
                      <a:pt x="88" y="745"/>
                    </a:lnTo>
                    <a:lnTo>
                      <a:pt x="99" y="769"/>
                    </a:lnTo>
                    <a:lnTo>
                      <a:pt x="99" y="769"/>
                    </a:lnTo>
                    <a:lnTo>
                      <a:pt x="77" y="784"/>
                    </a:lnTo>
                    <a:lnTo>
                      <a:pt x="58" y="803"/>
                    </a:lnTo>
                    <a:lnTo>
                      <a:pt x="41" y="823"/>
                    </a:lnTo>
                    <a:lnTo>
                      <a:pt x="26" y="844"/>
                    </a:lnTo>
                    <a:lnTo>
                      <a:pt x="15" y="868"/>
                    </a:lnTo>
                    <a:lnTo>
                      <a:pt x="8" y="894"/>
                    </a:lnTo>
                    <a:lnTo>
                      <a:pt x="2" y="920"/>
                    </a:lnTo>
                    <a:lnTo>
                      <a:pt x="0" y="948"/>
                    </a:lnTo>
                    <a:lnTo>
                      <a:pt x="0" y="948"/>
                    </a:lnTo>
                    <a:lnTo>
                      <a:pt x="2" y="975"/>
                    </a:lnTo>
                    <a:lnTo>
                      <a:pt x="6" y="1001"/>
                    </a:lnTo>
                    <a:lnTo>
                      <a:pt x="13" y="1025"/>
                    </a:lnTo>
                    <a:lnTo>
                      <a:pt x="24" y="1047"/>
                    </a:lnTo>
                    <a:lnTo>
                      <a:pt x="38" y="1068"/>
                    </a:lnTo>
                    <a:lnTo>
                      <a:pt x="52" y="1088"/>
                    </a:lnTo>
                    <a:lnTo>
                      <a:pt x="69" y="1105"/>
                    </a:lnTo>
                    <a:lnTo>
                      <a:pt x="88" y="1122"/>
                    </a:lnTo>
                    <a:lnTo>
                      <a:pt x="88" y="1122"/>
                    </a:lnTo>
                    <a:lnTo>
                      <a:pt x="69" y="1176"/>
                    </a:lnTo>
                    <a:lnTo>
                      <a:pt x="49" y="1234"/>
                    </a:lnTo>
                    <a:lnTo>
                      <a:pt x="30" y="1292"/>
                    </a:lnTo>
                    <a:lnTo>
                      <a:pt x="23" y="1320"/>
                    </a:lnTo>
                    <a:lnTo>
                      <a:pt x="15" y="1348"/>
                    </a:lnTo>
                    <a:lnTo>
                      <a:pt x="11" y="1374"/>
                    </a:lnTo>
                    <a:lnTo>
                      <a:pt x="8" y="1400"/>
                    </a:lnTo>
                    <a:lnTo>
                      <a:pt x="8" y="1424"/>
                    </a:lnTo>
                    <a:lnTo>
                      <a:pt x="11" y="1449"/>
                    </a:lnTo>
                    <a:lnTo>
                      <a:pt x="19" y="1469"/>
                    </a:lnTo>
                    <a:lnTo>
                      <a:pt x="24" y="1478"/>
                    </a:lnTo>
                    <a:lnTo>
                      <a:pt x="30" y="1488"/>
                    </a:lnTo>
                    <a:lnTo>
                      <a:pt x="38" y="1497"/>
                    </a:lnTo>
                    <a:lnTo>
                      <a:pt x="45" y="1506"/>
                    </a:lnTo>
                    <a:lnTo>
                      <a:pt x="54" y="1514"/>
                    </a:lnTo>
                    <a:lnTo>
                      <a:pt x="66" y="1521"/>
                    </a:lnTo>
                    <a:lnTo>
                      <a:pt x="66" y="1521"/>
                    </a:lnTo>
                    <a:lnTo>
                      <a:pt x="90" y="1534"/>
                    </a:lnTo>
                    <a:lnTo>
                      <a:pt x="116" y="1544"/>
                    </a:lnTo>
                    <a:lnTo>
                      <a:pt x="138" y="1549"/>
                    </a:lnTo>
                    <a:lnTo>
                      <a:pt x="163" y="1551"/>
                    </a:lnTo>
                    <a:lnTo>
                      <a:pt x="183" y="1549"/>
                    </a:lnTo>
                    <a:lnTo>
                      <a:pt x="204" y="1546"/>
                    </a:lnTo>
                    <a:lnTo>
                      <a:pt x="224" y="1542"/>
                    </a:lnTo>
                    <a:lnTo>
                      <a:pt x="241" y="1534"/>
                    </a:lnTo>
                    <a:lnTo>
                      <a:pt x="258" y="1527"/>
                    </a:lnTo>
                    <a:lnTo>
                      <a:pt x="271" y="1518"/>
                    </a:lnTo>
                    <a:lnTo>
                      <a:pt x="295" y="1501"/>
                    </a:lnTo>
                    <a:lnTo>
                      <a:pt x="308" y="1488"/>
                    </a:lnTo>
                    <a:lnTo>
                      <a:pt x="314" y="1484"/>
                    </a:lnTo>
                    <a:lnTo>
                      <a:pt x="314" y="1484"/>
                    </a:lnTo>
                    <a:lnTo>
                      <a:pt x="308" y="1549"/>
                    </a:lnTo>
                    <a:lnTo>
                      <a:pt x="301" y="1633"/>
                    </a:lnTo>
                    <a:lnTo>
                      <a:pt x="293" y="1753"/>
                    </a:lnTo>
                    <a:lnTo>
                      <a:pt x="286" y="1908"/>
                    </a:lnTo>
                    <a:lnTo>
                      <a:pt x="280" y="2100"/>
                    </a:lnTo>
                    <a:lnTo>
                      <a:pt x="276" y="2329"/>
                    </a:lnTo>
                    <a:lnTo>
                      <a:pt x="274" y="2600"/>
                    </a:lnTo>
                    <a:lnTo>
                      <a:pt x="274" y="2600"/>
                    </a:lnTo>
                    <a:lnTo>
                      <a:pt x="261" y="2600"/>
                    </a:lnTo>
                    <a:lnTo>
                      <a:pt x="230" y="2606"/>
                    </a:lnTo>
                    <a:lnTo>
                      <a:pt x="209" y="2609"/>
                    </a:lnTo>
                    <a:lnTo>
                      <a:pt x="187" y="2615"/>
                    </a:lnTo>
                    <a:lnTo>
                      <a:pt x="163" y="2624"/>
                    </a:lnTo>
                    <a:lnTo>
                      <a:pt x="138" y="2634"/>
                    </a:lnTo>
                    <a:lnTo>
                      <a:pt x="114" y="2647"/>
                    </a:lnTo>
                    <a:lnTo>
                      <a:pt x="92" y="2662"/>
                    </a:lnTo>
                    <a:lnTo>
                      <a:pt x="82" y="2671"/>
                    </a:lnTo>
                    <a:lnTo>
                      <a:pt x="73" y="2680"/>
                    </a:lnTo>
                    <a:lnTo>
                      <a:pt x="66" y="2690"/>
                    </a:lnTo>
                    <a:lnTo>
                      <a:pt x="58" y="2701"/>
                    </a:lnTo>
                    <a:lnTo>
                      <a:pt x="51" y="2714"/>
                    </a:lnTo>
                    <a:lnTo>
                      <a:pt x="47" y="2727"/>
                    </a:lnTo>
                    <a:lnTo>
                      <a:pt x="43" y="2742"/>
                    </a:lnTo>
                    <a:lnTo>
                      <a:pt x="41" y="2757"/>
                    </a:lnTo>
                    <a:lnTo>
                      <a:pt x="41" y="2772"/>
                    </a:lnTo>
                    <a:lnTo>
                      <a:pt x="41" y="2788"/>
                    </a:lnTo>
                    <a:lnTo>
                      <a:pt x="45" y="2807"/>
                    </a:lnTo>
                    <a:lnTo>
                      <a:pt x="51" y="2826"/>
                    </a:lnTo>
                    <a:lnTo>
                      <a:pt x="51" y="2826"/>
                    </a:lnTo>
                    <a:lnTo>
                      <a:pt x="51" y="2830"/>
                    </a:lnTo>
                    <a:lnTo>
                      <a:pt x="56" y="2839"/>
                    </a:lnTo>
                    <a:lnTo>
                      <a:pt x="66" y="2850"/>
                    </a:lnTo>
                    <a:lnTo>
                      <a:pt x="75" y="2858"/>
                    </a:lnTo>
                    <a:lnTo>
                      <a:pt x="84" y="2865"/>
                    </a:lnTo>
                    <a:lnTo>
                      <a:pt x="99" y="2872"/>
                    </a:lnTo>
                    <a:lnTo>
                      <a:pt x="116" y="2880"/>
                    </a:lnTo>
                    <a:lnTo>
                      <a:pt x="135" y="2886"/>
                    </a:lnTo>
                    <a:lnTo>
                      <a:pt x="159" y="2891"/>
                    </a:lnTo>
                    <a:lnTo>
                      <a:pt x="187" y="2897"/>
                    </a:lnTo>
                    <a:lnTo>
                      <a:pt x="219" y="2900"/>
                    </a:lnTo>
                    <a:lnTo>
                      <a:pt x="256" y="2902"/>
                    </a:lnTo>
                    <a:lnTo>
                      <a:pt x="297" y="2904"/>
                    </a:lnTo>
                    <a:lnTo>
                      <a:pt x="297" y="2904"/>
                    </a:lnTo>
                    <a:lnTo>
                      <a:pt x="340" y="2902"/>
                    </a:lnTo>
                    <a:lnTo>
                      <a:pt x="375" y="2900"/>
                    </a:lnTo>
                    <a:lnTo>
                      <a:pt x="407" y="2895"/>
                    </a:lnTo>
                    <a:lnTo>
                      <a:pt x="435" y="2889"/>
                    </a:lnTo>
                    <a:lnTo>
                      <a:pt x="459" y="2880"/>
                    </a:lnTo>
                    <a:lnTo>
                      <a:pt x="478" y="2871"/>
                    </a:lnTo>
                    <a:lnTo>
                      <a:pt x="495" y="2861"/>
                    </a:lnTo>
                    <a:lnTo>
                      <a:pt x="508" y="2848"/>
                    </a:lnTo>
                    <a:lnTo>
                      <a:pt x="519" y="2835"/>
                    </a:lnTo>
                    <a:lnTo>
                      <a:pt x="528" y="2820"/>
                    </a:lnTo>
                    <a:lnTo>
                      <a:pt x="536" y="2805"/>
                    </a:lnTo>
                    <a:lnTo>
                      <a:pt x="541" y="2788"/>
                    </a:lnTo>
                    <a:lnTo>
                      <a:pt x="549" y="2751"/>
                    </a:lnTo>
                    <a:lnTo>
                      <a:pt x="556" y="2712"/>
                    </a:lnTo>
                    <a:lnTo>
                      <a:pt x="588" y="2712"/>
                    </a:lnTo>
                    <a:lnTo>
                      <a:pt x="588" y="2712"/>
                    </a:lnTo>
                    <a:lnTo>
                      <a:pt x="590" y="2719"/>
                    </a:lnTo>
                    <a:lnTo>
                      <a:pt x="592" y="2738"/>
                    </a:lnTo>
                    <a:lnTo>
                      <a:pt x="599" y="2764"/>
                    </a:lnTo>
                    <a:lnTo>
                      <a:pt x="605" y="2779"/>
                    </a:lnTo>
                    <a:lnTo>
                      <a:pt x="610" y="2794"/>
                    </a:lnTo>
                    <a:lnTo>
                      <a:pt x="620" y="2809"/>
                    </a:lnTo>
                    <a:lnTo>
                      <a:pt x="629" y="2824"/>
                    </a:lnTo>
                    <a:lnTo>
                      <a:pt x="640" y="2839"/>
                    </a:lnTo>
                    <a:lnTo>
                      <a:pt x="653" y="2850"/>
                    </a:lnTo>
                    <a:lnTo>
                      <a:pt x="670" y="2861"/>
                    </a:lnTo>
                    <a:lnTo>
                      <a:pt x="687" y="2871"/>
                    </a:lnTo>
                    <a:lnTo>
                      <a:pt x="707" y="2874"/>
                    </a:lnTo>
                    <a:lnTo>
                      <a:pt x="732" y="2876"/>
                    </a:lnTo>
                    <a:lnTo>
                      <a:pt x="732" y="2876"/>
                    </a:lnTo>
                    <a:lnTo>
                      <a:pt x="786" y="2878"/>
                    </a:lnTo>
                    <a:lnTo>
                      <a:pt x="847" y="2882"/>
                    </a:lnTo>
                    <a:lnTo>
                      <a:pt x="913" y="2884"/>
                    </a:lnTo>
                    <a:lnTo>
                      <a:pt x="944" y="2882"/>
                    </a:lnTo>
                    <a:lnTo>
                      <a:pt x="976" y="2880"/>
                    </a:lnTo>
                    <a:lnTo>
                      <a:pt x="1006" y="2876"/>
                    </a:lnTo>
                    <a:lnTo>
                      <a:pt x="1032" y="2871"/>
                    </a:lnTo>
                    <a:lnTo>
                      <a:pt x="1054" y="2861"/>
                    </a:lnTo>
                    <a:lnTo>
                      <a:pt x="1066" y="2856"/>
                    </a:lnTo>
                    <a:lnTo>
                      <a:pt x="1073" y="2850"/>
                    </a:lnTo>
                    <a:lnTo>
                      <a:pt x="1082" y="2843"/>
                    </a:lnTo>
                    <a:lnTo>
                      <a:pt x="1088" y="2835"/>
                    </a:lnTo>
                    <a:lnTo>
                      <a:pt x="1094" y="2826"/>
                    </a:lnTo>
                    <a:lnTo>
                      <a:pt x="1099" y="2816"/>
                    </a:lnTo>
                    <a:lnTo>
                      <a:pt x="1101" y="2805"/>
                    </a:lnTo>
                    <a:lnTo>
                      <a:pt x="1101" y="2794"/>
                    </a:lnTo>
                    <a:lnTo>
                      <a:pt x="1101" y="2781"/>
                    </a:lnTo>
                    <a:lnTo>
                      <a:pt x="1099" y="2768"/>
                    </a:lnTo>
                    <a:lnTo>
                      <a:pt x="1099" y="2768"/>
                    </a:lnTo>
                    <a:lnTo>
                      <a:pt x="1092" y="2740"/>
                    </a:lnTo>
                    <a:lnTo>
                      <a:pt x="1084" y="2718"/>
                    </a:lnTo>
                    <a:lnTo>
                      <a:pt x="1075" y="2697"/>
                    </a:lnTo>
                    <a:lnTo>
                      <a:pt x="1064" y="2678"/>
                    </a:lnTo>
                    <a:lnTo>
                      <a:pt x="1053" y="2663"/>
                    </a:lnTo>
                    <a:lnTo>
                      <a:pt x="1040" y="2650"/>
                    </a:lnTo>
                    <a:lnTo>
                      <a:pt x="1025" y="2639"/>
                    </a:lnTo>
                    <a:lnTo>
                      <a:pt x="1010" y="2630"/>
                    </a:lnTo>
                    <a:lnTo>
                      <a:pt x="993" y="2621"/>
                    </a:lnTo>
                    <a:lnTo>
                      <a:pt x="974" y="2615"/>
                    </a:lnTo>
                    <a:lnTo>
                      <a:pt x="933" y="2604"/>
                    </a:lnTo>
                    <a:lnTo>
                      <a:pt x="834" y="2581"/>
                    </a:lnTo>
                    <a:lnTo>
                      <a:pt x="834" y="2581"/>
                    </a:lnTo>
                    <a:close/>
                    <a:moveTo>
                      <a:pt x="332" y="1396"/>
                    </a:moveTo>
                    <a:lnTo>
                      <a:pt x="332" y="1396"/>
                    </a:lnTo>
                    <a:lnTo>
                      <a:pt x="330" y="1346"/>
                    </a:lnTo>
                    <a:lnTo>
                      <a:pt x="327" y="1299"/>
                    </a:lnTo>
                    <a:lnTo>
                      <a:pt x="321" y="1254"/>
                    </a:lnTo>
                    <a:lnTo>
                      <a:pt x="314" y="1217"/>
                    </a:lnTo>
                    <a:lnTo>
                      <a:pt x="301" y="1161"/>
                    </a:lnTo>
                    <a:lnTo>
                      <a:pt x="295" y="1141"/>
                    </a:lnTo>
                    <a:lnTo>
                      <a:pt x="295" y="1141"/>
                    </a:lnTo>
                    <a:lnTo>
                      <a:pt x="302" y="1139"/>
                    </a:lnTo>
                    <a:lnTo>
                      <a:pt x="314" y="1133"/>
                    </a:lnTo>
                    <a:lnTo>
                      <a:pt x="338" y="1120"/>
                    </a:lnTo>
                    <a:lnTo>
                      <a:pt x="368" y="1101"/>
                    </a:lnTo>
                    <a:lnTo>
                      <a:pt x="398" y="1081"/>
                    </a:lnTo>
                    <a:lnTo>
                      <a:pt x="452" y="1045"/>
                    </a:lnTo>
                    <a:lnTo>
                      <a:pt x="474" y="1029"/>
                    </a:lnTo>
                    <a:lnTo>
                      <a:pt x="474" y="1029"/>
                    </a:lnTo>
                    <a:lnTo>
                      <a:pt x="442" y="1096"/>
                    </a:lnTo>
                    <a:lnTo>
                      <a:pt x="414" y="1161"/>
                    </a:lnTo>
                    <a:lnTo>
                      <a:pt x="390" y="1223"/>
                    </a:lnTo>
                    <a:lnTo>
                      <a:pt x="370" y="1279"/>
                    </a:lnTo>
                    <a:lnTo>
                      <a:pt x="342" y="1365"/>
                    </a:lnTo>
                    <a:lnTo>
                      <a:pt x="332" y="1396"/>
                    </a:lnTo>
                    <a:lnTo>
                      <a:pt x="332" y="1396"/>
                    </a:lnTo>
                    <a:close/>
                    <a:moveTo>
                      <a:pt x="601" y="2667"/>
                    </a:moveTo>
                    <a:lnTo>
                      <a:pt x="521" y="2667"/>
                    </a:lnTo>
                    <a:lnTo>
                      <a:pt x="521" y="2667"/>
                    </a:lnTo>
                    <a:lnTo>
                      <a:pt x="513" y="2566"/>
                    </a:lnTo>
                    <a:lnTo>
                      <a:pt x="506" y="2462"/>
                    </a:lnTo>
                    <a:lnTo>
                      <a:pt x="502" y="2342"/>
                    </a:lnTo>
                    <a:lnTo>
                      <a:pt x="502" y="2283"/>
                    </a:lnTo>
                    <a:lnTo>
                      <a:pt x="504" y="2223"/>
                    </a:lnTo>
                    <a:lnTo>
                      <a:pt x="508" y="2167"/>
                    </a:lnTo>
                    <a:lnTo>
                      <a:pt x="513" y="2117"/>
                    </a:lnTo>
                    <a:lnTo>
                      <a:pt x="517" y="2094"/>
                    </a:lnTo>
                    <a:lnTo>
                      <a:pt x="521" y="2074"/>
                    </a:lnTo>
                    <a:lnTo>
                      <a:pt x="526" y="2055"/>
                    </a:lnTo>
                    <a:lnTo>
                      <a:pt x="532" y="2040"/>
                    </a:lnTo>
                    <a:lnTo>
                      <a:pt x="539" y="2027"/>
                    </a:lnTo>
                    <a:lnTo>
                      <a:pt x="547" y="2018"/>
                    </a:lnTo>
                    <a:lnTo>
                      <a:pt x="556" y="2010"/>
                    </a:lnTo>
                    <a:lnTo>
                      <a:pt x="566" y="2007"/>
                    </a:lnTo>
                    <a:lnTo>
                      <a:pt x="566" y="2007"/>
                    </a:lnTo>
                    <a:lnTo>
                      <a:pt x="569" y="2007"/>
                    </a:lnTo>
                    <a:lnTo>
                      <a:pt x="573" y="2008"/>
                    </a:lnTo>
                    <a:lnTo>
                      <a:pt x="579" y="2012"/>
                    </a:lnTo>
                    <a:lnTo>
                      <a:pt x="584" y="2020"/>
                    </a:lnTo>
                    <a:lnTo>
                      <a:pt x="592" y="2033"/>
                    </a:lnTo>
                    <a:lnTo>
                      <a:pt x="597" y="2049"/>
                    </a:lnTo>
                    <a:lnTo>
                      <a:pt x="603" y="2076"/>
                    </a:lnTo>
                    <a:lnTo>
                      <a:pt x="609" y="2109"/>
                    </a:lnTo>
                    <a:lnTo>
                      <a:pt x="614" y="2152"/>
                    </a:lnTo>
                    <a:lnTo>
                      <a:pt x="616" y="2204"/>
                    </a:lnTo>
                    <a:lnTo>
                      <a:pt x="618" y="2270"/>
                    </a:lnTo>
                    <a:lnTo>
                      <a:pt x="618" y="2346"/>
                    </a:lnTo>
                    <a:lnTo>
                      <a:pt x="614" y="2438"/>
                    </a:lnTo>
                    <a:lnTo>
                      <a:pt x="610" y="2544"/>
                    </a:lnTo>
                    <a:lnTo>
                      <a:pt x="601" y="2667"/>
                    </a:lnTo>
                    <a:lnTo>
                      <a:pt x="601" y="2667"/>
                    </a:lnTo>
                    <a:close/>
                    <a:moveTo>
                      <a:pt x="737" y="1335"/>
                    </a:moveTo>
                    <a:lnTo>
                      <a:pt x="737" y="1335"/>
                    </a:lnTo>
                    <a:lnTo>
                      <a:pt x="765" y="1340"/>
                    </a:lnTo>
                    <a:lnTo>
                      <a:pt x="791" y="1348"/>
                    </a:lnTo>
                    <a:lnTo>
                      <a:pt x="814" y="1355"/>
                    </a:lnTo>
                    <a:lnTo>
                      <a:pt x="834" y="1365"/>
                    </a:lnTo>
                    <a:lnTo>
                      <a:pt x="851" y="1372"/>
                    </a:lnTo>
                    <a:lnTo>
                      <a:pt x="868" y="1381"/>
                    </a:lnTo>
                    <a:lnTo>
                      <a:pt x="881" y="1393"/>
                    </a:lnTo>
                    <a:lnTo>
                      <a:pt x="892" y="1402"/>
                    </a:lnTo>
                    <a:lnTo>
                      <a:pt x="907" y="1419"/>
                    </a:lnTo>
                    <a:lnTo>
                      <a:pt x="918" y="1434"/>
                    </a:lnTo>
                    <a:lnTo>
                      <a:pt x="924" y="1443"/>
                    </a:lnTo>
                    <a:lnTo>
                      <a:pt x="926" y="1447"/>
                    </a:lnTo>
                    <a:lnTo>
                      <a:pt x="926" y="1447"/>
                    </a:lnTo>
                    <a:lnTo>
                      <a:pt x="929" y="1460"/>
                    </a:lnTo>
                    <a:lnTo>
                      <a:pt x="933" y="1473"/>
                    </a:lnTo>
                    <a:lnTo>
                      <a:pt x="935" y="1484"/>
                    </a:lnTo>
                    <a:lnTo>
                      <a:pt x="937" y="1495"/>
                    </a:lnTo>
                    <a:lnTo>
                      <a:pt x="935" y="1505"/>
                    </a:lnTo>
                    <a:lnTo>
                      <a:pt x="935" y="1516"/>
                    </a:lnTo>
                    <a:lnTo>
                      <a:pt x="928" y="1534"/>
                    </a:lnTo>
                    <a:lnTo>
                      <a:pt x="918" y="1551"/>
                    </a:lnTo>
                    <a:lnTo>
                      <a:pt x="907" y="1564"/>
                    </a:lnTo>
                    <a:lnTo>
                      <a:pt x="892" y="1577"/>
                    </a:lnTo>
                    <a:lnTo>
                      <a:pt x="877" y="1589"/>
                    </a:lnTo>
                    <a:lnTo>
                      <a:pt x="860" y="1598"/>
                    </a:lnTo>
                    <a:lnTo>
                      <a:pt x="844" y="1607"/>
                    </a:lnTo>
                    <a:lnTo>
                      <a:pt x="814" y="1618"/>
                    </a:lnTo>
                    <a:lnTo>
                      <a:pt x="793" y="1624"/>
                    </a:lnTo>
                    <a:lnTo>
                      <a:pt x="784" y="1628"/>
                    </a:lnTo>
                    <a:lnTo>
                      <a:pt x="737" y="13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110" name="Freeform: Shape 53">
                <a:extLst>
                  <a:ext uri="{FF2B5EF4-FFF2-40B4-BE49-F238E27FC236}">
                    <a16:creationId xmlns:a16="http://schemas.microsoft.com/office/drawing/2014/main" id="{2099BCC2-2C46-10BD-A325-32F70D2FA075}"/>
                  </a:ext>
                </a:extLst>
              </p:cNvPr>
              <p:cNvSpPr>
                <a:spLocks/>
              </p:cNvSpPr>
              <p:nvPr/>
            </p:nvSpPr>
            <p:spPr bwMode="auto">
              <a:xfrm>
                <a:off x="5310189" y="1930400"/>
                <a:ext cx="995363" cy="2374900"/>
              </a:xfrm>
              <a:custGeom>
                <a:avLst/>
                <a:gdLst>
                  <a:gd name="T0" fmla="*/ 1168 w 1256"/>
                  <a:gd name="T1" fmla="*/ 347 h 2991"/>
                  <a:gd name="T2" fmla="*/ 907 w 1256"/>
                  <a:gd name="T3" fmla="*/ 61 h 2991"/>
                  <a:gd name="T4" fmla="*/ 562 w 1256"/>
                  <a:gd name="T5" fmla="*/ 5 h 2991"/>
                  <a:gd name="T6" fmla="*/ 222 w 1256"/>
                  <a:gd name="T7" fmla="*/ 179 h 2991"/>
                  <a:gd name="T8" fmla="*/ 47 w 1256"/>
                  <a:gd name="T9" fmla="*/ 524 h 2991"/>
                  <a:gd name="T10" fmla="*/ 39 w 1256"/>
                  <a:gd name="T11" fmla="*/ 860 h 2991"/>
                  <a:gd name="T12" fmla="*/ 54 w 1256"/>
                  <a:gd name="T13" fmla="*/ 1151 h 2991"/>
                  <a:gd name="T14" fmla="*/ 15 w 1256"/>
                  <a:gd name="T15" fmla="*/ 1508 h 2991"/>
                  <a:gd name="T16" fmla="*/ 183 w 1256"/>
                  <a:gd name="T17" fmla="*/ 1638 h 2991"/>
                  <a:gd name="T18" fmla="*/ 295 w 1256"/>
                  <a:gd name="T19" fmla="*/ 1717 h 2991"/>
                  <a:gd name="T20" fmla="*/ 125 w 1256"/>
                  <a:gd name="T21" fmla="*/ 2661 h 2991"/>
                  <a:gd name="T22" fmla="*/ 47 w 1256"/>
                  <a:gd name="T23" fmla="*/ 2881 h 2991"/>
                  <a:gd name="T24" fmla="*/ 338 w 1256"/>
                  <a:gd name="T25" fmla="*/ 2991 h 2991"/>
                  <a:gd name="T26" fmla="*/ 605 w 1256"/>
                  <a:gd name="T27" fmla="*/ 2870 h 2991"/>
                  <a:gd name="T28" fmla="*/ 717 w 1256"/>
                  <a:gd name="T29" fmla="*/ 2960 h 2991"/>
                  <a:gd name="T30" fmla="*/ 1135 w 1256"/>
                  <a:gd name="T31" fmla="*/ 2948 h 2991"/>
                  <a:gd name="T32" fmla="*/ 1149 w 1256"/>
                  <a:gd name="T33" fmla="*/ 2715 h 2991"/>
                  <a:gd name="T34" fmla="*/ 896 w 1256"/>
                  <a:gd name="T35" fmla="*/ 1987 h 2991"/>
                  <a:gd name="T36" fmla="*/ 1148 w 1256"/>
                  <a:gd name="T37" fmla="*/ 1814 h 2991"/>
                  <a:gd name="T38" fmla="*/ 1256 w 1256"/>
                  <a:gd name="T39" fmla="*/ 1545 h 2991"/>
                  <a:gd name="T40" fmla="*/ 1034 w 1256"/>
                  <a:gd name="T41" fmla="*/ 1183 h 2991"/>
                  <a:gd name="T42" fmla="*/ 1082 w 1256"/>
                  <a:gd name="T43" fmla="*/ 995 h 2991"/>
                  <a:gd name="T44" fmla="*/ 1228 w 1256"/>
                  <a:gd name="T45" fmla="*/ 694 h 2991"/>
                  <a:gd name="T46" fmla="*/ 659 w 1256"/>
                  <a:gd name="T47" fmla="*/ 1077 h 2991"/>
                  <a:gd name="T48" fmla="*/ 692 w 1256"/>
                  <a:gd name="T49" fmla="*/ 1168 h 2991"/>
                  <a:gd name="T50" fmla="*/ 1036 w 1256"/>
                  <a:gd name="T51" fmla="*/ 1291 h 2991"/>
                  <a:gd name="T52" fmla="*/ 1170 w 1256"/>
                  <a:gd name="T53" fmla="*/ 1582 h 2991"/>
                  <a:gd name="T54" fmla="*/ 896 w 1256"/>
                  <a:gd name="T55" fmla="*/ 1868 h 2991"/>
                  <a:gd name="T56" fmla="*/ 812 w 1256"/>
                  <a:gd name="T57" fmla="*/ 1991 h 2991"/>
                  <a:gd name="T58" fmla="*/ 950 w 1256"/>
                  <a:gd name="T59" fmla="*/ 2683 h 2991"/>
                  <a:gd name="T60" fmla="*/ 1095 w 1256"/>
                  <a:gd name="T61" fmla="*/ 2838 h 2991"/>
                  <a:gd name="T62" fmla="*/ 789 w 1256"/>
                  <a:gd name="T63" fmla="*/ 2889 h 2991"/>
                  <a:gd name="T64" fmla="*/ 681 w 1256"/>
                  <a:gd name="T65" fmla="*/ 2726 h 2991"/>
                  <a:gd name="T66" fmla="*/ 677 w 1256"/>
                  <a:gd name="T67" fmla="*/ 2073 h 2991"/>
                  <a:gd name="T68" fmla="*/ 575 w 1256"/>
                  <a:gd name="T69" fmla="*/ 2000 h 2991"/>
                  <a:gd name="T70" fmla="*/ 498 w 1256"/>
                  <a:gd name="T71" fmla="*/ 2542 h 2991"/>
                  <a:gd name="T72" fmla="*/ 500 w 1256"/>
                  <a:gd name="T73" fmla="*/ 2892 h 2991"/>
                  <a:gd name="T74" fmla="*/ 131 w 1256"/>
                  <a:gd name="T75" fmla="*/ 2864 h 2991"/>
                  <a:gd name="T76" fmla="*/ 237 w 1256"/>
                  <a:gd name="T77" fmla="*/ 2708 h 2991"/>
                  <a:gd name="T78" fmla="*/ 360 w 1256"/>
                  <a:gd name="T79" fmla="*/ 2667 h 2991"/>
                  <a:gd name="T80" fmla="*/ 429 w 1256"/>
                  <a:gd name="T81" fmla="*/ 1403 h 2991"/>
                  <a:gd name="T82" fmla="*/ 567 w 1256"/>
                  <a:gd name="T83" fmla="*/ 1116 h 2991"/>
                  <a:gd name="T84" fmla="*/ 504 w 1256"/>
                  <a:gd name="T85" fmla="*/ 983 h 2991"/>
                  <a:gd name="T86" fmla="*/ 308 w 1256"/>
                  <a:gd name="T87" fmla="*/ 750 h 2991"/>
                  <a:gd name="T88" fmla="*/ 123 w 1256"/>
                  <a:gd name="T89" fmla="*/ 616 h 2991"/>
                  <a:gd name="T90" fmla="*/ 297 w 1256"/>
                  <a:gd name="T91" fmla="*/ 222 h 2991"/>
                  <a:gd name="T92" fmla="*/ 674 w 1256"/>
                  <a:gd name="T93" fmla="*/ 84 h 2991"/>
                  <a:gd name="T94" fmla="*/ 972 w 1256"/>
                  <a:gd name="T95" fmla="*/ 213 h 2991"/>
                  <a:gd name="T96" fmla="*/ 1133 w 1256"/>
                  <a:gd name="T97" fmla="*/ 506 h 2991"/>
                  <a:gd name="T98" fmla="*/ 1110 w 1256"/>
                  <a:gd name="T99" fmla="*/ 815 h 2991"/>
                  <a:gd name="T100" fmla="*/ 899 w 1256"/>
                  <a:gd name="T101" fmla="*/ 1004 h 2991"/>
                  <a:gd name="T102" fmla="*/ 282 w 1256"/>
                  <a:gd name="T103" fmla="*/ 1498 h 2991"/>
                  <a:gd name="T104" fmla="*/ 136 w 1256"/>
                  <a:gd name="T105" fmla="*/ 1538 h 2991"/>
                  <a:gd name="T106" fmla="*/ 105 w 1256"/>
                  <a:gd name="T107" fmla="*/ 1364 h 2991"/>
                  <a:gd name="T108" fmla="*/ 101 w 1256"/>
                  <a:gd name="T109" fmla="*/ 1073 h 2991"/>
                  <a:gd name="T110" fmla="*/ 134 w 1256"/>
                  <a:gd name="T111" fmla="*/ 875 h 2991"/>
                  <a:gd name="T112" fmla="*/ 308 w 1256"/>
                  <a:gd name="T113" fmla="*/ 838 h 2991"/>
                  <a:gd name="T114" fmla="*/ 418 w 1256"/>
                  <a:gd name="T115" fmla="*/ 1015 h 2991"/>
                  <a:gd name="T116" fmla="*/ 313 w 1256"/>
                  <a:gd name="T117" fmla="*/ 1153 h 2991"/>
                  <a:gd name="T118" fmla="*/ 427 w 1256"/>
                  <a:gd name="T119" fmla="*/ 1176 h 2991"/>
                  <a:gd name="T120" fmla="*/ 593 w 1256"/>
                  <a:gd name="T121" fmla="*/ 2670 h 2991"/>
                  <a:gd name="T122" fmla="*/ 610 w 1256"/>
                  <a:gd name="T123" fmla="*/ 2381 h 2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6" h="2991">
                    <a:moveTo>
                      <a:pt x="1228" y="694"/>
                    </a:moveTo>
                    <a:lnTo>
                      <a:pt x="1228" y="694"/>
                    </a:lnTo>
                    <a:lnTo>
                      <a:pt x="1230" y="664"/>
                    </a:lnTo>
                    <a:lnTo>
                      <a:pt x="1230" y="634"/>
                    </a:lnTo>
                    <a:lnTo>
                      <a:pt x="1230" y="605"/>
                    </a:lnTo>
                    <a:lnTo>
                      <a:pt x="1228" y="575"/>
                    </a:lnTo>
                    <a:lnTo>
                      <a:pt x="1226" y="547"/>
                    </a:lnTo>
                    <a:lnTo>
                      <a:pt x="1220" y="517"/>
                    </a:lnTo>
                    <a:lnTo>
                      <a:pt x="1215" y="487"/>
                    </a:lnTo>
                    <a:lnTo>
                      <a:pt x="1209" y="459"/>
                    </a:lnTo>
                    <a:lnTo>
                      <a:pt x="1200" y="431"/>
                    </a:lnTo>
                    <a:lnTo>
                      <a:pt x="1190" y="401"/>
                    </a:lnTo>
                    <a:lnTo>
                      <a:pt x="1181" y="375"/>
                    </a:lnTo>
                    <a:lnTo>
                      <a:pt x="1168" y="347"/>
                    </a:lnTo>
                    <a:lnTo>
                      <a:pt x="1155" y="321"/>
                    </a:lnTo>
                    <a:lnTo>
                      <a:pt x="1142" y="295"/>
                    </a:lnTo>
                    <a:lnTo>
                      <a:pt x="1127" y="269"/>
                    </a:lnTo>
                    <a:lnTo>
                      <a:pt x="1110" y="244"/>
                    </a:lnTo>
                    <a:lnTo>
                      <a:pt x="1110" y="244"/>
                    </a:lnTo>
                    <a:lnTo>
                      <a:pt x="1092" y="218"/>
                    </a:lnTo>
                    <a:lnTo>
                      <a:pt x="1071" y="194"/>
                    </a:lnTo>
                    <a:lnTo>
                      <a:pt x="1051" y="172"/>
                    </a:lnTo>
                    <a:lnTo>
                      <a:pt x="1030" y="149"/>
                    </a:lnTo>
                    <a:lnTo>
                      <a:pt x="1006" y="131"/>
                    </a:lnTo>
                    <a:lnTo>
                      <a:pt x="983" y="110"/>
                    </a:lnTo>
                    <a:lnTo>
                      <a:pt x="959" y="93"/>
                    </a:lnTo>
                    <a:lnTo>
                      <a:pt x="933" y="76"/>
                    </a:lnTo>
                    <a:lnTo>
                      <a:pt x="907" y="61"/>
                    </a:lnTo>
                    <a:lnTo>
                      <a:pt x="881" y="48"/>
                    </a:lnTo>
                    <a:lnTo>
                      <a:pt x="853" y="37"/>
                    </a:lnTo>
                    <a:lnTo>
                      <a:pt x="825" y="28"/>
                    </a:lnTo>
                    <a:lnTo>
                      <a:pt x="797" y="19"/>
                    </a:lnTo>
                    <a:lnTo>
                      <a:pt x="767" y="11"/>
                    </a:lnTo>
                    <a:lnTo>
                      <a:pt x="737" y="5"/>
                    </a:lnTo>
                    <a:lnTo>
                      <a:pt x="707" y="2"/>
                    </a:lnTo>
                    <a:lnTo>
                      <a:pt x="707" y="2"/>
                    </a:lnTo>
                    <a:lnTo>
                      <a:pt x="677" y="0"/>
                    </a:lnTo>
                    <a:lnTo>
                      <a:pt x="648" y="0"/>
                    </a:lnTo>
                    <a:lnTo>
                      <a:pt x="648" y="0"/>
                    </a:lnTo>
                    <a:lnTo>
                      <a:pt x="620" y="0"/>
                    </a:lnTo>
                    <a:lnTo>
                      <a:pt x="590" y="2"/>
                    </a:lnTo>
                    <a:lnTo>
                      <a:pt x="562" y="5"/>
                    </a:lnTo>
                    <a:lnTo>
                      <a:pt x="534" y="11"/>
                    </a:lnTo>
                    <a:lnTo>
                      <a:pt x="508" y="17"/>
                    </a:lnTo>
                    <a:lnTo>
                      <a:pt x="480" y="24"/>
                    </a:lnTo>
                    <a:lnTo>
                      <a:pt x="453" y="32"/>
                    </a:lnTo>
                    <a:lnTo>
                      <a:pt x="427" y="43"/>
                    </a:lnTo>
                    <a:lnTo>
                      <a:pt x="401" y="54"/>
                    </a:lnTo>
                    <a:lnTo>
                      <a:pt x="377" y="65"/>
                    </a:lnTo>
                    <a:lnTo>
                      <a:pt x="353" y="78"/>
                    </a:lnTo>
                    <a:lnTo>
                      <a:pt x="328" y="93"/>
                    </a:lnTo>
                    <a:lnTo>
                      <a:pt x="306" y="108"/>
                    </a:lnTo>
                    <a:lnTo>
                      <a:pt x="284" y="125"/>
                    </a:lnTo>
                    <a:lnTo>
                      <a:pt x="261" y="142"/>
                    </a:lnTo>
                    <a:lnTo>
                      <a:pt x="241" y="160"/>
                    </a:lnTo>
                    <a:lnTo>
                      <a:pt x="222" y="179"/>
                    </a:lnTo>
                    <a:lnTo>
                      <a:pt x="202" y="200"/>
                    </a:lnTo>
                    <a:lnTo>
                      <a:pt x="185" y="220"/>
                    </a:lnTo>
                    <a:lnTo>
                      <a:pt x="166" y="242"/>
                    </a:lnTo>
                    <a:lnTo>
                      <a:pt x="149" y="265"/>
                    </a:lnTo>
                    <a:lnTo>
                      <a:pt x="134" y="287"/>
                    </a:lnTo>
                    <a:lnTo>
                      <a:pt x="119" y="312"/>
                    </a:lnTo>
                    <a:lnTo>
                      <a:pt x="106" y="336"/>
                    </a:lnTo>
                    <a:lnTo>
                      <a:pt x="95" y="362"/>
                    </a:lnTo>
                    <a:lnTo>
                      <a:pt x="84" y="388"/>
                    </a:lnTo>
                    <a:lnTo>
                      <a:pt x="73" y="414"/>
                    </a:lnTo>
                    <a:lnTo>
                      <a:pt x="65" y="440"/>
                    </a:lnTo>
                    <a:lnTo>
                      <a:pt x="58" y="468"/>
                    </a:lnTo>
                    <a:lnTo>
                      <a:pt x="50" y="496"/>
                    </a:lnTo>
                    <a:lnTo>
                      <a:pt x="47" y="524"/>
                    </a:lnTo>
                    <a:lnTo>
                      <a:pt x="43" y="554"/>
                    </a:lnTo>
                    <a:lnTo>
                      <a:pt x="43" y="554"/>
                    </a:lnTo>
                    <a:lnTo>
                      <a:pt x="39" y="588"/>
                    </a:lnTo>
                    <a:lnTo>
                      <a:pt x="39" y="623"/>
                    </a:lnTo>
                    <a:lnTo>
                      <a:pt x="41" y="655"/>
                    </a:lnTo>
                    <a:lnTo>
                      <a:pt x="47" y="687"/>
                    </a:lnTo>
                    <a:lnTo>
                      <a:pt x="52" y="718"/>
                    </a:lnTo>
                    <a:lnTo>
                      <a:pt x="62" y="750"/>
                    </a:lnTo>
                    <a:lnTo>
                      <a:pt x="71" y="780"/>
                    </a:lnTo>
                    <a:lnTo>
                      <a:pt x="84" y="808"/>
                    </a:lnTo>
                    <a:lnTo>
                      <a:pt x="84" y="808"/>
                    </a:lnTo>
                    <a:lnTo>
                      <a:pt x="67" y="825"/>
                    </a:lnTo>
                    <a:lnTo>
                      <a:pt x="52" y="842"/>
                    </a:lnTo>
                    <a:lnTo>
                      <a:pt x="39" y="860"/>
                    </a:lnTo>
                    <a:lnTo>
                      <a:pt x="28" y="879"/>
                    </a:lnTo>
                    <a:lnTo>
                      <a:pt x="19" y="899"/>
                    </a:lnTo>
                    <a:lnTo>
                      <a:pt x="11" y="922"/>
                    </a:lnTo>
                    <a:lnTo>
                      <a:pt x="6" y="944"/>
                    </a:lnTo>
                    <a:lnTo>
                      <a:pt x="2" y="967"/>
                    </a:lnTo>
                    <a:lnTo>
                      <a:pt x="2" y="967"/>
                    </a:lnTo>
                    <a:lnTo>
                      <a:pt x="0" y="991"/>
                    </a:lnTo>
                    <a:lnTo>
                      <a:pt x="0" y="1017"/>
                    </a:lnTo>
                    <a:lnTo>
                      <a:pt x="4" y="1041"/>
                    </a:lnTo>
                    <a:lnTo>
                      <a:pt x="9" y="1064"/>
                    </a:lnTo>
                    <a:lnTo>
                      <a:pt x="17" y="1088"/>
                    </a:lnTo>
                    <a:lnTo>
                      <a:pt x="26" y="1110"/>
                    </a:lnTo>
                    <a:lnTo>
                      <a:pt x="39" y="1131"/>
                    </a:lnTo>
                    <a:lnTo>
                      <a:pt x="54" y="1151"/>
                    </a:lnTo>
                    <a:lnTo>
                      <a:pt x="54" y="1151"/>
                    </a:lnTo>
                    <a:lnTo>
                      <a:pt x="73" y="1174"/>
                    </a:lnTo>
                    <a:lnTo>
                      <a:pt x="73" y="1174"/>
                    </a:lnTo>
                    <a:lnTo>
                      <a:pt x="50" y="1248"/>
                    </a:lnTo>
                    <a:lnTo>
                      <a:pt x="50" y="1248"/>
                    </a:lnTo>
                    <a:lnTo>
                      <a:pt x="24" y="1340"/>
                    </a:lnTo>
                    <a:lnTo>
                      <a:pt x="24" y="1340"/>
                    </a:lnTo>
                    <a:lnTo>
                      <a:pt x="19" y="1357"/>
                    </a:lnTo>
                    <a:lnTo>
                      <a:pt x="13" y="1377"/>
                    </a:lnTo>
                    <a:lnTo>
                      <a:pt x="9" y="1403"/>
                    </a:lnTo>
                    <a:lnTo>
                      <a:pt x="7" y="1431"/>
                    </a:lnTo>
                    <a:lnTo>
                      <a:pt x="7" y="1461"/>
                    </a:lnTo>
                    <a:lnTo>
                      <a:pt x="11" y="1493"/>
                    </a:lnTo>
                    <a:lnTo>
                      <a:pt x="15" y="1508"/>
                    </a:lnTo>
                    <a:lnTo>
                      <a:pt x="21" y="1523"/>
                    </a:lnTo>
                    <a:lnTo>
                      <a:pt x="28" y="1539"/>
                    </a:lnTo>
                    <a:lnTo>
                      <a:pt x="35" y="1554"/>
                    </a:lnTo>
                    <a:lnTo>
                      <a:pt x="35" y="1554"/>
                    </a:lnTo>
                    <a:lnTo>
                      <a:pt x="47" y="1569"/>
                    </a:lnTo>
                    <a:lnTo>
                      <a:pt x="58" y="1584"/>
                    </a:lnTo>
                    <a:lnTo>
                      <a:pt x="73" y="1595"/>
                    </a:lnTo>
                    <a:lnTo>
                      <a:pt x="88" y="1607"/>
                    </a:lnTo>
                    <a:lnTo>
                      <a:pt x="105" y="1618"/>
                    </a:lnTo>
                    <a:lnTo>
                      <a:pt x="123" y="1625"/>
                    </a:lnTo>
                    <a:lnTo>
                      <a:pt x="142" y="1631"/>
                    </a:lnTo>
                    <a:lnTo>
                      <a:pt x="164" y="1637"/>
                    </a:lnTo>
                    <a:lnTo>
                      <a:pt x="164" y="1637"/>
                    </a:lnTo>
                    <a:lnTo>
                      <a:pt x="183" y="1638"/>
                    </a:lnTo>
                    <a:lnTo>
                      <a:pt x="202" y="1640"/>
                    </a:lnTo>
                    <a:lnTo>
                      <a:pt x="202" y="1640"/>
                    </a:lnTo>
                    <a:lnTo>
                      <a:pt x="202" y="1640"/>
                    </a:lnTo>
                    <a:lnTo>
                      <a:pt x="216" y="1640"/>
                    </a:lnTo>
                    <a:lnTo>
                      <a:pt x="231" y="1638"/>
                    </a:lnTo>
                    <a:lnTo>
                      <a:pt x="246" y="1635"/>
                    </a:lnTo>
                    <a:lnTo>
                      <a:pt x="259" y="1631"/>
                    </a:lnTo>
                    <a:lnTo>
                      <a:pt x="272" y="1625"/>
                    </a:lnTo>
                    <a:lnTo>
                      <a:pt x="286" y="1618"/>
                    </a:lnTo>
                    <a:lnTo>
                      <a:pt x="297" y="1610"/>
                    </a:lnTo>
                    <a:lnTo>
                      <a:pt x="308" y="1601"/>
                    </a:lnTo>
                    <a:lnTo>
                      <a:pt x="308" y="1601"/>
                    </a:lnTo>
                    <a:lnTo>
                      <a:pt x="300" y="1661"/>
                    </a:lnTo>
                    <a:lnTo>
                      <a:pt x="295" y="1717"/>
                    </a:lnTo>
                    <a:lnTo>
                      <a:pt x="289" y="1814"/>
                    </a:lnTo>
                    <a:lnTo>
                      <a:pt x="287" y="1883"/>
                    </a:lnTo>
                    <a:lnTo>
                      <a:pt x="286" y="1913"/>
                    </a:lnTo>
                    <a:lnTo>
                      <a:pt x="286" y="1913"/>
                    </a:lnTo>
                    <a:lnTo>
                      <a:pt x="282" y="2105"/>
                    </a:lnTo>
                    <a:lnTo>
                      <a:pt x="280" y="2308"/>
                    </a:lnTo>
                    <a:lnTo>
                      <a:pt x="276" y="2618"/>
                    </a:lnTo>
                    <a:lnTo>
                      <a:pt x="276" y="2618"/>
                    </a:lnTo>
                    <a:lnTo>
                      <a:pt x="250" y="2622"/>
                    </a:lnTo>
                    <a:lnTo>
                      <a:pt x="220" y="2626"/>
                    </a:lnTo>
                    <a:lnTo>
                      <a:pt x="187" y="2635"/>
                    </a:lnTo>
                    <a:lnTo>
                      <a:pt x="155" y="2646"/>
                    </a:lnTo>
                    <a:lnTo>
                      <a:pt x="140" y="2652"/>
                    </a:lnTo>
                    <a:lnTo>
                      <a:pt x="125" y="2661"/>
                    </a:lnTo>
                    <a:lnTo>
                      <a:pt x="110" y="2670"/>
                    </a:lnTo>
                    <a:lnTo>
                      <a:pt x="97" y="2680"/>
                    </a:lnTo>
                    <a:lnTo>
                      <a:pt x="84" y="2691"/>
                    </a:lnTo>
                    <a:lnTo>
                      <a:pt x="75" y="2704"/>
                    </a:lnTo>
                    <a:lnTo>
                      <a:pt x="65" y="2719"/>
                    </a:lnTo>
                    <a:lnTo>
                      <a:pt x="58" y="2734"/>
                    </a:lnTo>
                    <a:lnTo>
                      <a:pt x="58" y="2734"/>
                    </a:lnTo>
                    <a:lnTo>
                      <a:pt x="50" y="2754"/>
                    </a:lnTo>
                    <a:lnTo>
                      <a:pt x="45" y="2773"/>
                    </a:lnTo>
                    <a:lnTo>
                      <a:pt x="41" y="2790"/>
                    </a:lnTo>
                    <a:lnTo>
                      <a:pt x="39" y="2805"/>
                    </a:lnTo>
                    <a:lnTo>
                      <a:pt x="37" y="2835"/>
                    </a:lnTo>
                    <a:lnTo>
                      <a:pt x="41" y="2859"/>
                    </a:lnTo>
                    <a:lnTo>
                      <a:pt x="47" y="2881"/>
                    </a:lnTo>
                    <a:lnTo>
                      <a:pt x="54" y="2900"/>
                    </a:lnTo>
                    <a:lnTo>
                      <a:pt x="62" y="2917"/>
                    </a:lnTo>
                    <a:lnTo>
                      <a:pt x="71" y="2932"/>
                    </a:lnTo>
                    <a:lnTo>
                      <a:pt x="75" y="2937"/>
                    </a:lnTo>
                    <a:lnTo>
                      <a:pt x="75" y="2937"/>
                    </a:lnTo>
                    <a:lnTo>
                      <a:pt x="80" y="2945"/>
                    </a:lnTo>
                    <a:lnTo>
                      <a:pt x="88" y="2952"/>
                    </a:lnTo>
                    <a:lnTo>
                      <a:pt x="101" y="2962"/>
                    </a:lnTo>
                    <a:lnTo>
                      <a:pt x="123" y="2969"/>
                    </a:lnTo>
                    <a:lnTo>
                      <a:pt x="155" y="2978"/>
                    </a:lnTo>
                    <a:lnTo>
                      <a:pt x="202" y="2984"/>
                    </a:lnTo>
                    <a:lnTo>
                      <a:pt x="261" y="2990"/>
                    </a:lnTo>
                    <a:lnTo>
                      <a:pt x="338" y="2991"/>
                    </a:lnTo>
                    <a:lnTo>
                      <a:pt x="338" y="2991"/>
                    </a:lnTo>
                    <a:lnTo>
                      <a:pt x="379" y="2991"/>
                    </a:lnTo>
                    <a:lnTo>
                      <a:pt x="429" y="2988"/>
                    </a:lnTo>
                    <a:lnTo>
                      <a:pt x="457" y="2986"/>
                    </a:lnTo>
                    <a:lnTo>
                      <a:pt x="483" y="2982"/>
                    </a:lnTo>
                    <a:lnTo>
                      <a:pt x="508" y="2976"/>
                    </a:lnTo>
                    <a:lnTo>
                      <a:pt x="528" y="2971"/>
                    </a:lnTo>
                    <a:lnTo>
                      <a:pt x="528" y="2971"/>
                    </a:lnTo>
                    <a:lnTo>
                      <a:pt x="547" y="2963"/>
                    </a:lnTo>
                    <a:lnTo>
                      <a:pt x="562" y="2952"/>
                    </a:lnTo>
                    <a:lnTo>
                      <a:pt x="573" y="2939"/>
                    </a:lnTo>
                    <a:lnTo>
                      <a:pt x="584" y="2926"/>
                    </a:lnTo>
                    <a:lnTo>
                      <a:pt x="593" y="2909"/>
                    </a:lnTo>
                    <a:lnTo>
                      <a:pt x="599" y="2891"/>
                    </a:lnTo>
                    <a:lnTo>
                      <a:pt x="605" y="2870"/>
                    </a:lnTo>
                    <a:lnTo>
                      <a:pt x="608" y="2850"/>
                    </a:lnTo>
                    <a:lnTo>
                      <a:pt x="608" y="2850"/>
                    </a:lnTo>
                    <a:lnTo>
                      <a:pt x="612" y="2864"/>
                    </a:lnTo>
                    <a:lnTo>
                      <a:pt x="618" y="2879"/>
                    </a:lnTo>
                    <a:lnTo>
                      <a:pt x="625" y="2892"/>
                    </a:lnTo>
                    <a:lnTo>
                      <a:pt x="633" y="2906"/>
                    </a:lnTo>
                    <a:lnTo>
                      <a:pt x="633" y="2906"/>
                    </a:lnTo>
                    <a:lnTo>
                      <a:pt x="642" y="2917"/>
                    </a:lnTo>
                    <a:lnTo>
                      <a:pt x="653" y="2928"/>
                    </a:lnTo>
                    <a:lnTo>
                      <a:pt x="664" y="2937"/>
                    </a:lnTo>
                    <a:lnTo>
                      <a:pt x="675" y="2945"/>
                    </a:lnTo>
                    <a:lnTo>
                      <a:pt x="689" y="2950"/>
                    </a:lnTo>
                    <a:lnTo>
                      <a:pt x="702" y="2956"/>
                    </a:lnTo>
                    <a:lnTo>
                      <a:pt x="717" y="2960"/>
                    </a:lnTo>
                    <a:lnTo>
                      <a:pt x="731" y="2963"/>
                    </a:lnTo>
                    <a:lnTo>
                      <a:pt x="731" y="2963"/>
                    </a:lnTo>
                    <a:lnTo>
                      <a:pt x="780" y="2969"/>
                    </a:lnTo>
                    <a:lnTo>
                      <a:pt x="830" y="2973"/>
                    </a:lnTo>
                    <a:lnTo>
                      <a:pt x="883" y="2975"/>
                    </a:lnTo>
                    <a:lnTo>
                      <a:pt x="937" y="2976"/>
                    </a:lnTo>
                    <a:lnTo>
                      <a:pt x="937" y="2976"/>
                    </a:lnTo>
                    <a:lnTo>
                      <a:pt x="937" y="2976"/>
                    </a:lnTo>
                    <a:lnTo>
                      <a:pt x="991" y="2975"/>
                    </a:lnTo>
                    <a:lnTo>
                      <a:pt x="1047" y="2971"/>
                    </a:lnTo>
                    <a:lnTo>
                      <a:pt x="1073" y="2969"/>
                    </a:lnTo>
                    <a:lnTo>
                      <a:pt x="1097" y="2963"/>
                    </a:lnTo>
                    <a:lnTo>
                      <a:pt x="1118" y="2958"/>
                    </a:lnTo>
                    <a:lnTo>
                      <a:pt x="1135" y="2948"/>
                    </a:lnTo>
                    <a:lnTo>
                      <a:pt x="1135" y="2948"/>
                    </a:lnTo>
                    <a:lnTo>
                      <a:pt x="1142" y="2943"/>
                    </a:lnTo>
                    <a:lnTo>
                      <a:pt x="1148" y="2937"/>
                    </a:lnTo>
                    <a:lnTo>
                      <a:pt x="1155" y="2928"/>
                    </a:lnTo>
                    <a:lnTo>
                      <a:pt x="1161" y="2919"/>
                    </a:lnTo>
                    <a:lnTo>
                      <a:pt x="1170" y="2898"/>
                    </a:lnTo>
                    <a:lnTo>
                      <a:pt x="1176" y="2874"/>
                    </a:lnTo>
                    <a:lnTo>
                      <a:pt x="1179" y="2850"/>
                    </a:lnTo>
                    <a:lnTo>
                      <a:pt x="1179" y="2822"/>
                    </a:lnTo>
                    <a:lnTo>
                      <a:pt x="1177" y="2794"/>
                    </a:lnTo>
                    <a:lnTo>
                      <a:pt x="1170" y="2766"/>
                    </a:lnTo>
                    <a:lnTo>
                      <a:pt x="1170" y="2766"/>
                    </a:lnTo>
                    <a:lnTo>
                      <a:pt x="1162" y="2741"/>
                    </a:lnTo>
                    <a:lnTo>
                      <a:pt x="1149" y="2715"/>
                    </a:lnTo>
                    <a:lnTo>
                      <a:pt x="1140" y="2700"/>
                    </a:lnTo>
                    <a:lnTo>
                      <a:pt x="1131" y="2687"/>
                    </a:lnTo>
                    <a:lnTo>
                      <a:pt x="1118" y="2674"/>
                    </a:lnTo>
                    <a:lnTo>
                      <a:pt x="1105" y="2661"/>
                    </a:lnTo>
                    <a:lnTo>
                      <a:pt x="1090" y="2650"/>
                    </a:lnTo>
                    <a:lnTo>
                      <a:pt x="1071" y="2637"/>
                    </a:lnTo>
                    <a:lnTo>
                      <a:pt x="1052" y="2627"/>
                    </a:lnTo>
                    <a:lnTo>
                      <a:pt x="1030" y="2618"/>
                    </a:lnTo>
                    <a:lnTo>
                      <a:pt x="1006" y="2609"/>
                    </a:lnTo>
                    <a:lnTo>
                      <a:pt x="980" y="2601"/>
                    </a:lnTo>
                    <a:lnTo>
                      <a:pt x="950" y="2598"/>
                    </a:lnTo>
                    <a:lnTo>
                      <a:pt x="916" y="2594"/>
                    </a:lnTo>
                    <a:lnTo>
                      <a:pt x="916" y="2594"/>
                    </a:lnTo>
                    <a:lnTo>
                      <a:pt x="896" y="1987"/>
                    </a:lnTo>
                    <a:lnTo>
                      <a:pt x="896" y="1987"/>
                    </a:lnTo>
                    <a:lnTo>
                      <a:pt x="896" y="1954"/>
                    </a:lnTo>
                    <a:lnTo>
                      <a:pt x="896" y="1954"/>
                    </a:lnTo>
                    <a:lnTo>
                      <a:pt x="924" y="1946"/>
                    </a:lnTo>
                    <a:lnTo>
                      <a:pt x="954" y="1937"/>
                    </a:lnTo>
                    <a:lnTo>
                      <a:pt x="983" y="1926"/>
                    </a:lnTo>
                    <a:lnTo>
                      <a:pt x="1011" y="1913"/>
                    </a:lnTo>
                    <a:lnTo>
                      <a:pt x="1039" y="1898"/>
                    </a:lnTo>
                    <a:lnTo>
                      <a:pt x="1065" y="1881"/>
                    </a:lnTo>
                    <a:lnTo>
                      <a:pt x="1092" y="1862"/>
                    </a:lnTo>
                    <a:lnTo>
                      <a:pt x="1114" y="1844"/>
                    </a:lnTo>
                    <a:lnTo>
                      <a:pt x="1114" y="1844"/>
                    </a:lnTo>
                    <a:lnTo>
                      <a:pt x="1131" y="1829"/>
                    </a:lnTo>
                    <a:lnTo>
                      <a:pt x="1148" y="1814"/>
                    </a:lnTo>
                    <a:lnTo>
                      <a:pt x="1162" y="1797"/>
                    </a:lnTo>
                    <a:lnTo>
                      <a:pt x="1176" y="1780"/>
                    </a:lnTo>
                    <a:lnTo>
                      <a:pt x="1189" y="1763"/>
                    </a:lnTo>
                    <a:lnTo>
                      <a:pt x="1200" y="1745"/>
                    </a:lnTo>
                    <a:lnTo>
                      <a:pt x="1211" y="1728"/>
                    </a:lnTo>
                    <a:lnTo>
                      <a:pt x="1220" y="1709"/>
                    </a:lnTo>
                    <a:lnTo>
                      <a:pt x="1228" y="1689"/>
                    </a:lnTo>
                    <a:lnTo>
                      <a:pt x="1235" y="1670"/>
                    </a:lnTo>
                    <a:lnTo>
                      <a:pt x="1241" y="1650"/>
                    </a:lnTo>
                    <a:lnTo>
                      <a:pt x="1246" y="1629"/>
                    </a:lnTo>
                    <a:lnTo>
                      <a:pt x="1250" y="1609"/>
                    </a:lnTo>
                    <a:lnTo>
                      <a:pt x="1254" y="1588"/>
                    </a:lnTo>
                    <a:lnTo>
                      <a:pt x="1254" y="1566"/>
                    </a:lnTo>
                    <a:lnTo>
                      <a:pt x="1256" y="1545"/>
                    </a:lnTo>
                    <a:lnTo>
                      <a:pt x="1256" y="1545"/>
                    </a:lnTo>
                    <a:lnTo>
                      <a:pt x="1254" y="1523"/>
                    </a:lnTo>
                    <a:lnTo>
                      <a:pt x="1252" y="1502"/>
                    </a:lnTo>
                    <a:lnTo>
                      <a:pt x="1250" y="1484"/>
                    </a:lnTo>
                    <a:lnTo>
                      <a:pt x="1245" y="1463"/>
                    </a:lnTo>
                    <a:lnTo>
                      <a:pt x="1233" y="1426"/>
                    </a:lnTo>
                    <a:lnTo>
                      <a:pt x="1218" y="1388"/>
                    </a:lnTo>
                    <a:lnTo>
                      <a:pt x="1200" y="1353"/>
                    </a:lnTo>
                    <a:lnTo>
                      <a:pt x="1179" y="1319"/>
                    </a:lnTo>
                    <a:lnTo>
                      <a:pt x="1153" y="1288"/>
                    </a:lnTo>
                    <a:lnTo>
                      <a:pt x="1127" y="1260"/>
                    </a:lnTo>
                    <a:lnTo>
                      <a:pt x="1097" y="1232"/>
                    </a:lnTo>
                    <a:lnTo>
                      <a:pt x="1065" y="1205"/>
                    </a:lnTo>
                    <a:lnTo>
                      <a:pt x="1034" y="1183"/>
                    </a:lnTo>
                    <a:lnTo>
                      <a:pt x="1000" y="1163"/>
                    </a:lnTo>
                    <a:lnTo>
                      <a:pt x="965" y="1144"/>
                    </a:lnTo>
                    <a:lnTo>
                      <a:pt x="929" y="1127"/>
                    </a:lnTo>
                    <a:lnTo>
                      <a:pt x="894" y="1112"/>
                    </a:lnTo>
                    <a:lnTo>
                      <a:pt x="858" y="1101"/>
                    </a:lnTo>
                    <a:lnTo>
                      <a:pt x="858" y="1101"/>
                    </a:lnTo>
                    <a:lnTo>
                      <a:pt x="903" y="1090"/>
                    </a:lnTo>
                    <a:lnTo>
                      <a:pt x="944" y="1077"/>
                    </a:lnTo>
                    <a:lnTo>
                      <a:pt x="983" y="1060"/>
                    </a:lnTo>
                    <a:lnTo>
                      <a:pt x="1021" y="1039"/>
                    </a:lnTo>
                    <a:lnTo>
                      <a:pt x="1021" y="1039"/>
                    </a:lnTo>
                    <a:lnTo>
                      <a:pt x="1041" y="1026"/>
                    </a:lnTo>
                    <a:lnTo>
                      <a:pt x="1062" y="1011"/>
                    </a:lnTo>
                    <a:lnTo>
                      <a:pt x="1082" y="995"/>
                    </a:lnTo>
                    <a:lnTo>
                      <a:pt x="1101" y="978"/>
                    </a:lnTo>
                    <a:lnTo>
                      <a:pt x="1118" y="959"/>
                    </a:lnTo>
                    <a:lnTo>
                      <a:pt x="1133" y="940"/>
                    </a:lnTo>
                    <a:lnTo>
                      <a:pt x="1148" y="920"/>
                    </a:lnTo>
                    <a:lnTo>
                      <a:pt x="1162" y="898"/>
                    </a:lnTo>
                    <a:lnTo>
                      <a:pt x="1176" y="875"/>
                    </a:lnTo>
                    <a:lnTo>
                      <a:pt x="1187" y="851"/>
                    </a:lnTo>
                    <a:lnTo>
                      <a:pt x="1196" y="827"/>
                    </a:lnTo>
                    <a:lnTo>
                      <a:pt x="1205" y="802"/>
                    </a:lnTo>
                    <a:lnTo>
                      <a:pt x="1213" y="776"/>
                    </a:lnTo>
                    <a:lnTo>
                      <a:pt x="1218" y="750"/>
                    </a:lnTo>
                    <a:lnTo>
                      <a:pt x="1224" y="722"/>
                    </a:lnTo>
                    <a:lnTo>
                      <a:pt x="1228" y="694"/>
                    </a:lnTo>
                    <a:lnTo>
                      <a:pt x="1228" y="694"/>
                    </a:lnTo>
                    <a:close/>
                    <a:moveTo>
                      <a:pt x="810" y="1024"/>
                    </a:moveTo>
                    <a:lnTo>
                      <a:pt x="810" y="1024"/>
                    </a:lnTo>
                    <a:lnTo>
                      <a:pt x="797" y="1026"/>
                    </a:lnTo>
                    <a:lnTo>
                      <a:pt x="780" y="1026"/>
                    </a:lnTo>
                    <a:lnTo>
                      <a:pt x="780" y="1026"/>
                    </a:lnTo>
                    <a:lnTo>
                      <a:pt x="758" y="1026"/>
                    </a:lnTo>
                    <a:lnTo>
                      <a:pt x="733" y="1028"/>
                    </a:lnTo>
                    <a:lnTo>
                      <a:pt x="711" y="1034"/>
                    </a:lnTo>
                    <a:lnTo>
                      <a:pt x="702" y="1037"/>
                    </a:lnTo>
                    <a:lnTo>
                      <a:pt x="692" y="1043"/>
                    </a:lnTo>
                    <a:lnTo>
                      <a:pt x="692" y="1043"/>
                    </a:lnTo>
                    <a:lnTo>
                      <a:pt x="677" y="1054"/>
                    </a:lnTo>
                    <a:lnTo>
                      <a:pt x="666" y="1065"/>
                    </a:lnTo>
                    <a:lnTo>
                      <a:pt x="659" y="1077"/>
                    </a:lnTo>
                    <a:lnTo>
                      <a:pt x="655" y="1090"/>
                    </a:lnTo>
                    <a:lnTo>
                      <a:pt x="651" y="1101"/>
                    </a:lnTo>
                    <a:lnTo>
                      <a:pt x="651" y="1112"/>
                    </a:lnTo>
                    <a:lnTo>
                      <a:pt x="653" y="1129"/>
                    </a:lnTo>
                    <a:lnTo>
                      <a:pt x="653" y="1131"/>
                    </a:lnTo>
                    <a:lnTo>
                      <a:pt x="653" y="1131"/>
                    </a:lnTo>
                    <a:lnTo>
                      <a:pt x="655" y="1140"/>
                    </a:lnTo>
                    <a:lnTo>
                      <a:pt x="659" y="1148"/>
                    </a:lnTo>
                    <a:lnTo>
                      <a:pt x="664" y="1153"/>
                    </a:lnTo>
                    <a:lnTo>
                      <a:pt x="670" y="1161"/>
                    </a:lnTo>
                    <a:lnTo>
                      <a:pt x="670" y="1161"/>
                    </a:lnTo>
                    <a:lnTo>
                      <a:pt x="677" y="1164"/>
                    </a:lnTo>
                    <a:lnTo>
                      <a:pt x="685" y="1166"/>
                    </a:lnTo>
                    <a:lnTo>
                      <a:pt x="692" y="1168"/>
                    </a:lnTo>
                    <a:lnTo>
                      <a:pt x="702" y="1168"/>
                    </a:lnTo>
                    <a:lnTo>
                      <a:pt x="702" y="1168"/>
                    </a:lnTo>
                    <a:lnTo>
                      <a:pt x="730" y="1166"/>
                    </a:lnTo>
                    <a:lnTo>
                      <a:pt x="730" y="1166"/>
                    </a:lnTo>
                    <a:lnTo>
                      <a:pt x="763" y="1168"/>
                    </a:lnTo>
                    <a:lnTo>
                      <a:pt x="799" y="1174"/>
                    </a:lnTo>
                    <a:lnTo>
                      <a:pt x="834" y="1183"/>
                    </a:lnTo>
                    <a:lnTo>
                      <a:pt x="871" y="1194"/>
                    </a:lnTo>
                    <a:lnTo>
                      <a:pt x="909" y="1211"/>
                    </a:lnTo>
                    <a:lnTo>
                      <a:pt x="944" y="1228"/>
                    </a:lnTo>
                    <a:lnTo>
                      <a:pt x="980" y="1248"/>
                    </a:lnTo>
                    <a:lnTo>
                      <a:pt x="1013" y="1273"/>
                    </a:lnTo>
                    <a:lnTo>
                      <a:pt x="1013" y="1273"/>
                    </a:lnTo>
                    <a:lnTo>
                      <a:pt x="1036" y="1291"/>
                    </a:lnTo>
                    <a:lnTo>
                      <a:pt x="1062" y="1314"/>
                    </a:lnTo>
                    <a:lnTo>
                      <a:pt x="1088" y="1342"/>
                    </a:lnTo>
                    <a:lnTo>
                      <a:pt x="1114" y="1373"/>
                    </a:lnTo>
                    <a:lnTo>
                      <a:pt x="1125" y="1392"/>
                    </a:lnTo>
                    <a:lnTo>
                      <a:pt x="1136" y="1411"/>
                    </a:lnTo>
                    <a:lnTo>
                      <a:pt x="1146" y="1431"/>
                    </a:lnTo>
                    <a:lnTo>
                      <a:pt x="1155" y="1452"/>
                    </a:lnTo>
                    <a:lnTo>
                      <a:pt x="1161" y="1474"/>
                    </a:lnTo>
                    <a:lnTo>
                      <a:pt x="1166" y="1497"/>
                    </a:lnTo>
                    <a:lnTo>
                      <a:pt x="1170" y="1521"/>
                    </a:lnTo>
                    <a:lnTo>
                      <a:pt x="1172" y="1545"/>
                    </a:lnTo>
                    <a:lnTo>
                      <a:pt x="1172" y="1545"/>
                    </a:lnTo>
                    <a:lnTo>
                      <a:pt x="1170" y="1564"/>
                    </a:lnTo>
                    <a:lnTo>
                      <a:pt x="1170" y="1582"/>
                    </a:lnTo>
                    <a:lnTo>
                      <a:pt x="1166" y="1601"/>
                    </a:lnTo>
                    <a:lnTo>
                      <a:pt x="1162" y="1618"/>
                    </a:lnTo>
                    <a:lnTo>
                      <a:pt x="1153" y="1651"/>
                    </a:lnTo>
                    <a:lnTo>
                      <a:pt x="1138" y="1683"/>
                    </a:lnTo>
                    <a:lnTo>
                      <a:pt x="1121" y="1711"/>
                    </a:lnTo>
                    <a:lnTo>
                      <a:pt x="1103" y="1737"/>
                    </a:lnTo>
                    <a:lnTo>
                      <a:pt x="1080" y="1762"/>
                    </a:lnTo>
                    <a:lnTo>
                      <a:pt x="1056" y="1782"/>
                    </a:lnTo>
                    <a:lnTo>
                      <a:pt x="1030" y="1803"/>
                    </a:lnTo>
                    <a:lnTo>
                      <a:pt x="1004" y="1819"/>
                    </a:lnTo>
                    <a:lnTo>
                      <a:pt x="978" y="1834"/>
                    </a:lnTo>
                    <a:lnTo>
                      <a:pt x="950" y="1847"/>
                    </a:lnTo>
                    <a:lnTo>
                      <a:pt x="922" y="1859"/>
                    </a:lnTo>
                    <a:lnTo>
                      <a:pt x="896" y="1868"/>
                    </a:lnTo>
                    <a:lnTo>
                      <a:pt x="870" y="1874"/>
                    </a:lnTo>
                    <a:lnTo>
                      <a:pt x="845" y="1879"/>
                    </a:lnTo>
                    <a:lnTo>
                      <a:pt x="845" y="1879"/>
                    </a:lnTo>
                    <a:lnTo>
                      <a:pt x="836" y="1881"/>
                    </a:lnTo>
                    <a:lnTo>
                      <a:pt x="828" y="1885"/>
                    </a:lnTo>
                    <a:lnTo>
                      <a:pt x="823" y="1888"/>
                    </a:lnTo>
                    <a:lnTo>
                      <a:pt x="817" y="1894"/>
                    </a:lnTo>
                    <a:lnTo>
                      <a:pt x="814" y="1900"/>
                    </a:lnTo>
                    <a:lnTo>
                      <a:pt x="810" y="1907"/>
                    </a:lnTo>
                    <a:lnTo>
                      <a:pt x="808" y="1915"/>
                    </a:lnTo>
                    <a:lnTo>
                      <a:pt x="808" y="1924"/>
                    </a:lnTo>
                    <a:lnTo>
                      <a:pt x="808" y="1924"/>
                    </a:lnTo>
                    <a:lnTo>
                      <a:pt x="812" y="1991"/>
                    </a:lnTo>
                    <a:lnTo>
                      <a:pt x="812" y="1991"/>
                    </a:lnTo>
                    <a:lnTo>
                      <a:pt x="827" y="2381"/>
                    </a:lnTo>
                    <a:lnTo>
                      <a:pt x="834" y="2637"/>
                    </a:lnTo>
                    <a:lnTo>
                      <a:pt x="834" y="2637"/>
                    </a:lnTo>
                    <a:lnTo>
                      <a:pt x="836" y="2644"/>
                    </a:lnTo>
                    <a:lnTo>
                      <a:pt x="838" y="2652"/>
                    </a:lnTo>
                    <a:lnTo>
                      <a:pt x="842" y="2659"/>
                    </a:lnTo>
                    <a:lnTo>
                      <a:pt x="847" y="2665"/>
                    </a:lnTo>
                    <a:lnTo>
                      <a:pt x="853" y="2670"/>
                    </a:lnTo>
                    <a:lnTo>
                      <a:pt x="860" y="2674"/>
                    </a:lnTo>
                    <a:lnTo>
                      <a:pt x="868" y="2676"/>
                    </a:lnTo>
                    <a:lnTo>
                      <a:pt x="877" y="2676"/>
                    </a:lnTo>
                    <a:lnTo>
                      <a:pt x="877" y="2676"/>
                    </a:lnTo>
                    <a:lnTo>
                      <a:pt x="914" y="2678"/>
                    </a:lnTo>
                    <a:lnTo>
                      <a:pt x="950" y="2683"/>
                    </a:lnTo>
                    <a:lnTo>
                      <a:pt x="980" y="2691"/>
                    </a:lnTo>
                    <a:lnTo>
                      <a:pt x="1008" y="2700"/>
                    </a:lnTo>
                    <a:lnTo>
                      <a:pt x="1032" y="2713"/>
                    </a:lnTo>
                    <a:lnTo>
                      <a:pt x="1043" y="2721"/>
                    </a:lnTo>
                    <a:lnTo>
                      <a:pt x="1052" y="2730"/>
                    </a:lnTo>
                    <a:lnTo>
                      <a:pt x="1062" y="2738"/>
                    </a:lnTo>
                    <a:lnTo>
                      <a:pt x="1069" y="2749"/>
                    </a:lnTo>
                    <a:lnTo>
                      <a:pt x="1077" y="2758"/>
                    </a:lnTo>
                    <a:lnTo>
                      <a:pt x="1082" y="2769"/>
                    </a:lnTo>
                    <a:lnTo>
                      <a:pt x="1082" y="2769"/>
                    </a:lnTo>
                    <a:lnTo>
                      <a:pt x="1090" y="2788"/>
                    </a:lnTo>
                    <a:lnTo>
                      <a:pt x="1093" y="2807"/>
                    </a:lnTo>
                    <a:lnTo>
                      <a:pt x="1095" y="2823"/>
                    </a:lnTo>
                    <a:lnTo>
                      <a:pt x="1095" y="2838"/>
                    </a:lnTo>
                    <a:lnTo>
                      <a:pt x="1095" y="2853"/>
                    </a:lnTo>
                    <a:lnTo>
                      <a:pt x="1092" y="2866"/>
                    </a:lnTo>
                    <a:lnTo>
                      <a:pt x="1090" y="2876"/>
                    </a:lnTo>
                    <a:lnTo>
                      <a:pt x="1086" y="2881"/>
                    </a:lnTo>
                    <a:lnTo>
                      <a:pt x="1086" y="2881"/>
                    </a:lnTo>
                    <a:lnTo>
                      <a:pt x="1069" y="2887"/>
                    </a:lnTo>
                    <a:lnTo>
                      <a:pt x="1037" y="2891"/>
                    </a:lnTo>
                    <a:lnTo>
                      <a:pt x="995" y="2894"/>
                    </a:lnTo>
                    <a:lnTo>
                      <a:pt x="937" y="2896"/>
                    </a:lnTo>
                    <a:lnTo>
                      <a:pt x="937" y="2896"/>
                    </a:lnTo>
                    <a:lnTo>
                      <a:pt x="937" y="2896"/>
                    </a:lnTo>
                    <a:lnTo>
                      <a:pt x="886" y="2894"/>
                    </a:lnTo>
                    <a:lnTo>
                      <a:pt x="838" y="2892"/>
                    </a:lnTo>
                    <a:lnTo>
                      <a:pt x="789" y="2889"/>
                    </a:lnTo>
                    <a:lnTo>
                      <a:pt x="745" y="2883"/>
                    </a:lnTo>
                    <a:lnTo>
                      <a:pt x="745" y="2883"/>
                    </a:lnTo>
                    <a:lnTo>
                      <a:pt x="731" y="2879"/>
                    </a:lnTo>
                    <a:lnTo>
                      <a:pt x="720" y="2874"/>
                    </a:lnTo>
                    <a:lnTo>
                      <a:pt x="711" y="2866"/>
                    </a:lnTo>
                    <a:lnTo>
                      <a:pt x="702" y="2857"/>
                    </a:lnTo>
                    <a:lnTo>
                      <a:pt x="702" y="2857"/>
                    </a:lnTo>
                    <a:lnTo>
                      <a:pt x="698" y="2848"/>
                    </a:lnTo>
                    <a:lnTo>
                      <a:pt x="692" y="2838"/>
                    </a:lnTo>
                    <a:lnTo>
                      <a:pt x="687" y="2816"/>
                    </a:lnTo>
                    <a:lnTo>
                      <a:pt x="681" y="2794"/>
                    </a:lnTo>
                    <a:lnTo>
                      <a:pt x="679" y="2769"/>
                    </a:lnTo>
                    <a:lnTo>
                      <a:pt x="679" y="2747"/>
                    </a:lnTo>
                    <a:lnTo>
                      <a:pt x="681" y="2726"/>
                    </a:lnTo>
                    <a:lnTo>
                      <a:pt x="685" y="2693"/>
                    </a:lnTo>
                    <a:lnTo>
                      <a:pt x="685" y="2693"/>
                    </a:lnTo>
                    <a:lnTo>
                      <a:pt x="687" y="2685"/>
                    </a:lnTo>
                    <a:lnTo>
                      <a:pt x="687" y="2685"/>
                    </a:lnTo>
                    <a:lnTo>
                      <a:pt x="689" y="2579"/>
                    </a:lnTo>
                    <a:lnTo>
                      <a:pt x="690" y="2471"/>
                    </a:lnTo>
                    <a:lnTo>
                      <a:pt x="690" y="2471"/>
                    </a:lnTo>
                    <a:lnTo>
                      <a:pt x="694" y="2370"/>
                    </a:lnTo>
                    <a:lnTo>
                      <a:pt x="696" y="2278"/>
                    </a:lnTo>
                    <a:lnTo>
                      <a:pt x="694" y="2196"/>
                    </a:lnTo>
                    <a:lnTo>
                      <a:pt x="692" y="2161"/>
                    </a:lnTo>
                    <a:lnTo>
                      <a:pt x="689" y="2129"/>
                    </a:lnTo>
                    <a:lnTo>
                      <a:pt x="683" y="2099"/>
                    </a:lnTo>
                    <a:lnTo>
                      <a:pt x="677" y="2073"/>
                    </a:lnTo>
                    <a:lnTo>
                      <a:pt x="668" y="2051"/>
                    </a:lnTo>
                    <a:lnTo>
                      <a:pt x="659" y="2032"/>
                    </a:lnTo>
                    <a:lnTo>
                      <a:pt x="648" y="2017"/>
                    </a:lnTo>
                    <a:lnTo>
                      <a:pt x="640" y="2010"/>
                    </a:lnTo>
                    <a:lnTo>
                      <a:pt x="633" y="2006"/>
                    </a:lnTo>
                    <a:lnTo>
                      <a:pt x="625" y="2000"/>
                    </a:lnTo>
                    <a:lnTo>
                      <a:pt x="616" y="1999"/>
                    </a:lnTo>
                    <a:lnTo>
                      <a:pt x="606" y="1997"/>
                    </a:lnTo>
                    <a:lnTo>
                      <a:pt x="597" y="1995"/>
                    </a:lnTo>
                    <a:lnTo>
                      <a:pt x="597" y="1995"/>
                    </a:lnTo>
                    <a:lnTo>
                      <a:pt x="593" y="1995"/>
                    </a:lnTo>
                    <a:lnTo>
                      <a:pt x="593" y="1995"/>
                    </a:lnTo>
                    <a:lnTo>
                      <a:pt x="584" y="1997"/>
                    </a:lnTo>
                    <a:lnTo>
                      <a:pt x="575" y="2000"/>
                    </a:lnTo>
                    <a:lnTo>
                      <a:pt x="564" y="2006"/>
                    </a:lnTo>
                    <a:lnTo>
                      <a:pt x="552" y="2017"/>
                    </a:lnTo>
                    <a:lnTo>
                      <a:pt x="552" y="2017"/>
                    </a:lnTo>
                    <a:lnTo>
                      <a:pt x="547" y="2027"/>
                    </a:lnTo>
                    <a:lnTo>
                      <a:pt x="543" y="2038"/>
                    </a:lnTo>
                    <a:lnTo>
                      <a:pt x="534" y="2064"/>
                    </a:lnTo>
                    <a:lnTo>
                      <a:pt x="524" y="2097"/>
                    </a:lnTo>
                    <a:lnTo>
                      <a:pt x="519" y="2139"/>
                    </a:lnTo>
                    <a:lnTo>
                      <a:pt x="513" y="2183"/>
                    </a:lnTo>
                    <a:lnTo>
                      <a:pt x="508" y="2232"/>
                    </a:lnTo>
                    <a:lnTo>
                      <a:pt x="504" y="2282"/>
                    </a:lnTo>
                    <a:lnTo>
                      <a:pt x="500" y="2336"/>
                    </a:lnTo>
                    <a:lnTo>
                      <a:pt x="498" y="2443"/>
                    </a:lnTo>
                    <a:lnTo>
                      <a:pt x="498" y="2542"/>
                    </a:lnTo>
                    <a:lnTo>
                      <a:pt x="500" y="2586"/>
                    </a:lnTo>
                    <a:lnTo>
                      <a:pt x="504" y="2626"/>
                    </a:lnTo>
                    <a:lnTo>
                      <a:pt x="508" y="2661"/>
                    </a:lnTo>
                    <a:lnTo>
                      <a:pt x="511" y="2687"/>
                    </a:lnTo>
                    <a:lnTo>
                      <a:pt x="511" y="2687"/>
                    </a:lnTo>
                    <a:lnTo>
                      <a:pt x="519" y="2730"/>
                    </a:lnTo>
                    <a:lnTo>
                      <a:pt x="524" y="2769"/>
                    </a:lnTo>
                    <a:lnTo>
                      <a:pt x="526" y="2803"/>
                    </a:lnTo>
                    <a:lnTo>
                      <a:pt x="524" y="2833"/>
                    </a:lnTo>
                    <a:lnTo>
                      <a:pt x="521" y="2855"/>
                    </a:lnTo>
                    <a:lnTo>
                      <a:pt x="517" y="2874"/>
                    </a:lnTo>
                    <a:lnTo>
                      <a:pt x="509" y="2885"/>
                    </a:lnTo>
                    <a:lnTo>
                      <a:pt x="504" y="2891"/>
                    </a:lnTo>
                    <a:lnTo>
                      <a:pt x="500" y="2892"/>
                    </a:lnTo>
                    <a:lnTo>
                      <a:pt x="500" y="2892"/>
                    </a:lnTo>
                    <a:lnTo>
                      <a:pt x="474" y="2898"/>
                    </a:lnTo>
                    <a:lnTo>
                      <a:pt x="437" y="2904"/>
                    </a:lnTo>
                    <a:lnTo>
                      <a:pt x="392" y="2906"/>
                    </a:lnTo>
                    <a:lnTo>
                      <a:pt x="338" y="2907"/>
                    </a:lnTo>
                    <a:lnTo>
                      <a:pt x="338" y="2907"/>
                    </a:lnTo>
                    <a:lnTo>
                      <a:pt x="269" y="2906"/>
                    </a:lnTo>
                    <a:lnTo>
                      <a:pt x="211" y="2902"/>
                    </a:lnTo>
                    <a:lnTo>
                      <a:pt x="168" y="2894"/>
                    </a:lnTo>
                    <a:lnTo>
                      <a:pt x="153" y="2892"/>
                    </a:lnTo>
                    <a:lnTo>
                      <a:pt x="144" y="2889"/>
                    </a:lnTo>
                    <a:lnTo>
                      <a:pt x="144" y="2887"/>
                    </a:lnTo>
                    <a:lnTo>
                      <a:pt x="144" y="2887"/>
                    </a:lnTo>
                    <a:lnTo>
                      <a:pt x="131" y="2864"/>
                    </a:lnTo>
                    <a:lnTo>
                      <a:pt x="125" y="2853"/>
                    </a:lnTo>
                    <a:lnTo>
                      <a:pt x="123" y="2840"/>
                    </a:lnTo>
                    <a:lnTo>
                      <a:pt x="121" y="2825"/>
                    </a:lnTo>
                    <a:lnTo>
                      <a:pt x="123" y="2808"/>
                    </a:lnTo>
                    <a:lnTo>
                      <a:pt x="129" y="2788"/>
                    </a:lnTo>
                    <a:lnTo>
                      <a:pt x="136" y="2766"/>
                    </a:lnTo>
                    <a:lnTo>
                      <a:pt x="136" y="2766"/>
                    </a:lnTo>
                    <a:lnTo>
                      <a:pt x="140" y="2756"/>
                    </a:lnTo>
                    <a:lnTo>
                      <a:pt x="147" y="2749"/>
                    </a:lnTo>
                    <a:lnTo>
                      <a:pt x="155" y="2741"/>
                    </a:lnTo>
                    <a:lnTo>
                      <a:pt x="162" y="2734"/>
                    </a:lnTo>
                    <a:lnTo>
                      <a:pt x="185" y="2723"/>
                    </a:lnTo>
                    <a:lnTo>
                      <a:pt x="211" y="2715"/>
                    </a:lnTo>
                    <a:lnTo>
                      <a:pt x="237" y="2708"/>
                    </a:lnTo>
                    <a:lnTo>
                      <a:pt x="265" y="2704"/>
                    </a:lnTo>
                    <a:lnTo>
                      <a:pt x="293" y="2700"/>
                    </a:lnTo>
                    <a:lnTo>
                      <a:pt x="317" y="2700"/>
                    </a:lnTo>
                    <a:lnTo>
                      <a:pt x="317" y="2700"/>
                    </a:lnTo>
                    <a:lnTo>
                      <a:pt x="317" y="2700"/>
                    </a:lnTo>
                    <a:lnTo>
                      <a:pt x="317" y="2700"/>
                    </a:lnTo>
                    <a:lnTo>
                      <a:pt x="327" y="2700"/>
                    </a:lnTo>
                    <a:lnTo>
                      <a:pt x="334" y="2697"/>
                    </a:lnTo>
                    <a:lnTo>
                      <a:pt x="341" y="2693"/>
                    </a:lnTo>
                    <a:lnTo>
                      <a:pt x="347" y="2689"/>
                    </a:lnTo>
                    <a:lnTo>
                      <a:pt x="347" y="2689"/>
                    </a:lnTo>
                    <a:lnTo>
                      <a:pt x="353" y="2682"/>
                    </a:lnTo>
                    <a:lnTo>
                      <a:pt x="356" y="2674"/>
                    </a:lnTo>
                    <a:lnTo>
                      <a:pt x="360" y="2667"/>
                    </a:lnTo>
                    <a:lnTo>
                      <a:pt x="360" y="2659"/>
                    </a:lnTo>
                    <a:lnTo>
                      <a:pt x="360" y="2659"/>
                    </a:lnTo>
                    <a:lnTo>
                      <a:pt x="362" y="2390"/>
                    </a:lnTo>
                    <a:lnTo>
                      <a:pt x="366" y="2148"/>
                    </a:lnTo>
                    <a:lnTo>
                      <a:pt x="371" y="1915"/>
                    </a:lnTo>
                    <a:lnTo>
                      <a:pt x="371" y="1915"/>
                    </a:lnTo>
                    <a:lnTo>
                      <a:pt x="371" y="1887"/>
                    </a:lnTo>
                    <a:lnTo>
                      <a:pt x="373" y="1818"/>
                    </a:lnTo>
                    <a:lnTo>
                      <a:pt x="381" y="1717"/>
                    </a:lnTo>
                    <a:lnTo>
                      <a:pt x="386" y="1657"/>
                    </a:lnTo>
                    <a:lnTo>
                      <a:pt x="394" y="1595"/>
                    </a:lnTo>
                    <a:lnTo>
                      <a:pt x="403" y="1532"/>
                    </a:lnTo>
                    <a:lnTo>
                      <a:pt x="414" y="1467"/>
                    </a:lnTo>
                    <a:lnTo>
                      <a:pt x="429" y="1403"/>
                    </a:lnTo>
                    <a:lnTo>
                      <a:pt x="446" y="1344"/>
                    </a:lnTo>
                    <a:lnTo>
                      <a:pt x="457" y="1314"/>
                    </a:lnTo>
                    <a:lnTo>
                      <a:pt x="467" y="1286"/>
                    </a:lnTo>
                    <a:lnTo>
                      <a:pt x="478" y="1260"/>
                    </a:lnTo>
                    <a:lnTo>
                      <a:pt x="491" y="1233"/>
                    </a:lnTo>
                    <a:lnTo>
                      <a:pt x="504" y="1211"/>
                    </a:lnTo>
                    <a:lnTo>
                      <a:pt x="519" y="1189"/>
                    </a:lnTo>
                    <a:lnTo>
                      <a:pt x="534" y="1170"/>
                    </a:lnTo>
                    <a:lnTo>
                      <a:pt x="549" y="1153"/>
                    </a:lnTo>
                    <a:lnTo>
                      <a:pt x="549" y="1153"/>
                    </a:lnTo>
                    <a:lnTo>
                      <a:pt x="556" y="1146"/>
                    </a:lnTo>
                    <a:lnTo>
                      <a:pt x="560" y="1136"/>
                    </a:lnTo>
                    <a:lnTo>
                      <a:pt x="564" y="1127"/>
                    </a:lnTo>
                    <a:lnTo>
                      <a:pt x="567" y="1116"/>
                    </a:lnTo>
                    <a:lnTo>
                      <a:pt x="569" y="1097"/>
                    </a:lnTo>
                    <a:lnTo>
                      <a:pt x="571" y="1082"/>
                    </a:lnTo>
                    <a:lnTo>
                      <a:pt x="571" y="1082"/>
                    </a:lnTo>
                    <a:lnTo>
                      <a:pt x="569" y="1071"/>
                    </a:lnTo>
                    <a:lnTo>
                      <a:pt x="567" y="1062"/>
                    </a:lnTo>
                    <a:lnTo>
                      <a:pt x="562" y="1045"/>
                    </a:lnTo>
                    <a:lnTo>
                      <a:pt x="552" y="1034"/>
                    </a:lnTo>
                    <a:lnTo>
                      <a:pt x="545" y="1026"/>
                    </a:lnTo>
                    <a:lnTo>
                      <a:pt x="545" y="1026"/>
                    </a:lnTo>
                    <a:lnTo>
                      <a:pt x="536" y="1019"/>
                    </a:lnTo>
                    <a:lnTo>
                      <a:pt x="526" y="1015"/>
                    </a:lnTo>
                    <a:lnTo>
                      <a:pt x="504" y="1006"/>
                    </a:lnTo>
                    <a:lnTo>
                      <a:pt x="504" y="1006"/>
                    </a:lnTo>
                    <a:lnTo>
                      <a:pt x="504" y="983"/>
                    </a:lnTo>
                    <a:lnTo>
                      <a:pt x="502" y="961"/>
                    </a:lnTo>
                    <a:lnTo>
                      <a:pt x="496" y="940"/>
                    </a:lnTo>
                    <a:lnTo>
                      <a:pt x="491" y="918"/>
                    </a:lnTo>
                    <a:lnTo>
                      <a:pt x="483" y="898"/>
                    </a:lnTo>
                    <a:lnTo>
                      <a:pt x="474" y="877"/>
                    </a:lnTo>
                    <a:lnTo>
                      <a:pt x="463" y="858"/>
                    </a:lnTo>
                    <a:lnTo>
                      <a:pt x="450" y="840"/>
                    </a:lnTo>
                    <a:lnTo>
                      <a:pt x="450" y="840"/>
                    </a:lnTo>
                    <a:lnTo>
                      <a:pt x="431" y="817"/>
                    </a:lnTo>
                    <a:lnTo>
                      <a:pt x="409" y="799"/>
                    </a:lnTo>
                    <a:lnTo>
                      <a:pt x="386" y="782"/>
                    </a:lnTo>
                    <a:lnTo>
                      <a:pt x="362" y="769"/>
                    </a:lnTo>
                    <a:lnTo>
                      <a:pt x="336" y="758"/>
                    </a:lnTo>
                    <a:lnTo>
                      <a:pt x="308" y="750"/>
                    </a:lnTo>
                    <a:lnTo>
                      <a:pt x="280" y="746"/>
                    </a:lnTo>
                    <a:lnTo>
                      <a:pt x="252" y="744"/>
                    </a:lnTo>
                    <a:lnTo>
                      <a:pt x="252" y="744"/>
                    </a:lnTo>
                    <a:lnTo>
                      <a:pt x="226" y="744"/>
                    </a:lnTo>
                    <a:lnTo>
                      <a:pt x="202" y="748"/>
                    </a:lnTo>
                    <a:lnTo>
                      <a:pt x="179" y="754"/>
                    </a:lnTo>
                    <a:lnTo>
                      <a:pt x="155" y="763"/>
                    </a:lnTo>
                    <a:lnTo>
                      <a:pt x="155" y="763"/>
                    </a:lnTo>
                    <a:lnTo>
                      <a:pt x="146" y="741"/>
                    </a:lnTo>
                    <a:lnTo>
                      <a:pt x="138" y="717"/>
                    </a:lnTo>
                    <a:lnTo>
                      <a:pt x="133" y="692"/>
                    </a:lnTo>
                    <a:lnTo>
                      <a:pt x="129" y="668"/>
                    </a:lnTo>
                    <a:lnTo>
                      <a:pt x="125" y="642"/>
                    </a:lnTo>
                    <a:lnTo>
                      <a:pt x="123" y="616"/>
                    </a:lnTo>
                    <a:lnTo>
                      <a:pt x="123" y="590"/>
                    </a:lnTo>
                    <a:lnTo>
                      <a:pt x="125" y="563"/>
                    </a:lnTo>
                    <a:lnTo>
                      <a:pt x="125" y="563"/>
                    </a:lnTo>
                    <a:lnTo>
                      <a:pt x="129" y="537"/>
                    </a:lnTo>
                    <a:lnTo>
                      <a:pt x="133" y="513"/>
                    </a:lnTo>
                    <a:lnTo>
                      <a:pt x="138" y="489"/>
                    </a:lnTo>
                    <a:lnTo>
                      <a:pt x="146" y="465"/>
                    </a:lnTo>
                    <a:lnTo>
                      <a:pt x="153" y="442"/>
                    </a:lnTo>
                    <a:lnTo>
                      <a:pt x="162" y="418"/>
                    </a:lnTo>
                    <a:lnTo>
                      <a:pt x="181" y="375"/>
                    </a:lnTo>
                    <a:lnTo>
                      <a:pt x="205" y="332"/>
                    </a:lnTo>
                    <a:lnTo>
                      <a:pt x="233" y="293"/>
                    </a:lnTo>
                    <a:lnTo>
                      <a:pt x="263" y="256"/>
                    </a:lnTo>
                    <a:lnTo>
                      <a:pt x="297" y="222"/>
                    </a:lnTo>
                    <a:lnTo>
                      <a:pt x="334" y="192"/>
                    </a:lnTo>
                    <a:lnTo>
                      <a:pt x="373" y="164"/>
                    </a:lnTo>
                    <a:lnTo>
                      <a:pt x="414" y="140"/>
                    </a:lnTo>
                    <a:lnTo>
                      <a:pt x="457" y="121"/>
                    </a:lnTo>
                    <a:lnTo>
                      <a:pt x="480" y="112"/>
                    </a:lnTo>
                    <a:lnTo>
                      <a:pt x="504" y="104"/>
                    </a:lnTo>
                    <a:lnTo>
                      <a:pt x="526" y="99"/>
                    </a:lnTo>
                    <a:lnTo>
                      <a:pt x="550" y="93"/>
                    </a:lnTo>
                    <a:lnTo>
                      <a:pt x="575" y="89"/>
                    </a:lnTo>
                    <a:lnTo>
                      <a:pt x="599" y="86"/>
                    </a:lnTo>
                    <a:lnTo>
                      <a:pt x="623" y="84"/>
                    </a:lnTo>
                    <a:lnTo>
                      <a:pt x="648" y="84"/>
                    </a:lnTo>
                    <a:lnTo>
                      <a:pt x="648" y="84"/>
                    </a:lnTo>
                    <a:lnTo>
                      <a:pt x="674" y="84"/>
                    </a:lnTo>
                    <a:lnTo>
                      <a:pt x="700" y="86"/>
                    </a:lnTo>
                    <a:lnTo>
                      <a:pt x="700" y="86"/>
                    </a:lnTo>
                    <a:lnTo>
                      <a:pt x="724" y="89"/>
                    </a:lnTo>
                    <a:lnTo>
                      <a:pt x="750" y="93"/>
                    </a:lnTo>
                    <a:lnTo>
                      <a:pt x="774" y="101"/>
                    </a:lnTo>
                    <a:lnTo>
                      <a:pt x="799" y="108"/>
                    </a:lnTo>
                    <a:lnTo>
                      <a:pt x="823" y="116"/>
                    </a:lnTo>
                    <a:lnTo>
                      <a:pt x="845" y="127"/>
                    </a:lnTo>
                    <a:lnTo>
                      <a:pt x="868" y="138"/>
                    </a:lnTo>
                    <a:lnTo>
                      <a:pt x="890" y="149"/>
                    </a:lnTo>
                    <a:lnTo>
                      <a:pt x="912" y="164"/>
                    </a:lnTo>
                    <a:lnTo>
                      <a:pt x="933" y="179"/>
                    </a:lnTo>
                    <a:lnTo>
                      <a:pt x="954" y="194"/>
                    </a:lnTo>
                    <a:lnTo>
                      <a:pt x="972" y="213"/>
                    </a:lnTo>
                    <a:lnTo>
                      <a:pt x="991" y="229"/>
                    </a:lnTo>
                    <a:lnTo>
                      <a:pt x="1008" y="250"/>
                    </a:lnTo>
                    <a:lnTo>
                      <a:pt x="1026" y="270"/>
                    </a:lnTo>
                    <a:lnTo>
                      <a:pt x="1041" y="293"/>
                    </a:lnTo>
                    <a:lnTo>
                      <a:pt x="1041" y="293"/>
                    </a:lnTo>
                    <a:lnTo>
                      <a:pt x="1056" y="313"/>
                    </a:lnTo>
                    <a:lnTo>
                      <a:pt x="1069" y="336"/>
                    </a:lnTo>
                    <a:lnTo>
                      <a:pt x="1080" y="358"/>
                    </a:lnTo>
                    <a:lnTo>
                      <a:pt x="1093" y="382"/>
                    </a:lnTo>
                    <a:lnTo>
                      <a:pt x="1103" y="407"/>
                    </a:lnTo>
                    <a:lnTo>
                      <a:pt x="1112" y="431"/>
                    </a:lnTo>
                    <a:lnTo>
                      <a:pt x="1120" y="455"/>
                    </a:lnTo>
                    <a:lnTo>
                      <a:pt x="1127" y="479"/>
                    </a:lnTo>
                    <a:lnTo>
                      <a:pt x="1133" y="506"/>
                    </a:lnTo>
                    <a:lnTo>
                      <a:pt x="1138" y="530"/>
                    </a:lnTo>
                    <a:lnTo>
                      <a:pt x="1142" y="556"/>
                    </a:lnTo>
                    <a:lnTo>
                      <a:pt x="1144" y="582"/>
                    </a:lnTo>
                    <a:lnTo>
                      <a:pt x="1146" y="608"/>
                    </a:lnTo>
                    <a:lnTo>
                      <a:pt x="1146" y="634"/>
                    </a:lnTo>
                    <a:lnTo>
                      <a:pt x="1146" y="659"/>
                    </a:lnTo>
                    <a:lnTo>
                      <a:pt x="1144" y="685"/>
                    </a:lnTo>
                    <a:lnTo>
                      <a:pt x="1144" y="685"/>
                    </a:lnTo>
                    <a:lnTo>
                      <a:pt x="1140" y="709"/>
                    </a:lnTo>
                    <a:lnTo>
                      <a:pt x="1136" y="731"/>
                    </a:lnTo>
                    <a:lnTo>
                      <a:pt x="1131" y="754"/>
                    </a:lnTo>
                    <a:lnTo>
                      <a:pt x="1125" y="774"/>
                    </a:lnTo>
                    <a:lnTo>
                      <a:pt x="1118" y="795"/>
                    </a:lnTo>
                    <a:lnTo>
                      <a:pt x="1110" y="815"/>
                    </a:lnTo>
                    <a:lnTo>
                      <a:pt x="1101" y="834"/>
                    </a:lnTo>
                    <a:lnTo>
                      <a:pt x="1092" y="853"/>
                    </a:lnTo>
                    <a:lnTo>
                      <a:pt x="1080" y="870"/>
                    </a:lnTo>
                    <a:lnTo>
                      <a:pt x="1067" y="886"/>
                    </a:lnTo>
                    <a:lnTo>
                      <a:pt x="1054" y="903"/>
                    </a:lnTo>
                    <a:lnTo>
                      <a:pt x="1041" y="918"/>
                    </a:lnTo>
                    <a:lnTo>
                      <a:pt x="1026" y="931"/>
                    </a:lnTo>
                    <a:lnTo>
                      <a:pt x="1011" y="944"/>
                    </a:lnTo>
                    <a:lnTo>
                      <a:pt x="995" y="957"/>
                    </a:lnTo>
                    <a:lnTo>
                      <a:pt x="978" y="968"/>
                    </a:lnTo>
                    <a:lnTo>
                      <a:pt x="978" y="968"/>
                    </a:lnTo>
                    <a:lnTo>
                      <a:pt x="959" y="978"/>
                    </a:lnTo>
                    <a:lnTo>
                      <a:pt x="940" y="987"/>
                    </a:lnTo>
                    <a:lnTo>
                      <a:pt x="899" y="1004"/>
                    </a:lnTo>
                    <a:lnTo>
                      <a:pt x="856" y="1015"/>
                    </a:lnTo>
                    <a:lnTo>
                      <a:pt x="810" y="1024"/>
                    </a:lnTo>
                    <a:lnTo>
                      <a:pt x="810" y="1024"/>
                    </a:lnTo>
                    <a:close/>
                    <a:moveTo>
                      <a:pt x="297" y="1196"/>
                    </a:moveTo>
                    <a:lnTo>
                      <a:pt x="297" y="1196"/>
                    </a:lnTo>
                    <a:lnTo>
                      <a:pt x="304" y="1241"/>
                    </a:lnTo>
                    <a:lnTo>
                      <a:pt x="308" y="1288"/>
                    </a:lnTo>
                    <a:lnTo>
                      <a:pt x="310" y="1334"/>
                    </a:lnTo>
                    <a:lnTo>
                      <a:pt x="308" y="1381"/>
                    </a:lnTo>
                    <a:lnTo>
                      <a:pt x="304" y="1426"/>
                    </a:lnTo>
                    <a:lnTo>
                      <a:pt x="299" y="1444"/>
                    </a:lnTo>
                    <a:lnTo>
                      <a:pt x="295" y="1465"/>
                    </a:lnTo>
                    <a:lnTo>
                      <a:pt x="289" y="1482"/>
                    </a:lnTo>
                    <a:lnTo>
                      <a:pt x="282" y="1498"/>
                    </a:lnTo>
                    <a:lnTo>
                      <a:pt x="274" y="1513"/>
                    </a:lnTo>
                    <a:lnTo>
                      <a:pt x="265" y="1526"/>
                    </a:lnTo>
                    <a:lnTo>
                      <a:pt x="265" y="1526"/>
                    </a:lnTo>
                    <a:lnTo>
                      <a:pt x="252" y="1539"/>
                    </a:lnTo>
                    <a:lnTo>
                      <a:pt x="237" y="1549"/>
                    </a:lnTo>
                    <a:lnTo>
                      <a:pt x="220" y="1554"/>
                    </a:lnTo>
                    <a:lnTo>
                      <a:pt x="202" y="1556"/>
                    </a:lnTo>
                    <a:lnTo>
                      <a:pt x="202" y="1556"/>
                    </a:lnTo>
                    <a:lnTo>
                      <a:pt x="202" y="1556"/>
                    </a:lnTo>
                    <a:lnTo>
                      <a:pt x="179" y="1554"/>
                    </a:lnTo>
                    <a:lnTo>
                      <a:pt x="179" y="1554"/>
                    </a:lnTo>
                    <a:lnTo>
                      <a:pt x="155" y="1547"/>
                    </a:lnTo>
                    <a:lnTo>
                      <a:pt x="146" y="1543"/>
                    </a:lnTo>
                    <a:lnTo>
                      <a:pt x="136" y="1538"/>
                    </a:lnTo>
                    <a:lnTo>
                      <a:pt x="127" y="1532"/>
                    </a:lnTo>
                    <a:lnTo>
                      <a:pt x="119" y="1526"/>
                    </a:lnTo>
                    <a:lnTo>
                      <a:pt x="112" y="1519"/>
                    </a:lnTo>
                    <a:lnTo>
                      <a:pt x="106" y="1510"/>
                    </a:lnTo>
                    <a:lnTo>
                      <a:pt x="106" y="1510"/>
                    </a:lnTo>
                    <a:lnTo>
                      <a:pt x="99" y="1495"/>
                    </a:lnTo>
                    <a:lnTo>
                      <a:pt x="95" y="1476"/>
                    </a:lnTo>
                    <a:lnTo>
                      <a:pt x="91" y="1459"/>
                    </a:lnTo>
                    <a:lnTo>
                      <a:pt x="91" y="1439"/>
                    </a:lnTo>
                    <a:lnTo>
                      <a:pt x="93" y="1420"/>
                    </a:lnTo>
                    <a:lnTo>
                      <a:pt x="95" y="1400"/>
                    </a:lnTo>
                    <a:lnTo>
                      <a:pt x="99" y="1381"/>
                    </a:lnTo>
                    <a:lnTo>
                      <a:pt x="105" y="1364"/>
                    </a:lnTo>
                    <a:lnTo>
                      <a:pt x="105" y="1364"/>
                    </a:lnTo>
                    <a:lnTo>
                      <a:pt x="131" y="1273"/>
                    </a:lnTo>
                    <a:lnTo>
                      <a:pt x="131" y="1273"/>
                    </a:lnTo>
                    <a:lnTo>
                      <a:pt x="162" y="1174"/>
                    </a:lnTo>
                    <a:lnTo>
                      <a:pt x="162" y="1174"/>
                    </a:lnTo>
                    <a:lnTo>
                      <a:pt x="164" y="1161"/>
                    </a:lnTo>
                    <a:lnTo>
                      <a:pt x="162" y="1148"/>
                    </a:lnTo>
                    <a:lnTo>
                      <a:pt x="157" y="1136"/>
                    </a:lnTo>
                    <a:lnTo>
                      <a:pt x="147" y="1127"/>
                    </a:lnTo>
                    <a:lnTo>
                      <a:pt x="147" y="1127"/>
                    </a:lnTo>
                    <a:lnTo>
                      <a:pt x="133" y="1114"/>
                    </a:lnTo>
                    <a:lnTo>
                      <a:pt x="119" y="1099"/>
                    </a:lnTo>
                    <a:lnTo>
                      <a:pt x="119" y="1099"/>
                    </a:lnTo>
                    <a:lnTo>
                      <a:pt x="110" y="1086"/>
                    </a:lnTo>
                    <a:lnTo>
                      <a:pt x="101" y="1073"/>
                    </a:lnTo>
                    <a:lnTo>
                      <a:pt x="95" y="1058"/>
                    </a:lnTo>
                    <a:lnTo>
                      <a:pt x="90" y="1041"/>
                    </a:lnTo>
                    <a:lnTo>
                      <a:pt x="86" y="1026"/>
                    </a:lnTo>
                    <a:lnTo>
                      <a:pt x="84" y="1009"/>
                    </a:lnTo>
                    <a:lnTo>
                      <a:pt x="84" y="993"/>
                    </a:lnTo>
                    <a:lnTo>
                      <a:pt x="84" y="976"/>
                    </a:lnTo>
                    <a:lnTo>
                      <a:pt x="84" y="976"/>
                    </a:lnTo>
                    <a:lnTo>
                      <a:pt x="88" y="959"/>
                    </a:lnTo>
                    <a:lnTo>
                      <a:pt x="91" y="944"/>
                    </a:lnTo>
                    <a:lnTo>
                      <a:pt x="97" y="929"/>
                    </a:lnTo>
                    <a:lnTo>
                      <a:pt x="105" y="914"/>
                    </a:lnTo>
                    <a:lnTo>
                      <a:pt x="114" y="899"/>
                    </a:lnTo>
                    <a:lnTo>
                      <a:pt x="123" y="886"/>
                    </a:lnTo>
                    <a:lnTo>
                      <a:pt x="134" y="875"/>
                    </a:lnTo>
                    <a:lnTo>
                      <a:pt x="147" y="864"/>
                    </a:lnTo>
                    <a:lnTo>
                      <a:pt x="147" y="864"/>
                    </a:lnTo>
                    <a:lnTo>
                      <a:pt x="159" y="856"/>
                    </a:lnTo>
                    <a:lnTo>
                      <a:pt x="172" y="849"/>
                    </a:lnTo>
                    <a:lnTo>
                      <a:pt x="183" y="842"/>
                    </a:lnTo>
                    <a:lnTo>
                      <a:pt x="196" y="838"/>
                    </a:lnTo>
                    <a:lnTo>
                      <a:pt x="209" y="832"/>
                    </a:lnTo>
                    <a:lnTo>
                      <a:pt x="224" y="830"/>
                    </a:lnTo>
                    <a:lnTo>
                      <a:pt x="237" y="828"/>
                    </a:lnTo>
                    <a:lnTo>
                      <a:pt x="252" y="828"/>
                    </a:lnTo>
                    <a:lnTo>
                      <a:pt x="252" y="828"/>
                    </a:lnTo>
                    <a:lnTo>
                      <a:pt x="271" y="828"/>
                    </a:lnTo>
                    <a:lnTo>
                      <a:pt x="289" y="832"/>
                    </a:lnTo>
                    <a:lnTo>
                      <a:pt x="308" y="838"/>
                    </a:lnTo>
                    <a:lnTo>
                      <a:pt x="325" y="845"/>
                    </a:lnTo>
                    <a:lnTo>
                      <a:pt x="341" y="855"/>
                    </a:lnTo>
                    <a:lnTo>
                      <a:pt x="356" y="864"/>
                    </a:lnTo>
                    <a:lnTo>
                      <a:pt x="371" y="877"/>
                    </a:lnTo>
                    <a:lnTo>
                      <a:pt x="384" y="892"/>
                    </a:lnTo>
                    <a:lnTo>
                      <a:pt x="384" y="892"/>
                    </a:lnTo>
                    <a:lnTo>
                      <a:pt x="394" y="905"/>
                    </a:lnTo>
                    <a:lnTo>
                      <a:pt x="401" y="920"/>
                    </a:lnTo>
                    <a:lnTo>
                      <a:pt x="409" y="935"/>
                    </a:lnTo>
                    <a:lnTo>
                      <a:pt x="414" y="950"/>
                    </a:lnTo>
                    <a:lnTo>
                      <a:pt x="416" y="967"/>
                    </a:lnTo>
                    <a:lnTo>
                      <a:pt x="420" y="983"/>
                    </a:lnTo>
                    <a:lnTo>
                      <a:pt x="420" y="998"/>
                    </a:lnTo>
                    <a:lnTo>
                      <a:pt x="418" y="1015"/>
                    </a:lnTo>
                    <a:lnTo>
                      <a:pt x="418" y="1015"/>
                    </a:lnTo>
                    <a:lnTo>
                      <a:pt x="416" y="1032"/>
                    </a:lnTo>
                    <a:lnTo>
                      <a:pt x="411" y="1049"/>
                    </a:lnTo>
                    <a:lnTo>
                      <a:pt x="405" y="1064"/>
                    </a:lnTo>
                    <a:lnTo>
                      <a:pt x="397" y="1079"/>
                    </a:lnTo>
                    <a:lnTo>
                      <a:pt x="390" y="1092"/>
                    </a:lnTo>
                    <a:lnTo>
                      <a:pt x="379" y="1105"/>
                    </a:lnTo>
                    <a:lnTo>
                      <a:pt x="368" y="1118"/>
                    </a:lnTo>
                    <a:lnTo>
                      <a:pt x="356" y="1127"/>
                    </a:lnTo>
                    <a:lnTo>
                      <a:pt x="356" y="1127"/>
                    </a:lnTo>
                    <a:lnTo>
                      <a:pt x="340" y="1140"/>
                    </a:lnTo>
                    <a:lnTo>
                      <a:pt x="321" y="1149"/>
                    </a:lnTo>
                    <a:lnTo>
                      <a:pt x="321" y="1149"/>
                    </a:lnTo>
                    <a:lnTo>
                      <a:pt x="313" y="1153"/>
                    </a:lnTo>
                    <a:lnTo>
                      <a:pt x="308" y="1157"/>
                    </a:lnTo>
                    <a:lnTo>
                      <a:pt x="304" y="1163"/>
                    </a:lnTo>
                    <a:lnTo>
                      <a:pt x="300" y="1168"/>
                    </a:lnTo>
                    <a:lnTo>
                      <a:pt x="297" y="1176"/>
                    </a:lnTo>
                    <a:lnTo>
                      <a:pt x="297" y="1181"/>
                    </a:lnTo>
                    <a:lnTo>
                      <a:pt x="295" y="1189"/>
                    </a:lnTo>
                    <a:lnTo>
                      <a:pt x="297" y="1196"/>
                    </a:lnTo>
                    <a:lnTo>
                      <a:pt x="297" y="1196"/>
                    </a:lnTo>
                    <a:close/>
                    <a:moveTo>
                      <a:pt x="384" y="1211"/>
                    </a:moveTo>
                    <a:lnTo>
                      <a:pt x="384" y="1211"/>
                    </a:lnTo>
                    <a:lnTo>
                      <a:pt x="407" y="1194"/>
                    </a:lnTo>
                    <a:lnTo>
                      <a:pt x="407" y="1194"/>
                    </a:lnTo>
                    <a:lnTo>
                      <a:pt x="427" y="1176"/>
                    </a:lnTo>
                    <a:lnTo>
                      <a:pt x="427" y="1176"/>
                    </a:lnTo>
                    <a:lnTo>
                      <a:pt x="409" y="1215"/>
                    </a:lnTo>
                    <a:lnTo>
                      <a:pt x="390" y="1256"/>
                    </a:lnTo>
                    <a:lnTo>
                      <a:pt x="390" y="1256"/>
                    </a:lnTo>
                    <a:lnTo>
                      <a:pt x="384" y="1211"/>
                    </a:lnTo>
                    <a:lnTo>
                      <a:pt x="384" y="1211"/>
                    </a:lnTo>
                    <a:close/>
                    <a:moveTo>
                      <a:pt x="606" y="2469"/>
                    </a:moveTo>
                    <a:lnTo>
                      <a:pt x="606" y="2469"/>
                    </a:lnTo>
                    <a:lnTo>
                      <a:pt x="605" y="2575"/>
                    </a:lnTo>
                    <a:lnTo>
                      <a:pt x="603" y="2682"/>
                    </a:lnTo>
                    <a:lnTo>
                      <a:pt x="603" y="2682"/>
                    </a:lnTo>
                    <a:lnTo>
                      <a:pt x="599" y="2700"/>
                    </a:lnTo>
                    <a:lnTo>
                      <a:pt x="599" y="2700"/>
                    </a:lnTo>
                    <a:lnTo>
                      <a:pt x="593" y="2670"/>
                    </a:lnTo>
                    <a:lnTo>
                      <a:pt x="593" y="2670"/>
                    </a:lnTo>
                    <a:lnTo>
                      <a:pt x="590" y="2648"/>
                    </a:lnTo>
                    <a:lnTo>
                      <a:pt x="586" y="2620"/>
                    </a:lnTo>
                    <a:lnTo>
                      <a:pt x="582" y="2558"/>
                    </a:lnTo>
                    <a:lnTo>
                      <a:pt x="582" y="2488"/>
                    </a:lnTo>
                    <a:lnTo>
                      <a:pt x="582" y="2409"/>
                    </a:lnTo>
                    <a:lnTo>
                      <a:pt x="586" y="2331"/>
                    </a:lnTo>
                    <a:lnTo>
                      <a:pt x="590" y="2256"/>
                    </a:lnTo>
                    <a:lnTo>
                      <a:pt x="597" y="2187"/>
                    </a:lnTo>
                    <a:lnTo>
                      <a:pt x="605" y="2131"/>
                    </a:lnTo>
                    <a:lnTo>
                      <a:pt x="605" y="2131"/>
                    </a:lnTo>
                    <a:lnTo>
                      <a:pt x="608" y="2163"/>
                    </a:lnTo>
                    <a:lnTo>
                      <a:pt x="610" y="2202"/>
                    </a:lnTo>
                    <a:lnTo>
                      <a:pt x="610" y="2290"/>
                    </a:lnTo>
                    <a:lnTo>
                      <a:pt x="610" y="2381"/>
                    </a:lnTo>
                    <a:lnTo>
                      <a:pt x="606" y="2469"/>
                    </a:lnTo>
                    <a:lnTo>
                      <a:pt x="606" y="246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111" name="Freeform: Shape 54">
                <a:extLst>
                  <a:ext uri="{FF2B5EF4-FFF2-40B4-BE49-F238E27FC236}">
                    <a16:creationId xmlns:a16="http://schemas.microsoft.com/office/drawing/2014/main" id="{D5670F8B-9809-3D36-ADFA-0273570AD337}"/>
                  </a:ext>
                </a:extLst>
              </p:cNvPr>
              <p:cNvSpPr>
                <a:spLocks/>
              </p:cNvSpPr>
              <p:nvPr/>
            </p:nvSpPr>
            <p:spPr bwMode="auto">
              <a:xfrm>
                <a:off x="5891213" y="2990850"/>
                <a:ext cx="222250" cy="309563"/>
              </a:xfrm>
              <a:custGeom>
                <a:avLst/>
                <a:gdLst>
                  <a:gd name="T0" fmla="*/ 6 w 280"/>
                  <a:gd name="T1" fmla="*/ 71 h 390"/>
                  <a:gd name="T2" fmla="*/ 6 w 280"/>
                  <a:gd name="T3" fmla="*/ 75 h 390"/>
                  <a:gd name="T4" fmla="*/ 30 w 280"/>
                  <a:gd name="T5" fmla="*/ 205 h 390"/>
                  <a:gd name="T6" fmla="*/ 53 w 280"/>
                  <a:gd name="T7" fmla="*/ 355 h 390"/>
                  <a:gd name="T8" fmla="*/ 54 w 280"/>
                  <a:gd name="T9" fmla="*/ 362 h 390"/>
                  <a:gd name="T10" fmla="*/ 64 w 280"/>
                  <a:gd name="T11" fmla="*/ 379 h 390"/>
                  <a:gd name="T12" fmla="*/ 71 w 280"/>
                  <a:gd name="T13" fmla="*/ 385 h 390"/>
                  <a:gd name="T14" fmla="*/ 94 w 280"/>
                  <a:gd name="T15" fmla="*/ 390 h 390"/>
                  <a:gd name="T16" fmla="*/ 107 w 280"/>
                  <a:gd name="T17" fmla="*/ 388 h 390"/>
                  <a:gd name="T18" fmla="*/ 133 w 280"/>
                  <a:gd name="T19" fmla="*/ 379 h 390"/>
                  <a:gd name="T20" fmla="*/ 176 w 280"/>
                  <a:gd name="T21" fmla="*/ 360 h 390"/>
                  <a:gd name="T22" fmla="*/ 211 w 280"/>
                  <a:gd name="T23" fmla="*/ 338 h 390"/>
                  <a:gd name="T24" fmla="*/ 237 w 280"/>
                  <a:gd name="T25" fmla="*/ 315 h 390"/>
                  <a:gd name="T26" fmla="*/ 256 w 280"/>
                  <a:gd name="T27" fmla="*/ 293 h 390"/>
                  <a:gd name="T28" fmla="*/ 269 w 280"/>
                  <a:gd name="T29" fmla="*/ 271 h 390"/>
                  <a:gd name="T30" fmla="*/ 278 w 280"/>
                  <a:gd name="T31" fmla="*/ 239 h 390"/>
                  <a:gd name="T32" fmla="*/ 280 w 280"/>
                  <a:gd name="T33" fmla="*/ 218 h 390"/>
                  <a:gd name="T34" fmla="*/ 275 w 280"/>
                  <a:gd name="T35" fmla="*/ 179 h 390"/>
                  <a:gd name="T36" fmla="*/ 263 w 280"/>
                  <a:gd name="T37" fmla="*/ 144 h 390"/>
                  <a:gd name="T38" fmla="*/ 245 w 280"/>
                  <a:gd name="T39" fmla="*/ 110 h 390"/>
                  <a:gd name="T40" fmla="*/ 219 w 280"/>
                  <a:gd name="T41" fmla="*/ 80 h 390"/>
                  <a:gd name="T42" fmla="*/ 187 w 280"/>
                  <a:gd name="T43" fmla="*/ 54 h 390"/>
                  <a:gd name="T44" fmla="*/ 148 w 280"/>
                  <a:gd name="T45" fmla="*/ 32 h 390"/>
                  <a:gd name="T46" fmla="*/ 103 w 280"/>
                  <a:gd name="T47" fmla="*/ 15 h 390"/>
                  <a:gd name="T48" fmla="*/ 51 w 280"/>
                  <a:gd name="T49" fmla="*/ 2 h 390"/>
                  <a:gd name="T50" fmla="*/ 41 w 280"/>
                  <a:gd name="T51" fmla="*/ 0 h 390"/>
                  <a:gd name="T52" fmla="*/ 21 w 280"/>
                  <a:gd name="T53" fmla="*/ 6 h 390"/>
                  <a:gd name="T54" fmla="*/ 13 w 280"/>
                  <a:gd name="T55" fmla="*/ 13 h 390"/>
                  <a:gd name="T56" fmla="*/ 2 w 280"/>
                  <a:gd name="T57" fmla="*/ 30 h 390"/>
                  <a:gd name="T58" fmla="*/ 2 w 280"/>
                  <a:gd name="T59" fmla="*/ 50 h 390"/>
                  <a:gd name="T60" fmla="*/ 6 w 280"/>
                  <a:gd name="T61" fmla="*/ 71 h 390"/>
                  <a:gd name="T62" fmla="*/ 129 w 280"/>
                  <a:gd name="T63" fmla="*/ 289 h 390"/>
                  <a:gd name="T64" fmla="*/ 114 w 280"/>
                  <a:gd name="T65" fmla="*/ 192 h 390"/>
                  <a:gd name="T66" fmla="*/ 97 w 280"/>
                  <a:gd name="T67" fmla="*/ 103 h 390"/>
                  <a:gd name="T68" fmla="*/ 140 w 280"/>
                  <a:gd name="T69" fmla="*/ 123 h 390"/>
                  <a:gd name="T70" fmla="*/ 170 w 280"/>
                  <a:gd name="T71" fmla="*/ 151 h 390"/>
                  <a:gd name="T72" fmla="*/ 189 w 280"/>
                  <a:gd name="T73" fmla="*/ 183 h 390"/>
                  <a:gd name="T74" fmla="*/ 196 w 280"/>
                  <a:gd name="T75" fmla="*/ 220 h 390"/>
                  <a:gd name="T76" fmla="*/ 194 w 280"/>
                  <a:gd name="T77" fmla="*/ 231 h 390"/>
                  <a:gd name="T78" fmla="*/ 183 w 280"/>
                  <a:gd name="T79" fmla="*/ 252 h 390"/>
                  <a:gd name="T80" fmla="*/ 165 w 280"/>
                  <a:gd name="T81" fmla="*/ 269 h 390"/>
                  <a:gd name="T82" fmla="*/ 129 w 280"/>
                  <a:gd name="T83" fmla="*/ 28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0" h="390">
                    <a:moveTo>
                      <a:pt x="6" y="71"/>
                    </a:moveTo>
                    <a:lnTo>
                      <a:pt x="6" y="71"/>
                    </a:lnTo>
                    <a:lnTo>
                      <a:pt x="6" y="75"/>
                    </a:lnTo>
                    <a:lnTo>
                      <a:pt x="6" y="75"/>
                    </a:lnTo>
                    <a:lnTo>
                      <a:pt x="19" y="136"/>
                    </a:lnTo>
                    <a:lnTo>
                      <a:pt x="30" y="205"/>
                    </a:lnTo>
                    <a:lnTo>
                      <a:pt x="41" y="276"/>
                    </a:lnTo>
                    <a:lnTo>
                      <a:pt x="53" y="355"/>
                    </a:lnTo>
                    <a:lnTo>
                      <a:pt x="53" y="355"/>
                    </a:lnTo>
                    <a:lnTo>
                      <a:pt x="54" y="362"/>
                    </a:lnTo>
                    <a:lnTo>
                      <a:pt x="58" y="371"/>
                    </a:lnTo>
                    <a:lnTo>
                      <a:pt x="64" y="379"/>
                    </a:lnTo>
                    <a:lnTo>
                      <a:pt x="71" y="385"/>
                    </a:lnTo>
                    <a:lnTo>
                      <a:pt x="71" y="385"/>
                    </a:lnTo>
                    <a:lnTo>
                      <a:pt x="82" y="388"/>
                    </a:lnTo>
                    <a:lnTo>
                      <a:pt x="94" y="390"/>
                    </a:lnTo>
                    <a:lnTo>
                      <a:pt x="94" y="390"/>
                    </a:lnTo>
                    <a:lnTo>
                      <a:pt x="107" y="388"/>
                    </a:lnTo>
                    <a:lnTo>
                      <a:pt x="107" y="388"/>
                    </a:lnTo>
                    <a:lnTo>
                      <a:pt x="133" y="379"/>
                    </a:lnTo>
                    <a:lnTo>
                      <a:pt x="155" y="370"/>
                    </a:lnTo>
                    <a:lnTo>
                      <a:pt x="176" y="360"/>
                    </a:lnTo>
                    <a:lnTo>
                      <a:pt x="194" y="349"/>
                    </a:lnTo>
                    <a:lnTo>
                      <a:pt x="211" y="338"/>
                    </a:lnTo>
                    <a:lnTo>
                      <a:pt x="226" y="327"/>
                    </a:lnTo>
                    <a:lnTo>
                      <a:pt x="237" y="315"/>
                    </a:lnTo>
                    <a:lnTo>
                      <a:pt x="249" y="304"/>
                    </a:lnTo>
                    <a:lnTo>
                      <a:pt x="256" y="293"/>
                    </a:lnTo>
                    <a:lnTo>
                      <a:pt x="263" y="282"/>
                    </a:lnTo>
                    <a:lnTo>
                      <a:pt x="269" y="271"/>
                    </a:lnTo>
                    <a:lnTo>
                      <a:pt x="273" y="259"/>
                    </a:lnTo>
                    <a:lnTo>
                      <a:pt x="278" y="239"/>
                    </a:lnTo>
                    <a:lnTo>
                      <a:pt x="280" y="218"/>
                    </a:lnTo>
                    <a:lnTo>
                      <a:pt x="280" y="218"/>
                    </a:lnTo>
                    <a:lnTo>
                      <a:pt x="278" y="200"/>
                    </a:lnTo>
                    <a:lnTo>
                      <a:pt x="275" y="179"/>
                    </a:lnTo>
                    <a:lnTo>
                      <a:pt x="271" y="161"/>
                    </a:lnTo>
                    <a:lnTo>
                      <a:pt x="263" y="144"/>
                    </a:lnTo>
                    <a:lnTo>
                      <a:pt x="254" y="125"/>
                    </a:lnTo>
                    <a:lnTo>
                      <a:pt x="245" y="110"/>
                    </a:lnTo>
                    <a:lnTo>
                      <a:pt x="234" y="95"/>
                    </a:lnTo>
                    <a:lnTo>
                      <a:pt x="219" y="80"/>
                    </a:lnTo>
                    <a:lnTo>
                      <a:pt x="204" y="67"/>
                    </a:lnTo>
                    <a:lnTo>
                      <a:pt x="187" y="54"/>
                    </a:lnTo>
                    <a:lnTo>
                      <a:pt x="168" y="43"/>
                    </a:lnTo>
                    <a:lnTo>
                      <a:pt x="148" y="32"/>
                    </a:lnTo>
                    <a:lnTo>
                      <a:pt x="125" y="22"/>
                    </a:lnTo>
                    <a:lnTo>
                      <a:pt x="103" y="15"/>
                    </a:lnTo>
                    <a:lnTo>
                      <a:pt x="79" y="8"/>
                    </a:lnTo>
                    <a:lnTo>
                      <a:pt x="51" y="2"/>
                    </a:lnTo>
                    <a:lnTo>
                      <a:pt x="51" y="2"/>
                    </a:lnTo>
                    <a:lnTo>
                      <a:pt x="41" y="0"/>
                    </a:lnTo>
                    <a:lnTo>
                      <a:pt x="30" y="2"/>
                    </a:lnTo>
                    <a:lnTo>
                      <a:pt x="21" y="6"/>
                    </a:lnTo>
                    <a:lnTo>
                      <a:pt x="13" y="13"/>
                    </a:lnTo>
                    <a:lnTo>
                      <a:pt x="13" y="13"/>
                    </a:lnTo>
                    <a:lnTo>
                      <a:pt x="8" y="21"/>
                    </a:lnTo>
                    <a:lnTo>
                      <a:pt x="2" y="30"/>
                    </a:lnTo>
                    <a:lnTo>
                      <a:pt x="0" y="39"/>
                    </a:lnTo>
                    <a:lnTo>
                      <a:pt x="2" y="50"/>
                    </a:lnTo>
                    <a:lnTo>
                      <a:pt x="2" y="50"/>
                    </a:lnTo>
                    <a:lnTo>
                      <a:pt x="6" y="71"/>
                    </a:lnTo>
                    <a:lnTo>
                      <a:pt x="6" y="71"/>
                    </a:lnTo>
                    <a:close/>
                    <a:moveTo>
                      <a:pt x="129" y="289"/>
                    </a:moveTo>
                    <a:lnTo>
                      <a:pt x="129" y="289"/>
                    </a:lnTo>
                    <a:lnTo>
                      <a:pt x="114" y="192"/>
                    </a:lnTo>
                    <a:lnTo>
                      <a:pt x="97" y="103"/>
                    </a:lnTo>
                    <a:lnTo>
                      <a:pt x="97" y="103"/>
                    </a:lnTo>
                    <a:lnTo>
                      <a:pt x="120" y="112"/>
                    </a:lnTo>
                    <a:lnTo>
                      <a:pt x="140" y="123"/>
                    </a:lnTo>
                    <a:lnTo>
                      <a:pt x="157" y="136"/>
                    </a:lnTo>
                    <a:lnTo>
                      <a:pt x="170" y="151"/>
                    </a:lnTo>
                    <a:lnTo>
                      <a:pt x="181" y="166"/>
                    </a:lnTo>
                    <a:lnTo>
                      <a:pt x="189" y="183"/>
                    </a:lnTo>
                    <a:lnTo>
                      <a:pt x="194" y="202"/>
                    </a:lnTo>
                    <a:lnTo>
                      <a:pt x="196" y="220"/>
                    </a:lnTo>
                    <a:lnTo>
                      <a:pt x="196" y="220"/>
                    </a:lnTo>
                    <a:lnTo>
                      <a:pt x="194" y="231"/>
                    </a:lnTo>
                    <a:lnTo>
                      <a:pt x="191" y="241"/>
                    </a:lnTo>
                    <a:lnTo>
                      <a:pt x="183" y="252"/>
                    </a:lnTo>
                    <a:lnTo>
                      <a:pt x="174" y="259"/>
                    </a:lnTo>
                    <a:lnTo>
                      <a:pt x="165" y="269"/>
                    </a:lnTo>
                    <a:lnTo>
                      <a:pt x="153" y="276"/>
                    </a:lnTo>
                    <a:lnTo>
                      <a:pt x="129" y="289"/>
                    </a:lnTo>
                    <a:lnTo>
                      <a:pt x="129" y="28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112" name="Freeform: Shape 55">
                <a:extLst>
                  <a:ext uri="{FF2B5EF4-FFF2-40B4-BE49-F238E27FC236}">
                    <a16:creationId xmlns:a16="http://schemas.microsoft.com/office/drawing/2014/main" id="{8ADF83EE-69CE-7E08-FBC1-F757EFEC1E69}"/>
                  </a:ext>
                </a:extLst>
              </p:cNvPr>
              <p:cNvSpPr>
                <a:spLocks/>
              </p:cNvSpPr>
              <p:nvPr/>
            </p:nvSpPr>
            <p:spPr bwMode="auto">
              <a:xfrm>
                <a:off x="5487988" y="2235200"/>
                <a:ext cx="101600" cy="161925"/>
              </a:xfrm>
              <a:custGeom>
                <a:avLst/>
                <a:gdLst>
                  <a:gd name="T0" fmla="*/ 71 w 127"/>
                  <a:gd name="T1" fmla="*/ 0 h 204"/>
                  <a:gd name="T2" fmla="*/ 71 w 127"/>
                  <a:gd name="T3" fmla="*/ 0 h 204"/>
                  <a:gd name="T4" fmla="*/ 58 w 127"/>
                  <a:gd name="T5" fmla="*/ 0 h 204"/>
                  <a:gd name="T6" fmla="*/ 46 w 127"/>
                  <a:gd name="T7" fmla="*/ 4 h 204"/>
                  <a:gd name="T8" fmla="*/ 35 w 127"/>
                  <a:gd name="T9" fmla="*/ 10 h 204"/>
                  <a:gd name="T10" fmla="*/ 26 w 127"/>
                  <a:gd name="T11" fmla="*/ 15 h 204"/>
                  <a:gd name="T12" fmla="*/ 18 w 127"/>
                  <a:gd name="T13" fmla="*/ 25 h 204"/>
                  <a:gd name="T14" fmla="*/ 11 w 127"/>
                  <a:gd name="T15" fmla="*/ 34 h 204"/>
                  <a:gd name="T16" fmla="*/ 7 w 127"/>
                  <a:gd name="T17" fmla="*/ 47 h 204"/>
                  <a:gd name="T18" fmla="*/ 5 w 127"/>
                  <a:gd name="T19" fmla="*/ 58 h 204"/>
                  <a:gd name="T20" fmla="*/ 0 w 127"/>
                  <a:gd name="T21" fmla="*/ 137 h 204"/>
                  <a:gd name="T22" fmla="*/ 0 w 127"/>
                  <a:gd name="T23" fmla="*/ 137 h 204"/>
                  <a:gd name="T24" fmla="*/ 0 w 127"/>
                  <a:gd name="T25" fmla="*/ 150 h 204"/>
                  <a:gd name="T26" fmla="*/ 2 w 127"/>
                  <a:gd name="T27" fmla="*/ 161 h 204"/>
                  <a:gd name="T28" fmla="*/ 7 w 127"/>
                  <a:gd name="T29" fmla="*/ 172 h 204"/>
                  <a:gd name="T30" fmla="*/ 13 w 127"/>
                  <a:gd name="T31" fmla="*/ 181 h 204"/>
                  <a:gd name="T32" fmla="*/ 22 w 127"/>
                  <a:gd name="T33" fmla="*/ 191 h 204"/>
                  <a:gd name="T34" fmla="*/ 32 w 127"/>
                  <a:gd name="T35" fmla="*/ 196 h 204"/>
                  <a:gd name="T36" fmla="*/ 43 w 127"/>
                  <a:gd name="T37" fmla="*/ 202 h 204"/>
                  <a:gd name="T38" fmla="*/ 56 w 127"/>
                  <a:gd name="T39" fmla="*/ 204 h 204"/>
                  <a:gd name="T40" fmla="*/ 56 w 127"/>
                  <a:gd name="T41" fmla="*/ 204 h 204"/>
                  <a:gd name="T42" fmla="*/ 69 w 127"/>
                  <a:gd name="T43" fmla="*/ 204 h 204"/>
                  <a:gd name="T44" fmla="*/ 80 w 127"/>
                  <a:gd name="T45" fmla="*/ 200 h 204"/>
                  <a:gd name="T46" fmla="*/ 91 w 127"/>
                  <a:gd name="T47" fmla="*/ 194 h 204"/>
                  <a:gd name="T48" fmla="*/ 101 w 127"/>
                  <a:gd name="T49" fmla="*/ 189 h 204"/>
                  <a:gd name="T50" fmla="*/ 108 w 127"/>
                  <a:gd name="T51" fmla="*/ 179 h 204"/>
                  <a:gd name="T52" fmla="*/ 114 w 127"/>
                  <a:gd name="T53" fmla="*/ 170 h 204"/>
                  <a:gd name="T54" fmla="*/ 119 w 127"/>
                  <a:gd name="T55" fmla="*/ 157 h 204"/>
                  <a:gd name="T56" fmla="*/ 121 w 127"/>
                  <a:gd name="T57" fmla="*/ 146 h 204"/>
                  <a:gd name="T58" fmla="*/ 127 w 127"/>
                  <a:gd name="T59" fmla="*/ 68 h 204"/>
                  <a:gd name="T60" fmla="*/ 127 w 127"/>
                  <a:gd name="T61" fmla="*/ 68 h 204"/>
                  <a:gd name="T62" fmla="*/ 127 w 127"/>
                  <a:gd name="T63" fmla="*/ 54 h 204"/>
                  <a:gd name="T64" fmla="*/ 123 w 127"/>
                  <a:gd name="T65" fmla="*/ 43 h 204"/>
                  <a:gd name="T66" fmla="*/ 119 w 127"/>
                  <a:gd name="T67" fmla="*/ 32 h 204"/>
                  <a:gd name="T68" fmla="*/ 112 w 127"/>
                  <a:gd name="T69" fmla="*/ 23 h 204"/>
                  <a:gd name="T70" fmla="*/ 104 w 127"/>
                  <a:gd name="T71" fmla="*/ 13 h 204"/>
                  <a:gd name="T72" fmla="*/ 95 w 127"/>
                  <a:gd name="T73" fmla="*/ 8 h 204"/>
                  <a:gd name="T74" fmla="*/ 84 w 127"/>
                  <a:gd name="T75" fmla="*/ 2 h 204"/>
                  <a:gd name="T76" fmla="*/ 71 w 127"/>
                  <a:gd name="T77" fmla="*/ 0 h 204"/>
                  <a:gd name="T78" fmla="*/ 71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71" y="0"/>
                    </a:moveTo>
                    <a:lnTo>
                      <a:pt x="71" y="0"/>
                    </a:lnTo>
                    <a:lnTo>
                      <a:pt x="58" y="0"/>
                    </a:lnTo>
                    <a:lnTo>
                      <a:pt x="46" y="4"/>
                    </a:lnTo>
                    <a:lnTo>
                      <a:pt x="35" y="10"/>
                    </a:lnTo>
                    <a:lnTo>
                      <a:pt x="26" y="15"/>
                    </a:lnTo>
                    <a:lnTo>
                      <a:pt x="18" y="25"/>
                    </a:lnTo>
                    <a:lnTo>
                      <a:pt x="11" y="34"/>
                    </a:lnTo>
                    <a:lnTo>
                      <a:pt x="7" y="47"/>
                    </a:lnTo>
                    <a:lnTo>
                      <a:pt x="5" y="58"/>
                    </a:lnTo>
                    <a:lnTo>
                      <a:pt x="0" y="137"/>
                    </a:lnTo>
                    <a:lnTo>
                      <a:pt x="0" y="137"/>
                    </a:lnTo>
                    <a:lnTo>
                      <a:pt x="0" y="150"/>
                    </a:lnTo>
                    <a:lnTo>
                      <a:pt x="2" y="161"/>
                    </a:lnTo>
                    <a:lnTo>
                      <a:pt x="7" y="172"/>
                    </a:lnTo>
                    <a:lnTo>
                      <a:pt x="13" y="181"/>
                    </a:lnTo>
                    <a:lnTo>
                      <a:pt x="22" y="191"/>
                    </a:lnTo>
                    <a:lnTo>
                      <a:pt x="32" y="196"/>
                    </a:lnTo>
                    <a:lnTo>
                      <a:pt x="43" y="202"/>
                    </a:lnTo>
                    <a:lnTo>
                      <a:pt x="56" y="204"/>
                    </a:lnTo>
                    <a:lnTo>
                      <a:pt x="56" y="204"/>
                    </a:lnTo>
                    <a:lnTo>
                      <a:pt x="69" y="204"/>
                    </a:lnTo>
                    <a:lnTo>
                      <a:pt x="80" y="200"/>
                    </a:lnTo>
                    <a:lnTo>
                      <a:pt x="91" y="194"/>
                    </a:lnTo>
                    <a:lnTo>
                      <a:pt x="101" y="189"/>
                    </a:lnTo>
                    <a:lnTo>
                      <a:pt x="108" y="179"/>
                    </a:lnTo>
                    <a:lnTo>
                      <a:pt x="114" y="170"/>
                    </a:lnTo>
                    <a:lnTo>
                      <a:pt x="119" y="157"/>
                    </a:lnTo>
                    <a:lnTo>
                      <a:pt x="121" y="146"/>
                    </a:lnTo>
                    <a:lnTo>
                      <a:pt x="127" y="68"/>
                    </a:lnTo>
                    <a:lnTo>
                      <a:pt x="127" y="68"/>
                    </a:lnTo>
                    <a:lnTo>
                      <a:pt x="127" y="54"/>
                    </a:lnTo>
                    <a:lnTo>
                      <a:pt x="123" y="43"/>
                    </a:lnTo>
                    <a:lnTo>
                      <a:pt x="119" y="32"/>
                    </a:lnTo>
                    <a:lnTo>
                      <a:pt x="112" y="23"/>
                    </a:lnTo>
                    <a:lnTo>
                      <a:pt x="104" y="13"/>
                    </a:lnTo>
                    <a:lnTo>
                      <a:pt x="95" y="8"/>
                    </a:lnTo>
                    <a:lnTo>
                      <a:pt x="84" y="2"/>
                    </a:lnTo>
                    <a:lnTo>
                      <a:pt x="71" y="0"/>
                    </a:lnTo>
                    <a:lnTo>
                      <a:pt x="7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113" name="Freeform: Shape 56">
                <a:extLst>
                  <a:ext uri="{FF2B5EF4-FFF2-40B4-BE49-F238E27FC236}">
                    <a16:creationId xmlns:a16="http://schemas.microsoft.com/office/drawing/2014/main" id="{0C968B62-6A3B-4073-1B0D-BC783F051032}"/>
                  </a:ext>
                </a:extLst>
              </p:cNvPr>
              <p:cNvSpPr>
                <a:spLocks/>
              </p:cNvSpPr>
              <p:nvPr/>
            </p:nvSpPr>
            <p:spPr bwMode="auto">
              <a:xfrm>
                <a:off x="5875338" y="2235200"/>
                <a:ext cx="100013" cy="161925"/>
              </a:xfrm>
              <a:custGeom>
                <a:avLst/>
                <a:gdLst>
                  <a:gd name="T0" fmla="*/ 56 w 127"/>
                  <a:gd name="T1" fmla="*/ 0 h 204"/>
                  <a:gd name="T2" fmla="*/ 56 w 127"/>
                  <a:gd name="T3" fmla="*/ 0 h 204"/>
                  <a:gd name="T4" fmla="*/ 43 w 127"/>
                  <a:gd name="T5" fmla="*/ 2 h 204"/>
                  <a:gd name="T6" fmla="*/ 32 w 127"/>
                  <a:gd name="T7" fmla="*/ 8 h 204"/>
                  <a:gd name="T8" fmla="*/ 22 w 127"/>
                  <a:gd name="T9" fmla="*/ 13 h 204"/>
                  <a:gd name="T10" fmla="*/ 13 w 127"/>
                  <a:gd name="T11" fmla="*/ 23 h 204"/>
                  <a:gd name="T12" fmla="*/ 7 w 127"/>
                  <a:gd name="T13" fmla="*/ 32 h 204"/>
                  <a:gd name="T14" fmla="*/ 4 w 127"/>
                  <a:gd name="T15" fmla="*/ 43 h 204"/>
                  <a:gd name="T16" fmla="*/ 0 w 127"/>
                  <a:gd name="T17" fmla="*/ 54 h 204"/>
                  <a:gd name="T18" fmla="*/ 0 w 127"/>
                  <a:gd name="T19" fmla="*/ 68 h 204"/>
                  <a:gd name="T20" fmla="*/ 5 w 127"/>
                  <a:gd name="T21" fmla="*/ 146 h 204"/>
                  <a:gd name="T22" fmla="*/ 5 w 127"/>
                  <a:gd name="T23" fmla="*/ 146 h 204"/>
                  <a:gd name="T24" fmla="*/ 7 w 127"/>
                  <a:gd name="T25" fmla="*/ 157 h 204"/>
                  <a:gd name="T26" fmla="*/ 13 w 127"/>
                  <a:gd name="T27" fmla="*/ 170 h 204"/>
                  <a:gd name="T28" fmla="*/ 18 w 127"/>
                  <a:gd name="T29" fmla="*/ 179 h 204"/>
                  <a:gd name="T30" fmla="*/ 26 w 127"/>
                  <a:gd name="T31" fmla="*/ 189 h 204"/>
                  <a:gd name="T32" fmla="*/ 35 w 127"/>
                  <a:gd name="T33" fmla="*/ 194 h 204"/>
                  <a:gd name="T34" fmla="*/ 46 w 127"/>
                  <a:gd name="T35" fmla="*/ 200 h 204"/>
                  <a:gd name="T36" fmla="*/ 58 w 127"/>
                  <a:gd name="T37" fmla="*/ 204 h 204"/>
                  <a:gd name="T38" fmla="*/ 71 w 127"/>
                  <a:gd name="T39" fmla="*/ 204 h 204"/>
                  <a:gd name="T40" fmla="*/ 71 w 127"/>
                  <a:gd name="T41" fmla="*/ 204 h 204"/>
                  <a:gd name="T42" fmla="*/ 84 w 127"/>
                  <a:gd name="T43" fmla="*/ 202 h 204"/>
                  <a:gd name="T44" fmla="*/ 95 w 127"/>
                  <a:gd name="T45" fmla="*/ 196 h 204"/>
                  <a:gd name="T46" fmla="*/ 104 w 127"/>
                  <a:gd name="T47" fmla="*/ 191 h 204"/>
                  <a:gd name="T48" fmla="*/ 114 w 127"/>
                  <a:gd name="T49" fmla="*/ 181 h 204"/>
                  <a:gd name="T50" fmla="*/ 119 w 127"/>
                  <a:gd name="T51" fmla="*/ 172 h 204"/>
                  <a:gd name="T52" fmla="*/ 125 w 127"/>
                  <a:gd name="T53" fmla="*/ 161 h 204"/>
                  <a:gd name="T54" fmla="*/ 127 w 127"/>
                  <a:gd name="T55" fmla="*/ 150 h 204"/>
                  <a:gd name="T56" fmla="*/ 127 w 127"/>
                  <a:gd name="T57" fmla="*/ 137 h 204"/>
                  <a:gd name="T58" fmla="*/ 121 w 127"/>
                  <a:gd name="T59" fmla="*/ 58 h 204"/>
                  <a:gd name="T60" fmla="*/ 121 w 127"/>
                  <a:gd name="T61" fmla="*/ 58 h 204"/>
                  <a:gd name="T62" fmla="*/ 119 w 127"/>
                  <a:gd name="T63" fmla="*/ 47 h 204"/>
                  <a:gd name="T64" fmla="*/ 114 w 127"/>
                  <a:gd name="T65" fmla="*/ 34 h 204"/>
                  <a:gd name="T66" fmla="*/ 108 w 127"/>
                  <a:gd name="T67" fmla="*/ 25 h 204"/>
                  <a:gd name="T68" fmla="*/ 101 w 127"/>
                  <a:gd name="T69" fmla="*/ 15 h 204"/>
                  <a:gd name="T70" fmla="*/ 91 w 127"/>
                  <a:gd name="T71" fmla="*/ 10 h 204"/>
                  <a:gd name="T72" fmla="*/ 80 w 127"/>
                  <a:gd name="T73" fmla="*/ 4 h 204"/>
                  <a:gd name="T74" fmla="*/ 69 w 127"/>
                  <a:gd name="T75" fmla="*/ 0 h 204"/>
                  <a:gd name="T76" fmla="*/ 56 w 127"/>
                  <a:gd name="T77" fmla="*/ 0 h 204"/>
                  <a:gd name="T78" fmla="*/ 56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56" y="0"/>
                    </a:moveTo>
                    <a:lnTo>
                      <a:pt x="56" y="0"/>
                    </a:lnTo>
                    <a:lnTo>
                      <a:pt x="43" y="2"/>
                    </a:lnTo>
                    <a:lnTo>
                      <a:pt x="32" y="8"/>
                    </a:lnTo>
                    <a:lnTo>
                      <a:pt x="22" y="13"/>
                    </a:lnTo>
                    <a:lnTo>
                      <a:pt x="13" y="23"/>
                    </a:lnTo>
                    <a:lnTo>
                      <a:pt x="7" y="32"/>
                    </a:lnTo>
                    <a:lnTo>
                      <a:pt x="4" y="43"/>
                    </a:lnTo>
                    <a:lnTo>
                      <a:pt x="0" y="54"/>
                    </a:lnTo>
                    <a:lnTo>
                      <a:pt x="0" y="68"/>
                    </a:lnTo>
                    <a:lnTo>
                      <a:pt x="5" y="146"/>
                    </a:lnTo>
                    <a:lnTo>
                      <a:pt x="5" y="146"/>
                    </a:lnTo>
                    <a:lnTo>
                      <a:pt x="7" y="157"/>
                    </a:lnTo>
                    <a:lnTo>
                      <a:pt x="13" y="170"/>
                    </a:lnTo>
                    <a:lnTo>
                      <a:pt x="18" y="179"/>
                    </a:lnTo>
                    <a:lnTo>
                      <a:pt x="26" y="189"/>
                    </a:lnTo>
                    <a:lnTo>
                      <a:pt x="35" y="194"/>
                    </a:lnTo>
                    <a:lnTo>
                      <a:pt x="46" y="200"/>
                    </a:lnTo>
                    <a:lnTo>
                      <a:pt x="58" y="204"/>
                    </a:lnTo>
                    <a:lnTo>
                      <a:pt x="71" y="204"/>
                    </a:lnTo>
                    <a:lnTo>
                      <a:pt x="71" y="204"/>
                    </a:lnTo>
                    <a:lnTo>
                      <a:pt x="84" y="202"/>
                    </a:lnTo>
                    <a:lnTo>
                      <a:pt x="95" y="196"/>
                    </a:lnTo>
                    <a:lnTo>
                      <a:pt x="104" y="191"/>
                    </a:lnTo>
                    <a:lnTo>
                      <a:pt x="114" y="181"/>
                    </a:lnTo>
                    <a:lnTo>
                      <a:pt x="119" y="172"/>
                    </a:lnTo>
                    <a:lnTo>
                      <a:pt x="125" y="161"/>
                    </a:lnTo>
                    <a:lnTo>
                      <a:pt x="127" y="150"/>
                    </a:lnTo>
                    <a:lnTo>
                      <a:pt x="127" y="137"/>
                    </a:lnTo>
                    <a:lnTo>
                      <a:pt x="121" y="58"/>
                    </a:lnTo>
                    <a:lnTo>
                      <a:pt x="121" y="58"/>
                    </a:lnTo>
                    <a:lnTo>
                      <a:pt x="119" y="47"/>
                    </a:lnTo>
                    <a:lnTo>
                      <a:pt x="114" y="34"/>
                    </a:lnTo>
                    <a:lnTo>
                      <a:pt x="108" y="25"/>
                    </a:lnTo>
                    <a:lnTo>
                      <a:pt x="101" y="15"/>
                    </a:lnTo>
                    <a:lnTo>
                      <a:pt x="91" y="10"/>
                    </a:lnTo>
                    <a:lnTo>
                      <a:pt x="80" y="4"/>
                    </a:lnTo>
                    <a:lnTo>
                      <a:pt x="69" y="0"/>
                    </a:lnTo>
                    <a:lnTo>
                      <a:pt x="56" y="0"/>
                    </a:lnTo>
                    <a:lnTo>
                      <a:pt x="56"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grpSp>
        <p:sp>
          <p:nvSpPr>
            <p:cNvPr id="95" name="Freeform: Shape 57">
              <a:extLst>
                <a:ext uri="{FF2B5EF4-FFF2-40B4-BE49-F238E27FC236}">
                  <a16:creationId xmlns:a16="http://schemas.microsoft.com/office/drawing/2014/main" id="{9A147559-540F-62A5-E7D1-6EDEC07F5A04}"/>
                </a:ext>
              </a:extLst>
            </p:cNvPr>
            <p:cNvSpPr>
              <a:spLocks/>
            </p:cNvSpPr>
            <p:nvPr/>
          </p:nvSpPr>
          <p:spPr bwMode="auto">
            <a:xfrm>
              <a:off x="8671865" y="1719475"/>
              <a:ext cx="226349" cy="2720275"/>
            </a:xfrm>
            <a:custGeom>
              <a:avLst/>
              <a:gdLst>
                <a:gd name="T0" fmla="*/ 351 w 351"/>
                <a:gd name="T1" fmla="*/ 6436 h 6436"/>
                <a:gd name="T2" fmla="*/ 267 w 351"/>
                <a:gd name="T3" fmla="*/ 6436 h 6436"/>
                <a:gd name="T4" fmla="*/ 267 w 351"/>
                <a:gd name="T5" fmla="*/ 175 h 6436"/>
                <a:gd name="T6" fmla="*/ 267 w 351"/>
                <a:gd name="T7" fmla="*/ 175 h 6436"/>
                <a:gd name="T8" fmla="*/ 265 w 351"/>
                <a:gd name="T9" fmla="*/ 157 h 6436"/>
                <a:gd name="T10" fmla="*/ 259 w 351"/>
                <a:gd name="T11" fmla="*/ 140 h 6436"/>
                <a:gd name="T12" fmla="*/ 252 w 351"/>
                <a:gd name="T13" fmla="*/ 123 h 6436"/>
                <a:gd name="T14" fmla="*/ 241 w 351"/>
                <a:gd name="T15" fmla="*/ 110 h 6436"/>
                <a:gd name="T16" fmla="*/ 226 w 351"/>
                <a:gd name="T17" fmla="*/ 99 h 6436"/>
                <a:gd name="T18" fmla="*/ 211 w 351"/>
                <a:gd name="T19" fmla="*/ 90 h 6436"/>
                <a:gd name="T20" fmla="*/ 194 w 351"/>
                <a:gd name="T21" fmla="*/ 86 h 6436"/>
                <a:gd name="T22" fmla="*/ 175 w 351"/>
                <a:gd name="T23" fmla="*/ 84 h 6436"/>
                <a:gd name="T24" fmla="*/ 175 w 351"/>
                <a:gd name="T25" fmla="*/ 84 h 6436"/>
                <a:gd name="T26" fmla="*/ 157 w 351"/>
                <a:gd name="T27" fmla="*/ 86 h 6436"/>
                <a:gd name="T28" fmla="*/ 140 w 351"/>
                <a:gd name="T29" fmla="*/ 90 h 6436"/>
                <a:gd name="T30" fmla="*/ 123 w 351"/>
                <a:gd name="T31" fmla="*/ 99 h 6436"/>
                <a:gd name="T32" fmla="*/ 110 w 351"/>
                <a:gd name="T33" fmla="*/ 110 h 6436"/>
                <a:gd name="T34" fmla="*/ 99 w 351"/>
                <a:gd name="T35" fmla="*/ 123 h 6436"/>
                <a:gd name="T36" fmla="*/ 89 w 351"/>
                <a:gd name="T37" fmla="*/ 140 h 6436"/>
                <a:gd name="T38" fmla="*/ 84 w 351"/>
                <a:gd name="T39" fmla="*/ 157 h 6436"/>
                <a:gd name="T40" fmla="*/ 82 w 351"/>
                <a:gd name="T41" fmla="*/ 175 h 6436"/>
                <a:gd name="T42" fmla="*/ 82 w 351"/>
                <a:gd name="T43" fmla="*/ 6436 h 6436"/>
                <a:gd name="T44" fmla="*/ 0 w 351"/>
                <a:gd name="T45" fmla="*/ 6436 h 6436"/>
                <a:gd name="T46" fmla="*/ 0 w 351"/>
                <a:gd name="T47" fmla="*/ 175 h 6436"/>
                <a:gd name="T48" fmla="*/ 0 w 351"/>
                <a:gd name="T49" fmla="*/ 175 h 6436"/>
                <a:gd name="T50" fmla="*/ 2 w 351"/>
                <a:gd name="T51" fmla="*/ 157 h 6436"/>
                <a:gd name="T52" fmla="*/ 4 w 351"/>
                <a:gd name="T53" fmla="*/ 140 h 6436"/>
                <a:gd name="T54" fmla="*/ 7 w 351"/>
                <a:gd name="T55" fmla="*/ 123 h 6436"/>
                <a:gd name="T56" fmla="*/ 13 w 351"/>
                <a:gd name="T57" fmla="*/ 108 h 6436"/>
                <a:gd name="T58" fmla="*/ 20 w 351"/>
                <a:gd name="T59" fmla="*/ 91 h 6436"/>
                <a:gd name="T60" fmla="*/ 30 w 351"/>
                <a:gd name="T61" fmla="*/ 78 h 6436"/>
                <a:gd name="T62" fmla="*/ 39 w 351"/>
                <a:gd name="T63" fmla="*/ 63 h 6436"/>
                <a:gd name="T64" fmla="*/ 52 w 351"/>
                <a:gd name="T65" fmla="*/ 52 h 6436"/>
                <a:gd name="T66" fmla="*/ 63 w 351"/>
                <a:gd name="T67" fmla="*/ 41 h 6436"/>
                <a:gd name="T68" fmla="*/ 76 w 351"/>
                <a:gd name="T69" fmla="*/ 30 h 6436"/>
                <a:gd name="T70" fmla="*/ 91 w 351"/>
                <a:gd name="T71" fmla="*/ 22 h 6436"/>
                <a:gd name="T72" fmla="*/ 106 w 351"/>
                <a:gd name="T73" fmla="*/ 15 h 6436"/>
                <a:gd name="T74" fmla="*/ 123 w 351"/>
                <a:gd name="T75" fmla="*/ 9 h 6436"/>
                <a:gd name="T76" fmla="*/ 140 w 351"/>
                <a:gd name="T77" fmla="*/ 4 h 6436"/>
                <a:gd name="T78" fmla="*/ 157 w 351"/>
                <a:gd name="T79" fmla="*/ 2 h 6436"/>
                <a:gd name="T80" fmla="*/ 175 w 351"/>
                <a:gd name="T81" fmla="*/ 0 h 6436"/>
                <a:gd name="T82" fmla="*/ 175 w 351"/>
                <a:gd name="T83" fmla="*/ 0 h 6436"/>
                <a:gd name="T84" fmla="*/ 192 w 351"/>
                <a:gd name="T85" fmla="*/ 2 h 6436"/>
                <a:gd name="T86" fmla="*/ 211 w 351"/>
                <a:gd name="T87" fmla="*/ 4 h 6436"/>
                <a:gd name="T88" fmla="*/ 228 w 351"/>
                <a:gd name="T89" fmla="*/ 9 h 6436"/>
                <a:gd name="T90" fmla="*/ 242 w 351"/>
                <a:gd name="T91" fmla="*/ 15 h 6436"/>
                <a:gd name="T92" fmla="*/ 257 w 351"/>
                <a:gd name="T93" fmla="*/ 22 h 6436"/>
                <a:gd name="T94" fmla="*/ 272 w 351"/>
                <a:gd name="T95" fmla="*/ 30 h 6436"/>
                <a:gd name="T96" fmla="*/ 285 w 351"/>
                <a:gd name="T97" fmla="*/ 41 h 6436"/>
                <a:gd name="T98" fmla="*/ 298 w 351"/>
                <a:gd name="T99" fmla="*/ 52 h 6436"/>
                <a:gd name="T100" fmla="*/ 310 w 351"/>
                <a:gd name="T101" fmla="*/ 63 h 6436"/>
                <a:gd name="T102" fmla="*/ 319 w 351"/>
                <a:gd name="T103" fmla="*/ 78 h 6436"/>
                <a:gd name="T104" fmla="*/ 328 w 351"/>
                <a:gd name="T105" fmla="*/ 91 h 6436"/>
                <a:gd name="T106" fmla="*/ 336 w 351"/>
                <a:gd name="T107" fmla="*/ 108 h 6436"/>
                <a:gd name="T108" fmla="*/ 341 w 351"/>
                <a:gd name="T109" fmla="*/ 123 h 6436"/>
                <a:gd name="T110" fmla="*/ 347 w 351"/>
                <a:gd name="T111" fmla="*/ 140 h 6436"/>
                <a:gd name="T112" fmla="*/ 349 w 351"/>
                <a:gd name="T113" fmla="*/ 157 h 6436"/>
                <a:gd name="T114" fmla="*/ 351 w 351"/>
                <a:gd name="T115" fmla="*/ 175 h 6436"/>
                <a:gd name="T116" fmla="*/ 351 w 351"/>
                <a:gd name="T117" fmla="*/ 6436 h 6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1" h="6436">
                  <a:moveTo>
                    <a:pt x="351" y="6436"/>
                  </a:moveTo>
                  <a:lnTo>
                    <a:pt x="267" y="6436"/>
                  </a:lnTo>
                  <a:lnTo>
                    <a:pt x="267" y="175"/>
                  </a:lnTo>
                  <a:lnTo>
                    <a:pt x="267" y="175"/>
                  </a:lnTo>
                  <a:lnTo>
                    <a:pt x="265" y="157"/>
                  </a:lnTo>
                  <a:lnTo>
                    <a:pt x="259" y="140"/>
                  </a:lnTo>
                  <a:lnTo>
                    <a:pt x="252" y="123"/>
                  </a:lnTo>
                  <a:lnTo>
                    <a:pt x="241" y="110"/>
                  </a:lnTo>
                  <a:lnTo>
                    <a:pt x="226" y="99"/>
                  </a:lnTo>
                  <a:lnTo>
                    <a:pt x="211" y="90"/>
                  </a:lnTo>
                  <a:lnTo>
                    <a:pt x="194" y="86"/>
                  </a:lnTo>
                  <a:lnTo>
                    <a:pt x="175" y="84"/>
                  </a:lnTo>
                  <a:lnTo>
                    <a:pt x="175" y="84"/>
                  </a:lnTo>
                  <a:lnTo>
                    <a:pt x="157" y="86"/>
                  </a:lnTo>
                  <a:lnTo>
                    <a:pt x="140" y="90"/>
                  </a:lnTo>
                  <a:lnTo>
                    <a:pt x="123" y="99"/>
                  </a:lnTo>
                  <a:lnTo>
                    <a:pt x="110" y="110"/>
                  </a:lnTo>
                  <a:lnTo>
                    <a:pt x="99" y="123"/>
                  </a:lnTo>
                  <a:lnTo>
                    <a:pt x="89" y="140"/>
                  </a:lnTo>
                  <a:lnTo>
                    <a:pt x="84" y="157"/>
                  </a:lnTo>
                  <a:lnTo>
                    <a:pt x="82" y="175"/>
                  </a:lnTo>
                  <a:lnTo>
                    <a:pt x="82" y="6436"/>
                  </a:lnTo>
                  <a:lnTo>
                    <a:pt x="0" y="6436"/>
                  </a:lnTo>
                  <a:lnTo>
                    <a:pt x="0" y="175"/>
                  </a:lnTo>
                  <a:lnTo>
                    <a:pt x="0" y="175"/>
                  </a:lnTo>
                  <a:lnTo>
                    <a:pt x="2" y="157"/>
                  </a:lnTo>
                  <a:lnTo>
                    <a:pt x="4" y="140"/>
                  </a:lnTo>
                  <a:lnTo>
                    <a:pt x="7" y="123"/>
                  </a:lnTo>
                  <a:lnTo>
                    <a:pt x="13" y="108"/>
                  </a:lnTo>
                  <a:lnTo>
                    <a:pt x="20" y="91"/>
                  </a:lnTo>
                  <a:lnTo>
                    <a:pt x="30" y="78"/>
                  </a:lnTo>
                  <a:lnTo>
                    <a:pt x="39" y="63"/>
                  </a:lnTo>
                  <a:lnTo>
                    <a:pt x="52" y="52"/>
                  </a:lnTo>
                  <a:lnTo>
                    <a:pt x="63" y="41"/>
                  </a:lnTo>
                  <a:lnTo>
                    <a:pt x="76" y="30"/>
                  </a:lnTo>
                  <a:lnTo>
                    <a:pt x="91" y="22"/>
                  </a:lnTo>
                  <a:lnTo>
                    <a:pt x="106" y="15"/>
                  </a:lnTo>
                  <a:lnTo>
                    <a:pt x="123" y="9"/>
                  </a:lnTo>
                  <a:lnTo>
                    <a:pt x="140" y="4"/>
                  </a:lnTo>
                  <a:lnTo>
                    <a:pt x="157" y="2"/>
                  </a:lnTo>
                  <a:lnTo>
                    <a:pt x="175" y="0"/>
                  </a:lnTo>
                  <a:lnTo>
                    <a:pt x="175" y="0"/>
                  </a:lnTo>
                  <a:lnTo>
                    <a:pt x="192" y="2"/>
                  </a:lnTo>
                  <a:lnTo>
                    <a:pt x="211" y="4"/>
                  </a:lnTo>
                  <a:lnTo>
                    <a:pt x="228" y="9"/>
                  </a:lnTo>
                  <a:lnTo>
                    <a:pt x="242" y="15"/>
                  </a:lnTo>
                  <a:lnTo>
                    <a:pt x="257" y="22"/>
                  </a:lnTo>
                  <a:lnTo>
                    <a:pt x="272" y="30"/>
                  </a:lnTo>
                  <a:lnTo>
                    <a:pt x="285" y="41"/>
                  </a:lnTo>
                  <a:lnTo>
                    <a:pt x="298" y="52"/>
                  </a:lnTo>
                  <a:lnTo>
                    <a:pt x="310" y="63"/>
                  </a:lnTo>
                  <a:lnTo>
                    <a:pt x="319" y="78"/>
                  </a:lnTo>
                  <a:lnTo>
                    <a:pt x="328" y="91"/>
                  </a:lnTo>
                  <a:lnTo>
                    <a:pt x="336" y="108"/>
                  </a:lnTo>
                  <a:lnTo>
                    <a:pt x="341" y="123"/>
                  </a:lnTo>
                  <a:lnTo>
                    <a:pt x="347" y="140"/>
                  </a:lnTo>
                  <a:lnTo>
                    <a:pt x="349" y="157"/>
                  </a:lnTo>
                  <a:lnTo>
                    <a:pt x="351" y="175"/>
                  </a:lnTo>
                  <a:lnTo>
                    <a:pt x="351" y="6436"/>
                  </a:lnTo>
                  <a:close/>
                </a:path>
              </a:pathLst>
            </a:custGeom>
            <a:solidFill>
              <a:schemeClr val="tx2"/>
            </a:solidFill>
            <a:ln w="9525">
              <a:noFill/>
              <a:round/>
              <a:headEnd/>
              <a:tailEnd/>
            </a:ln>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sp>
          <p:nvSpPr>
            <p:cNvPr id="96" name="Freeform: Shape 61">
              <a:extLst>
                <a:ext uri="{FF2B5EF4-FFF2-40B4-BE49-F238E27FC236}">
                  <a16:creationId xmlns:a16="http://schemas.microsoft.com/office/drawing/2014/main" id="{4D85D9A0-5C7E-2A86-F324-C6B0749BAECB}"/>
                </a:ext>
              </a:extLst>
            </p:cNvPr>
            <p:cNvSpPr>
              <a:spLocks/>
            </p:cNvSpPr>
            <p:nvPr/>
          </p:nvSpPr>
          <p:spPr bwMode="auto">
            <a:xfrm>
              <a:off x="10383947" y="4084259"/>
              <a:ext cx="65171" cy="65912"/>
            </a:xfrm>
            <a:custGeom>
              <a:avLst/>
              <a:gdLst>
                <a:gd name="T0" fmla="*/ 76 w 88"/>
                <a:gd name="T1" fmla="*/ 76 h 89"/>
                <a:gd name="T2" fmla="*/ 76 w 88"/>
                <a:gd name="T3" fmla="*/ 76 h 89"/>
                <a:gd name="T4" fmla="*/ 70 w 88"/>
                <a:gd name="T5" fmla="*/ 81 h 89"/>
                <a:gd name="T6" fmla="*/ 62 w 88"/>
                <a:gd name="T7" fmla="*/ 85 h 89"/>
                <a:gd name="T8" fmla="*/ 54 w 88"/>
                <a:gd name="T9" fmla="*/ 87 h 89"/>
                <a:gd name="T10" fmla="*/ 45 w 88"/>
                <a:gd name="T11" fmla="*/ 89 h 89"/>
                <a:gd name="T12" fmla="*/ 45 w 88"/>
                <a:gd name="T13" fmla="*/ 89 h 89"/>
                <a:gd name="T14" fmla="*/ 36 w 88"/>
                <a:gd name="T15" fmla="*/ 87 h 89"/>
                <a:gd name="T16" fmla="*/ 29 w 88"/>
                <a:gd name="T17" fmla="*/ 86 h 89"/>
                <a:gd name="T18" fmla="*/ 21 w 88"/>
                <a:gd name="T19" fmla="*/ 82 h 89"/>
                <a:gd name="T20" fmla="*/ 14 w 88"/>
                <a:gd name="T21" fmla="*/ 77 h 89"/>
                <a:gd name="T22" fmla="*/ 14 w 88"/>
                <a:gd name="T23" fmla="*/ 77 h 89"/>
                <a:gd name="T24" fmla="*/ 8 w 88"/>
                <a:gd name="T25" fmla="*/ 71 h 89"/>
                <a:gd name="T26" fmla="*/ 4 w 88"/>
                <a:gd name="T27" fmla="*/ 64 h 89"/>
                <a:gd name="T28" fmla="*/ 2 w 88"/>
                <a:gd name="T29" fmla="*/ 55 h 89"/>
                <a:gd name="T30" fmla="*/ 0 w 88"/>
                <a:gd name="T31" fmla="*/ 45 h 89"/>
                <a:gd name="T32" fmla="*/ 0 w 88"/>
                <a:gd name="T33" fmla="*/ 45 h 89"/>
                <a:gd name="T34" fmla="*/ 0 w 88"/>
                <a:gd name="T35" fmla="*/ 36 h 89"/>
                <a:gd name="T36" fmla="*/ 3 w 88"/>
                <a:gd name="T37" fmla="*/ 28 h 89"/>
                <a:gd name="T38" fmla="*/ 6 w 88"/>
                <a:gd name="T39" fmla="*/ 20 h 89"/>
                <a:gd name="T40" fmla="*/ 13 w 88"/>
                <a:gd name="T41" fmla="*/ 13 h 89"/>
                <a:gd name="T42" fmla="*/ 13 w 88"/>
                <a:gd name="T43" fmla="*/ 13 h 89"/>
                <a:gd name="T44" fmla="*/ 19 w 88"/>
                <a:gd name="T45" fmla="*/ 8 h 89"/>
                <a:gd name="T46" fmla="*/ 28 w 88"/>
                <a:gd name="T47" fmla="*/ 4 h 89"/>
                <a:gd name="T48" fmla="*/ 35 w 88"/>
                <a:gd name="T49" fmla="*/ 2 h 89"/>
                <a:gd name="T50" fmla="*/ 44 w 88"/>
                <a:gd name="T51" fmla="*/ 0 h 89"/>
                <a:gd name="T52" fmla="*/ 44 w 88"/>
                <a:gd name="T53" fmla="*/ 0 h 89"/>
                <a:gd name="T54" fmla="*/ 54 w 88"/>
                <a:gd name="T55" fmla="*/ 0 h 89"/>
                <a:gd name="T56" fmla="*/ 61 w 88"/>
                <a:gd name="T57" fmla="*/ 3 h 89"/>
                <a:gd name="T58" fmla="*/ 69 w 88"/>
                <a:gd name="T59" fmla="*/ 7 h 89"/>
                <a:gd name="T60" fmla="*/ 76 w 88"/>
                <a:gd name="T61" fmla="*/ 13 h 89"/>
                <a:gd name="T62" fmla="*/ 76 w 88"/>
                <a:gd name="T63" fmla="*/ 13 h 89"/>
                <a:gd name="T64" fmla="*/ 81 w 88"/>
                <a:gd name="T65" fmla="*/ 19 h 89"/>
                <a:gd name="T66" fmla="*/ 86 w 88"/>
                <a:gd name="T67" fmla="*/ 26 h 89"/>
                <a:gd name="T68" fmla="*/ 88 w 88"/>
                <a:gd name="T69" fmla="*/ 35 h 89"/>
                <a:gd name="T70" fmla="*/ 88 w 88"/>
                <a:gd name="T71" fmla="*/ 44 h 89"/>
                <a:gd name="T72" fmla="*/ 88 w 88"/>
                <a:gd name="T73" fmla="*/ 44 h 89"/>
                <a:gd name="T74" fmla="*/ 88 w 88"/>
                <a:gd name="T75" fmla="*/ 54 h 89"/>
                <a:gd name="T76" fmla="*/ 86 w 88"/>
                <a:gd name="T77" fmla="*/ 62 h 89"/>
                <a:gd name="T78" fmla="*/ 82 w 88"/>
                <a:gd name="T79" fmla="*/ 70 h 89"/>
                <a:gd name="T80" fmla="*/ 76 w 88"/>
                <a:gd name="T81" fmla="*/ 76 h 89"/>
                <a:gd name="T82" fmla="*/ 76 w 88"/>
                <a:gd name="T83" fmla="*/ 7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89">
                  <a:moveTo>
                    <a:pt x="76" y="76"/>
                  </a:moveTo>
                  <a:lnTo>
                    <a:pt x="76" y="76"/>
                  </a:lnTo>
                  <a:lnTo>
                    <a:pt x="70" y="81"/>
                  </a:lnTo>
                  <a:lnTo>
                    <a:pt x="62" y="85"/>
                  </a:lnTo>
                  <a:lnTo>
                    <a:pt x="54" y="87"/>
                  </a:lnTo>
                  <a:lnTo>
                    <a:pt x="45" y="89"/>
                  </a:lnTo>
                  <a:lnTo>
                    <a:pt x="45" y="89"/>
                  </a:lnTo>
                  <a:lnTo>
                    <a:pt x="36" y="87"/>
                  </a:lnTo>
                  <a:lnTo>
                    <a:pt x="29" y="86"/>
                  </a:lnTo>
                  <a:lnTo>
                    <a:pt x="21" y="82"/>
                  </a:lnTo>
                  <a:lnTo>
                    <a:pt x="14" y="77"/>
                  </a:lnTo>
                  <a:lnTo>
                    <a:pt x="14" y="77"/>
                  </a:lnTo>
                  <a:lnTo>
                    <a:pt x="8" y="71"/>
                  </a:lnTo>
                  <a:lnTo>
                    <a:pt x="4" y="64"/>
                  </a:lnTo>
                  <a:lnTo>
                    <a:pt x="2" y="55"/>
                  </a:lnTo>
                  <a:lnTo>
                    <a:pt x="0" y="45"/>
                  </a:lnTo>
                  <a:lnTo>
                    <a:pt x="0" y="45"/>
                  </a:lnTo>
                  <a:lnTo>
                    <a:pt x="0" y="36"/>
                  </a:lnTo>
                  <a:lnTo>
                    <a:pt x="3" y="28"/>
                  </a:lnTo>
                  <a:lnTo>
                    <a:pt x="6" y="20"/>
                  </a:lnTo>
                  <a:lnTo>
                    <a:pt x="13" y="13"/>
                  </a:lnTo>
                  <a:lnTo>
                    <a:pt x="13" y="13"/>
                  </a:lnTo>
                  <a:lnTo>
                    <a:pt x="19" y="8"/>
                  </a:lnTo>
                  <a:lnTo>
                    <a:pt x="28" y="4"/>
                  </a:lnTo>
                  <a:lnTo>
                    <a:pt x="35" y="2"/>
                  </a:lnTo>
                  <a:lnTo>
                    <a:pt x="44" y="0"/>
                  </a:lnTo>
                  <a:lnTo>
                    <a:pt x="44" y="0"/>
                  </a:lnTo>
                  <a:lnTo>
                    <a:pt x="54" y="0"/>
                  </a:lnTo>
                  <a:lnTo>
                    <a:pt x="61" y="3"/>
                  </a:lnTo>
                  <a:lnTo>
                    <a:pt x="69" y="7"/>
                  </a:lnTo>
                  <a:lnTo>
                    <a:pt x="76" y="13"/>
                  </a:lnTo>
                  <a:lnTo>
                    <a:pt x="76" y="13"/>
                  </a:lnTo>
                  <a:lnTo>
                    <a:pt x="81" y="19"/>
                  </a:lnTo>
                  <a:lnTo>
                    <a:pt x="86" y="26"/>
                  </a:lnTo>
                  <a:lnTo>
                    <a:pt x="88" y="35"/>
                  </a:lnTo>
                  <a:lnTo>
                    <a:pt x="88" y="44"/>
                  </a:lnTo>
                  <a:lnTo>
                    <a:pt x="88" y="44"/>
                  </a:lnTo>
                  <a:lnTo>
                    <a:pt x="88" y="54"/>
                  </a:lnTo>
                  <a:lnTo>
                    <a:pt x="86" y="62"/>
                  </a:lnTo>
                  <a:lnTo>
                    <a:pt x="82" y="70"/>
                  </a:lnTo>
                  <a:lnTo>
                    <a:pt x="76" y="76"/>
                  </a:lnTo>
                  <a:lnTo>
                    <a:pt x="76"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latin typeface="思源黑体 CN Heavy" panose="020B0A00000000000000" pitchFamily="34" charset="-122"/>
                <a:ea typeface="思源黑体 CN Heavy" panose="020B0A00000000000000" pitchFamily="34" charset="-122"/>
              </a:endParaRPr>
            </a:p>
          </p:txBody>
        </p:sp>
        <p:grpSp>
          <p:nvGrpSpPr>
            <p:cNvPr id="98" name="Group 65">
              <a:extLst>
                <a:ext uri="{FF2B5EF4-FFF2-40B4-BE49-F238E27FC236}">
                  <a16:creationId xmlns:a16="http://schemas.microsoft.com/office/drawing/2014/main" id="{DD8E3AFE-94A9-75A9-7209-F0E402279435}"/>
                </a:ext>
              </a:extLst>
            </p:cNvPr>
            <p:cNvGrpSpPr/>
            <p:nvPr/>
          </p:nvGrpSpPr>
          <p:grpSpPr>
            <a:xfrm>
              <a:off x="6331502" y="5828822"/>
              <a:ext cx="5066645" cy="232259"/>
              <a:chOff x="-304902" y="5954171"/>
              <a:chExt cx="5573307" cy="232259"/>
            </a:xfrm>
          </p:grpSpPr>
          <p:cxnSp>
            <p:nvCxnSpPr>
              <p:cNvPr id="101" name="Straight Connector 66">
                <a:extLst>
                  <a:ext uri="{FF2B5EF4-FFF2-40B4-BE49-F238E27FC236}">
                    <a16:creationId xmlns:a16="http://schemas.microsoft.com/office/drawing/2014/main" id="{6F61A1E5-8D7E-5338-08D7-BD3FC3BE68DB}"/>
                  </a:ext>
                </a:extLst>
              </p:cNvPr>
              <p:cNvCxnSpPr/>
              <p:nvPr/>
            </p:nvCxnSpPr>
            <p:spPr>
              <a:xfrm>
                <a:off x="1398649" y="5954171"/>
                <a:ext cx="3698284"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02" name="Straight Connector 67">
                <a:extLst>
                  <a:ext uri="{FF2B5EF4-FFF2-40B4-BE49-F238E27FC236}">
                    <a16:creationId xmlns:a16="http://schemas.microsoft.com/office/drawing/2014/main" id="{70F70DD3-2B0A-9EDD-5A97-58EB764AC132}"/>
                  </a:ext>
                </a:extLst>
              </p:cNvPr>
              <p:cNvCxnSpPr/>
              <p:nvPr/>
            </p:nvCxnSpPr>
            <p:spPr>
              <a:xfrm>
                <a:off x="5079898" y="6101763"/>
                <a:ext cx="188507"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03" name="Straight Connector 68">
                <a:extLst>
                  <a:ext uri="{FF2B5EF4-FFF2-40B4-BE49-F238E27FC236}">
                    <a16:creationId xmlns:a16="http://schemas.microsoft.com/office/drawing/2014/main" id="{80DD4736-5F3A-5E5C-17AB-09FE2CDCAA3A}"/>
                  </a:ext>
                </a:extLst>
              </p:cNvPr>
              <p:cNvCxnSpPr/>
              <p:nvPr/>
            </p:nvCxnSpPr>
            <p:spPr>
              <a:xfrm>
                <a:off x="844124" y="5954171"/>
                <a:ext cx="219783"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04" name="Straight Connector 69">
                <a:extLst>
                  <a:ext uri="{FF2B5EF4-FFF2-40B4-BE49-F238E27FC236}">
                    <a16:creationId xmlns:a16="http://schemas.microsoft.com/office/drawing/2014/main" id="{ABBFFA8B-D066-FD8F-5340-3607802F04B6}"/>
                  </a:ext>
                </a:extLst>
              </p:cNvPr>
              <p:cNvCxnSpPr/>
              <p:nvPr/>
            </p:nvCxnSpPr>
            <p:spPr>
              <a:xfrm>
                <a:off x="3335765" y="6101763"/>
                <a:ext cx="939902"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05" name="Straight Connector 70">
                <a:extLst>
                  <a:ext uri="{FF2B5EF4-FFF2-40B4-BE49-F238E27FC236}">
                    <a16:creationId xmlns:a16="http://schemas.microsoft.com/office/drawing/2014/main" id="{1AE0AF54-C503-DD3C-0A4A-BF5FB7B60612}"/>
                  </a:ext>
                </a:extLst>
              </p:cNvPr>
              <p:cNvCxnSpPr/>
              <p:nvPr/>
            </p:nvCxnSpPr>
            <p:spPr>
              <a:xfrm>
                <a:off x="50698" y="6101763"/>
                <a:ext cx="1532569"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06" name="Straight Connector 71">
                <a:extLst>
                  <a:ext uri="{FF2B5EF4-FFF2-40B4-BE49-F238E27FC236}">
                    <a16:creationId xmlns:a16="http://schemas.microsoft.com/office/drawing/2014/main" id="{30703BB1-23E5-6B09-D665-C8579C8C5252}"/>
                  </a:ext>
                </a:extLst>
              </p:cNvPr>
              <p:cNvCxnSpPr/>
              <p:nvPr/>
            </p:nvCxnSpPr>
            <p:spPr>
              <a:xfrm>
                <a:off x="-304902" y="6101763"/>
                <a:ext cx="188507"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07" name="Straight Connector 72">
                <a:extLst>
                  <a:ext uri="{FF2B5EF4-FFF2-40B4-BE49-F238E27FC236}">
                    <a16:creationId xmlns:a16="http://schemas.microsoft.com/office/drawing/2014/main" id="{1D1DD885-5580-8E45-2F54-7DB7872366AE}"/>
                  </a:ext>
                </a:extLst>
              </p:cNvPr>
              <p:cNvCxnSpPr/>
              <p:nvPr/>
            </p:nvCxnSpPr>
            <p:spPr>
              <a:xfrm>
                <a:off x="712334" y="6186430"/>
                <a:ext cx="786451"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08" name="Straight Connector 73">
                <a:extLst>
                  <a:ext uri="{FF2B5EF4-FFF2-40B4-BE49-F238E27FC236}">
                    <a16:creationId xmlns:a16="http://schemas.microsoft.com/office/drawing/2014/main" id="{400C75DE-A96C-8317-1C57-B395BDBD672B}"/>
                  </a:ext>
                </a:extLst>
              </p:cNvPr>
              <p:cNvCxnSpPr/>
              <p:nvPr/>
            </p:nvCxnSpPr>
            <p:spPr>
              <a:xfrm>
                <a:off x="4275754" y="6186430"/>
                <a:ext cx="155595"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grpSp>
        <p:sp>
          <p:nvSpPr>
            <p:cNvPr id="99" name="TextBox 95">
              <a:extLst>
                <a:ext uri="{FF2B5EF4-FFF2-40B4-BE49-F238E27FC236}">
                  <a16:creationId xmlns:a16="http://schemas.microsoft.com/office/drawing/2014/main" id="{66247629-D328-79D5-DDB3-77C801B2EF3F}"/>
                </a:ext>
              </a:extLst>
            </p:cNvPr>
            <p:cNvSpPr txBox="1">
              <a:spLocks/>
            </p:cNvSpPr>
            <p:nvPr/>
          </p:nvSpPr>
          <p:spPr bwMode="auto">
            <a:xfrm>
              <a:off x="6621238" y="3853163"/>
              <a:ext cx="2296836" cy="632290"/>
            </a:xfrm>
            <a:prstGeom prst="rect">
              <a:avLst/>
            </a:prstGeom>
          </p:spPr>
          <p:txBody>
            <a:bodyPr wrap="square" lIns="0" tIns="0" rIns="288000" bIns="0" anchor="ctr" anchorCtr="0">
              <a:noAutofit/>
              <a:scene3d>
                <a:camera prst="orthographicFront"/>
                <a:lightRig rig="threePt" dir="t"/>
              </a:scene3d>
              <a:sp3d>
                <a:bevelT w="0" h="0"/>
              </a:sp3d>
            </a:bodyPr>
            <a:lstStyle/>
            <a:p>
              <a:pPr algn="r">
                <a:lnSpc>
                  <a:spcPct val="120000"/>
                </a:lnSpc>
                <a:spcBef>
                  <a:spcPct val="0"/>
                </a:spcBef>
                <a:defRPr/>
              </a:pPr>
              <a:endParaRPr lang="zh-CN" altLang="en-US">
                <a:latin typeface="思源黑体 CN Heavy" panose="020B0A00000000000000" pitchFamily="34" charset="-122"/>
                <a:ea typeface="思源黑体 CN Heavy" panose="020B0A00000000000000" pitchFamily="34" charset="-122"/>
              </a:endParaRPr>
            </a:p>
          </p:txBody>
        </p:sp>
      </p:grpSp>
      <p:pic>
        <p:nvPicPr>
          <p:cNvPr id="114" name="图片 113">
            <a:extLst>
              <a:ext uri="{FF2B5EF4-FFF2-40B4-BE49-F238E27FC236}">
                <a16:creationId xmlns:a16="http://schemas.microsoft.com/office/drawing/2014/main" id="{4D2E6406-29D4-88DD-B007-1EB7B3A070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1546" y="5119775"/>
            <a:ext cx="1963354" cy="1794499"/>
          </a:xfrm>
          <a:prstGeom prst="rect">
            <a:avLst/>
          </a:prstGeom>
        </p:spPr>
      </p:pic>
      <p:sp>
        <p:nvSpPr>
          <p:cNvPr id="115" name="箭头: 上 114">
            <a:extLst>
              <a:ext uri="{FF2B5EF4-FFF2-40B4-BE49-F238E27FC236}">
                <a16:creationId xmlns:a16="http://schemas.microsoft.com/office/drawing/2014/main" id="{C1545F6F-4AF6-569A-EEEE-F4CF5D280687}"/>
              </a:ext>
            </a:extLst>
          </p:cNvPr>
          <p:cNvSpPr/>
          <p:nvPr/>
        </p:nvSpPr>
        <p:spPr>
          <a:xfrm>
            <a:off x="5786110" y="1928338"/>
            <a:ext cx="586743" cy="678435"/>
          </a:xfrm>
          <a:prstGeom prst="up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18" name="文本框 117">
            <a:extLst>
              <a:ext uri="{FF2B5EF4-FFF2-40B4-BE49-F238E27FC236}">
                <a16:creationId xmlns:a16="http://schemas.microsoft.com/office/drawing/2014/main" id="{09276F2E-B8B0-C913-9CEE-95F58F8A816D}"/>
              </a:ext>
            </a:extLst>
          </p:cNvPr>
          <p:cNvSpPr txBox="1"/>
          <p:nvPr/>
        </p:nvSpPr>
        <p:spPr>
          <a:xfrm>
            <a:off x="4681275" y="1027200"/>
            <a:ext cx="3462370" cy="923330"/>
          </a:xfrm>
          <a:prstGeom prst="rect">
            <a:avLst/>
          </a:prstGeom>
          <a:noFill/>
        </p:spPr>
        <p:txBody>
          <a:bodyPr wrap="square">
            <a:spAutoFit/>
          </a:bodyPr>
          <a:lstStyle/>
          <a:p>
            <a:r>
              <a:rPr lang="zh-CN" altLang="zh-CN"/>
              <a:t>在无人机上运行代码时可能由于工作环境的改变而导致相关代码无法运行</a:t>
            </a:r>
            <a:endParaRPr lang="zh-CN" altLang="en-US"/>
          </a:p>
        </p:txBody>
      </p:sp>
      <p:sp>
        <p:nvSpPr>
          <p:cNvPr id="120" name="文本框 119">
            <a:extLst>
              <a:ext uri="{FF2B5EF4-FFF2-40B4-BE49-F238E27FC236}">
                <a16:creationId xmlns:a16="http://schemas.microsoft.com/office/drawing/2014/main" id="{6BDA154F-A0AA-BB8A-3493-66C50E1CAD3F}"/>
              </a:ext>
            </a:extLst>
          </p:cNvPr>
          <p:cNvSpPr txBox="1"/>
          <p:nvPr/>
        </p:nvSpPr>
        <p:spPr>
          <a:xfrm>
            <a:off x="9338457" y="2786801"/>
            <a:ext cx="2853543" cy="923330"/>
          </a:xfrm>
          <a:prstGeom prst="rect">
            <a:avLst/>
          </a:prstGeom>
          <a:noFill/>
        </p:spPr>
        <p:txBody>
          <a:bodyPr wrap="square" rtlCol="0">
            <a:spAutoFit/>
          </a:bodyPr>
          <a:lstStyle/>
          <a:p>
            <a:r>
              <a:rPr lang="zh-CN" altLang="zh-CN"/>
              <a:t>在无人机上操作时可能会由于缺乏经验而导致实验结果与预期结果偏差较大</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123" name="文本框 122">
            <a:extLst>
              <a:ext uri="{FF2B5EF4-FFF2-40B4-BE49-F238E27FC236}">
                <a16:creationId xmlns:a16="http://schemas.microsoft.com/office/drawing/2014/main" id="{B4181E0B-929F-D52F-4C43-7F32EE396FEC}"/>
              </a:ext>
            </a:extLst>
          </p:cNvPr>
          <p:cNvSpPr txBox="1"/>
          <p:nvPr/>
        </p:nvSpPr>
        <p:spPr>
          <a:xfrm>
            <a:off x="1566023" y="3880127"/>
            <a:ext cx="2956332" cy="923330"/>
          </a:xfrm>
          <a:prstGeom prst="rect">
            <a:avLst/>
          </a:prstGeom>
          <a:noFill/>
        </p:spPr>
        <p:txBody>
          <a:bodyPr wrap="square" rtlCol="0">
            <a:spAutoFit/>
          </a:bodyPr>
          <a:lstStyle/>
          <a:p>
            <a:r>
              <a:rPr lang="zh-CN" altLang="zh-CN"/>
              <a:t>在数据融合的过程中可能会出现数据处理错误导致结果异常</a:t>
            </a:r>
            <a:endParaRPr lang="zh-CN" altLang="en-US">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66538170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4"/>
                                        </p:tgtEl>
                                        <p:attrNameLst>
                                          <p:attrName>style.visibility</p:attrName>
                                        </p:attrNameLst>
                                      </p:cBhvr>
                                      <p:to>
                                        <p:strVal val="visible"/>
                                      </p:to>
                                    </p:set>
                                    <p:animEffect transition="in" filter="fade">
                                      <p:cBhvr>
                                        <p:cTn id="12" dur="1000"/>
                                        <p:tgtEl>
                                          <p:spTgt spid="114"/>
                                        </p:tgtEl>
                                      </p:cBhvr>
                                    </p:animEffect>
                                    <p:anim calcmode="lin" valueType="num">
                                      <p:cBhvr>
                                        <p:cTn id="13" dur="1000" fill="hold"/>
                                        <p:tgtEl>
                                          <p:spTgt spid="114"/>
                                        </p:tgtEl>
                                        <p:attrNameLst>
                                          <p:attrName>ppt_x</p:attrName>
                                        </p:attrNameLst>
                                      </p:cBhvr>
                                      <p:tavLst>
                                        <p:tav tm="0">
                                          <p:val>
                                            <p:strVal val="#ppt_x"/>
                                          </p:val>
                                        </p:tav>
                                        <p:tav tm="100000">
                                          <p:val>
                                            <p:strVal val="#ppt_x"/>
                                          </p:val>
                                        </p:tav>
                                      </p:tavLst>
                                    </p:anim>
                                    <p:anim calcmode="lin" valueType="num">
                                      <p:cBhvr>
                                        <p:cTn id="14" dur="1000" fill="hold"/>
                                        <p:tgtEl>
                                          <p:spTgt spid="1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1000"/>
                                        <p:tgtEl>
                                          <p:spTgt spid="84"/>
                                        </p:tgtEl>
                                      </p:cBhvr>
                                    </p:animEffect>
                                    <p:anim calcmode="lin" valueType="num">
                                      <p:cBhvr>
                                        <p:cTn id="18" dur="1000" fill="hold"/>
                                        <p:tgtEl>
                                          <p:spTgt spid="84"/>
                                        </p:tgtEl>
                                        <p:attrNameLst>
                                          <p:attrName>ppt_x</p:attrName>
                                        </p:attrNameLst>
                                      </p:cBhvr>
                                      <p:tavLst>
                                        <p:tav tm="0">
                                          <p:val>
                                            <p:strVal val="#ppt_x"/>
                                          </p:val>
                                        </p:tav>
                                        <p:tav tm="100000">
                                          <p:val>
                                            <p:strVal val="#ppt_x"/>
                                          </p:val>
                                        </p:tav>
                                      </p:tavLst>
                                    </p:anim>
                                    <p:anim calcmode="lin" valueType="num">
                                      <p:cBhvr>
                                        <p:cTn id="19" dur="1000" fill="hold"/>
                                        <p:tgtEl>
                                          <p:spTgt spid="8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5"/>
                                        </p:tgtEl>
                                        <p:attrNameLst>
                                          <p:attrName>style.visibility</p:attrName>
                                        </p:attrNameLst>
                                      </p:cBhvr>
                                      <p:to>
                                        <p:strVal val="visible"/>
                                      </p:to>
                                    </p:set>
                                    <p:animEffect transition="in" filter="fade">
                                      <p:cBhvr>
                                        <p:cTn id="22" dur="1000"/>
                                        <p:tgtEl>
                                          <p:spTgt spid="115"/>
                                        </p:tgtEl>
                                      </p:cBhvr>
                                    </p:animEffect>
                                    <p:anim calcmode="lin" valueType="num">
                                      <p:cBhvr>
                                        <p:cTn id="23" dur="1000" fill="hold"/>
                                        <p:tgtEl>
                                          <p:spTgt spid="115"/>
                                        </p:tgtEl>
                                        <p:attrNameLst>
                                          <p:attrName>ppt_x</p:attrName>
                                        </p:attrNameLst>
                                      </p:cBhvr>
                                      <p:tavLst>
                                        <p:tav tm="0">
                                          <p:val>
                                            <p:strVal val="#ppt_x"/>
                                          </p:val>
                                        </p:tav>
                                        <p:tav tm="100000">
                                          <p:val>
                                            <p:strVal val="#ppt_x"/>
                                          </p:val>
                                        </p:tav>
                                      </p:tavLst>
                                    </p:anim>
                                    <p:anim calcmode="lin" valueType="num">
                                      <p:cBhvr>
                                        <p:cTn id="24" dur="1000" fill="hold"/>
                                        <p:tgtEl>
                                          <p:spTgt spid="1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8"/>
                                        </p:tgtEl>
                                        <p:attrNameLst>
                                          <p:attrName>style.visibility</p:attrName>
                                        </p:attrNameLst>
                                      </p:cBhvr>
                                      <p:to>
                                        <p:strVal val="visible"/>
                                      </p:to>
                                    </p:set>
                                    <p:animEffect transition="in" filter="fade">
                                      <p:cBhvr>
                                        <p:cTn id="27" dur="1000"/>
                                        <p:tgtEl>
                                          <p:spTgt spid="118"/>
                                        </p:tgtEl>
                                      </p:cBhvr>
                                    </p:animEffect>
                                    <p:anim calcmode="lin" valueType="num">
                                      <p:cBhvr>
                                        <p:cTn id="28" dur="1000" fill="hold"/>
                                        <p:tgtEl>
                                          <p:spTgt spid="118"/>
                                        </p:tgtEl>
                                        <p:attrNameLst>
                                          <p:attrName>ppt_x</p:attrName>
                                        </p:attrNameLst>
                                      </p:cBhvr>
                                      <p:tavLst>
                                        <p:tav tm="0">
                                          <p:val>
                                            <p:strVal val="#ppt_x"/>
                                          </p:val>
                                        </p:tav>
                                        <p:tav tm="100000">
                                          <p:val>
                                            <p:strVal val="#ppt_x"/>
                                          </p:val>
                                        </p:tav>
                                      </p:tavLst>
                                    </p:anim>
                                    <p:anim calcmode="lin" valueType="num">
                                      <p:cBhvr>
                                        <p:cTn id="29" dur="1000" fill="hold"/>
                                        <p:tgtEl>
                                          <p:spTgt spid="118"/>
                                        </p:tgtEl>
                                        <p:attrNameLst>
                                          <p:attrName>ppt_y</p:attrName>
                                        </p:attrNameLst>
                                      </p:cBhvr>
                                      <p:tavLst>
                                        <p:tav tm="0">
                                          <p:val>
                                            <p:strVal val="#ppt_y+.1"/>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23"/>
                                        </p:tgtEl>
                                        <p:attrNameLst>
                                          <p:attrName>style.visibility</p:attrName>
                                        </p:attrNameLst>
                                      </p:cBhvr>
                                      <p:to>
                                        <p:strVal val="visible"/>
                                      </p:to>
                                    </p:set>
                                    <p:anim calcmode="lin" valueType="num">
                                      <p:cBhvr additive="base">
                                        <p:cTn id="32" dur="500" fill="hold"/>
                                        <p:tgtEl>
                                          <p:spTgt spid="123"/>
                                        </p:tgtEl>
                                        <p:attrNameLst>
                                          <p:attrName>ppt_x</p:attrName>
                                        </p:attrNameLst>
                                      </p:cBhvr>
                                      <p:tavLst>
                                        <p:tav tm="0">
                                          <p:val>
                                            <p:strVal val="1+#ppt_w/2"/>
                                          </p:val>
                                        </p:tav>
                                        <p:tav tm="100000">
                                          <p:val>
                                            <p:strVal val="#ppt_x"/>
                                          </p:val>
                                        </p:tav>
                                      </p:tavLst>
                                    </p:anim>
                                    <p:anim calcmode="lin" valueType="num">
                                      <p:cBhvr additive="base">
                                        <p:cTn id="33" dur="500" fill="hold"/>
                                        <p:tgtEl>
                                          <p:spTgt spid="123"/>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20"/>
                                        </p:tgtEl>
                                        <p:attrNameLst>
                                          <p:attrName>style.visibility</p:attrName>
                                        </p:attrNameLst>
                                      </p:cBhvr>
                                      <p:to>
                                        <p:strVal val="visible"/>
                                      </p:to>
                                    </p:set>
                                    <p:anim calcmode="lin" valueType="num">
                                      <p:cBhvr additive="base">
                                        <p:cTn id="36" dur="500" fill="hold"/>
                                        <p:tgtEl>
                                          <p:spTgt spid="120"/>
                                        </p:tgtEl>
                                        <p:attrNameLst>
                                          <p:attrName>ppt_x</p:attrName>
                                        </p:attrNameLst>
                                      </p:cBhvr>
                                      <p:tavLst>
                                        <p:tav tm="0">
                                          <p:val>
                                            <p:strVal val="0-#ppt_w/2"/>
                                          </p:val>
                                        </p:tav>
                                        <p:tav tm="100000">
                                          <p:val>
                                            <p:strVal val="#ppt_x"/>
                                          </p:val>
                                        </p:tav>
                                      </p:tavLst>
                                    </p:anim>
                                    <p:anim calcmode="lin" valueType="num">
                                      <p:cBhvr additive="base">
                                        <p:cTn id="37" dur="500" fill="hold"/>
                                        <p:tgtEl>
                                          <p:spTgt spid="1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8" grpId="0"/>
      <p:bldP spid="120" grpId="0"/>
      <p:bldP spid="1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内容占位符 17">
            <a:extLst>
              <a:ext uri="{FF2B5EF4-FFF2-40B4-BE49-F238E27FC236}">
                <a16:creationId xmlns:a16="http://schemas.microsoft.com/office/drawing/2014/main" id="{61D3FD95-BF55-4A92-A2FF-73885AF1620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4618"/>
            <a:ext cx="12191999" cy="6862618"/>
          </a:xfrm>
        </p:spPr>
      </p:pic>
      <p:pic>
        <p:nvPicPr>
          <p:cNvPr id="76" name="图片 75">
            <a:extLst>
              <a:ext uri="{FF2B5EF4-FFF2-40B4-BE49-F238E27FC236}">
                <a16:creationId xmlns:a16="http://schemas.microsoft.com/office/drawing/2014/main" id="{1D533EA2-1EAD-4AAB-9AC0-B8BBBFF7FB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450" y="284186"/>
            <a:ext cx="1363237" cy="1245994"/>
          </a:xfrm>
          <a:prstGeom prst="rect">
            <a:avLst/>
          </a:prstGeom>
        </p:spPr>
      </p:pic>
      <p:pic>
        <p:nvPicPr>
          <p:cNvPr id="77" name="图片 76">
            <a:extLst>
              <a:ext uri="{FF2B5EF4-FFF2-40B4-BE49-F238E27FC236}">
                <a16:creationId xmlns:a16="http://schemas.microsoft.com/office/drawing/2014/main" id="{E9448246-2209-436E-AB9A-3F2F5A873845}"/>
              </a:ext>
            </a:extLst>
          </p:cNvPr>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38113"/>
            <a:ext cx="2311660" cy="1123073"/>
          </a:xfrm>
          <a:prstGeom prst="rect">
            <a:avLst/>
          </a:prstGeom>
        </p:spPr>
      </p:pic>
      <p:pic>
        <p:nvPicPr>
          <p:cNvPr id="78" name="图片 77">
            <a:extLst>
              <a:ext uri="{FF2B5EF4-FFF2-40B4-BE49-F238E27FC236}">
                <a16:creationId xmlns:a16="http://schemas.microsoft.com/office/drawing/2014/main" id="{E3D8BC3B-E91C-4DD9-A3AC-784157CC95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79" name="矩形 78">
            <a:extLst>
              <a:ext uri="{FF2B5EF4-FFF2-40B4-BE49-F238E27FC236}">
                <a16:creationId xmlns:a16="http://schemas.microsoft.com/office/drawing/2014/main" id="{7BE55BAD-FCF8-49BE-A63C-23A61CD45B77}"/>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直角三角形 79">
            <a:extLst>
              <a:ext uri="{FF2B5EF4-FFF2-40B4-BE49-F238E27FC236}">
                <a16:creationId xmlns:a16="http://schemas.microsoft.com/office/drawing/2014/main" id="{89931F2D-FDD9-4171-BE41-2CC48FC6B043}"/>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6B614AFF-19F8-15F3-2A5B-3FBB35AE1C62}"/>
              </a:ext>
            </a:extLst>
          </p:cNvPr>
          <p:cNvSpPr txBox="1"/>
          <p:nvPr/>
        </p:nvSpPr>
        <p:spPr>
          <a:xfrm>
            <a:off x="5630717" y="1162388"/>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05</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8E957C65-17A8-2C63-F669-856D4FBFE6AE}"/>
              </a:ext>
            </a:extLst>
          </p:cNvPr>
          <p:cNvSpPr txBox="1"/>
          <p:nvPr/>
        </p:nvSpPr>
        <p:spPr>
          <a:xfrm>
            <a:off x="6852745" y="1319698"/>
            <a:ext cx="2432970"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论文按时完成的可能性</a:t>
            </a:r>
          </a:p>
        </p:txBody>
      </p:sp>
      <p:sp>
        <p:nvSpPr>
          <p:cNvPr id="9" name="文本框 8">
            <a:extLst>
              <a:ext uri="{FF2B5EF4-FFF2-40B4-BE49-F238E27FC236}">
                <a16:creationId xmlns:a16="http://schemas.microsoft.com/office/drawing/2014/main" id="{F88949AC-86C3-C19A-7729-D62A871A08B9}"/>
              </a:ext>
            </a:extLst>
          </p:cNvPr>
          <p:cNvSpPr txBox="1"/>
          <p:nvPr/>
        </p:nvSpPr>
        <p:spPr>
          <a:xfrm>
            <a:off x="5177879" y="3279251"/>
            <a:ext cx="4398531" cy="2353658"/>
          </a:xfrm>
          <a:prstGeom prst="rect">
            <a:avLst/>
          </a:prstGeom>
          <a:noFill/>
        </p:spPr>
        <p:txBody>
          <a:bodyPr wrap="square">
            <a:spAutoFit/>
          </a:bodyPr>
          <a:lstStyle/>
          <a:p>
            <a:pPr indent="304800" algn="just">
              <a:lnSpc>
                <a:spcPct val="125000"/>
              </a:lnSpc>
              <a:spcBef>
                <a:spcPts val="125"/>
              </a:spcBef>
              <a:spcAft>
                <a:spcPts val="125"/>
              </a:spcAft>
            </a:pPr>
            <a:r>
              <a:rPr lang="zh-CN" altLang="zh-CN" sz="2400" kern="0">
                <a:solidFill>
                  <a:srgbClr val="000000"/>
                </a:solidFill>
                <a:effectLst/>
                <a:latin typeface="Times New Roman" panose="02020603050405020304" pitchFamily="18" charset="0"/>
                <a:ea typeface="宋体" panose="02010600030101010101" pitchFamily="2" charset="-122"/>
              </a:rPr>
              <a:t>已经完成了指定的计划中的目标，现已开始进行下一阶段的内容，指导教师经验丰富，经费充足，因此可以保证毕设的顺利完成。</a:t>
            </a:r>
            <a:endParaRPr lang="zh-CN" altLang="zh-CN" sz="2400" kern="10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56011840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B94621E-6EB6-4291-9460-7C7CAB117770}"/>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1492" y="0"/>
            <a:ext cx="12192000" cy="6858000"/>
          </a:xfrm>
          <a:prstGeom prst="rect">
            <a:avLst/>
          </a:prstGeom>
        </p:spPr>
      </p:pic>
      <p:pic>
        <p:nvPicPr>
          <p:cNvPr id="11" name="图片 7">
            <a:extLst>
              <a:ext uri="{FF2B5EF4-FFF2-40B4-BE49-F238E27FC236}">
                <a16:creationId xmlns:a16="http://schemas.microsoft.com/office/drawing/2014/main" id="{CF4E99D9-D3D8-438C-B571-513ADE5EFBF0}"/>
              </a:ext>
            </a:extLst>
          </p:cNvPr>
          <p:cNvPicPr>
            <a:picLocks noChangeAspect="1"/>
          </p:cNvPicPr>
          <p:nvPr/>
        </p:nvPicPr>
        <p:blipFill rotWithShape="1">
          <a:blip r:embed="rId20">
            <a:extLst>
              <a:ext uri="{BEBA8EAE-BF5A-486C-A8C5-ECC9F3942E4B}">
                <a14:imgProps xmlns:a14="http://schemas.microsoft.com/office/drawing/2010/main">
                  <a14:imgLayer r:embed="rId21">
                    <a14:imgEffect>
                      <a14:artisticLineDrawing/>
                    </a14:imgEffect>
                    <a14:imgEffect>
                      <a14:saturation sat="200000"/>
                    </a14:imgEffect>
                  </a14:imgLayer>
                </a14:imgProps>
              </a:ext>
            </a:extLst>
          </a:blip>
          <a:srcRect l="8302" r="5345"/>
          <a:stretch>
            <a:fillRect/>
          </a:stretch>
        </p:blipFill>
        <p:spPr>
          <a:xfrm>
            <a:off x="0" y="0"/>
            <a:ext cx="5646786" cy="6858000"/>
          </a:xfrm>
          <a:custGeom>
            <a:avLst/>
            <a:gdLst>
              <a:gd name="connsiteX0" fmla="*/ 0 w 5646786"/>
              <a:gd name="connsiteY0" fmla="*/ 0 h 6858000"/>
              <a:gd name="connsiteX1" fmla="*/ 5646786 w 5646786"/>
              <a:gd name="connsiteY1" fmla="*/ 0 h 6858000"/>
              <a:gd name="connsiteX2" fmla="*/ 5514582 w 5646786"/>
              <a:gd name="connsiteY2" fmla="*/ 111949 h 6858000"/>
              <a:gd name="connsiteX3" fmla="*/ 4995559 w 5646786"/>
              <a:gd name="connsiteY3" fmla="*/ 593018 h 6858000"/>
              <a:gd name="connsiteX4" fmla="*/ 2144215 w 5646786"/>
              <a:gd name="connsiteY4" fmla="*/ 6333397 h 6858000"/>
              <a:gd name="connsiteX5" fmla="*/ 2180173 w 5646786"/>
              <a:gd name="connsiteY5" fmla="*/ 6601937 h 6858000"/>
              <a:gd name="connsiteX6" fmla="*/ 2234258 w 5646786"/>
              <a:gd name="connsiteY6" fmla="*/ 6858000 h 6858000"/>
              <a:gd name="connsiteX7" fmla="*/ 0 w 5646786"/>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46786" h="6858000">
                <a:moveTo>
                  <a:pt x="0" y="0"/>
                </a:moveTo>
                <a:lnTo>
                  <a:pt x="5646786" y="0"/>
                </a:lnTo>
                <a:lnTo>
                  <a:pt x="5514582" y="111949"/>
                </a:lnTo>
                <a:cubicBezTo>
                  <a:pt x="5336557" y="269579"/>
                  <a:pt x="5163411" y="430008"/>
                  <a:pt x="4995559" y="593018"/>
                </a:cubicBezTo>
                <a:cubicBezTo>
                  <a:pt x="3012817" y="2518565"/>
                  <a:pt x="1976683" y="4604529"/>
                  <a:pt x="2144215" y="6333397"/>
                </a:cubicBezTo>
                <a:cubicBezTo>
                  <a:pt x="2153057" y="6424639"/>
                  <a:pt x="2165068" y="6514156"/>
                  <a:pt x="2180173" y="6601937"/>
                </a:cubicBezTo>
                <a:lnTo>
                  <a:pt x="2234258" y="6858000"/>
                </a:lnTo>
                <a:lnTo>
                  <a:pt x="0" y="6858000"/>
                </a:lnTo>
                <a:close/>
              </a:path>
            </a:pathLst>
          </a:custGeom>
        </p:spPr>
      </p:pic>
      <p:pic>
        <p:nvPicPr>
          <p:cNvPr id="7" name="内容占位符 6">
            <a:extLst>
              <a:ext uri="{FF2B5EF4-FFF2-40B4-BE49-F238E27FC236}">
                <a16:creationId xmlns:a16="http://schemas.microsoft.com/office/drawing/2014/main" id="{9EA9CDFB-2D49-4ACE-9579-8885D2301871}"/>
              </a:ext>
            </a:extLst>
          </p:cNvPr>
          <p:cNvPicPr>
            <a:picLocks noGrp="1" noChangeAspect="1"/>
          </p:cNvPicPr>
          <p:nvPr>
            <p:ph idx="1"/>
          </p:nvPr>
        </p:nvPicPr>
        <p:blipFill>
          <a:blip r:embed="rId22">
            <a:extLst>
              <a:ext uri="{BEBA8EAE-BF5A-486C-A8C5-ECC9F3942E4B}">
                <a14:imgProps xmlns:a14="http://schemas.microsoft.com/office/drawing/2010/main">
                  <a14:imgLayer r:embed="rId23">
                    <a14:imgEffect>
                      <a14:backgroundRemoval t="10000" b="90000" l="10000" r="90000">
                        <a14:foregroundMark x1="39316" y1="23940" x2="39316" y2="23940"/>
                        <a14:foregroundMark x1="38622" y1="51247" x2="38622" y2="51247"/>
                        <a14:foregroundMark x1="52404" y1="56234" x2="52404" y2="56234"/>
                        <a14:foregroundMark x1="48184" y1="55985" x2="48184" y2="55985"/>
                        <a14:foregroundMark x1="52190" y1="55985" x2="52190" y2="55985"/>
                        <a14:foregroundMark x1="44979" y1="55985" x2="44979" y2="55985"/>
                        <a14:foregroundMark x1="40278" y1="60349" x2="40278" y2="60349"/>
                        <a14:foregroundMark x1="42308" y1="59726" x2="42308" y2="59726"/>
                        <a14:foregroundMark x1="38088" y1="49127" x2="38088" y2="49127"/>
                        <a14:foregroundMark x1="45780" y1="40773" x2="45780" y2="40773"/>
                        <a14:foregroundMark x1="50107" y1="39401" x2="52404" y2="39401"/>
                        <a14:foregroundMark x1="54006" y1="39152" x2="54701" y2="39152"/>
                        <a14:foregroundMark x1="56624" y1="39152" x2="57105" y2="39900"/>
                        <a14:foregroundMark x1="57692" y1="40524" x2="57692" y2="40524"/>
                        <a14:foregroundMark x1="59295" y1="41272" x2="59722" y2="41521"/>
                        <a14:foregroundMark x1="59989" y1="41771" x2="60417" y2="42145"/>
                        <a14:foregroundMark x1="60897" y1="42145" x2="60897" y2="42145"/>
                        <a14:foregroundMark x1="61218" y1="42394" x2="61218" y2="42394"/>
                        <a14:foregroundMark x1="61325" y1="42643" x2="61325" y2="42643"/>
                        <a14:foregroundMark x1="60524" y1="45387" x2="59615" y2="45636"/>
                        <a14:foregroundMark x1="43803" y1="20948" x2="43803" y2="20948"/>
                      </a14:backgroundRemoval>
                    </a14:imgEffect>
                  </a14:imgLayer>
                </a14:imgProps>
              </a:ext>
              <a:ext uri="{28A0092B-C50C-407E-A947-70E740481C1C}">
                <a14:useLocalDpi xmlns:a14="http://schemas.microsoft.com/office/drawing/2010/main" val="0"/>
              </a:ext>
            </a:extLst>
          </a:blip>
          <a:stretch>
            <a:fillRect/>
          </a:stretch>
        </p:blipFill>
        <p:spPr>
          <a:xfrm>
            <a:off x="4656138" y="365125"/>
            <a:ext cx="4521061" cy="1936908"/>
          </a:xfrm>
        </p:spPr>
      </p:pic>
      <p:sp>
        <p:nvSpPr>
          <p:cNvPr id="14" name="文本框 13">
            <a:extLst>
              <a:ext uri="{FF2B5EF4-FFF2-40B4-BE49-F238E27FC236}">
                <a16:creationId xmlns:a16="http://schemas.microsoft.com/office/drawing/2014/main" id="{EC6C9CD7-346E-4332-964F-72A0A9FB4A96}"/>
              </a:ext>
            </a:extLst>
          </p:cNvPr>
          <p:cNvSpPr txBox="1"/>
          <p:nvPr/>
        </p:nvSpPr>
        <p:spPr>
          <a:xfrm>
            <a:off x="8266341" y="473908"/>
            <a:ext cx="3342640" cy="1107996"/>
          </a:xfrm>
          <a:prstGeom prst="rect">
            <a:avLst/>
          </a:prstGeom>
          <a:noFill/>
        </p:spPr>
        <p:txBody>
          <a:bodyPr wrap="square" rtlCol="0">
            <a:spAutoFit/>
          </a:bodyPr>
          <a:lstStyle/>
          <a:p>
            <a:r>
              <a:rPr lang="zh-CN" altLang="en-US" sz="660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华文彩云" panose="02010800040101010101" pitchFamily="2" charset="-122"/>
                <a:ea typeface="华文彩云" panose="02010800040101010101" pitchFamily="2" charset="-122"/>
              </a:rPr>
              <a:t>目录</a:t>
            </a:r>
          </a:p>
        </p:txBody>
      </p:sp>
      <p:cxnSp>
        <p:nvCxnSpPr>
          <p:cNvPr id="16" name="MH_Other_1">
            <a:extLst>
              <a:ext uri="{FF2B5EF4-FFF2-40B4-BE49-F238E27FC236}">
                <a16:creationId xmlns:a16="http://schemas.microsoft.com/office/drawing/2014/main" id="{F5C136CD-EA57-4E76-BDC1-E6058D956A87}"/>
              </a:ext>
            </a:extLst>
          </p:cNvPr>
          <p:cNvCxnSpPr>
            <a:cxnSpLocks/>
          </p:cNvCxnSpPr>
          <p:nvPr>
            <p:custDataLst>
              <p:tags r:id="rId1"/>
            </p:custDataLst>
          </p:nvPr>
        </p:nvCxnSpPr>
        <p:spPr>
          <a:xfrm>
            <a:off x="6049727" y="2647875"/>
            <a:ext cx="480638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MH_Other_2">
            <a:extLst>
              <a:ext uri="{FF2B5EF4-FFF2-40B4-BE49-F238E27FC236}">
                <a16:creationId xmlns:a16="http://schemas.microsoft.com/office/drawing/2014/main" id="{D27F7D12-D74E-4720-BB96-EA3E76E2C064}"/>
              </a:ext>
            </a:extLst>
          </p:cNvPr>
          <p:cNvSpPr/>
          <p:nvPr>
            <p:custDataLst>
              <p:tags r:id="rId2"/>
            </p:custDataLst>
          </p:nvPr>
        </p:nvSpPr>
        <p:spPr>
          <a:xfrm rot="2871886">
            <a:off x="6611364" y="195425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01</a:t>
            </a:r>
            <a:endParaRPr lang="zh-CN" altLang="en-US" sz="2400" dirty="0">
              <a:solidFill>
                <a:srgbClr val="FEFFFF"/>
              </a:solidFill>
              <a:cs typeface="+mn-ea"/>
              <a:sym typeface="+mn-lt"/>
            </a:endParaRPr>
          </a:p>
        </p:txBody>
      </p:sp>
      <p:sp>
        <p:nvSpPr>
          <p:cNvPr id="18" name="MH_Other_3">
            <a:extLst>
              <a:ext uri="{FF2B5EF4-FFF2-40B4-BE49-F238E27FC236}">
                <a16:creationId xmlns:a16="http://schemas.microsoft.com/office/drawing/2014/main" id="{EEC765B9-055F-4274-95E7-3E9FB6389BC3}"/>
              </a:ext>
            </a:extLst>
          </p:cNvPr>
          <p:cNvSpPr/>
          <p:nvPr>
            <p:custDataLst>
              <p:tags r:id="rId3"/>
            </p:custDataLst>
          </p:nvPr>
        </p:nvSpPr>
        <p:spPr>
          <a:xfrm>
            <a:off x="6319133" y="2709422"/>
            <a:ext cx="36000" cy="14549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MH_SubTitle_1">
            <a:extLst>
              <a:ext uri="{FF2B5EF4-FFF2-40B4-BE49-F238E27FC236}">
                <a16:creationId xmlns:a16="http://schemas.microsoft.com/office/drawing/2014/main" id="{E79B4A80-566B-4C46-82A8-2C0E3FDF669A}"/>
              </a:ext>
            </a:extLst>
          </p:cNvPr>
          <p:cNvSpPr txBox="1"/>
          <p:nvPr>
            <p:custDataLst>
              <p:tags r:id="rId4"/>
            </p:custDataLst>
          </p:nvPr>
        </p:nvSpPr>
        <p:spPr>
          <a:xfrm>
            <a:off x="6337133" y="2715631"/>
            <a:ext cx="1264375" cy="1454942"/>
          </a:xfrm>
          <a:prstGeom prst="rect">
            <a:avLst/>
          </a:prstGeom>
          <a:noFill/>
        </p:spPr>
        <p:txBody>
          <a:bodyPr wrap="square" rtlCol="0" anchor="ctr">
            <a:normAutofit/>
          </a:bodyPr>
          <a:lstStyle/>
          <a:p>
            <a:pPr>
              <a:lnSpc>
                <a:spcPct val="150000"/>
              </a:lnSpc>
            </a:pPr>
            <a:r>
              <a:rPr lang="zh-CN" altLang="en-US" sz="1600">
                <a:cs typeface="+mn-ea"/>
                <a:sym typeface="+mn-lt"/>
              </a:rPr>
              <a:t>预定的研究内容</a:t>
            </a:r>
            <a:endParaRPr lang="zh-CN" altLang="en-US" sz="1600" dirty="0">
              <a:cs typeface="+mn-ea"/>
              <a:sym typeface="+mn-lt"/>
            </a:endParaRPr>
          </a:p>
        </p:txBody>
      </p:sp>
      <p:sp>
        <p:nvSpPr>
          <p:cNvPr id="20" name="MH_Other_4">
            <a:extLst>
              <a:ext uri="{FF2B5EF4-FFF2-40B4-BE49-F238E27FC236}">
                <a16:creationId xmlns:a16="http://schemas.microsoft.com/office/drawing/2014/main" id="{CEAEB358-56A4-4147-A96E-6BBD18FBE7CF}"/>
              </a:ext>
            </a:extLst>
          </p:cNvPr>
          <p:cNvSpPr/>
          <p:nvPr>
            <p:custDataLst>
              <p:tags r:id="rId5"/>
            </p:custDataLst>
          </p:nvPr>
        </p:nvSpPr>
        <p:spPr>
          <a:xfrm rot="2871886">
            <a:off x="8161009" y="195425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02</a:t>
            </a:r>
            <a:endParaRPr lang="zh-CN" altLang="en-US" sz="2400" dirty="0">
              <a:solidFill>
                <a:srgbClr val="FEFFFF"/>
              </a:solidFill>
              <a:cs typeface="+mn-ea"/>
              <a:sym typeface="+mn-lt"/>
            </a:endParaRPr>
          </a:p>
        </p:txBody>
      </p:sp>
      <p:sp>
        <p:nvSpPr>
          <p:cNvPr id="21" name="MH_Other_5">
            <a:extLst>
              <a:ext uri="{FF2B5EF4-FFF2-40B4-BE49-F238E27FC236}">
                <a16:creationId xmlns:a16="http://schemas.microsoft.com/office/drawing/2014/main" id="{BD5993BB-46E9-435F-8E8A-8592ED834549}"/>
              </a:ext>
            </a:extLst>
          </p:cNvPr>
          <p:cNvSpPr/>
          <p:nvPr>
            <p:custDataLst>
              <p:tags r:id="rId6"/>
            </p:custDataLst>
          </p:nvPr>
        </p:nvSpPr>
        <p:spPr>
          <a:xfrm>
            <a:off x="7868779" y="2709422"/>
            <a:ext cx="36000" cy="14549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MH_SubTitle_2">
            <a:extLst>
              <a:ext uri="{FF2B5EF4-FFF2-40B4-BE49-F238E27FC236}">
                <a16:creationId xmlns:a16="http://schemas.microsoft.com/office/drawing/2014/main" id="{50CA779E-5055-4FD8-BAD9-B50D1C43D94B}"/>
              </a:ext>
            </a:extLst>
          </p:cNvPr>
          <p:cNvSpPr txBox="1"/>
          <p:nvPr>
            <p:custDataLst>
              <p:tags r:id="rId7"/>
            </p:custDataLst>
          </p:nvPr>
        </p:nvSpPr>
        <p:spPr>
          <a:xfrm>
            <a:off x="7925318" y="2709422"/>
            <a:ext cx="1264375" cy="1454942"/>
          </a:xfrm>
          <a:prstGeom prst="rect">
            <a:avLst/>
          </a:prstGeom>
          <a:noFill/>
        </p:spPr>
        <p:txBody>
          <a:bodyPr wrap="square" rtlCol="0" anchor="ctr">
            <a:normAutofit/>
          </a:bodyPr>
          <a:lstStyle/>
          <a:p>
            <a:pPr>
              <a:lnSpc>
                <a:spcPct val="150000"/>
              </a:lnSpc>
            </a:pPr>
            <a:r>
              <a:rPr lang="zh-CN" altLang="en-US" sz="1600">
                <a:cs typeface="+mn-ea"/>
                <a:sym typeface="+mn-lt"/>
              </a:rPr>
              <a:t>已完成的研究工作及成果</a:t>
            </a:r>
            <a:endParaRPr lang="zh-CN" altLang="en-US" sz="1600" dirty="0">
              <a:cs typeface="+mn-ea"/>
              <a:sym typeface="+mn-lt"/>
            </a:endParaRPr>
          </a:p>
        </p:txBody>
      </p:sp>
      <p:sp>
        <p:nvSpPr>
          <p:cNvPr id="23" name="MH_Other_6">
            <a:extLst>
              <a:ext uri="{FF2B5EF4-FFF2-40B4-BE49-F238E27FC236}">
                <a16:creationId xmlns:a16="http://schemas.microsoft.com/office/drawing/2014/main" id="{CE027CF2-7C2D-48E5-91D4-1C1DADF3F8D1}"/>
              </a:ext>
            </a:extLst>
          </p:cNvPr>
          <p:cNvSpPr/>
          <p:nvPr>
            <p:custDataLst>
              <p:tags r:id="rId8"/>
            </p:custDataLst>
          </p:nvPr>
        </p:nvSpPr>
        <p:spPr>
          <a:xfrm rot="2871886">
            <a:off x="9710655" y="195425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03</a:t>
            </a:r>
            <a:endParaRPr lang="zh-CN" altLang="en-US" sz="2400" dirty="0">
              <a:solidFill>
                <a:srgbClr val="FEFFFF"/>
              </a:solidFill>
              <a:cs typeface="+mn-ea"/>
              <a:sym typeface="+mn-lt"/>
            </a:endParaRPr>
          </a:p>
        </p:txBody>
      </p:sp>
      <p:sp>
        <p:nvSpPr>
          <p:cNvPr id="24" name="MH_Other_7">
            <a:extLst>
              <a:ext uri="{FF2B5EF4-FFF2-40B4-BE49-F238E27FC236}">
                <a16:creationId xmlns:a16="http://schemas.microsoft.com/office/drawing/2014/main" id="{B53E601C-50AE-449B-B8AB-375BD872E3A4}"/>
              </a:ext>
            </a:extLst>
          </p:cNvPr>
          <p:cNvSpPr/>
          <p:nvPr>
            <p:custDataLst>
              <p:tags r:id="rId9"/>
            </p:custDataLst>
          </p:nvPr>
        </p:nvSpPr>
        <p:spPr>
          <a:xfrm>
            <a:off x="9418423" y="2709422"/>
            <a:ext cx="36000" cy="145494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MH_SubTitle_3">
            <a:extLst>
              <a:ext uri="{FF2B5EF4-FFF2-40B4-BE49-F238E27FC236}">
                <a16:creationId xmlns:a16="http://schemas.microsoft.com/office/drawing/2014/main" id="{3E76AFF2-8087-4C84-972D-767B9D289B44}"/>
              </a:ext>
            </a:extLst>
          </p:cNvPr>
          <p:cNvSpPr txBox="1"/>
          <p:nvPr>
            <p:custDataLst>
              <p:tags r:id="rId10"/>
            </p:custDataLst>
          </p:nvPr>
        </p:nvSpPr>
        <p:spPr>
          <a:xfrm>
            <a:off x="9474963" y="2709422"/>
            <a:ext cx="1264375" cy="1454942"/>
          </a:xfrm>
          <a:prstGeom prst="rect">
            <a:avLst/>
          </a:prstGeom>
          <a:noFill/>
        </p:spPr>
        <p:txBody>
          <a:bodyPr wrap="square" rtlCol="0" anchor="ctr">
            <a:normAutofit/>
          </a:bodyPr>
          <a:lstStyle/>
          <a:p>
            <a:pPr>
              <a:lnSpc>
                <a:spcPct val="150000"/>
              </a:lnSpc>
            </a:pPr>
            <a:r>
              <a:rPr lang="zh-CN" altLang="en-US" sz="1600">
                <a:cs typeface="+mn-ea"/>
                <a:sym typeface="+mn-lt"/>
              </a:rPr>
              <a:t>后期拟完成的研究工作</a:t>
            </a:r>
          </a:p>
          <a:p>
            <a:pPr>
              <a:lnSpc>
                <a:spcPct val="150000"/>
              </a:lnSpc>
            </a:pPr>
            <a:endParaRPr lang="zh-CN" altLang="en-US" sz="1600" dirty="0">
              <a:cs typeface="+mn-ea"/>
              <a:sym typeface="+mn-lt"/>
            </a:endParaRPr>
          </a:p>
        </p:txBody>
      </p:sp>
      <p:sp>
        <p:nvSpPr>
          <p:cNvPr id="26" name="MH_Other_8">
            <a:extLst>
              <a:ext uri="{FF2B5EF4-FFF2-40B4-BE49-F238E27FC236}">
                <a16:creationId xmlns:a16="http://schemas.microsoft.com/office/drawing/2014/main" id="{FD04A3B9-12A7-477C-AF0C-5EE5A2A80910}"/>
              </a:ext>
            </a:extLst>
          </p:cNvPr>
          <p:cNvSpPr/>
          <p:nvPr>
            <p:custDataLst>
              <p:tags r:id="rId11"/>
            </p:custDataLst>
          </p:nvPr>
        </p:nvSpPr>
        <p:spPr>
          <a:xfrm rot="2871886">
            <a:off x="8140469" y="4392717"/>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a:solidFill>
                  <a:srgbClr val="FEFFFF"/>
                </a:solidFill>
                <a:cs typeface="+mn-ea"/>
                <a:sym typeface="+mn-lt"/>
              </a:rPr>
              <a:t>05</a:t>
            </a:r>
            <a:endParaRPr lang="zh-CN" altLang="en-US" sz="2400" dirty="0">
              <a:solidFill>
                <a:srgbClr val="FEFFFF"/>
              </a:solidFill>
              <a:cs typeface="+mn-ea"/>
              <a:sym typeface="+mn-lt"/>
            </a:endParaRPr>
          </a:p>
        </p:txBody>
      </p:sp>
      <p:sp>
        <p:nvSpPr>
          <p:cNvPr id="27" name="MH_Other_9">
            <a:extLst>
              <a:ext uri="{FF2B5EF4-FFF2-40B4-BE49-F238E27FC236}">
                <a16:creationId xmlns:a16="http://schemas.microsoft.com/office/drawing/2014/main" id="{3AC307BA-FA30-4132-A411-C755AC56F7BC}"/>
              </a:ext>
            </a:extLst>
          </p:cNvPr>
          <p:cNvSpPr/>
          <p:nvPr>
            <p:custDataLst>
              <p:tags r:id="rId12"/>
            </p:custDataLst>
          </p:nvPr>
        </p:nvSpPr>
        <p:spPr>
          <a:xfrm>
            <a:off x="7848238" y="5147885"/>
            <a:ext cx="36000" cy="14549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MH_SubTitle_4">
            <a:extLst>
              <a:ext uri="{FF2B5EF4-FFF2-40B4-BE49-F238E27FC236}">
                <a16:creationId xmlns:a16="http://schemas.microsoft.com/office/drawing/2014/main" id="{A6E26A6D-3E47-4851-8658-54DB67667971}"/>
              </a:ext>
            </a:extLst>
          </p:cNvPr>
          <p:cNvSpPr txBox="1"/>
          <p:nvPr>
            <p:custDataLst>
              <p:tags r:id="rId13"/>
            </p:custDataLst>
          </p:nvPr>
        </p:nvSpPr>
        <p:spPr>
          <a:xfrm>
            <a:off x="7904779" y="5147885"/>
            <a:ext cx="1264375" cy="1454942"/>
          </a:xfrm>
          <a:prstGeom prst="rect">
            <a:avLst/>
          </a:prstGeom>
          <a:noFill/>
        </p:spPr>
        <p:txBody>
          <a:bodyPr wrap="square" rtlCol="0" anchor="ctr">
            <a:normAutofit/>
          </a:bodyPr>
          <a:lstStyle/>
          <a:p>
            <a:pPr>
              <a:lnSpc>
                <a:spcPct val="150000"/>
              </a:lnSpc>
            </a:pPr>
            <a:r>
              <a:rPr lang="zh-CN" altLang="en-US" sz="1600">
                <a:cs typeface="+mn-ea"/>
                <a:sym typeface="+mn-lt"/>
              </a:rPr>
              <a:t>论文按时完成的可能性</a:t>
            </a:r>
            <a:endParaRPr lang="zh-CN" altLang="en-US" sz="1600" dirty="0">
              <a:cs typeface="+mn-ea"/>
              <a:sym typeface="+mn-lt"/>
            </a:endParaRPr>
          </a:p>
        </p:txBody>
      </p:sp>
      <p:pic>
        <p:nvPicPr>
          <p:cNvPr id="35" name="图片 34">
            <a:extLst>
              <a:ext uri="{FF2B5EF4-FFF2-40B4-BE49-F238E27FC236}">
                <a16:creationId xmlns:a16="http://schemas.microsoft.com/office/drawing/2014/main" id="{F26E5773-DF02-43F2-B716-46E133F60C08}"/>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37" name="矩形 36">
            <a:extLst>
              <a:ext uri="{FF2B5EF4-FFF2-40B4-BE49-F238E27FC236}">
                <a16:creationId xmlns:a16="http://schemas.microsoft.com/office/drawing/2014/main" id="{8888903D-E05C-4717-992D-F4AE83636245}"/>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直角三角形 37">
            <a:extLst>
              <a:ext uri="{FF2B5EF4-FFF2-40B4-BE49-F238E27FC236}">
                <a16:creationId xmlns:a16="http://schemas.microsoft.com/office/drawing/2014/main" id="{36DCBA61-2492-4DC3-81C2-1ED1EC332529}"/>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MH_Other_2">
            <a:extLst>
              <a:ext uri="{FF2B5EF4-FFF2-40B4-BE49-F238E27FC236}">
                <a16:creationId xmlns:a16="http://schemas.microsoft.com/office/drawing/2014/main" id="{DAE38651-415F-8D27-8F95-C289DE1D3AD6}"/>
              </a:ext>
            </a:extLst>
          </p:cNvPr>
          <p:cNvSpPr/>
          <p:nvPr>
            <p:custDataLst>
              <p:tags r:id="rId14"/>
            </p:custDataLst>
          </p:nvPr>
        </p:nvSpPr>
        <p:spPr>
          <a:xfrm rot="2871886">
            <a:off x="6554824" y="4388631"/>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a:solidFill>
                  <a:srgbClr val="FEFFFF"/>
                </a:solidFill>
                <a:cs typeface="+mn-ea"/>
                <a:sym typeface="+mn-lt"/>
              </a:rPr>
              <a:t>04</a:t>
            </a:r>
            <a:endParaRPr lang="zh-CN" altLang="en-US" sz="2400" dirty="0">
              <a:solidFill>
                <a:srgbClr val="FEFFFF"/>
              </a:solidFill>
              <a:cs typeface="+mn-ea"/>
              <a:sym typeface="+mn-lt"/>
            </a:endParaRPr>
          </a:p>
        </p:txBody>
      </p:sp>
      <p:sp>
        <p:nvSpPr>
          <p:cNvPr id="54" name="MH_Other_3">
            <a:extLst>
              <a:ext uri="{FF2B5EF4-FFF2-40B4-BE49-F238E27FC236}">
                <a16:creationId xmlns:a16="http://schemas.microsoft.com/office/drawing/2014/main" id="{A8EBEACD-F8D5-AC88-E6E9-89F2A63A04B4}"/>
              </a:ext>
            </a:extLst>
          </p:cNvPr>
          <p:cNvSpPr/>
          <p:nvPr>
            <p:custDataLst>
              <p:tags r:id="rId15"/>
            </p:custDataLst>
          </p:nvPr>
        </p:nvSpPr>
        <p:spPr>
          <a:xfrm>
            <a:off x="6262593" y="5143799"/>
            <a:ext cx="36000" cy="14549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MH_SubTitle_1">
            <a:extLst>
              <a:ext uri="{FF2B5EF4-FFF2-40B4-BE49-F238E27FC236}">
                <a16:creationId xmlns:a16="http://schemas.microsoft.com/office/drawing/2014/main" id="{004A238D-025A-CA3A-37F3-1FDF0BB92926}"/>
              </a:ext>
            </a:extLst>
          </p:cNvPr>
          <p:cNvSpPr txBox="1"/>
          <p:nvPr>
            <p:custDataLst>
              <p:tags r:id="rId16"/>
            </p:custDataLst>
          </p:nvPr>
        </p:nvSpPr>
        <p:spPr>
          <a:xfrm>
            <a:off x="6319134" y="5143799"/>
            <a:ext cx="1264375" cy="1454942"/>
          </a:xfrm>
          <a:prstGeom prst="rect">
            <a:avLst/>
          </a:prstGeom>
          <a:noFill/>
        </p:spPr>
        <p:txBody>
          <a:bodyPr wrap="square" rtlCol="0" anchor="ctr">
            <a:normAutofit/>
          </a:bodyPr>
          <a:lstStyle/>
          <a:p>
            <a:pPr>
              <a:lnSpc>
                <a:spcPct val="150000"/>
              </a:lnSpc>
            </a:pPr>
            <a:r>
              <a:rPr lang="zh-CN" altLang="en-US" sz="1600">
                <a:cs typeface="+mn-ea"/>
                <a:sym typeface="+mn-lt"/>
              </a:rPr>
              <a:t>存在的问题与困难</a:t>
            </a:r>
            <a:endParaRPr lang="zh-CN" altLang="en-US" sz="1600" dirty="0">
              <a:cs typeface="+mn-ea"/>
              <a:sym typeface="+mn-lt"/>
            </a:endParaRPr>
          </a:p>
        </p:txBody>
      </p:sp>
      <p:cxnSp>
        <p:nvCxnSpPr>
          <p:cNvPr id="5" name="MH_Other_1">
            <a:extLst>
              <a:ext uri="{FF2B5EF4-FFF2-40B4-BE49-F238E27FC236}">
                <a16:creationId xmlns:a16="http://schemas.microsoft.com/office/drawing/2014/main" id="{EA9D738B-9C12-736F-A5DE-21B0A6E40E86}"/>
              </a:ext>
            </a:extLst>
          </p:cNvPr>
          <p:cNvCxnSpPr>
            <a:cxnSpLocks/>
          </p:cNvCxnSpPr>
          <p:nvPr>
            <p:custDataLst>
              <p:tags r:id="rId17"/>
            </p:custDataLst>
          </p:nvPr>
        </p:nvCxnSpPr>
        <p:spPr>
          <a:xfrm>
            <a:off x="6067807" y="5092497"/>
            <a:ext cx="480638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897089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53"/>
                                        </p:tgtEl>
                                        <p:attrNameLst>
                                          <p:attrName>style.visibility</p:attrName>
                                        </p:attrNameLst>
                                      </p:cBhvr>
                                      <p:to>
                                        <p:strVal val="visible"/>
                                      </p:to>
                                    </p:set>
                                    <p:anim calcmode="lin" valueType="num">
                                      <p:cBhvr>
                                        <p:cTn id="72" dur="500" fill="hold"/>
                                        <p:tgtEl>
                                          <p:spTgt spid="53"/>
                                        </p:tgtEl>
                                        <p:attrNameLst>
                                          <p:attrName>ppt_w</p:attrName>
                                        </p:attrNameLst>
                                      </p:cBhvr>
                                      <p:tavLst>
                                        <p:tav tm="0">
                                          <p:val>
                                            <p:fltVal val="0"/>
                                          </p:val>
                                        </p:tav>
                                        <p:tav tm="100000">
                                          <p:val>
                                            <p:strVal val="#ppt_w"/>
                                          </p:val>
                                        </p:tav>
                                      </p:tavLst>
                                    </p:anim>
                                    <p:anim calcmode="lin" valueType="num">
                                      <p:cBhvr>
                                        <p:cTn id="73" dur="500" fill="hold"/>
                                        <p:tgtEl>
                                          <p:spTgt spid="53"/>
                                        </p:tgtEl>
                                        <p:attrNameLst>
                                          <p:attrName>ppt_h</p:attrName>
                                        </p:attrNameLst>
                                      </p:cBhvr>
                                      <p:tavLst>
                                        <p:tav tm="0">
                                          <p:val>
                                            <p:fltVal val="0"/>
                                          </p:val>
                                        </p:tav>
                                        <p:tav tm="100000">
                                          <p:val>
                                            <p:strVal val="#ppt_h"/>
                                          </p:val>
                                        </p:tav>
                                      </p:tavLst>
                                    </p:anim>
                                    <p:animEffect transition="in" filter="fade">
                                      <p:cBhvr>
                                        <p:cTn id="74" dur="500"/>
                                        <p:tgtEl>
                                          <p:spTgt spid="53"/>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54"/>
                                        </p:tgtEl>
                                        <p:attrNameLst>
                                          <p:attrName>style.visibility</p:attrName>
                                        </p:attrNameLst>
                                      </p:cBhvr>
                                      <p:to>
                                        <p:strVal val="visible"/>
                                      </p:to>
                                    </p:set>
                                    <p:anim calcmode="lin" valueType="num">
                                      <p:cBhvr>
                                        <p:cTn id="77" dur="500" fill="hold"/>
                                        <p:tgtEl>
                                          <p:spTgt spid="54"/>
                                        </p:tgtEl>
                                        <p:attrNameLst>
                                          <p:attrName>ppt_w</p:attrName>
                                        </p:attrNameLst>
                                      </p:cBhvr>
                                      <p:tavLst>
                                        <p:tav tm="0">
                                          <p:val>
                                            <p:fltVal val="0"/>
                                          </p:val>
                                        </p:tav>
                                        <p:tav tm="100000">
                                          <p:val>
                                            <p:strVal val="#ppt_w"/>
                                          </p:val>
                                        </p:tav>
                                      </p:tavLst>
                                    </p:anim>
                                    <p:anim calcmode="lin" valueType="num">
                                      <p:cBhvr>
                                        <p:cTn id="78" dur="500" fill="hold"/>
                                        <p:tgtEl>
                                          <p:spTgt spid="54"/>
                                        </p:tgtEl>
                                        <p:attrNameLst>
                                          <p:attrName>ppt_h</p:attrName>
                                        </p:attrNameLst>
                                      </p:cBhvr>
                                      <p:tavLst>
                                        <p:tav tm="0">
                                          <p:val>
                                            <p:fltVal val="0"/>
                                          </p:val>
                                        </p:tav>
                                        <p:tav tm="100000">
                                          <p:val>
                                            <p:strVal val="#ppt_h"/>
                                          </p:val>
                                        </p:tav>
                                      </p:tavLst>
                                    </p:anim>
                                    <p:animEffect transition="in" filter="fade">
                                      <p:cBhvr>
                                        <p:cTn id="79" dur="500"/>
                                        <p:tgtEl>
                                          <p:spTgt spid="54"/>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55"/>
                                        </p:tgtEl>
                                        <p:attrNameLst>
                                          <p:attrName>style.visibility</p:attrName>
                                        </p:attrNameLst>
                                      </p:cBhvr>
                                      <p:to>
                                        <p:strVal val="visible"/>
                                      </p:to>
                                    </p:set>
                                    <p:anim calcmode="lin" valueType="num">
                                      <p:cBhvr>
                                        <p:cTn id="82" dur="500" fill="hold"/>
                                        <p:tgtEl>
                                          <p:spTgt spid="55"/>
                                        </p:tgtEl>
                                        <p:attrNameLst>
                                          <p:attrName>ppt_w</p:attrName>
                                        </p:attrNameLst>
                                      </p:cBhvr>
                                      <p:tavLst>
                                        <p:tav tm="0">
                                          <p:val>
                                            <p:fltVal val="0"/>
                                          </p:val>
                                        </p:tav>
                                        <p:tav tm="100000">
                                          <p:val>
                                            <p:strVal val="#ppt_w"/>
                                          </p:val>
                                        </p:tav>
                                      </p:tavLst>
                                    </p:anim>
                                    <p:anim calcmode="lin" valueType="num">
                                      <p:cBhvr>
                                        <p:cTn id="83" dur="500" fill="hold"/>
                                        <p:tgtEl>
                                          <p:spTgt spid="55"/>
                                        </p:tgtEl>
                                        <p:attrNameLst>
                                          <p:attrName>ppt_h</p:attrName>
                                        </p:attrNameLst>
                                      </p:cBhvr>
                                      <p:tavLst>
                                        <p:tav tm="0">
                                          <p:val>
                                            <p:fltVal val="0"/>
                                          </p:val>
                                        </p:tav>
                                        <p:tav tm="100000">
                                          <p:val>
                                            <p:strVal val="#ppt_h"/>
                                          </p:val>
                                        </p:tav>
                                      </p:tavLst>
                                    </p:anim>
                                    <p:animEffect transition="in" filter="fade">
                                      <p:cBhvr>
                                        <p:cTn id="84" dur="500"/>
                                        <p:tgtEl>
                                          <p:spTgt spid="55"/>
                                        </p:tgtEl>
                                      </p:cBhvr>
                                    </p:animEffect>
                                  </p:childTnLst>
                                </p:cTn>
                              </p:par>
                            </p:childTnLst>
                          </p:cTn>
                        </p:par>
                      </p:childTnLst>
                    </p:cTn>
                  </p:par>
                  <p:par>
                    <p:cTn id="85" fill="hold">
                      <p:stCondLst>
                        <p:cond delay="indefinite"/>
                      </p:stCondLst>
                      <p:childTnLst>
                        <p:par>
                          <p:cTn id="86" fill="hold">
                            <p:stCondLst>
                              <p:cond delay="0"/>
                            </p:stCondLst>
                            <p:childTnLst>
                              <p:par>
                                <p:cTn id="87" presetID="53" presetClass="entr" presetSubtype="16" fill="hold" nodeType="clickEffect">
                                  <p:stCondLst>
                                    <p:cond delay="0"/>
                                  </p:stCondLst>
                                  <p:childTnLst>
                                    <p:set>
                                      <p:cBhvr>
                                        <p:cTn id="88" dur="1" fill="hold">
                                          <p:stCondLst>
                                            <p:cond delay="0"/>
                                          </p:stCondLst>
                                        </p:cTn>
                                        <p:tgtEl>
                                          <p:spTgt spid="5"/>
                                        </p:tgtEl>
                                        <p:attrNameLst>
                                          <p:attrName>style.visibility</p:attrName>
                                        </p:attrNameLst>
                                      </p:cBhvr>
                                      <p:to>
                                        <p:strVal val="visible"/>
                                      </p:to>
                                    </p:set>
                                    <p:anim calcmode="lin" valueType="num">
                                      <p:cBhvr>
                                        <p:cTn id="89" dur="500" fill="hold"/>
                                        <p:tgtEl>
                                          <p:spTgt spid="5"/>
                                        </p:tgtEl>
                                        <p:attrNameLst>
                                          <p:attrName>ppt_w</p:attrName>
                                        </p:attrNameLst>
                                      </p:cBhvr>
                                      <p:tavLst>
                                        <p:tav tm="0">
                                          <p:val>
                                            <p:fltVal val="0"/>
                                          </p:val>
                                        </p:tav>
                                        <p:tav tm="100000">
                                          <p:val>
                                            <p:strVal val="#ppt_w"/>
                                          </p:val>
                                        </p:tav>
                                      </p:tavLst>
                                    </p:anim>
                                    <p:anim calcmode="lin" valueType="num">
                                      <p:cBhvr>
                                        <p:cTn id="90" dur="500" fill="hold"/>
                                        <p:tgtEl>
                                          <p:spTgt spid="5"/>
                                        </p:tgtEl>
                                        <p:attrNameLst>
                                          <p:attrName>ppt_h</p:attrName>
                                        </p:attrNameLst>
                                      </p:cBhvr>
                                      <p:tavLst>
                                        <p:tav tm="0">
                                          <p:val>
                                            <p:fltVal val="0"/>
                                          </p:val>
                                        </p:tav>
                                        <p:tav tm="100000">
                                          <p:val>
                                            <p:strVal val="#ppt_h"/>
                                          </p:val>
                                        </p:tav>
                                      </p:tavLst>
                                    </p:anim>
                                    <p:animEffect transition="in" filter="fade">
                                      <p:cBhvr>
                                        <p:cTn id="9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0" grpId="0" animBg="1"/>
      <p:bldP spid="21" grpId="0" animBg="1"/>
      <p:bldP spid="22" grpId="0"/>
      <p:bldP spid="23" grpId="0" animBg="1"/>
      <p:bldP spid="24" grpId="0" animBg="1"/>
      <p:bldP spid="25" grpId="0"/>
      <p:bldP spid="26" grpId="0" animBg="1"/>
      <p:bldP spid="27" grpId="0" animBg="1"/>
      <p:bldP spid="28" grpId="0"/>
      <p:bldP spid="53" grpId="0" animBg="1"/>
      <p:bldP spid="54" grpId="0" animBg="1"/>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a16="http://schemas.microsoft.com/office/drawing/2014/main" id="{4127E74E-2F2A-4BAC-B851-3301CC10DB2C}"/>
              </a:ext>
            </a:extLst>
          </p:cNvPr>
          <p:cNvPicPr>
            <a:picLocks noGrp="1" noChangeAspect="1"/>
          </p:cNvPicPr>
          <p:nvPr>
            <p:ph idx="1"/>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artisticLineDrawing/>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 y="0"/>
            <a:ext cx="12192000" cy="6858504"/>
          </a:xfrm>
        </p:spPr>
      </p:pic>
      <p:pic>
        <p:nvPicPr>
          <p:cNvPr id="18" name="图片 17">
            <a:extLst>
              <a:ext uri="{FF2B5EF4-FFF2-40B4-BE49-F238E27FC236}">
                <a16:creationId xmlns:a16="http://schemas.microsoft.com/office/drawing/2014/main" id="{0A49929E-F947-4222-A267-D5661F07E449}"/>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artisticPastelsSmooth/>
                    </a14:imgEffect>
                  </a14:imgLayer>
                </a14:imgProps>
              </a:ext>
              <a:ext uri="{28A0092B-C50C-407E-A947-70E740481C1C}">
                <a14:useLocalDpi xmlns:a14="http://schemas.microsoft.com/office/drawing/2010/main" val="0"/>
              </a:ext>
            </a:extLst>
          </a:blip>
          <a:stretch>
            <a:fillRect/>
          </a:stretch>
        </p:blipFill>
        <p:spPr>
          <a:xfrm>
            <a:off x="-1" y="5010"/>
            <a:ext cx="9818256" cy="6888121"/>
          </a:xfrm>
          <a:prstGeom prst="rect">
            <a:avLst/>
          </a:prstGeom>
        </p:spPr>
      </p:pic>
      <p:sp>
        <p:nvSpPr>
          <p:cNvPr id="10" name="文本框 9">
            <a:extLst>
              <a:ext uri="{FF2B5EF4-FFF2-40B4-BE49-F238E27FC236}">
                <a16:creationId xmlns:a16="http://schemas.microsoft.com/office/drawing/2014/main" id="{51A30C6B-B90F-4F94-AE93-371E3F7D6315}"/>
              </a:ext>
            </a:extLst>
          </p:cNvPr>
          <p:cNvSpPr txBox="1"/>
          <p:nvPr/>
        </p:nvSpPr>
        <p:spPr>
          <a:xfrm>
            <a:off x="10307616" y="2180658"/>
            <a:ext cx="1884384" cy="2800767"/>
          </a:xfrm>
          <a:prstGeom prst="rect">
            <a:avLst/>
          </a:prstGeom>
          <a:noFill/>
        </p:spPr>
        <p:txBody>
          <a:bodyPr wrap="square">
            <a:spAutoFit/>
          </a:bodyPr>
          <a:lstStyle/>
          <a:p>
            <a:pPr algn="just"/>
            <a:r>
              <a:rPr lang="zh-CN" altLang="zh-CN" sz="8800" kern="100">
                <a:effectLst/>
                <a:latin typeface="等线" panose="02010600030101010101" pitchFamily="2" charset="-122"/>
                <a:ea typeface="思源黑体 CN Heavy" panose="020B0A00000000000000" pitchFamily="34" charset="-122"/>
                <a:cs typeface="Times New Roman" panose="02020603050405020304" pitchFamily="18" charset="0"/>
              </a:rPr>
              <a:t>谢</a:t>
            </a:r>
            <a:r>
              <a:rPr lang="en-US" altLang="zh-CN" sz="8800" kern="100">
                <a:effectLst/>
                <a:latin typeface="等线" panose="02010600030101010101" pitchFamily="2" charset="-122"/>
                <a:ea typeface="思源黑体 CN Heavy" panose="020B0A00000000000000" pitchFamily="34" charset="-122"/>
                <a:cs typeface="Times New Roman" panose="02020603050405020304" pitchFamily="18" charset="0"/>
              </a:rPr>
              <a:t> </a:t>
            </a:r>
            <a:r>
              <a:rPr lang="zh-CN" altLang="zh-CN" sz="8800" kern="100">
                <a:effectLst/>
                <a:latin typeface="等线" panose="02010600030101010101" pitchFamily="2" charset="-122"/>
                <a:ea typeface="思源黑体 CN Heavy" panose="020B0A00000000000000" pitchFamily="34" charset="-122"/>
                <a:cs typeface="Times New Roman" panose="02020603050405020304" pitchFamily="18" charset="0"/>
              </a:rPr>
              <a:t>谢</a:t>
            </a:r>
            <a:endParaRPr lang="zh-CN" altLang="zh-CN" sz="8800" kern="10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1" name="图片 10">
            <a:extLst>
              <a:ext uri="{FF2B5EF4-FFF2-40B4-BE49-F238E27FC236}">
                <a16:creationId xmlns:a16="http://schemas.microsoft.com/office/drawing/2014/main" id="{41689819-5169-4188-B2DB-0FAD53B90B1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12" name="矩形 11">
            <a:extLst>
              <a:ext uri="{FF2B5EF4-FFF2-40B4-BE49-F238E27FC236}">
                <a16:creationId xmlns:a16="http://schemas.microsoft.com/office/drawing/2014/main" id="{57FC2267-0DD0-4BA1-905F-D998D886AD00}"/>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a:extLst>
              <a:ext uri="{FF2B5EF4-FFF2-40B4-BE49-F238E27FC236}">
                <a16:creationId xmlns:a16="http://schemas.microsoft.com/office/drawing/2014/main" id="{E20D03BF-FC6F-4D73-8EC7-C590F3FD102F}"/>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0BAF2795-61D7-4CAB-80D7-72C92AF8FFA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5" name="图片 14">
            <a:extLst>
              <a:ext uri="{FF2B5EF4-FFF2-40B4-BE49-F238E27FC236}">
                <a16:creationId xmlns:a16="http://schemas.microsoft.com/office/drawing/2014/main" id="{A8D58ECA-7D50-4551-81CF-01E25DC99508}"/>
              </a:ext>
            </a:extLst>
          </p:cNvPr>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Tree>
    <p:extLst>
      <p:ext uri="{BB962C8B-B14F-4D97-AF65-F5344CB8AC3E}">
        <p14:creationId xmlns:p14="http://schemas.microsoft.com/office/powerpoint/2010/main" val="878377120"/>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A2DF11C-560B-447E-9E1A-EE34CE2AD696}"/>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52" name="文本框 51">
            <a:extLst>
              <a:ext uri="{FF2B5EF4-FFF2-40B4-BE49-F238E27FC236}">
                <a16:creationId xmlns:a16="http://schemas.microsoft.com/office/drawing/2014/main" id="{6E5DF0BF-8063-47AF-9045-7397452B4016}"/>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01</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3" name="文本框 52">
            <a:extLst>
              <a:ext uri="{FF2B5EF4-FFF2-40B4-BE49-F238E27FC236}">
                <a16:creationId xmlns:a16="http://schemas.microsoft.com/office/drawing/2014/main" id="{7352527F-EEE9-40DC-AF7E-2AB755092F5D}"/>
              </a:ext>
            </a:extLst>
          </p:cNvPr>
          <p:cNvSpPr txBox="1"/>
          <p:nvPr/>
        </p:nvSpPr>
        <p:spPr>
          <a:xfrm>
            <a:off x="1865249" y="1841313"/>
            <a:ext cx="1874276"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预定的研究内容</a:t>
            </a:r>
          </a:p>
        </p:txBody>
      </p:sp>
      <p:cxnSp>
        <p:nvCxnSpPr>
          <p:cNvPr id="60" name="直接连接符 59">
            <a:extLst>
              <a:ext uri="{FF2B5EF4-FFF2-40B4-BE49-F238E27FC236}">
                <a16:creationId xmlns:a16="http://schemas.microsoft.com/office/drawing/2014/main" id="{BE9B7B73-52BE-409F-A1BC-BC59EDA46D50}"/>
              </a:ext>
            </a:extLst>
          </p:cNvPr>
          <p:cNvCxnSpPr/>
          <p:nvPr/>
        </p:nvCxnSpPr>
        <p:spPr>
          <a:xfrm>
            <a:off x="3609519" y="761114"/>
            <a:ext cx="914400" cy="914400"/>
          </a:xfrm>
          <a:prstGeom prst="line">
            <a:avLst/>
          </a:prstGeom>
        </p:spPr>
        <p:style>
          <a:lnRef idx="1">
            <a:schemeClr val="accent1"/>
          </a:lnRef>
          <a:fillRef idx="0">
            <a:schemeClr val="accent1"/>
          </a:fillRef>
          <a:effectRef idx="0">
            <a:schemeClr val="accent1"/>
          </a:effectRef>
          <a:fontRef idx="minor">
            <a:schemeClr val="tx1"/>
          </a:fontRef>
        </p:style>
      </p:cxnSp>
      <p:pic>
        <p:nvPicPr>
          <p:cNvPr id="62" name="图片 61">
            <a:extLst>
              <a:ext uri="{FF2B5EF4-FFF2-40B4-BE49-F238E27FC236}">
                <a16:creationId xmlns:a16="http://schemas.microsoft.com/office/drawing/2014/main" id="{616B43E7-B100-4C2A-953A-07988053B6A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204" b="90000" l="10000" r="98646">
                        <a14:foregroundMark x1="90625" y1="13611" x2="90625" y2="13611"/>
                        <a14:foregroundMark x1="90625" y1="13611" x2="90625" y2="13611"/>
                        <a14:foregroundMark x1="90625" y1="13611" x2="90625" y2="13611"/>
                        <a14:foregroundMark x1="95156" y1="8333" x2="95156" y2="8333"/>
                        <a14:foregroundMark x1="95156" y1="8333" x2="95156" y2="8333"/>
                        <a14:foregroundMark x1="96771" y1="6944" x2="96771" y2="6944"/>
                        <a14:foregroundMark x1="97031" y1="6481" x2="98646" y2="4537"/>
                        <a14:foregroundMark x1="79635" y1="23611" x2="79635" y2="23611"/>
                        <a14:foregroundMark x1="83125" y1="23611" x2="83125" y2="23611"/>
                        <a14:foregroundMark x1="81510" y1="23611" x2="81510" y2="23611"/>
                        <a14:foregroundMark x1="77448" y1="26481" x2="77448" y2="26481"/>
                        <a14:foregroundMark x1="84427" y1="5926" x2="84427" y2="5926"/>
                        <a14:foregroundMark x1="85260" y1="5463" x2="86875" y2="4537"/>
                        <a14:foregroundMark x1="86875" y1="4537" x2="86875" y2="4537"/>
                        <a14:foregroundMark x1="68906" y1="24537" x2="68906" y2="24537"/>
                        <a14:foregroundMark x1="66719" y1="13148" x2="66719" y2="13148"/>
                        <a14:foregroundMark x1="70469" y1="9259" x2="72083" y2="7870"/>
                        <a14:foregroundMark x1="72917" y1="6944" x2="75313" y2="5463"/>
                        <a14:foregroundMark x1="76667" y1="4074" x2="78802" y2="2593"/>
                        <a14:foregroundMark x1="79896" y1="1204" x2="79896" y2="1204"/>
                        <a14:foregroundMark x1="76146" y1="28889" x2="76146" y2="28889"/>
                        <a14:foregroundMark x1="71563" y1="22685" x2="71563" y2="22685"/>
                        <a14:foregroundMark x1="68073" y1="25556" x2="68073" y2="25556"/>
                        <a14:foregroundMark x1="60052" y1="21667" x2="60052" y2="21667"/>
                        <a14:foregroundMark x1="75052" y1="17870" x2="75052" y2="17870"/>
                        <a14:backgroundMark x1="12812" y1="87963" x2="37240" y2="74907"/>
                        <a14:backgroundMark x1="37240" y1="74907" x2="25000" y2="58981"/>
                        <a14:backgroundMark x1="25000" y1="58981" x2="9115" y2="61574"/>
                        <a14:backgroundMark x1="9115" y1="61574" x2="2344" y2="67963"/>
                        <a14:backgroundMark x1="81198" y1="80833" x2="82083" y2="28519"/>
                        <a14:backgroundMark x1="64896" y1="29259" x2="22604" y2="15556"/>
                        <a14:backgroundMark x1="22604" y1="15556" x2="28177" y2="62963"/>
                        <a14:backgroundMark x1="28177" y1="62963" x2="50521" y2="85556"/>
                        <a14:backgroundMark x1="50521" y1="85556" x2="82292" y2="75556"/>
                      </a14:backgroundRemoval>
                    </a14:imgEffect>
                  </a14:imgLayer>
                </a14:imgProps>
              </a:ext>
              <a:ext uri="{28A0092B-C50C-407E-A947-70E740481C1C}">
                <a14:useLocalDpi xmlns:a14="http://schemas.microsoft.com/office/drawing/2010/main" val="0"/>
              </a:ext>
            </a:extLst>
          </a:blip>
          <a:stretch>
            <a:fillRect/>
          </a:stretch>
        </p:blipFill>
        <p:spPr>
          <a:xfrm rot="10800000">
            <a:off x="-3" y="3999345"/>
            <a:ext cx="5101899" cy="2869818"/>
          </a:xfrm>
          <a:prstGeom prst="rect">
            <a:avLst/>
          </a:prstGeom>
        </p:spPr>
      </p:pic>
      <p:pic>
        <p:nvPicPr>
          <p:cNvPr id="68" name="图片 67">
            <a:extLst>
              <a:ext uri="{FF2B5EF4-FFF2-40B4-BE49-F238E27FC236}">
                <a16:creationId xmlns:a16="http://schemas.microsoft.com/office/drawing/2014/main" id="{DC78084C-E3F4-4120-94D4-04E46EEDAA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3905793">
            <a:off x="391099" y="2645024"/>
            <a:ext cx="3393827" cy="4656567"/>
          </a:xfrm>
          <a:prstGeom prst="rect">
            <a:avLst/>
          </a:prstGeom>
        </p:spPr>
      </p:pic>
      <p:pic>
        <p:nvPicPr>
          <p:cNvPr id="69" name="图片 68">
            <a:extLst>
              <a:ext uri="{FF2B5EF4-FFF2-40B4-BE49-F238E27FC236}">
                <a16:creationId xmlns:a16="http://schemas.microsoft.com/office/drawing/2014/main" id="{60FB0FAF-C96C-4293-8B9A-84F7E7F46D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70" name="矩形 69">
            <a:extLst>
              <a:ext uri="{FF2B5EF4-FFF2-40B4-BE49-F238E27FC236}">
                <a16:creationId xmlns:a16="http://schemas.microsoft.com/office/drawing/2014/main" id="{C10F8433-6D27-4708-8CC3-B05C2ABDED2D}"/>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a:extLst>
              <a:ext uri="{FF2B5EF4-FFF2-40B4-BE49-F238E27FC236}">
                <a16:creationId xmlns:a16="http://schemas.microsoft.com/office/drawing/2014/main" id="{DD71E12D-F14F-4476-8235-830016FB1500}"/>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F4BE198A-BC4F-4859-AE95-01B9F73DDE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6" name="图片 15">
            <a:extLst>
              <a:ext uri="{FF2B5EF4-FFF2-40B4-BE49-F238E27FC236}">
                <a16:creationId xmlns:a16="http://schemas.microsoft.com/office/drawing/2014/main" id="{6725773B-99C3-43C4-9275-CD47BEC50FE3}"/>
              </a:ext>
            </a:extLst>
          </p:cNvPr>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2" name="文本框 1">
            <a:extLst>
              <a:ext uri="{FF2B5EF4-FFF2-40B4-BE49-F238E27FC236}">
                <a16:creationId xmlns:a16="http://schemas.microsoft.com/office/drawing/2014/main" id="{E6E1D6A2-BEB6-156D-648F-F9BF31FA9C6F}"/>
              </a:ext>
            </a:extLst>
          </p:cNvPr>
          <p:cNvSpPr txBox="1"/>
          <p:nvPr/>
        </p:nvSpPr>
        <p:spPr>
          <a:xfrm>
            <a:off x="5687415" y="1718091"/>
            <a:ext cx="4271615" cy="892552"/>
          </a:xfrm>
          <a:prstGeom prst="rect">
            <a:avLst/>
          </a:prstGeom>
          <a:noFill/>
        </p:spPr>
        <p:txBody>
          <a:bodyPr wrap="square" rtlCol="0">
            <a:spAutoFit/>
          </a:bodyPr>
          <a:lstStyle/>
          <a:p>
            <a:pPr algn="ctr"/>
            <a:r>
              <a:rPr lang="en-US" altLang="zh-CN" sz="2800">
                <a:solidFill>
                  <a:srgbClr val="000000"/>
                </a:solidFill>
                <a:latin typeface="Times New Roman" panose="02020603050405020304" pitchFamily="18" charset="0"/>
                <a:ea typeface="思源黑体 CN Heavy" panose="020B0A00000000000000" pitchFamily="34" charset="-122"/>
                <a:cs typeface="Times New Roman" panose="02020603050405020304" pitchFamily="18" charset="0"/>
              </a:rPr>
              <a:t>1.1 </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基于</a:t>
            </a:r>
            <a:r>
              <a:rPr lang="en-US" altLang="zh-CN" sz="2400">
                <a:solidFill>
                  <a:srgbClr val="000000"/>
                </a:solidFill>
                <a:effectLst/>
                <a:latin typeface="宋体" panose="02010600030101010101" pitchFamily="2" charset="-122"/>
                <a:ea typeface="宋体" panose="02010600030101010101" pitchFamily="2" charset="-122"/>
              </a:rPr>
              <a:t>ORB</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算法的特征点检测与跟踪的方法研究</a:t>
            </a:r>
            <a:endParaRPr lang="zh-CN" altLang="en-US" sz="2400">
              <a:latin typeface="宋体" panose="02010600030101010101" pitchFamily="2" charset="-122"/>
              <a:ea typeface="宋体" panose="02010600030101010101" pitchFamily="2" charset="-122"/>
            </a:endParaRPr>
          </a:p>
        </p:txBody>
      </p:sp>
      <p:pic>
        <p:nvPicPr>
          <p:cNvPr id="6" name="图片 5">
            <a:extLst>
              <a:ext uri="{FF2B5EF4-FFF2-40B4-BE49-F238E27FC236}">
                <a16:creationId xmlns:a16="http://schemas.microsoft.com/office/drawing/2014/main" id="{33054EF3-6696-56B4-7879-3EE8F512A8B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39525" y="3201955"/>
            <a:ext cx="8227809" cy="2542884"/>
          </a:xfrm>
          <a:prstGeom prst="rect">
            <a:avLst/>
          </a:prstGeom>
        </p:spPr>
      </p:pic>
    </p:spTree>
    <p:extLst>
      <p:ext uri="{BB962C8B-B14F-4D97-AF65-F5344CB8AC3E}">
        <p14:creationId xmlns:p14="http://schemas.microsoft.com/office/powerpoint/2010/main" val="209049498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a16="http://schemas.microsoft.com/office/drawing/2014/main" id="{28EEE471-9023-45A1-9D86-5C4EE62E199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4618"/>
            <a:ext cx="12192001" cy="6862618"/>
          </a:xfrm>
        </p:spPr>
      </p:pic>
      <p:pic>
        <p:nvPicPr>
          <p:cNvPr id="42" name="图片 41">
            <a:extLst>
              <a:ext uri="{FF2B5EF4-FFF2-40B4-BE49-F238E27FC236}">
                <a16:creationId xmlns:a16="http://schemas.microsoft.com/office/drawing/2014/main" id="{1B694BA5-0175-4543-A7C5-C463233D44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43" name="矩形 42">
            <a:extLst>
              <a:ext uri="{FF2B5EF4-FFF2-40B4-BE49-F238E27FC236}">
                <a16:creationId xmlns:a16="http://schemas.microsoft.com/office/drawing/2014/main" id="{C1C8552F-C4A2-468C-ACA5-C46920C33A09}"/>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直角三角形 43">
            <a:extLst>
              <a:ext uri="{FF2B5EF4-FFF2-40B4-BE49-F238E27FC236}">
                <a16:creationId xmlns:a16="http://schemas.microsoft.com/office/drawing/2014/main" id="{FB50CBE2-C04D-4DF1-AE5B-25A057B500B0}"/>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a:extLst>
              <a:ext uri="{FF2B5EF4-FFF2-40B4-BE49-F238E27FC236}">
                <a16:creationId xmlns:a16="http://schemas.microsoft.com/office/drawing/2014/main" id="{97AF40E3-C792-4BE7-8CC1-62DECE075A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46" name="图片 45">
            <a:extLst>
              <a:ext uri="{FF2B5EF4-FFF2-40B4-BE49-F238E27FC236}">
                <a16:creationId xmlns:a16="http://schemas.microsoft.com/office/drawing/2014/main" id="{64DF92EA-3797-4889-8C6B-7747FB3782BF}"/>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3" name="文本框 2">
            <a:extLst>
              <a:ext uri="{FF2B5EF4-FFF2-40B4-BE49-F238E27FC236}">
                <a16:creationId xmlns:a16="http://schemas.microsoft.com/office/drawing/2014/main" id="{044E82EC-57C7-0758-6578-B21E0C031C52}"/>
              </a:ext>
            </a:extLst>
          </p:cNvPr>
          <p:cNvSpPr txBox="1"/>
          <p:nvPr/>
        </p:nvSpPr>
        <p:spPr>
          <a:xfrm>
            <a:off x="969919" y="1851919"/>
            <a:ext cx="4271615" cy="892552"/>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1.2 </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基于滤波的双目视觉惯性里程计的实现方法研究</a:t>
            </a:r>
            <a:endParaRPr lang="zh-CN" altLang="en-US" sz="2400">
              <a:latin typeface="宋体" panose="02010600030101010101" pitchFamily="2" charset="-122"/>
              <a:ea typeface="宋体" panose="02010600030101010101" pitchFamily="2" charset="-122"/>
            </a:endParaRPr>
          </a:p>
        </p:txBody>
      </p:sp>
      <p:pic>
        <p:nvPicPr>
          <p:cNvPr id="7" name="图片 6">
            <a:extLst>
              <a:ext uri="{FF2B5EF4-FFF2-40B4-BE49-F238E27FC236}">
                <a16:creationId xmlns:a16="http://schemas.microsoft.com/office/drawing/2014/main" id="{06DC4417-9089-1AB2-B442-2371E1F1B0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1450" y="3226482"/>
            <a:ext cx="5120133" cy="1561802"/>
          </a:xfrm>
          <a:prstGeom prst="rect">
            <a:avLst/>
          </a:prstGeom>
        </p:spPr>
      </p:pic>
      <p:sp>
        <p:nvSpPr>
          <p:cNvPr id="8" name="文本框 7">
            <a:extLst>
              <a:ext uri="{FF2B5EF4-FFF2-40B4-BE49-F238E27FC236}">
                <a16:creationId xmlns:a16="http://schemas.microsoft.com/office/drawing/2014/main" id="{35D47C03-DACE-72A3-7DE3-7DA18E00C892}"/>
              </a:ext>
            </a:extLst>
          </p:cNvPr>
          <p:cNvSpPr txBox="1"/>
          <p:nvPr/>
        </p:nvSpPr>
        <p:spPr>
          <a:xfrm>
            <a:off x="6950466" y="1851919"/>
            <a:ext cx="4271615" cy="892552"/>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1.3 </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基于双目视觉惯性里程计和</a:t>
            </a:r>
            <a:r>
              <a:rPr lang="en-US" altLang="zh-CN" sz="2400">
                <a:solidFill>
                  <a:srgbClr val="000000"/>
                </a:solidFill>
                <a:effectLst/>
                <a:latin typeface="宋体" panose="02010600030101010101" pitchFamily="2" charset="-122"/>
                <a:ea typeface="宋体" panose="02010600030101010101" pitchFamily="2" charset="-122"/>
              </a:rPr>
              <a:t>GPS</a:t>
            </a:r>
            <a:r>
              <a:rPr lang="zh-CN" altLang="zh-CN"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数据融合的方法研究</a:t>
            </a:r>
            <a:endParaRPr lang="zh-CN" altLang="en-US" sz="2400">
              <a:latin typeface="宋体" panose="02010600030101010101" pitchFamily="2" charset="-122"/>
              <a:ea typeface="宋体" panose="02010600030101010101" pitchFamily="2" charset="-122"/>
            </a:endParaRPr>
          </a:p>
        </p:txBody>
      </p:sp>
      <p:pic>
        <p:nvPicPr>
          <p:cNvPr id="10" name="图片 9">
            <a:extLst>
              <a:ext uri="{FF2B5EF4-FFF2-40B4-BE49-F238E27FC236}">
                <a16:creationId xmlns:a16="http://schemas.microsoft.com/office/drawing/2014/main" id="{3FD293E3-011E-F96E-E217-CBDEBC53AA9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07494" y="3148705"/>
            <a:ext cx="5704258" cy="1639579"/>
          </a:xfrm>
          <a:prstGeom prst="rect">
            <a:avLst/>
          </a:prstGeom>
        </p:spPr>
      </p:pic>
      <p:sp>
        <p:nvSpPr>
          <p:cNvPr id="13" name="文本框 12">
            <a:extLst>
              <a:ext uri="{FF2B5EF4-FFF2-40B4-BE49-F238E27FC236}">
                <a16:creationId xmlns:a16="http://schemas.microsoft.com/office/drawing/2014/main" id="{1A4BBBF4-5E59-9BCA-BCC6-F27D16E94EA1}"/>
              </a:ext>
            </a:extLst>
          </p:cNvPr>
          <p:cNvSpPr txBox="1"/>
          <p:nvPr/>
        </p:nvSpPr>
        <p:spPr>
          <a:xfrm>
            <a:off x="277586" y="5123128"/>
            <a:ext cx="5554047" cy="1477328"/>
          </a:xfrm>
          <a:prstGeom prst="rect">
            <a:avLst/>
          </a:prstGeom>
          <a:noFill/>
        </p:spPr>
        <p:txBody>
          <a:bodyPr wrap="square">
            <a:spAutoFit/>
          </a:bodyPr>
          <a:lstStyle/>
          <a:p>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通过将无人机上搭载的</a:t>
            </a:r>
            <a:r>
              <a:rPr lang="en-US" altLang="zh-CN" sz="1800">
                <a:solidFill>
                  <a:srgbClr val="000000"/>
                </a:solidFill>
                <a:effectLst/>
                <a:latin typeface="Times New Roman" panose="02020603050405020304" pitchFamily="18" charset="0"/>
                <a:ea typeface="宋体" panose="02010600030101010101" pitchFamily="2" charset="-122"/>
              </a:rPr>
              <a:t>IMU</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惯性测量单元）传感器的数据与双目相机获取的数据进行融合，采用基于扩展卡尔曼滤波方法，可以实现更为精确的自身位姿状态估计，从而获得更高的定位精度，实现了在无人机上应用双目视觉惯性里程计的目标。</a:t>
            </a:r>
            <a:endParaRPr lang="zh-CN" altLang="en-US"/>
          </a:p>
        </p:txBody>
      </p:sp>
      <p:sp>
        <p:nvSpPr>
          <p:cNvPr id="37" name="文本框 36">
            <a:extLst>
              <a:ext uri="{FF2B5EF4-FFF2-40B4-BE49-F238E27FC236}">
                <a16:creationId xmlns:a16="http://schemas.microsoft.com/office/drawing/2014/main" id="{AE12A4D9-E319-3075-C82B-3BCAF008E3D1}"/>
              </a:ext>
            </a:extLst>
          </p:cNvPr>
          <p:cNvSpPr txBox="1"/>
          <p:nvPr/>
        </p:nvSpPr>
        <p:spPr>
          <a:xfrm>
            <a:off x="6037496" y="5123128"/>
            <a:ext cx="6097554" cy="1477328"/>
          </a:xfrm>
          <a:prstGeom prst="rect">
            <a:avLst/>
          </a:prstGeom>
          <a:noFill/>
        </p:spPr>
        <p:txBody>
          <a:bodyPr wrap="square">
            <a:spAutoFit/>
          </a:bodyPr>
          <a:lstStyle/>
          <a:p>
            <a:r>
              <a:rPr lang="zh-CN" alt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由于无人机在户外可检测和跟踪的特征点较少，</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将双目视觉惯性里程计数据与</a:t>
            </a:r>
            <a:r>
              <a:rPr lang="en-US" altLang="zh-CN" sz="1800">
                <a:solidFill>
                  <a:srgbClr val="000000"/>
                </a:solidFill>
                <a:effectLst/>
                <a:latin typeface="Times New Roman" panose="02020603050405020304" pitchFamily="18" charset="0"/>
                <a:ea typeface="宋体" panose="02010600030101010101" pitchFamily="2" charset="-122"/>
              </a:rPr>
              <a:t>GPS</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（全球定位系统）数据相结合，利用扩展卡尔曼滤波技术来融合这两种不同类型的数据源。这种数据融合的方式可以帮助我们实现更高精度的定位结果</a:t>
            </a:r>
            <a:r>
              <a:rPr lang="zh-CN" alt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克服了双目相机在特征点有限的情况下的限制</a:t>
            </a:r>
            <a:endParaRPr lang="zh-CN" altLang="en-US"/>
          </a:p>
        </p:txBody>
      </p:sp>
    </p:spTree>
    <p:extLst>
      <p:ext uri="{BB962C8B-B14F-4D97-AF65-F5344CB8AC3E}">
        <p14:creationId xmlns:p14="http://schemas.microsoft.com/office/powerpoint/2010/main" val="367799133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A2DF11C-560B-447E-9E1A-EE34CE2AD696}"/>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52" name="文本框 51">
            <a:extLst>
              <a:ext uri="{FF2B5EF4-FFF2-40B4-BE49-F238E27FC236}">
                <a16:creationId xmlns:a16="http://schemas.microsoft.com/office/drawing/2014/main" id="{6E5DF0BF-8063-47AF-9045-7397452B4016}"/>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3" name="文本框 52">
            <a:extLst>
              <a:ext uri="{FF2B5EF4-FFF2-40B4-BE49-F238E27FC236}">
                <a16:creationId xmlns:a16="http://schemas.microsoft.com/office/drawing/2014/main" id="{7352527F-EEE9-40DC-AF7E-2AB755092F5D}"/>
              </a:ext>
            </a:extLst>
          </p:cNvPr>
          <p:cNvSpPr txBox="1"/>
          <p:nvPr/>
        </p:nvSpPr>
        <p:spPr>
          <a:xfrm>
            <a:off x="1865249" y="1665932"/>
            <a:ext cx="2658670"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已完成的研究工作及成果</a:t>
            </a:r>
          </a:p>
        </p:txBody>
      </p:sp>
      <p:cxnSp>
        <p:nvCxnSpPr>
          <p:cNvPr id="60" name="直接连接符 59">
            <a:extLst>
              <a:ext uri="{FF2B5EF4-FFF2-40B4-BE49-F238E27FC236}">
                <a16:creationId xmlns:a16="http://schemas.microsoft.com/office/drawing/2014/main" id="{BE9B7B73-52BE-409F-A1BC-BC59EDA46D50}"/>
              </a:ext>
            </a:extLst>
          </p:cNvPr>
          <p:cNvCxnSpPr/>
          <p:nvPr/>
        </p:nvCxnSpPr>
        <p:spPr>
          <a:xfrm>
            <a:off x="3609519" y="761114"/>
            <a:ext cx="914400" cy="914400"/>
          </a:xfrm>
          <a:prstGeom prst="line">
            <a:avLst/>
          </a:prstGeom>
        </p:spPr>
        <p:style>
          <a:lnRef idx="1">
            <a:schemeClr val="accent1"/>
          </a:lnRef>
          <a:fillRef idx="0">
            <a:schemeClr val="accent1"/>
          </a:fillRef>
          <a:effectRef idx="0">
            <a:schemeClr val="accent1"/>
          </a:effectRef>
          <a:fontRef idx="minor">
            <a:schemeClr val="tx1"/>
          </a:fontRef>
        </p:style>
      </p:cxnSp>
      <p:pic>
        <p:nvPicPr>
          <p:cNvPr id="62" name="图片 61">
            <a:extLst>
              <a:ext uri="{FF2B5EF4-FFF2-40B4-BE49-F238E27FC236}">
                <a16:creationId xmlns:a16="http://schemas.microsoft.com/office/drawing/2014/main" id="{616B43E7-B100-4C2A-953A-07988053B6A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204" b="90000" l="10000" r="98646">
                        <a14:foregroundMark x1="90625" y1="13611" x2="90625" y2="13611"/>
                        <a14:foregroundMark x1="90625" y1="13611" x2="90625" y2="13611"/>
                        <a14:foregroundMark x1="90625" y1="13611" x2="90625" y2="13611"/>
                        <a14:foregroundMark x1="95156" y1="8333" x2="95156" y2="8333"/>
                        <a14:foregroundMark x1="95156" y1="8333" x2="95156" y2="8333"/>
                        <a14:foregroundMark x1="96771" y1="6944" x2="96771" y2="6944"/>
                        <a14:foregroundMark x1="97031" y1="6481" x2="98646" y2="4537"/>
                        <a14:foregroundMark x1="79635" y1="23611" x2="79635" y2="23611"/>
                        <a14:foregroundMark x1="83125" y1="23611" x2="83125" y2="23611"/>
                        <a14:foregroundMark x1="81510" y1="23611" x2="81510" y2="23611"/>
                        <a14:foregroundMark x1="77448" y1="26481" x2="77448" y2="26481"/>
                        <a14:foregroundMark x1="84427" y1="5926" x2="84427" y2="5926"/>
                        <a14:foregroundMark x1="85260" y1="5463" x2="86875" y2="4537"/>
                        <a14:foregroundMark x1="86875" y1="4537" x2="86875" y2="4537"/>
                        <a14:foregroundMark x1="68906" y1="24537" x2="68906" y2="24537"/>
                        <a14:foregroundMark x1="66719" y1="13148" x2="66719" y2="13148"/>
                        <a14:foregroundMark x1="70469" y1="9259" x2="72083" y2="7870"/>
                        <a14:foregroundMark x1="72917" y1="6944" x2="75313" y2="5463"/>
                        <a14:foregroundMark x1="76667" y1="4074" x2="78802" y2="2593"/>
                        <a14:foregroundMark x1="79896" y1="1204" x2="79896" y2="1204"/>
                        <a14:foregroundMark x1="76146" y1="28889" x2="76146" y2="28889"/>
                        <a14:foregroundMark x1="71563" y1="22685" x2="71563" y2="22685"/>
                        <a14:foregroundMark x1="68073" y1="25556" x2="68073" y2="25556"/>
                        <a14:foregroundMark x1="60052" y1="21667" x2="60052" y2="21667"/>
                        <a14:foregroundMark x1="75052" y1="17870" x2="75052" y2="17870"/>
                        <a14:backgroundMark x1="12812" y1="87963" x2="37240" y2="74907"/>
                        <a14:backgroundMark x1="37240" y1="74907" x2="25000" y2="58981"/>
                        <a14:backgroundMark x1="25000" y1="58981" x2="9115" y2="61574"/>
                        <a14:backgroundMark x1="9115" y1="61574" x2="2344" y2="67963"/>
                        <a14:backgroundMark x1="81198" y1="80833" x2="82083" y2="28519"/>
                        <a14:backgroundMark x1="64896" y1="29259" x2="22604" y2="15556"/>
                        <a14:backgroundMark x1="22604" y1="15556" x2="28177" y2="62963"/>
                        <a14:backgroundMark x1="28177" y1="62963" x2="50521" y2="85556"/>
                        <a14:backgroundMark x1="50521" y1="85556" x2="82292" y2="75556"/>
                      </a14:backgroundRemoval>
                    </a14:imgEffect>
                  </a14:imgLayer>
                </a14:imgProps>
              </a:ext>
              <a:ext uri="{28A0092B-C50C-407E-A947-70E740481C1C}">
                <a14:useLocalDpi xmlns:a14="http://schemas.microsoft.com/office/drawing/2010/main" val="0"/>
              </a:ext>
            </a:extLst>
          </a:blip>
          <a:stretch>
            <a:fillRect/>
          </a:stretch>
        </p:blipFill>
        <p:spPr>
          <a:xfrm rot="10800000">
            <a:off x="-3" y="3999345"/>
            <a:ext cx="5101899" cy="2869818"/>
          </a:xfrm>
          <a:prstGeom prst="rect">
            <a:avLst/>
          </a:prstGeom>
        </p:spPr>
      </p:pic>
      <p:pic>
        <p:nvPicPr>
          <p:cNvPr id="69" name="图片 68">
            <a:extLst>
              <a:ext uri="{FF2B5EF4-FFF2-40B4-BE49-F238E27FC236}">
                <a16:creationId xmlns:a16="http://schemas.microsoft.com/office/drawing/2014/main" id="{60FB0FAF-C96C-4293-8B9A-84F7E7F46D4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70" name="矩形 69">
            <a:extLst>
              <a:ext uri="{FF2B5EF4-FFF2-40B4-BE49-F238E27FC236}">
                <a16:creationId xmlns:a16="http://schemas.microsoft.com/office/drawing/2014/main" id="{C10F8433-6D27-4708-8CC3-B05C2ABDED2D}"/>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a:extLst>
              <a:ext uri="{FF2B5EF4-FFF2-40B4-BE49-F238E27FC236}">
                <a16:creationId xmlns:a16="http://schemas.microsoft.com/office/drawing/2014/main" id="{DD71E12D-F14F-4476-8235-830016FB1500}"/>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F4BE198A-BC4F-4859-AE95-01B9F73DDE6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6" name="图片 15">
            <a:extLst>
              <a:ext uri="{FF2B5EF4-FFF2-40B4-BE49-F238E27FC236}">
                <a16:creationId xmlns:a16="http://schemas.microsoft.com/office/drawing/2014/main" id="{6725773B-99C3-43C4-9275-CD47BEC50FE3}"/>
              </a:ext>
            </a:extLst>
          </p:cNvPr>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2" name="文本框 1">
            <a:extLst>
              <a:ext uri="{FF2B5EF4-FFF2-40B4-BE49-F238E27FC236}">
                <a16:creationId xmlns:a16="http://schemas.microsoft.com/office/drawing/2014/main" id="{E6E1D6A2-BEB6-156D-648F-F9BF31FA9C6F}"/>
              </a:ext>
            </a:extLst>
          </p:cNvPr>
          <p:cNvSpPr txBox="1"/>
          <p:nvPr/>
        </p:nvSpPr>
        <p:spPr>
          <a:xfrm>
            <a:off x="5717350" y="588546"/>
            <a:ext cx="4271615" cy="523220"/>
          </a:xfrm>
          <a:prstGeom prst="rect">
            <a:avLst/>
          </a:prstGeom>
          <a:noFill/>
        </p:spPr>
        <p:txBody>
          <a:bodyPr wrap="square" rtlCol="0">
            <a:spAutoFit/>
          </a:bodyPr>
          <a:lstStyle/>
          <a:p>
            <a:pPr algn="ctr"/>
            <a:r>
              <a:rPr lang="en-US" altLang="zh-CN" sz="2800" b="1">
                <a:latin typeface="Times New Roman" panose="02020603050405020304" pitchFamily="18" charset="0"/>
                <a:ea typeface="思源黑体 CN Heavy" panose="020B0A00000000000000" pitchFamily="34" charset="-122"/>
                <a:cs typeface="Times New Roman" panose="02020603050405020304" pitchFamily="18" charset="0"/>
              </a:rPr>
              <a:t>2.1</a:t>
            </a:r>
            <a:r>
              <a:rPr lang="en-US" altLang="zh-CN" sz="2800" b="1">
                <a:latin typeface="思源黑体 CN Heavy" panose="020B0A00000000000000" pitchFamily="34" charset="-122"/>
                <a:ea typeface="思源黑体 CN Heavy" panose="020B0A00000000000000" pitchFamily="34" charset="-122"/>
              </a:rPr>
              <a:t> </a:t>
            </a:r>
            <a:r>
              <a:rPr lang="en-US" altLang="zh-CN" sz="2400" b="1">
                <a:solidFill>
                  <a:srgbClr val="000000"/>
                </a:solidFill>
                <a:effectLst/>
                <a:latin typeface="宋体" panose="02010600030101010101" pitchFamily="2" charset="-122"/>
                <a:ea typeface="宋体" panose="02010600030101010101" pitchFamily="2" charset="-122"/>
              </a:rPr>
              <a:t>ORB</a:t>
            </a:r>
            <a:r>
              <a:rPr lang="zh-CN" altLang="zh-CN"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特征点</a:t>
            </a:r>
            <a:r>
              <a:rPr lang="zh-CN" altLang="en-US"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a:t>
            </a:r>
            <a:r>
              <a:rPr lang="zh-CN" altLang="zh-CN"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检测与跟踪</a:t>
            </a:r>
            <a:endParaRPr lang="zh-CN" altLang="en-US" sz="2400" b="1">
              <a:latin typeface="宋体" panose="02010600030101010101" pitchFamily="2" charset="-122"/>
              <a:ea typeface="宋体" panose="02010600030101010101" pitchFamily="2" charset="-122"/>
            </a:endParaRPr>
          </a:p>
        </p:txBody>
      </p:sp>
      <p:sp>
        <p:nvSpPr>
          <p:cNvPr id="3" name="文本框 2">
            <a:extLst>
              <a:ext uri="{FF2B5EF4-FFF2-40B4-BE49-F238E27FC236}">
                <a16:creationId xmlns:a16="http://schemas.microsoft.com/office/drawing/2014/main" id="{7FB39EF4-4E3E-97F3-9283-07264E2F790C}"/>
              </a:ext>
            </a:extLst>
          </p:cNvPr>
          <p:cNvSpPr txBox="1"/>
          <p:nvPr/>
        </p:nvSpPr>
        <p:spPr>
          <a:xfrm>
            <a:off x="5576510" y="3089505"/>
            <a:ext cx="6496050" cy="2031325"/>
          </a:xfrm>
          <a:prstGeom prst="rect">
            <a:avLst/>
          </a:prstGeom>
          <a:noFill/>
        </p:spPr>
        <p:txBody>
          <a:bodyPr wrap="square">
            <a:spAutoFit/>
          </a:bodyPr>
          <a:lstStyle/>
          <a:p>
            <a:r>
              <a:rPr lang="en-US" altLang="zh-CN">
                <a:latin typeface="Times New Roman" panose="02020603050405020304" pitchFamily="18" charset="0"/>
                <a:ea typeface="宋体" panose="02010600030101010101" pitchFamily="2" charset="-122"/>
                <a:cs typeface="Times New Roman" panose="02020603050405020304" pitchFamily="18" charset="0"/>
              </a:rPr>
              <a:t>FAST</a:t>
            </a:r>
            <a:r>
              <a:rPr lang="zh-CN" altLang="en-US">
                <a:latin typeface="Times New Roman" panose="02020603050405020304" pitchFamily="18" charset="0"/>
                <a:ea typeface="宋体" panose="02010600030101010101" pitchFamily="2" charset="-122"/>
                <a:cs typeface="Times New Roman" panose="02020603050405020304" pitchFamily="18" charset="0"/>
              </a:rPr>
              <a:t>角点检测原理：</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en-US" altLang="zh-CN">
                <a:latin typeface="Times New Roman" panose="02020603050405020304" pitchFamily="18" charset="0"/>
                <a:ea typeface="宋体" panose="02010600030101010101" pitchFamily="2" charset="-122"/>
                <a:cs typeface="Times New Roman" panose="02020603050405020304" pitchFamily="18" charset="0"/>
              </a:rPr>
              <a:t>1</a:t>
            </a:r>
            <a:r>
              <a:rPr lang="zh-CN" altLang="en-US">
                <a:latin typeface="Times New Roman" panose="02020603050405020304" pitchFamily="18" charset="0"/>
                <a:ea typeface="宋体" panose="02010600030101010101" pitchFamily="2" charset="-122"/>
                <a:cs typeface="Times New Roman" panose="02020603050405020304" pitchFamily="18" charset="0"/>
              </a:rPr>
              <a:t>、从图像中选取一个像素</a:t>
            </a:r>
            <a:r>
              <a:rPr lang="en-US" altLang="zh-CN">
                <a:latin typeface="Times New Roman" panose="02020603050405020304" pitchFamily="18" charset="0"/>
                <a:ea typeface="宋体" panose="02010600030101010101" pitchFamily="2" charset="-122"/>
                <a:cs typeface="Times New Roman" panose="02020603050405020304" pitchFamily="18" charset="0"/>
              </a:rPr>
              <a:t>p</a:t>
            </a:r>
            <a:r>
              <a:rPr lang="zh-CN" altLang="en-US">
                <a:latin typeface="Times New Roman" panose="02020603050405020304" pitchFamily="18" charset="0"/>
                <a:ea typeface="宋体" panose="02010600030101010101" pitchFamily="2" charset="-122"/>
                <a:cs typeface="Times New Roman" panose="02020603050405020304" pitchFamily="18" charset="0"/>
              </a:rPr>
              <a:t>，其灰度值为</a:t>
            </a:r>
            <a:r>
              <a:rPr lang="en-US" altLang="zh-CN">
                <a:latin typeface="Times New Roman" panose="02020603050405020304" pitchFamily="18" charset="0"/>
                <a:ea typeface="宋体" panose="02010600030101010101" pitchFamily="2" charset="-122"/>
                <a:cs typeface="Times New Roman" panose="02020603050405020304" pitchFamily="18" charset="0"/>
              </a:rPr>
              <a:t>Ip</a:t>
            </a:r>
          </a:p>
          <a:p>
            <a:r>
              <a:rPr lang="en-US" altLang="zh-CN">
                <a:latin typeface="Times New Roman" panose="02020603050405020304" pitchFamily="18" charset="0"/>
                <a:ea typeface="宋体" panose="02010600030101010101" pitchFamily="2" charset="-122"/>
                <a:cs typeface="Times New Roman" panose="02020603050405020304" pitchFamily="18" charset="0"/>
              </a:rPr>
              <a:t>2</a:t>
            </a:r>
            <a:r>
              <a:rPr lang="zh-CN" altLang="en-US">
                <a:latin typeface="Times New Roman" panose="02020603050405020304" pitchFamily="18" charset="0"/>
                <a:ea typeface="宋体" panose="02010600030101010101" pitchFamily="2" charset="-122"/>
                <a:cs typeface="Times New Roman" panose="02020603050405020304" pitchFamily="18" charset="0"/>
              </a:rPr>
              <a:t>、设定一个合适的阈值</a:t>
            </a:r>
            <a:r>
              <a:rPr lang="en-US" altLang="zh-CN">
                <a:latin typeface="Times New Roman" panose="02020603050405020304" pitchFamily="18" charset="0"/>
                <a:ea typeface="宋体" panose="02010600030101010101" pitchFamily="2" charset="-122"/>
                <a:cs typeface="Times New Roman" panose="02020603050405020304" pitchFamily="18" charset="0"/>
              </a:rPr>
              <a:t>t</a:t>
            </a:r>
          </a:p>
          <a:p>
            <a:r>
              <a:rPr lang="en-US" altLang="zh-CN">
                <a:latin typeface="Times New Roman" panose="02020603050405020304" pitchFamily="18" charset="0"/>
                <a:ea typeface="宋体" panose="02010600030101010101" pitchFamily="2" charset="-122"/>
                <a:cs typeface="Times New Roman" panose="02020603050405020304" pitchFamily="18" charset="0"/>
              </a:rPr>
              <a:t>3</a:t>
            </a:r>
            <a:r>
              <a:rPr lang="zh-CN" altLang="en-US">
                <a:latin typeface="Times New Roman" panose="02020603050405020304" pitchFamily="18" charset="0"/>
                <a:ea typeface="宋体" panose="02010600030101010101" pitchFamily="2" charset="-122"/>
                <a:cs typeface="Times New Roman" panose="02020603050405020304" pitchFamily="18" charset="0"/>
              </a:rPr>
              <a:t>、以该像素点为中心考虑一个半径为</a:t>
            </a:r>
            <a:r>
              <a:rPr lang="en-US" altLang="zh-CN">
                <a:latin typeface="Times New Roman" panose="02020603050405020304" pitchFamily="18" charset="0"/>
                <a:ea typeface="宋体" panose="02010600030101010101" pitchFamily="2" charset="-122"/>
                <a:cs typeface="Times New Roman" panose="02020603050405020304" pitchFamily="18" charset="0"/>
              </a:rPr>
              <a:t>3</a:t>
            </a:r>
            <a:r>
              <a:rPr lang="zh-CN" altLang="en-US">
                <a:latin typeface="Times New Roman" panose="02020603050405020304" pitchFamily="18" charset="0"/>
                <a:ea typeface="宋体" panose="02010600030101010101" pitchFamily="2" charset="-122"/>
                <a:cs typeface="Times New Roman" panose="02020603050405020304" pitchFamily="18" charset="0"/>
              </a:rPr>
              <a:t>的离散化的</a:t>
            </a:r>
            <a:r>
              <a:rPr lang="en-US" altLang="zh-CN">
                <a:latin typeface="Times New Roman" panose="02020603050405020304" pitchFamily="18" charset="0"/>
                <a:ea typeface="宋体" panose="02010600030101010101" pitchFamily="2" charset="-122"/>
                <a:cs typeface="Times New Roman" panose="02020603050405020304" pitchFamily="18" charset="0"/>
              </a:rPr>
              <a:t>Bresenham</a:t>
            </a:r>
            <a:r>
              <a:rPr lang="zh-CN" altLang="en-US">
                <a:latin typeface="Times New Roman" panose="02020603050405020304" pitchFamily="18" charset="0"/>
                <a:ea typeface="宋体" panose="02010600030101010101" pitchFamily="2" charset="-122"/>
                <a:cs typeface="Times New Roman" panose="02020603050405020304" pitchFamily="18" charset="0"/>
              </a:rPr>
              <a:t>圆，如左图所示，圆边界上有</a:t>
            </a:r>
            <a:r>
              <a:rPr lang="en-US" altLang="zh-CN">
                <a:latin typeface="Times New Roman" panose="02020603050405020304" pitchFamily="18" charset="0"/>
                <a:ea typeface="宋体" panose="02010600030101010101" pitchFamily="2" charset="-122"/>
                <a:cs typeface="Times New Roman" panose="02020603050405020304" pitchFamily="18" charset="0"/>
              </a:rPr>
              <a:t>16</a:t>
            </a:r>
            <a:r>
              <a:rPr lang="zh-CN" altLang="en-US">
                <a:latin typeface="Times New Roman" panose="02020603050405020304" pitchFamily="18" charset="0"/>
                <a:ea typeface="宋体" panose="02010600030101010101" pitchFamily="2" charset="-122"/>
                <a:cs typeface="Times New Roman" panose="02020603050405020304" pitchFamily="18" charset="0"/>
              </a:rPr>
              <a:t>个元素</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en-US" altLang="zh-CN">
                <a:latin typeface="Times New Roman" panose="02020603050405020304" pitchFamily="18" charset="0"/>
                <a:ea typeface="宋体" panose="02010600030101010101" pitchFamily="2" charset="-122"/>
                <a:cs typeface="Times New Roman" panose="02020603050405020304" pitchFamily="18" charset="0"/>
              </a:rPr>
              <a:t>4</a:t>
            </a:r>
            <a:r>
              <a:rPr lang="zh-CN" altLang="en-US">
                <a:latin typeface="Times New Roman" panose="02020603050405020304" pitchFamily="18" charset="0"/>
                <a:ea typeface="宋体" panose="02010600030101010101" pitchFamily="2" charset="-122"/>
                <a:cs typeface="Times New Roman" panose="02020603050405020304" pitchFamily="18" charset="0"/>
              </a:rPr>
              <a:t>、如果圆上有</a:t>
            </a:r>
            <a:r>
              <a:rPr lang="en-US" altLang="zh-CN">
                <a:latin typeface="Times New Roman" panose="02020603050405020304" pitchFamily="18" charset="0"/>
                <a:ea typeface="宋体" panose="02010600030101010101" pitchFamily="2" charset="-122"/>
                <a:cs typeface="Times New Roman" panose="02020603050405020304" pitchFamily="18" charset="0"/>
              </a:rPr>
              <a:t>n</a:t>
            </a:r>
            <a:r>
              <a:rPr lang="zh-CN" altLang="en-US">
                <a:latin typeface="Times New Roman" panose="02020603050405020304" pitchFamily="18" charset="0"/>
                <a:ea typeface="宋体" panose="02010600030101010101" pitchFamily="2" charset="-122"/>
                <a:cs typeface="Times New Roman" panose="02020603050405020304" pitchFamily="18" charset="0"/>
              </a:rPr>
              <a:t>个连续像素点的灰度值小于</a:t>
            </a:r>
            <a:r>
              <a:rPr lang="en-US" altLang="zh-CN">
                <a:latin typeface="Times New Roman" panose="02020603050405020304" pitchFamily="18" charset="0"/>
                <a:ea typeface="宋体" panose="02010600030101010101" pitchFamily="2" charset="-122"/>
                <a:cs typeface="Times New Roman" panose="02020603050405020304" pitchFamily="18" charset="0"/>
              </a:rPr>
              <a:t>Ip-t</a:t>
            </a:r>
            <a:r>
              <a:rPr lang="zh-CN" altLang="en-US">
                <a:latin typeface="Times New Roman" panose="02020603050405020304" pitchFamily="18" charset="0"/>
                <a:ea typeface="宋体" panose="02010600030101010101" pitchFamily="2" charset="-122"/>
                <a:cs typeface="Times New Roman" panose="02020603050405020304" pitchFamily="18" charset="0"/>
              </a:rPr>
              <a:t>或大于</a:t>
            </a:r>
            <a:r>
              <a:rPr lang="en-US" altLang="zh-CN">
                <a:latin typeface="Times New Roman" panose="02020603050405020304" pitchFamily="18" charset="0"/>
                <a:ea typeface="宋体" panose="02010600030101010101" pitchFamily="2" charset="-122"/>
                <a:cs typeface="Times New Roman" panose="02020603050405020304" pitchFamily="18" charset="0"/>
              </a:rPr>
              <a:t>Ip+t</a:t>
            </a:r>
            <a:r>
              <a:rPr lang="zh-CN" altLang="en-US">
                <a:latin typeface="Times New Roman" panose="02020603050405020304" pitchFamily="18" charset="0"/>
                <a:ea typeface="宋体" panose="02010600030101010101" pitchFamily="2" charset="-122"/>
                <a:cs typeface="Times New Roman" panose="02020603050405020304" pitchFamily="18" charset="0"/>
              </a:rPr>
              <a:t>，那么这个点即为角点</a:t>
            </a:r>
          </a:p>
        </p:txBody>
      </p:sp>
      <p:pic>
        <p:nvPicPr>
          <p:cNvPr id="3074" name="Picture 2" descr="FAST Corner">
            <a:extLst>
              <a:ext uri="{FF2B5EF4-FFF2-40B4-BE49-F238E27FC236}">
                <a16:creationId xmlns:a16="http://schemas.microsoft.com/office/drawing/2014/main" id="{CE44EB3B-2B45-428D-644B-3059E4639CD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9440" y="3298151"/>
            <a:ext cx="5038273" cy="2416797"/>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id="{0D6B3B9E-12F9-BF0F-808B-45C5D05353B2}"/>
              </a:ext>
            </a:extLst>
          </p:cNvPr>
          <p:cNvSpPr txBox="1"/>
          <p:nvPr/>
        </p:nvSpPr>
        <p:spPr>
          <a:xfrm>
            <a:off x="5584316" y="1604209"/>
            <a:ext cx="6240780" cy="1200329"/>
          </a:xfrm>
          <a:prstGeom prst="rect">
            <a:avLst/>
          </a:prstGeom>
          <a:noFill/>
        </p:spPr>
        <p:txBody>
          <a:bodyPr wrap="square">
            <a:spAutoFit/>
          </a:bodyPr>
          <a:lstStyle/>
          <a:p>
            <a:r>
              <a:rPr lang="en-US" altLang="zh-CN" b="0" i="0">
                <a:effectLst/>
                <a:latin typeface="Times New Roman" panose="02020603050405020304" pitchFamily="18" charset="0"/>
                <a:cs typeface="Times New Roman" panose="02020603050405020304" pitchFamily="18" charset="0"/>
              </a:rPr>
              <a:t>FAST </a:t>
            </a:r>
            <a:r>
              <a:rPr lang="zh-CN" altLang="en-US" b="0" i="0">
                <a:effectLst/>
                <a:latin typeface="宋体" panose="02010600030101010101" pitchFamily="2" charset="-122"/>
                <a:ea typeface="宋体" panose="02010600030101010101" pitchFamily="2" charset="-122"/>
                <a:cs typeface="Times New Roman" panose="02020603050405020304" pitchFamily="18" charset="0"/>
              </a:rPr>
              <a:t>角点定义为：若某像素点与周围邻域足够多的像素点处于不同区域，则该像素可能为角点。考虑灰度图像，即若某像素点的灰度值比周围邻域足够多的像素点的灰度值大或小，则该点可能为角点。</a:t>
            </a:r>
            <a:endParaRPr lang="zh-CN" altLang="en-US">
              <a:latin typeface="宋体" panose="02010600030101010101" pitchFamily="2" charset="-122"/>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4B3693DD-6168-9AAA-9B8A-D24259BA9282}"/>
              </a:ext>
            </a:extLst>
          </p:cNvPr>
          <p:cNvSpPr txBox="1"/>
          <p:nvPr/>
        </p:nvSpPr>
        <p:spPr>
          <a:xfrm>
            <a:off x="5589070" y="5405797"/>
            <a:ext cx="6168188" cy="923330"/>
          </a:xfrm>
          <a:prstGeom prst="rect">
            <a:avLst/>
          </a:prstGeom>
          <a:noFill/>
        </p:spPr>
        <p:txBody>
          <a:bodyPr wrap="square">
            <a:spAutoFit/>
          </a:bodyPr>
          <a:lstStyle/>
          <a:p>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首先利用</a:t>
            </a:r>
            <a:r>
              <a:rPr lang="en-US" altLang="zh-CN" sz="1800" kern="100">
                <a:effectLst/>
                <a:latin typeface="Times New Roman" panose="02020603050405020304" pitchFamily="18" charset="0"/>
                <a:ea typeface="宋体" panose="02010600030101010101" pitchFamily="2" charset="-122"/>
              </a:rPr>
              <a:t>FAST</a:t>
            </a:r>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算法检测特征点，然后利用</a:t>
            </a:r>
            <a:r>
              <a:rPr lang="en-US" altLang="zh-CN" sz="1800" kern="100">
                <a:effectLst/>
                <a:latin typeface="Times New Roman" panose="02020603050405020304" pitchFamily="18" charset="0"/>
                <a:ea typeface="宋体" panose="02010600030101010101" pitchFamily="2" charset="-122"/>
              </a:rPr>
              <a:t>Harris</a:t>
            </a:r>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角点的度量方式，从提取的</a:t>
            </a:r>
            <a:r>
              <a:rPr lang="en-US" altLang="zh-CN" sz="1800" kern="100">
                <a:effectLst/>
                <a:latin typeface="Times New Roman" panose="02020603050405020304" pitchFamily="18" charset="0"/>
                <a:ea typeface="宋体" panose="02010600030101010101" pitchFamily="2" charset="-122"/>
              </a:rPr>
              <a:t>FAST</a:t>
            </a:r>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角点中筛选出</a:t>
            </a:r>
            <a:r>
              <a:rPr lang="en-US" altLang="zh-CN" sz="1800" kern="100">
                <a:effectLst/>
                <a:latin typeface="Times New Roman" panose="02020603050405020304" pitchFamily="18" charset="0"/>
                <a:ea typeface="宋体" panose="02010600030101010101" pitchFamily="2" charset="-122"/>
              </a:rPr>
              <a:t>N</a:t>
            </a:r>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个</a:t>
            </a:r>
            <a:r>
              <a:rPr lang="en-US" altLang="zh-CN" sz="1800" kern="100">
                <a:effectLst/>
                <a:latin typeface="Times New Roman" panose="02020603050405020304" pitchFamily="18" charset="0"/>
                <a:ea typeface="宋体" panose="02010600030101010101" pitchFamily="2" charset="-122"/>
              </a:rPr>
              <a:t>Harris</a:t>
            </a:r>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响应值最大的特征点</a:t>
            </a:r>
            <a:endParaRPr lang="zh-CN" altLang="en-US"/>
          </a:p>
        </p:txBody>
      </p:sp>
      <p:sp>
        <p:nvSpPr>
          <p:cNvPr id="9" name="文本框 8">
            <a:extLst>
              <a:ext uri="{FF2B5EF4-FFF2-40B4-BE49-F238E27FC236}">
                <a16:creationId xmlns:a16="http://schemas.microsoft.com/office/drawing/2014/main" id="{C49B1F31-78C8-4AD8-1C1C-5213F324A3D3}"/>
              </a:ext>
            </a:extLst>
          </p:cNvPr>
          <p:cNvSpPr txBox="1"/>
          <p:nvPr/>
        </p:nvSpPr>
        <p:spPr>
          <a:xfrm>
            <a:off x="6021578" y="1069826"/>
            <a:ext cx="4271615" cy="523220"/>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2.1.1</a:t>
            </a:r>
            <a:r>
              <a:rPr lang="en-US" altLang="zh-CN" sz="2800">
                <a:latin typeface="思源黑体 CN Heavy" panose="020B0A00000000000000" pitchFamily="34" charset="-122"/>
                <a:ea typeface="思源黑体 CN Heavy" panose="020B0A00000000000000" pitchFamily="34" charset="-122"/>
              </a:rPr>
              <a:t> </a:t>
            </a:r>
            <a:r>
              <a:rPr lang="zh-CN" altLang="en-US" sz="2400">
                <a:solidFill>
                  <a:srgbClr val="000000"/>
                </a:solidFill>
                <a:latin typeface="宋体" panose="02010600030101010101" pitchFamily="2" charset="-122"/>
                <a:ea typeface="宋体" panose="02010600030101010101" pitchFamily="2" charset="-122"/>
                <a:cs typeface="Times New Roman" panose="02020603050405020304" pitchFamily="18" charset="0"/>
              </a:rPr>
              <a:t>角点检测</a:t>
            </a:r>
          </a:p>
        </p:txBody>
      </p:sp>
    </p:spTree>
    <p:extLst>
      <p:ext uri="{BB962C8B-B14F-4D97-AF65-F5344CB8AC3E}">
        <p14:creationId xmlns:p14="http://schemas.microsoft.com/office/powerpoint/2010/main" val="26434787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A2DF11C-560B-447E-9E1A-EE34CE2AD696}"/>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52" name="文本框 51">
            <a:extLst>
              <a:ext uri="{FF2B5EF4-FFF2-40B4-BE49-F238E27FC236}">
                <a16:creationId xmlns:a16="http://schemas.microsoft.com/office/drawing/2014/main" id="{6E5DF0BF-8063-47AF-9045-7397452B4016}"/>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3" name="文本框 52">
            <a:extLst>
              <a:ext uri="{FF2B5EF4-FFF2-40B4-BE49-F238E27FC236}">
                <a16:creationId xmlns:a16="http://schemas.microsoft.com/office/drawing/2014/main" id="{7352527F-EEE9-40DC-AF7E-2AB755092F5D}"/>
              </a:ext>
            </a:extLst>
          </p:cNvPr>
          <p:cNvSpPr txBox="1"/>
          <p:nvPr/>
        </p:nvSpPr>
        <p:spPr>
          <a:xfrm>
            <a:off x="1865249" y="1665932"/>
            <a:ext cx="2658670"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已完成的研究工作及成果</a:t>
            </a:r>
          </a:p>
        </p:txBody>
      </p:sp>
      <p:cxnSp>
        <p:nvCxnSpPr>
          <p:cNvPr id="60" name="直接连接符 59">
            <a:extLst>
              <a:ext uri="{FF2B5EF4-FFF2-40B4-BE49-F238E27FC236}">
                <a16:creationId xmlns:a16="http://schemas.microsoft.com/office/drawing/2014/main" id="{BE9B7B73-52BE-409F-A1BC-BC59EDA46D50}"/>
              </a:ext>
            </a:extLst>
          </p:cNvPr>
          <p:cNvCxnSpPr/>
          <p:nvPr/>
        </p:nvCxnSpPr>
        <p:spPr>
          <a:xfrm>
            <a:off x="3609519" y="761114"/>
            <a:ext cx="914400" cy="914400"/>
          </a:xfrm>
          <a:prstGeom prst="line">
            <a:avLst/>
          </a:prstGeom>
        </p:spPr>
        <p:style>
          <a:lnRef idx="1">
            <a:schemeClr val="accent1"/>
          </a:lnRef>
          <a:fillRef idx="0">
            <a:schemeClr val="accent1"/>
          </a:fillRef>
          <a:effectRef idx="0">
            <a:schemeClr val="accent1"/>
          </a:effectRef>
          <a:fontRef idx="minor">
            <a:schemeClr val="tx1"/>
          </a:fontRef>
        </p:style>
      </p:cxnSp>
      <p:pic>
        <p:nvPicPr>
          <p:cNvPr id="62" name="图片 61">
            <a:extLst>
              <a:ext uri="{FF2B5EF4-FFF2-40B4-BE49-F238E27FC236}">
                <a16:creationId xmlns:a16="http://schemas.microsoft.com/office/drawing/2014/main" id="{616B43E7-B100-4C2A-953A-07988053B6A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204" b="90000" l="10000" r="98646">
                        <a14:foregroundMark x1="90625" y1="13611" x2="90625" y2="13611"/>
                        <a14:foregroundMark x1="90625" y1="13611" x2="90625" y2="13611"/>
                        <a14:foregroundMark x1="90625" y1="13611" x2="90625" y2="13611"/>
                        <a14:foregroundMark x1="95156" y1="8333" x2="95156" y2="8333"/>
                        <a14:foregroundMark x1="95156" y1="8333" x2="95156" y2="8333"/>
                        <a14:foregroundMark x1="96771" y1="6944" x2="96771" y2="6944"/>
                        <a14:foregroundMark x1="97031" y1="6481" x2="98646" y2="4537"/>
                        <a14:foregroundMark x1="79635" y1="23611" x2="79635" y2="23611"/>
                        <a14:foregroundMark x1="83125" y1="23611" x2="83125" y2="23611"/>
                        <a14:foregroundMark x1="81510" y1="23611" x2="81510" y2="23611"/>
                        <a14:foregroundMark x1="77448" y1="26481" x2="77448" y2="26481"/>
                        <a14:foregroundMark x1="84427" y1="5926" x2="84427" y2="5926"/>
                        <a14:foregroundMark x1="85260" y1="5463" x2="86875" y2="4537"/>
                        <a14:foregroundMark x1="86875" y1="4537" x2="86875" y2="4537"/>
                        <a14:foregroundMark x1="68906" y1="24537" x2="68906" y2="24537"/>
                        <a14:foregroundMark x1="66719" y1="13148" x2="66719" y2="13148"/>
                        <a14:foregroundMark x1="70469" y1="9259" x2="72083" y2="7870"/>
                        <a14:foregroundMark x1="72917" y1="6944" x2="75313" y2="5463"/>
                        <a14:foregroundMark x1="76667" y1="4074" x2="78802" y2="2593"/>
                        <a14:foregroundMark x1="79896" y1="1204" x2="79896" y2="1204"/>
                        <a14:foregroundMark x1="76146" y1="28889" x2="76146" y2="28889"/>
                        <a14:foregroundMark x1="71563" y1="22685" x2="71563" y2="22685"/>
                        <a14:foregroundMark x1="68073" y1="25556" x2="68073" y2="25556"/>
                        <a14:foregroundMark x1="60052" y1="21667" x2="60052" y2="21667"/>
                        <a14:foregroundMark x1="75052" y1="17870" x2="75052" y2="17870"/>
                        <a14:backgroundMark x1="12812" y1="87963" x2="37240" y2="74907"/>
                        <a14:backgroundMark x1="37240" y1="74907" x2="25000" y2="58981"/>
                        <a14:backgroundMark x1="25000" y1="58981" x2="9115" y2="61574"/>
                        <a14:backgroundMark x1="9115" y1="61574" x2="2344" y2="67963"/>
                        <a14:backgroundMark x1="81198" y1="80833" x2="82083" y2="28519"/>
                        <a14:backgroundMark x1="64896" y1="29259" x2="22604" y2="15556"/>
                        <a14:backgroundMark x1="22604" y1="15556" x2="28177" y2="62963"/>
                        <a14:backgroundMark x1="28177" y1="62963" x2="50521" y2="85556"/>
                        <a14:backgroundMark x1="50521" y1="85556" x2="82292" y2="75556"/>
                      </a14:backgroundRemoval>
                    </a14:imgEffect>
                  </a14:imgLayer>
                </a14:imgProps>
              </a:ext>
              <a:ext uri="{28A0092B-C50C-407E-A947-70E740481C1C}">
                <a14:useLocalDpi xmlns:a14="http://schemas.microsoft.com/office/drawing/2010/main" val="0"/>
              </a:ext>
            </a:extLst>
          </a:blip>
          <a:stretch>
            <a:fillRect/>
          </a:stretch>
        </p:blipFill>
        <p:spPr>
          <a:xfrm rot="10800000">
            <a:off x="-3" y="3999345"/>
            <a:ext cx="5101899" cy="2869818"/>
          </a:xfrm>
          <a:prstGeom prst="rect">
            <a:avLst/>
          </a:prstGeom>
        </p:spPr>
      </p:pic>
      <p:pic>
        <p:nvPicPr>
          <p:cNvPr id="69" name="图片 68">
            <a:extLst>
              <a:ext uri="{FF2B5EF4-FFF2-40B4-BE49-F238E27FC236}">
                <a16:creationId xmlns:a16="http://schemas.microsoft.com/office/drawing/2014/main" id="{60FB0FAF-C96C-4293-8B9A-84F7E7F46D4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70" name="矩形 69">
            <a:extLst>
              <a:ext uri="{FF2B5EF4-FFF2-40B4-BE49-F238E27FC236}">
                <a16:creationId xmlns:a16="http://schemas.microsoft.com/office/drawing/2014/main" id="{C10F8433-6D27-4708-8CC3-B05C2ABDED2D}"/>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a:extLst>
              <a:ext uri="{FF2B5EF4-FFF2-40B4-BE49-F238E27FC236}">
                <a16:creationId xmlns:a16="http://schemas.microsoft.com/office/drawing/2014/main" id="{DD71E12D-F14F-4476-8235-830016FB1500}"/>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F4BE198A-BC4F-4859-AE95-01B9F73DDE6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6" name="图片 15">
            <a:extLst>
              <a:ext uri="{FF2B5EF4-FFF2-40B4-BE49-F238E27FC236}">
                <a16:creationId xmlns:a16="http://schemas.microsoft.com/office/drawing/2014/main" id="{6725773B-99C3-43C4-9275-CD47BEC50FE3}"/>
              </a:ext>
            </a:extLst>
          </p:cNvPr>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2" name="文本框 1">
            <a:extLst>
              <a:ext uri="{FF2B5EF4-FFF2-40B4-BE49-F238E27FC236}">
                <a16:creationId xmlns:a16="http://schemas.microsoft.com/office/drawing/2014/main" id="{E6E1D6A2-BEB6-156D-648F-F9BF31FA9C6F}"/>
              </a:ext>
            </a:extLst>
          </p:cNvPr>
          <p:cNvSpPr txBox="1"/>
          <p:nvPr/>
        </p:nvSpPr>
        <p:spPr>
          <a:xfrm>
            <a:off x="5717350" y="588546"/>
            <a:ext cx="4271615" cy="523220"/>
          </a:xfrm>
          <a:prstGeom prst="rect">
            <a:avLst/>
          </a:prstGeom>
          <a:noFill/>
        </p:spPr>
        <p:txBody>
          <a:bodyPr wrap="square" rtlCol="0">
            <a:spAutoFit/>
          </a:bodyPr>
          <a:lstStyle/>
          <a:p>
            <a:pPr algn="ctr"/>
            <a:r>
              <a:rPr lang="en-US" altLang="zh-CN" sz="2800" b="1">
                <a:latin typeface="Times New Roman" panose="02020603050405020304" pitchFamily="18" charset="0"/>
                <a:ea typeface="思源黑体 CN Heavy" panose="020B0A00000000000000" pitchFamily="34" charset="-122"/>
                <a:cs typeface="Times New Roman" panose="02020603050405020304" pitchFamily="18" charset="0"/>
              </a:rPr>
              <a:t>2.1</a:t>
            </a:r>
            <a:r>
              <a:rPr lang="en-US" altLang="zh-CN" sz="2800" b="1">
                <a:latin typeface="思源黑体 CN Heavy" panose="020B0A00000000000000" pitchFamily="34" charset="-122"/>
                <a:ea typeface="思源黑体 CN Heavy" panose="020B0A00000000000000" pitchFamily="34" charset="-122"/>
              </a:rPr>
              <a:t> </a:t>
            </a:r>
            <a:r>
              <a:rPr lang="en-US" altLang="zh-CN" sz="2400" b="1">
                <a:solidFill>
                  <a:srgbClr val="000000"/>
                </a:solidFill>
                <a:effectLst/>
                <a:latin typeface="宋体" panose="02010600030101010101" pitchFamily="2" charset="-122"/>
                <a:ea typeface="宋体" panose="02010600030101010101" pitchFamily="2" charset="-122"/>
              </a:rPr>
              <a:t>ORB</a:t>
            </a:r>
            <a:r>
              <a:rPr lang="zh-CN" altLang="zh-CN"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特征点</a:t>
            </a:r>
            <a:r>
              <a:rPr lang="zh-CN" altLang="en-US"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a:t>
            </a:r>
            <a:r>
              <a:rPr lang="zh-CN" altLang="zh-CN"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检测与跟踪</a:t>
            </a:r>
            <a:endParaRPr lang="zh-CN" altLang="en-US" sz="2400" b="1">
              <a:latin typeface="宋体" panose="02010600030101010101" pitchFamily="2" charset="-122"/>
              <a:ea typeface="宋体" panose="02010600030101010101" pitchFamily="2" charset="-122"/>
            </a:endParaRPr>
          </a:p>
        </p:txBody>
      </p:sp>
      <p:sp>
        <p:nvSpPr>
          <p:cNvPr id="3" name="文本框 2">
            <a:extLst>
              <a:ext uri="{FF2B5EF4-FFF2-40B4-BE49-F238E27FC236}">
                <a16:creationId xmlns:a16="http://schemas.microsoft.com/office/drawing/2014/main" id="{7FB39EF4-4E3E-97F3-9283-07264E2F790C}"/>
              </a:ext>
            </a:extLst>
          </p:cNvPr>
          <p:cNvSpPr txBox="1"/>
          <p:nvPr/>
        </p:nvSpPr>
        <p:spPr>
          <a:xfrm>
            <a:off x="5576510" y="3089505"/>
            <a:ext cx="6496050" cy="2308324"/>
          </a:xfrm>
          <a:prstGeom prst="rect">
            <a:avLst/>
          </a:prstGeom>
          <a:noFill/>
        </p:spPr>
        <p:txBody>
          <a:bodyPr wrap="square">
            <a:spAutoFit/>
          </a:bodyPr>
          <a:lstStyle/>
          <a:p>
            <a:r>
              <a:rPr lang="en-US" altLang="zh-CN">
                <a:latin typeface="Times New Roman" panose="02020603050405020304" pitchFamily="18" charset="0"/>
                <a:ea typeface="宋体" panose="02010600030101010101" pitchFamily="2" charset="-122"/>
                <a:cs typeface="Times New Roman" panose="02020603050405020304" pitchFamily="18" charset="0"/>
              </a:rPr>
              <a:t>Harris</a:t>
            </a:r>
            <a:r>
              <a:rPr lang="zh-CN" altLang="en-US">
                <a:latin typeface="Times New Roman" panose="02020603050405020304" pitchFamily="18" charset="0"/>
                <a:ea typeface="宋体" panose="02010600030101010101" pitchFamily="2" charset="-122"/>
                <a:cs typeface="Times New Roman" panose="02020603050405020304" pitchFamily="18" charset="0"/>
              </a:rPr>
              <a:t>角点检测具体步骤：</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①、计算图像的梯度：通过对图像进行梯度计算，获取图像中每个像素的梯度幅值和方向。</a:t>
            </a:r>
            <a:endParaRPr lang="zh-CN" altLang="zh-CN" sz="1800" kern="100">
              <a:effectLst/>
              <a:latin typeface="宋体" panose="02010600030101010101" pitchFamily="2" charset="-122"/>
              <a:ea typeface="宋体" panose="02010600030101010101" pitchFamily="2" charset="-122"/>
              <a:cs typeface="Times New Roman" panose="02020603050405020304" pitchFamily="18" charset="0"/>
            </a:endParaRPr>
          </a:p>
          <a:p>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②、计算自相关矩阵：对于每个像素，计算其周围窗口内的梯度幅值和方向的自相关矩阵。</a:t>
            </a:r>
            <a:endParaRPr lang="zh-CN" altLang="zh-CN" sz="1800" kern="100">
              <a:effectLst/>
              <a:latin typeface="宋体" panose="02010600030101010101" pitchFamily="2" charset="-122"/>
              <a:ea typeface="宋体" panose="02010600030101010101" pitchFamily="2" charset="-122"/>
              <a:cs typeface="Times New Roman" panose="02020603050405020304" pitchFamily="18" charset="0"/>
            </a:endParaRPr>
          </a:p>
          <a:p>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③、计算角点响应函数：使用自相关矩阵计算每个像素的角点响应函数，该函数度量了像素周围区域的角点特征，其中角点响应函数公式为：</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0D6B3B9E-12F9-BF0F-808B-45C5D05353B2}"/>
              </a:ext>
            </a:extLst>
          </p:cNvPr>
          <p:cNvSpPr txBox="1"/>
          <p:nvPr/>
        </p:nvSpPr>
        <p:spPr>
          <a:xfrm>
            <a:off x="5584316" y="1604209"/>
            <a:ext cx="6240780" cy="1200329"/>
          </a:xfrm>
          <a:prstGeom prst="rect">
            <a:avLst/>
          </a:prstGeom>
          <a:noFill/>
        </p:spPr>
        <p:txBody>
          <a:bodyPr wrap="square">
            <a:spAutoFit/>
          </a:bodyPr>
          <a:lstStyle/>
          <a:p>
            <a:r>
              <a:rPr lang="en-US" altLang="zh-CN" sz="1800" kern="100">
                <a:effectLst/>
                <a:latin typeface="Times New Roman" panose="02020603050405020304" pitchFamily="18" charset="0"/>
                <a:ea typeface="宋体" panose="02010600030101010101" pitchFamily="2" charset="-122"/>
                <a:cs typeface="Times New Roman" panose="02020603050405020304" pitchFamily="18" charset="0"/>
              </a:rPr>
              <a:t>Harris</a:t>
            </a:r>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角点是计算机视觉中用于检测图像局部特征点的一种方法。角点定义为图像中灰度变化剧烈的点，或者在两个主方向上的特征点。在图像处理中，这些点通常对应于物体的边缘或角落，具有明显变化的像素梯度</a:t>
            </a:r>
            <a:r>
              <a:rPr lang="zh-CN" altLang="en-US" b="0" i="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a:latin typeface="宋体" panose="02010600030101010101" pitchFamily="2" charset="-122"/>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C49B1F31-78C8-4AD8-1C1C-5213F324A3D3}"/>
              </a:ext>
            </a:extLst>
          </p:cNvPr>
          <p:cNvSpPr txBox="1"/>
          <p:nvPr/>
        </p:nvSpPr>
        <p:spPr>
          <a:xfrm>
            <a:off x="6021578" y="1069826"/>
            <a:ext cx="4271615" cy="523220"/>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2.1.1</a:t>
            </a:r>
            <a:r>
              <a:rPr lang="en-US" altLang="zh-CN" sz="2800">
                <a:latin typeface="思源黑体 CN Heavy" panose="020B0A00000000000000" pitchFamily="34" charset="-122"/>
                <a:ea typeface="思源黑体 CN Heavy" panose="020B0A00000000000000" pitchFamily="34" charset="-122"/>
              </a:rPr>
              <a:t> </a:t>
            </a:r>
            <a:r>
              <a:rPr lang="zh-CN" altLang="en-US" sz="2400">
                <a:solidFill>
                  <a:srgbClr val="000000"/>
                </a:solidFill>
                <a:latin typeface="宋体" panose="02010600030101010101" pitchFamily="2" charset="-122"/>
                <a:ea typeface="宋体" panose="02010600030101010101" pitchFamily="2" charset="-122"/>
                <a:cs typeface="Times New Roman" panose="02020603050405020304" pitchFamily="18" charset="0"/>
              </a:rPr>
              <a:t>角点检测</a:t>
            </a:r>
          </a:p>
        </p:txBody>
      </p:sp>
      <p:pic>
        <p:nvPicPr>
          <p:cNvPr id="23" name="图片 22">
            <a:extLst>
              <a:ext uri="{FF2B5EF4-FFF2-40B4-BE49-F238E27FC236}">
                <a16:creationId xmlns:a16="http://schemas.microsoft.com/office/drawing/2014/main" id="{00E2A165-1C61-A9E0-995D-A7F05AC58436}"/>
              </a:ext>
            </a:extLst>
          </p:cNvPr>
          <p:cNvPicPr>
            <a:picLocks noChangeAspect="1"/>
          </p:cNvPicPr>
          <p:nvPr/>
        </p:nvPicPr>
        <p:blipFill>
          <a:blip r:embed="rId9">
            <a:extLst>
              <a:ext uri="{BEBA8EAE-BF5A-486C-A8C5-ECC9F3942E4B}">
                <a14:imgProps xmlns:a14="http://schemas.microsoft.com/office/drawing/2010/main">
                  <a14:imgLayer r:embed="rId10">
                    <a14:imgEffect>
                      <a14:sharpenSoften amount="50000"/>
                    </a14:imgEffect>
                  </a14:imgLayer>
                </a14:imgProps>
              </a:ext>
            </a:extLst>
          </a:blip>
          <a:stretch>
            <a:fillRect/>
          </a:stretch>
        </p:blipFill>
        <p:spPr>
          <a:xfrm>
            <a:off x="6908115" y="5397829"/>
            <a:ext cx="3385078" cy="513310"/>
          </a:xfrm>
          <a:prstGeom prst="rect">
            <a:avLst/>
          </a:prstGeom>
        </p:spPr>
      </p:pic>
      <p:sp>
        <p:nvSpPr>
          <p:cNvPr id="26" name="文本框 25">
            <a:extLst>
              <a:ext uri="{FF2B5EF4-FFF2-40B4-BE49-F238E27FC236}">
                <a16:creationId xmlns:a16="http://schemas.microsoft.com/office/drawing/2014/main" id="{011B9FC2-E104-7799-1CE7-A10BC813E213}"/>
              </a:ext>
            </a:extLst>
          </p:cNvPr>
          <p:cNvSpPr txBox="1"/>
          <p:nvPr/>
        </p:nvSpPr>
        <p:spPr>
          <a:xfrm>
            <a:off x="5552654" y="5945765"/>
            <a:ext cx="6096000" cy="737189"/>
          </a:xfrm>
          <a:prstGeom prst="rect">
            <a:avLst/>
          </a:prstGeom>
          <a:noFill/>
        </p:spPr>
        <p:txBody>
          <a:bodyPr wrap="square">
            <a:spAutoFit/>
          </a:bodyPr>
          <a:lstStyle/>
          <a:p>
            <a:pPr indent="304800" algn="just">
              <a:lnSpc>
                <a:spcPct val="125000"/>
              </a:lnSpc>
            </a:pPr>
            <a:r>
              <a:rPr lang="zh-CN" altLang="zh-CN" sz="1800" kern="100">
                <a:effectLst/>
                <a:latin typeface="Times New Roman" panose="02020603050405020304" pitchFamily="18" charset="0"/>
                <a:ea typeface="宋体" panose="02010600030101010101" pitchFamily="2" charset="-122"/>
                <a:cs typeface="Times New Roman" panose="02020603050405020304" pitchFamily="18" charset="0"/>
              </a:rPr>
              <a:t>④、非极大值抑制：对于每个像素，比较其角点响应函数与周围像素的响应函数，保留局部最大值作为角点。</a:t>
            </a:r>
            <a:endParaRPr lang="zh-CN" altLang="zh-CN" sz="1400" kern="10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6325453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A2DF11C-560B-447E-9E1A-EE34CE2AD696}"/>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cxnSp>
        <p:nvCxnSpPr>
          <p:cNvPr id="60" name="直接连接符 59">
            <a:extLst>
              <a:ext uri="{FF2B5EF4-FFF2-40B4-BE49-F238E27FC236}">
                <a16:creationId xmlns:a16="http://schemas.microsoft.com/office/drawing/2014/main" id="{BE9B7B73-52BE-409F-A1BC-BC59EDA46D50}"/>
              </a:ext>
            </a:extLst>
          </p:cNvPr>
          <p:cNvCxnSpPr/>
          <p:nvPr/>
        </p:nvCxnSpPr>
        <p:spPr>
          <a:xfrm>
            <a:off x="3609519" y="761114"/>
            <a:ext cx="914400" cy="914400"/>
          </a:xfrm>
          <a:prstGeom prst="line">
            <a:avLst/>
          </a:prstGeom>
        </p:spPr>
        <p:style>
          <a:lnRef idx="1">
            <a:schemeClr val="accent1"/>
          </a:lnRef>
          <a:fillRef idx="0">
            <a:schemeClr val="accent1"/>
          </a:fillRef>
          <a:effectRef idx="0">
            <a:schemeClr val="accent1"/>
          </a:effectRef>
          <a:fontRef idx="minor">
            <a:schemeClr val="tx1"/>
          </a:fontRef>
        </p:style>
      </p:cxnSp>
      <p:pic>
        <p:nvPicPr>
          <p:cNvPr id="62" name="图片 61">
            <a:extLst>
              <a:ext uri="{FF2B5EF4-FFF2-40B4-BE49-F238E27FC236}">
                <a16:creationId xmlns:a16="http://schemas.microsoft.com/office/drawing/2014/main" id="{616B43E7-B100-4C2A-953A-07988053B6A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204" b="90000" l="10000" r="98646">
                        <a14:foregroundMark x1="90625" y1="13611" x2="90625" y2="13611"/>
                        <a14:foregroundMark x1="90625" y1="13611" x2="90625" y2="13611"/>
                        <a14:foregroundMark x1="90625" y1="13611" x2="90625" y2="13611"/>
                        <a14:foregroundMark x1="95156" y1="8333" x2="95156" y2="8333"/>
                        <a14:foregroundMark x1="95156" y1="8333" x2="95156" y2="8333"/>
                        <a14:foregroundMark x1="96771" y1="6944" x2="96771" y2="6944"/>
                        <a14:foregroundMark x1="97031" y1="6481" x2="98646" y2="4537"/>
                        <a14:foregroundMark x1="79635" y1="23611" x2="79635" y2="23611"/>
                        <a14:foregroundMark x1="83125" y1="23611" x2="83125" y2="23611"/>
                        <a14:foregroundMark x1="81510" y1="23611" x2="81510" y2="23611"/>
                        <a14:foregroundMark x1="77448" y1="26481" x2="77448" y2="26481"/>
                        <a14:foregroundMark x1="84427" y1="5926" x2="84427" y2="5926"/>
                        <a14:foregroundMark x1="85260" y1="5463" x2="86875" y2="4537"/>
                        <a14:foregroundMark x1="86875" y1="4537" x2="86875" y2="4537"/>
                        <a14:foregroundMark x1="68906" y1="24537" x2="68906" y2="24537"/>
                        <a14:foregroundMark x1="66719" y1="13148" x2="66719" y2="13148"/>
                        <a14:foregroundMark x1="70469" y1="9259" x2="72083" y2="7870"/>
                        <a14:foregroundMark x1="72917" y1="6944" x2="75313" y2="5463"/>
                        <a14:foregroundMark x1="76667" y1="4074" x2="78802" y2="2593"/>
                        <a14:foregroundMark x1="79896" y1="1204" x2="79896" y2="1204"/>
                        <a14:foregroundMark x1="76146" y1="28889" x2="76146" y2="28889"/>
                        <a14:foregroundMark x1="71563" y1="22685" x2="71563" y2="22685"/>
                        <a14:foregroundMark x1="68073" y1="25556" x2="68073" y2="25556"/>
                        <a14:foregroundMark x1="60052" y1="21667" x2="60052" y2="21667"/>
                        <a14:foregroundMark x1="75052" y1="17870" x2="75052" y2="17870"/>
                        <a14:backgroundMark x1="12812" y1="87963" x2="37240" y2="74907"/>
                        <a14:backgroundMark x1="37240" y1="74907" x2="25000" y2="58981"/>
                        <a14:backgroundMark x1="25000" y1="58981" x2="9115" y2="61574"/>
                        <a14:backgroundMark x1="9115" y1="61574" x2="2344" y2="67963"/>
                        <a14:backgroundMark x1="81198" y1="80833" x2="82083" y2="28519"/>
                        <a14:backgroundMark x1="64896" y1="29259" x2="22604" y2="15556"/>
                        <a14:backgroundMark x1="22604" y1="15556" x2="28177" y2="62963"/>
                        <a14:backgroundMark x1="28177" y1="62963" x2="50521" y2="85556"/>
                        <a14:backgroundMark x1="50521" y1="85556" x2="82292" y2="75556"/>
                      </a14:backgroundRemoval>
                    </a14:imgEffect>
                  </a14:imgLayer>
                </a14:imgProps>
              </a:ext>
              <a:ext uri="{28A0092B-C50C-407E-A947-70E740481C1C}">
                <a14:useLocalDpi xmlns:a14="http://schemas.microsoft.com/office/drawing/2010/main" val="0"/>
              </a:ext>
            </a:extLst>
          </a:blip>
          <a:stretch>
            <a:fillRect/>
          </a:stretch>
        </p:blipFill>
        <p:spPr>
          <a:xfrm rot="10800000">
            <a:off x="-3" y="3999345"/>
            <a:ext cx="5101899" cy="2869818"/>
          </a:xfrm>
          <a:prstGeom prst="rect">
            <a:avLst/>
          </a:prstGeom>
        </p:spPr>
      </p:pic>
      <p:pic>
        <p:nvPicPr>
          <p:cNvPr id="68" name="图片 67">
            <a:extLst>
              <a:ext uri="{FF2B5EF4-FFF2-40B4-BE49-F238E27FC236}">
                <a16:creationId xmlns:a16="http://schemas.microsoft.com/office/drawing/2014/main" id="{DC78084C-E3F4-4120-94D4-04E46EEDAA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3905793">
            <a:off x="391099" y="2645024"/>
            <a:ext cx="3393827" cy="4656567"/>
          </a:xfrm>
          <a:prstGeom prst="rect">
            <a:avLst/>
          </a:prstGeom>
        </p:spPr>
      </p:pic>
      <p:pic>
        <p:nvPicPr>
          <p:cNvPr id="69" name="图片 68">
            <a:extLst>
              <a:ext uri="{FF2B5EF4-FFF2-40B4-BE49-F238E27FC236}">
                <a16:creationId xmlns:a16="http://schemas.microsoft.com/office/drawing/2014/main" id="{60FB0FAF-C96C-4293-8B9A-84F7E7F46D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70" name="矩形 69">
            <a:extLst>
              <a:ext uri="{FF2B5EF4-FFF2-40B4-BE49-F238E27FC236}">
                <a16:creationId xmlns:a16="http://schemas.microsoft.com/office/drawing/2014/main" id="{C10F8433-6D27-4708-8CC3-B05C2ABDED2D}"/>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a:extLst>
              <a:ext uri="{FF2B5EF4-FFF2-40B4-BE49-F238E27FC236}">
                <a16:creationId xmlns:a16="http://schemas.microsoft.com/office/drawing/2014/main" id="{DD71E12D-F14F-4476-8235-830016FB1500}"/>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F4BE198A-BC4F-4859-AE95-01B9F73DDE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6" name="图片 15">
            <a:extLst>
              <a:ext uri="{FF2B5EF4-FFF2-40B4-BE49-F238E27FC236}">
                <a16:creationId xmlns:a16="http://schemas.microsoft.com/office/drawing/2014/main" id="{6725773B-99C3-43C4-9275-CD47BEC50FE3}"/>
              </a:ext>
            </a:extLst>
          </p:cNvPr>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5" name="文本框 4">
            <a:extLst>
              <a:ext uri="{FF2B5EF4-FFF2-40B4-BE49-F238E27FC236}">
                <a16:creationId xmlns:a16="http://schemas.microsoft.com/office/drawing/2014/main" id="{8773B55A-D820-3D17-BD92-FA0BDAA2EA49}"/>
              </a:ext>
            </a:extLst>
          </p:cNvPr>
          <p:cNvSpPr txBox="1"/>
          <p:nvPr/>
        </p:nvSpPr>
        <p:spPr>
          <a:xfrm>
            <a:off x="4967027" y="1529837"/>
            <a:ext cx="6570574" cy="646331"/>
          </a:xfrm>
          <a:prstGeom prst="rect">
            <a:avLst/>
          </a:prstGeom>
          <a:noFill/>
        </p:spPr>
        <p:txBody>
          <a:bodyPr wrap="square" rtlCol="0">
            <a:spAutoFit/>
          </a:bodyPr>
          <a:lstStyle/>
          <a:p>
            <a:r>
              <a:rPr lang="zh-CN" altLang="en-US"/>
              <a:t>由于</a:t>
            </a:r>
            <a:r>
              <a:rPr lang="en-US" altLang="zh-CN"/>
              <a:t>Fast</a:t>
            </a:r>
            <a:r>
              <a:rPr lang="zh-CN" altLang="en-US"/>
              <a:t>角点检测不具备尺度不变性，所以通过查阅相关资料，我认为可以通过构建高斯金字塔来解决这个问题。</a:t>
            </a:r>
          </a:p>
        </p:txBody>
      </p:sp>
      <p:sp>
        <p:nvSpPr>
          <p:cNvPr id="7" name="文本框 6">
            <a:extLst>
              <a:ext uri="{FF2B5EF4-FFF2-40B4-BE49-F238E27FC236}">
                <a16:creationId xmlns:a16="http://schemas.microsoft.com/office/drawing/2014/main" id="{2016D2D2-04B0-B8F9-AB4C-7F5F4CD43100}"/>
              </a:ext>
            </a:extLst>
          </p:cNvPr>
          <p:cNvSpPr txBox="1"/>
          <p:nvPr/>
        </p:nvSpPr>
        <p:spPr>
          <a:xfrm>
            <a:off x="4928451" y="2428946"/>
            <a:ext cx="6750201" cy="4073297"/>
          </a:xfrm>
          <a:prstGeom prst="rect">
            <a:avLst/>
          </a:prstGeom>
          <a:noFill/>
        </p:spPr>
        <p:txBody>
          <a:bodyPr wrap="square">
            <a:spAutoFit/>
          </a:bodyPr>
          <a:lstStyle/>
          <a:p>
            <a:pPr marL="0" marR="0">
              <a:spcBef>
                <a:spcPts val="0"/>
              </a:spcBef>
              <a:spcAft>
                <a:spcPts val="0"/>
              </a:spcAft>
            </a:pPr>
            <a:r>
              <a:rPr lang="zh-CN" altLang="en-US">
                <a:effectLst/>
              </a:rPr>
              <a:t>高斯金字塔：</a:t>
            </a:r>
          </a:p>
          <a:p>
            <a:pPr marL="0" marR="0">
              <a:spcBef>
                <a:spcPts val="0"/>
              </a:spcBef>
              <a:spcAft>
                <a:spcPts val="0"/>
              </a:spcAft>
            </a:pPr>
            <a:r>
              <a:rPr lang="zh-CN" altLang="en-US">
                <a:effectLst/>
              </a:rPr>
              <a:t>高斯金字塔（</a:t>
            </a:r>
            <a:r>
              <a:rPr lang="en-US" altLang="zh-CN">
                <a:effectLst/>
              </a:rPr>
              <a:t>Gaussian Pyramid</a:t>
            </a:r>
            <a:r>
              <a:rPr lang="zh-CN" altLang="en-US">
                <a:effectLst/>
              </a:rPr>
              <a:t>）是一种图像处理技术，用于在不同分辨率的图像之间构建一系列图像。</a:t>
            </a:r>
            <a:endParaRPr lang="en-US" altLang="zh-CN">
              <a:effectLst/>
            </a:endParaRPr>
          </a:p>
          <a:p>
            <a:pPr marL="0" marR="0">
              <a:spcBef>
                <a:spcPts val="0"/>
              </a:spcBef>
              <a:spcAft>
                <a:spcPts val="0"/>
              </a:spcAft>
            </a:pPr>
            <a:endParaRPr lang="zh-CN" altLang="en-US">
              <a:effectLst/>
            </a:endParaRPr>
          </a:p>
          <a:p>
            <a:pPr marL="0" marR="0">
              <a:spcBef>
                <a:spcPts val="0"/>
              </a:spcBef>
              <a:spcAft>
                <a:spcPts val="0"/>
              </a:spcAft>
            </a:pPr>
            <a:r>
              <a:rPr lang="zh-CN" altLang="en-US">
                <a:effectLst/>
              </a:rPr>
              <a:t>高斯金字塔的构建过程如下：</a:t>
            </a:r>
          </a:p>
          <a:p>
            <a:pPr marL="0" marR="0">
              <a:spcBef>
                <a:spcPts val="0"/>
              </a:spcBef>
              <a:spcAft>
                <a:spcPts val="0"/>
              </a:spcAft>
              <a:buFont typeface="+mj-lt"/>
              <a:buAutoNum type="arabicPeriod"/>
            </a:pPr>
            <a:r>
              <a:rPr lang="zh-CN" altLang="en-US" b="1">
                <a:effectLst/>
              </a:rPr>
              <a:t>基础图像（</a:t>
            </a:r>
            <a:r>
              <a:rPr lang="en-US" altLang="zh-CN" b="1">
                <a:effectLst/>
              </a:rPr>
              <a:t>Base Image</a:t>
            </a:r>
            <a:r>
              <a:rPr lang="zh-CN" altLang="en-US" b="1">
                <a:effectLst/>
              </a:rPr>
              <a:t>）</a:t>
            </a:r>
            <a:r>
              <a:rPr lang="zh-CN" altLang="en-US">
                <a:effectLst/>
              </a:rPr>
              <a:t>：首先，从原始图像开始，这是金字塔的底层。通常，这个图像是原始图像的分辨率最高的版本。</a:t>
            </a:r>
          </a:p>
          <a:p>
            <a:pPr marL="0" marR="0">
              <a:spcBef>
                <a:spcPts val="0"/>
              </a:spcBef>
              <a:spcAft>
                <a:spcPts val="0"/>
              </a:spcAft>
              <a:buFont typeface="+mj-lt"/>
              <a:buAutoNum type="arabicPeriod"/>
            </a:pPr>
            <a:r>
              <a:rPr lang="zh-CN" altLang="en-US" b="1">
                <a:effectLst/>
              </a:rPr>
              <a:t>下采样（</a:t>
            </a:r>
            <a:r>
              <a:rPr lang="en-US" altLang="zh-CN" b="1">
                <a:effectLst/>
              </a:rPr>
              <a:t>Downsampling</a:t>
            </a:r>
            <a:r>
              <a:rPr lang="zh-CN" altLang="en-US" b="1">
                <a:effectLst/>
              </a:rPr>
              <a:t>）</a:t>
            </a:r>
            <a:r>
              <a:rPr lang="zh-CN" altLang="en-US">
                <a:effectLst/>
              </a:rPr>
              <a:t>：通过应用高斯低通滤波，将基础图像缩小到较低的分辨率，从而生成下一层的图像。这个操作减小了图像的尺寸，同时模糊了图像以降低高频噪声。</a:t>
            </a:r>
          </a:p>
          <a:p>
            <a:pPr marL="0" marR="0">
              <a:spcBef>
                <a:spcPts val="0"/>
              </a:spcBef>
              <a:spcAft>
                <a:spcPts val="0"/>
              </a:spcAft>
              <a:buFont typeface="+mj-lt"/>
              <a:buAutoNum type="arabicPeriod"/>
            </a:pPr>
            <a:r>
              <a:rPr lang="zh-CN" altLang="en-US" b="1">
                <a:effectLst/>
              </a:rPr>
              <a:t>重复步骤</a:t>
            </a:r>
            <a:r>
              <a:rPr lang="zh-CN" altLang="en-US">
                <a:effectLst/>
              </a:rPr>
              <a:t>：上述步骤循环进行，每次对前一层图像进行下采样和高斯滤波，生成一个新的较小分辨率的图像。这一过程可以重复多次，生成金字塔的各个级别。</a:t>
            </a:r>
          </a:p>
          <a:p>
            <a:pPr marL="0" marR="0">
              <a:spcBef>
                <a:spcPts val="0"/>
              </a:spcBef>
              <a:spcAft>
                <a:spcPts val="0"/>
              </a:spcAft>
              <a:buFont typeface="+mj-lt"/>
              <a:buAutoNum type="arabicPeriod"/>
            </a:pPr>
            <a:r>
              <a:rPr lang="zh-CN" altLang="en-US" b="1">
                <a:effectLst/>
              </a:rPr>
              <a:t>金字塔顶层</a:t>
            </a:r>
            <a:r>
              <a:rPr lang="zh-CN" altLang="en-US">
                <a:effectLst/>
              </a:rPr>
              <a:t>：金字塔的顶层通常是包含最低分辨率的图像。</a:t>
            </a:r>
          </a:p>
        </p:txBody>
      </p:sp>
      <p:pic>
        <p:nvPicPr>
          <p:cNvPr id="2050" name="Picture 2" descr="在这里插入图片描述">
            <a:extLst>
              <a:ext uri="{FF2B5EF4-FFF2-40B4-BE49-F238E27FC236}">
                <a16:creationId xmlns:a16="http://schemas.microsoft.com/office/drawing/2014/main" id="{B0D6C2E2-A267-588C-3C90-236D6797824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4398" y="2554810"/>
            <a:ext cx="3619655" cy="3406188"/>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CC7B442D-EB03-2064-5D8F-93CE93A6F915}"/>
              </a:ext>
            </a:extLst>
          </p:cNvPr>
          <p:cNvSpPr txBox="1"/>
          <p:nvPr/>
        </p:nvSpPr>
        <p:spPr>
          <a:xfrm>
            <a:off x="5372434" y="843042"/>
            <a:ext cx="4271615" cy="523220"/>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2.1.1</a:t>
            </a:r>
            <a:r>
              <a:rPr lang="en-US" altLang="zh-CN" sz="2800">
                <a:latin typeface="思源黑体 CN Heavy" panose="020B0A00000000000000" pitchFamily="34" charset="-122"/>
                <a:ea typeface="思源黑体 CN Heavy" panose="020B0A00000000000000" pitchFamily="34" charset="-122"/>
              </a:rPr>
              <a:t> </a:t>
            </a:r>
            <a:r>
              <a:rPr lang="zh-CN" altLang="en-US" sz="2400">
                <a:solidFill>
                  <a:srgbClr val="000000"/>
                </a:solidFill>
                <a:latin typeface="宋体" panose="02010600030101010101" pitchFamily="2" charset="-122"/>
                <a:ea typeface="宋体" panose="02010600030101010101" pitchFamily="2" charset="-122"/>
                <a:cs typeface="Times New Roman" panose="02020603050405020304" pitchFamily="18" charset="0"/>
              </a:rPr>
              <a:t>角点检测</a:t>
            </a:r>
          </a:p>
        </p:txBody>
      </p:sp>
      <p:sp>
        <p:nvSpPr>
          <p:cNvPr id="6" name="文本框 5">
            <a:extLst>
              <a:ext uri="{FF2B5EF4-FFF2-40B4-BE49-F238E27FC236}">
                <a16:creationId xmlns:a16="http://schemas.microsoft.com/office/drawing/2014/main" id="{B5F3071C-07AD-5148-8B99-CC80E1D175DC}"/>
              </a:ext>
            </a:extLst>
          </p:cNvPr>
          <p:cNvSpPr txBox="1"/>
          <p:nvPr/>
        </p:nvSpPr>
        <p:spPr>
          <a:xfrm>
            <a:off x="561450" y="1597329"/>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129972B6-575A-9FEC-2D4E-1FB7EFE69583}"/>
              </a:ext>
            </a:extLst>
          </p:cNvPr>
          <p:cNvSpPr txBox="1"/>
          <p:nvPr/>
        </p:nvSpPr>
        <p:spPr>
          <a:xfrm>
            <a:off x="1772300" y="1612225"/>
            <a:ext cx="2658670"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已完成的研究工作及成果</a:t>
            </a:r>
          </a:p>
        </p:txBody>
      </p:sp>
    </p:spTree>
    <p:extLst>
      <p:ext uri="{BB962C8B-B14F-4D97-AF65-F5344CB8AC3E}">
        <p14:creationId xmlns:p14="http://schemas.microsoft.com/office/powerpoint/2010/main" val="418973774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A2DF11C-560B-447E-9E1A-EE34CE2AD69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cxnSp>
        <p:nvCxnSpPr>
          <p:cNvPr id="60" name="直接连接符 59">
            <a:extLst>
              <a:ext uri="{FF2B5EF4-FFF2-40B4-BE49-F238E27FC236}">
                <a16:creationId xmlns:a16="http://schemas.microsoft.com/office/drawing/2014/main" id="{BE9B7B73-52BE-409F-A1BC-BC59EDA46D50}"/>
              </a:ext>
            </a:extLst>
          </p:cNvPr>
          <p:cNvCxnSpPr/>
          <p:nvPr/>
        </p:nvCxnSpPr>
        <p:spPr>
          <a:xfrm>
            <a:off x="3609519" y="761114"/>
            <a:ext cx="914400" cy="914400"/>
          </a:xfrm>
          <a:prstGeom prst="line">
            <a:avLst/>
          </a:prstGeom>
        </p:spPr>
        <p:style>
          <a:lnRef idx="1">
            <a:schemeClr val="accent1"/>
          </a:lnRef>
          <a:fillRef idx="0">
            <a:schemeClr val="accent1"/>
          </a:fillRef>
          <a:effectRef idx="0">
            <a:schemeClr val="accent1"/>
          </a:effectRef>
          <a:fontRef idx="minor">
            <a:schemeClr val="tx1"/>
          </a:fontRef>
        </p:style>
      </p:cxnSp>
      <p:pic>
        <p:nvPicPr>
          <p:cNvPr id="62" name="图片 61">
            <a:extLst>
              <a:ext uri="{FF2B5EF4-FFF2-40B4-BE49-F238E27FC236}">
                <a16:creationId xmlns:a16="http://schemas.microsoft.com/office/drawing/2014/main" id="{616B43E7-B100-4C2A-953A-07988053B6A1}"/>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204" b="90000" l="10000" r="98646">
                        <a14:foregroundMark x1="90625" y1="13611" x2="90625" y2="13611"/>
                        <a14:foregroundMark x1="90625" y1="13611" x2="90625" y2="13611"/>
                        <a14:foregroundMark x1="90625" y1="13611" x2="90625" y2="13611"/>
                        <a14:foregroundMark x1="95156" y1="8333" x2="95156" y2="8333"/>
                        <a14:foregroundMark x1="95156" y1="8333" x2="95156" y2="8333"/>
                        <a14:foregroundMark x1="96771" y1="6944" x2="96771" y2="6944"/>
                        <a14:foregroundMark x1="97031" y1="6481" x2="98646" y2="4537"/>
                        <a14:foregroundMark x1="79635" y1="23611" x2="79635" y2="23611"/>
                        <a14:foregroundMark x1="83125" y1="23611" x2="83125" y2="23611"/>
                        <a14:foregroundMark x1="81510" y1="23611" x2="81510" y2="23611"/>
                        <a14:foregroundMark x1="77448" y1="26481" x2="77448" y2="26481"/>
                        <a14:foregroundMark x1="84427" y1="5926" x2="84427" y2="5926"/>
                        <a14:foregroundMark x1="85260" y1="5463" x2="86875" y2="4537"/>
                        <a14:foregroundMark x1="86875" y1="4537" x2="86875" y2="4537"/>
                        <a14:foregroundMark x1="68906" y1="24537" x2="68906" y2="24537"/>
                        <a14:foregroundMark x1="66719" y1="13148" x2="66719" y2="13148"/>
                        <a14:foregroundMark x1="70469" y1="9259" x2="72083" y2="7870"/>
                        <a14:foregroundMark x1="72917" y1="6944" x2="75313" y2="5463"/>
                        <a14:foregroundMark x1="76667" y1="4074" x2="78802" y2="2593"/>
                        <a14:foregroundMark x1="79896" y1="1204" x2="79896" y2="1204"/>
                        <a14:foregroundMark x1="76146" y1="28889" x2="76146" y2="28889"/>
                        <a14:foregroundMark x1="71563" y1="22685" x2="71563" y2="22685"/>
                        <a14:foregroundMark x1="68073" y1="25556" x2="68073" y2="25556"/>
                        <a14:foregroundMark x1="60052" y1="21667" x2="60052" y2="21667"/>
                        <a14:foregroundMark x1="75052" y1="17870" x2="75052" y2="17870"/>
                        <a14:backgroundMark x1="12812" y1="87963" x2="37240" y2="74907"/>
                        <a14:backgroundMark x1="37240" y1="74907" x2="25000" y2="58981"/>
                        <a14:backgroundMark x1="25000" y1="58981" x2="9115" y2="61574"/>
                        <a14:backgroundMark x1="9115" y1="61574" x2="2344" y2="67963"/>
                        <a14:backgroundMark x1="81198" y1="80833" x2="82083" y2="28519"/>
                        <a14:backgroundMark x1="64896" y1="29259" x2="22604" y2="15556"/>
                        <a14:backgroundMark x1="22604" y1="15556" x2="28177" y2="62963"/>
                        <a14:backgroundMark x1="28177" y1="62963" x2="50521" y2="85556"/>
                        <a14:backgroundMark x1="50521" y1="85556" x2="82292" y2="75556"/>
                      </a14:backgroundRemoval>
                    </a14:imgEffect>
                  </a14:imgLayer>
                </a14:imgProps>
              </a:ext>
              <a:ext uri="{28A0092B-C50C-407E-A947-70E740481C1C}">
                <a14:useLocalDpi xmlns:a14="http://schemas.microsoft.com/office/drawing/2010/main" val="0"/>
              </a:ext>
            </a:extLst>
          </a:blip>
          <a:stretch>
            <a:fillRect/>
          </a:stretch>
        </p:blipFill>
        <p:spPr>
          <a:xfrm rot="10800000">
            <a:off x="-3" y="3999345"/>
            <a:ext cx="5101899" cy="2869818"/>
          </a:xfrm>
          <a:prstGeom prst="rect">
            <a:avLst/>
          </a:prstGeom>
        </p:spPr>
      </p:pic>
      <p:pic>
        <p:nvPicPr>
          <p:cNvPr id="68" name="图片 67">
            <a:extLst>
              <a:ext uri="{FF2B5EF4-FFF2-40B4-BE49-F238E27FC236}">
                <a16:creationId xmlns:a16="http://schemas.microsoft.com/office/drawing/2014/main" id="{DC78084C-E3F4-4120-94D4-04E46EEDAA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3905793">
            <a:off x="391099" y="2645024"/>
            <a:ext cx="3393827" cy="4656567"/>
          </a:xfrm>
          <a:prstGeom prst="rect">
            <a:avLst/>
          </a:prstGeom>
        </p:spPr>
      </p:pic>
      <p:pic>
        <p:nvPicPr>
          <p:cNvPr id="69" name="图片 68">
            <a:extLst>
              <a:ext uri="{FF2B5EF4-FFF2-40B4-BE49-F238E27FC236}">
                <a16:creationId xmlns:a16="http://schemas.microsoft.com/office/drawing/2014/main" id="{60FB0FAF-C96C-4293-8B9A-84F7E7F46D4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70" name="矩形 69">
            <a:extLst>
              <a:ext uri="{FF2B5EF4-FFF2-40B4-BE49-F238E27FC236}">
                <a16:creationId xmlns:a16="http://schemas.microsoft.com/office/drawing/2014/main" id="{C10F8433-6D27-4708-8CC3-B05C2ABDED2D}"/>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a:extLst>
              <a:ext uri="{FF2B5EF4-FFF2-40B4-BE49-F238E27FC236}">
                <a16:creationId xmlns:a16="http://schemas.microsoft.com/office/drawing/2014/main" id="{DD71E12D-F14F-4476-8235-830016FB1500}"/>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F4BE198A-BC4F-4859-AE95-01B9F73DDE6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6" name="图片 15">
            <a:extLst>
              <a:ext uri="{FF2B5EF4-FFF2-40B4-BE49-F238E27FC236}">
                <a16:creationId xmlns:a16="http://schemas.microsoft.com/office/drawing/2014/main" id="{6725773B-99C3-43C4-9275-CD47BEC50FE3}"/>
              </a:ext>
            </a:extLst>
          </p:cNvPr>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5" name="文本框 4">
            <a:extLst>
              <a:ext uri="{FF2B5EF4-FFF2-40B4-BE49-F238E27FC236}">
                <a16:creationId xmlns:a16="http://schemas.microsoft.com/office/drawing/2014/main" id="{8773B55A-D820-3D17-BD92-FA0BDAA2EA49}"/>
              </a:ext>
            </a:extLst>
          </p:cNvPr>
          <p:cNvSpPr txBox="1"/>
          <p:nvPr/>
        </p:nvSpPr>
        <p:spPr>
          <a:xfrm>
            <a:off x="4967027" y="1579694"/>
            <a:ext cx="6570574" cy="923330"/>
          </a:xfrm>
          <a:prstGeom prst="rect">
            <a:avLst/>
          </a:prstGeom>
          <a:noFill/>
        </p:spPr>
        <p:txBody>
          <a:bodyPr wrap="square" rtlCol="0">
            <a:spAutoFit/>
          </a:bodyPr>
          <a:lstStyle/>
          <a:p>
            <a:r>
              <a:rPr lang="zh-CN" altLang="en-US" b="0" i="0">
                <a:solidFill>
                  <a:srgbClr val="05073B"/>
                </a:solidFill>
                <a:effectLst/>
                <a:latin typeface="-apple-system"/>
              </a:rPr>
              <a:t>由于</a:t>
            </a:r>
            <a:r>
              <a:rPr lang="en-US" altLang="zh-CN" b="0" i="0">
                <a:solidFill>
                  <a:srgbClr val="05073B"/>
                </a:solidFill>
                <a:effectLst/>
                <a:latin typeface="-apple-system"/>
              </a:rPr>
              <a:t>FAST</a:t>
            </a:r>
            <a:r>
              <a:rPr lang="zh-CN" altLang="en-US" b="0" i="0">
                <a:solidFill>
                  <a:srgbClr val="05073B"/>
                </a:solidFill>
                <a:effectLst/>
                <a:latin typeface="-apple-system"/>
              </a:rPr>
              <a:t>特征点本身并不包含方向信息，这使得它在面对图像的旋转变化时，无法保持稳定的特征描述。因此我参考相关论文中提出的灰度质心法来解决这个问题</a:t>
            </a:r>
            <a:endParaRPr lang="zh-CN" altLang="en-US"/>
          </a:p>
        </p:txBody>
      </p:sp>
      <p:sp>
        <p:nvSpPr>
          <p:cNvPr id="19" name="文本框 18">
            <a:extLst>
              <a:ext uri="{FF2B5EF4-FFF2-40B4-BE49-F238E27FC236}">
                <a16:creationId xmlns:a16="http://schemas.microsoft.com/office/drawing/2014/main" id="{7E50F879-71CB-0711-7AF0-14037108694D}"/>
              </a:ext>
            </a:extLst>
          </p:cNvPr>
          <p:cNvSpPr txBox="1"/>
          <p:nvPr/>
        </p:nvSpPr>
        <p:spPr>
          <a:xfrm>
            <a:off x="4967027" y="2741939"/>
            <a:ext cx="6435705" cy="369332"/>
          </a:xfrm>
          <a:prstGeom prst="rect">
            <a:avLst/>
          </a:prstGeom>
          <a:noFill/>
        </p:spPr>
        <p:txBody>
          <a:bodyPr wrap="square" rtlCol="0">
            <a:spAutoFit/>
          </a:bodyPr>
          <a:lstStyle/>
          <a:p>
            <a:r>
              <a:rPr lang="zh-CN" altLang="en-US"/>
              <a:t>对于任意一个特征点</a:t>
            </a:r>
            <a:r>
              <a:rPr lang="en-US" altLang="zh-CN"/>
              <a:t>p</a:t>
            </a:r>
            <a:r>
              <a:rPr lang="zh-CN" altLang="en-US"/>
              <a:t>来说，我定义</a:t>
            </a:r>
            <a:r>
              <a:rPr lang="en-US" altLang="zh-CN"/>
              <a:t>p</a:t>
            </a:r>
            <a:r>
              <a:rPr lang="zh-CN" altLang="en-US"/>
              <a:t>的邻域像素的矩为：</a:t>
            </a:r>
          </a:p>
        </p:txBody>
      </p:sp>
      <p:pic>
        <p:nvPicPr>
          <p:cNvPr id="28" name="图片 27">
            <a:extLst>
              <a:ext uri="{FF2B5EF4-FFF2-40B4-BE49-F238E27FC236}">
                <a16:creationId xmlns:a16="http://schemas.microsoft.com/office/drawing/2014/main" id="{183ACFDA-6485-0E50-CAB4-F0FE12803B15}"/>
              </a:ext>
            </a:extLst>
          </p:cNvPr>
          <p:cNvPicPr>
            <a:picLocks noChangeAspect="1"/>
          </p:cNvPicPr>
          <p:nvPr/>
        </p:nvPicPr>
        <p:blipFill>
          <a:blip r:embed="rId11">
            <a:extLst>
              <a:ext uri="{BEBA8EAE-BF5A-486C-A8C5-ECC9F3942E4B}">
                <a14:imgProps xmlns:a14="http://schemas.microsoft.com/office/drawing/2010/main">
                  <a14:imgLayer r:embed="rId12">
                    <a14:imgEffect>
                      <a14:sharpenSoften amount="50000"/>
                    </a14:imgEffect>
                    <a14:imgEffect>
                      <a14:brightnessContrast bright="1000" contrast="18000"/>
                    </a14:imgEffect>
                  </a14:imgLayer>
                </a14:imgProps>
              </a:ext>
            </a:extLst>
          </a:blip>
          <a:stretch>
            <a:fillRect/>
          </a:stretch>
        </p:blipFill>
        <p:spPr>
          <a:xfrm>
            <a:off x="6402775" y="3168186"/>
            <a:ext cx="2935064" cy="882122"/>
          </a:xfrm>
          <a:prstGeom prst="rect">
            <a:avLst/>
          </a:prstGeom>
        </p:spPr>
      </p:pic>
      <p:sp>
        <p:nvSpPr>
          <p:cNvPr id="29" name="文本框 28">
            <a:extLst>
              <a:ext uri="{FF2B5EF4-FFF2-40B4-BE49-F238E27FC236}">
                <a16:creationId xmlns:a16="http://schemas.microsoft.com/office/drawing/2014/main" id="{ED501729-4A4F-D881-98EB-BDA67738F445}"/>
              </a:ext>
            </a:extLst>
          </p:cNvPr>
          <p:cNvSpPr txBox="1"/>
          <p:nvPr/>
        </p:nvSpPr>
        <p:spPr>
          <a:xfrm>
            <a:off x="4967027" y="4514536"/>
            <a:ext cx="5758029" cy="369332"/>
          </a:xfrm>
          <a:prstGeom prst="rect">
            <a:avLst/>
          </a:prstGeom>
          <a:noFill/>
        </p:spPr>
        <p:txBody>
          <a:bodyPr wrap="square" rtlCol="0">
            <a:spAutoFit/>
          </a:bodyPr>
          <a:lstStyle/>
          <a:p>
            <a:r>
              <a:rPr lang="zh-CN" altLang="en-US"/>
              <a:t>图像局部邻域的中心距或者质心可定义为：</a:t>
            </a:r>
          </a:p>
        </p:txBody>
      </p:sp>
      <p:pic>
        <p:nvPicPr>
          <p:cNvPr id="30" name="图片 29">
            <a:extLst>
              <a:ext uri="{FF2B5EF4-FFF2-40B4-BE49-F238E27FC236}">
                <a16:creationId xmlns:a16="http://schemas.microsoft.com/office/drawing/2014/main" id="{A0150E3B-8ADE-A851-B891-BECDF2DA5CC3}"/>
              </a:ext>
            </a:extLst>
          </p:cNvPr>
          <p:cNvPicPr>
            <a:picLocks noChangeAspect="1"/>
          </p:cNvPicPr>
          <p:nvPr/>
        </p:nvPicPr>
        <p:blipFill>
          <a:blip r:embed="rId13">
            <a:extLst>
              <a:ext uri="{BEBA8EAE-BF5A-486C-A8C5-ECC9F3942E4B}">
                <a14:imgProps xmlns:a14="http://schemas.microsoft.com/office/drawing/2010/main">
                  <a14:imgLayer r:embed="rId14">
                    <a14:imgEffect>
                      <a14:sharpenSoften amount="50000"/>
                    </a14:imgEffect>
                  </a14:imgLayer>
                </a14:imgProps>
              </a:ext>
            </a:extLst>
          </a:blip>
          <a:stretch>
            <a:fillRect/>
          </a:stretch>
        </p:blipFill>
        <p:spPr>
          <a:xfrm>
            <a:off x="9362023" y="4250779"/>
            <a:ext cx="1411564" cy="856194"/>
          </a:xfrm>
          <a:prstGeom prst="rect">
            <a:avLst/>
          </a:prstGeom>
        </p:spPr>
      </p:pic>
      <p:sp>
        <p:nvSpPr>
          <p:cNvPr id="42" name="文本框 41">
            <a:extLst>
              <a:ext uri="{FF2B5EF4-FFF2-40B4-BE49-F238E27FC236}">
                <a16:creationId xmlns:a16="http://schemas.microsoft.com/office/drawing/2014/main" id="{F6A3EAD2-839E-3C55-6B70-D05AA35761AA}"/>
              </a:ext>
            </a:extLst>
          </p:cNvPr>
          <p:cNvSpPr txBox="1"/>
          <p:nvPr/>
        </p:nvSpPr>
        <p:spPr>
          <a:xfrm>
            <a:off x="4967027" y="5370730"/>
            <a:ext cx="5342021" cy="646331"/>
          </a:xfrm>
          <a:prstGeom prst="rect">
            <a:avLst/>
          </a:prstGeom>
          <a:noFill/>
        </p:spPr>
        <p:txBody>
          <a:bodyPr wrap="square" rtlCol="0">
            <a:spAutoFit/>
          </a:bodyPr>
          <a:lstStyle/>
          <a:p>
            <a:r>
              <a:rPr lang="zh-CN" altLang="en-US"/>
              <a:t>则带有方向的特征点的中心</a:t>
            </a:r>
            <a:r>
              <a:rPr lang="en-US" altLang="zh-CN"/>
              <a:t>O</a:t>
            </a:r>
            <a:r>
              <a:rPr lang="zh-CN" altLang="en-US"/>
              <a:t>和质心</a:t>
            </a:r>
            <a:r>
              <a:rPr lang="en-US" altLang="zh-CN"/>
              <a:t>C</a:t>
            </a:r>
            <a:r>
              <a:rPr lang="zh-CN" altLang="en-US"/>
              <a:t>与</a:t>
            </a:r>
            <a:r>
              <a:rPr lang="en-US" altLang="zh-CN"/>
              <a:t>x</a:t>
            </a:r>
            <a:r>
              <a:rPr lang="zh-CN" altLang="en-US"/>
              <a:t>轴形成的夹角为：</a:t>
            </a:r>
          </a:p>
        </p:txBody>
      </p:sp>
      <p:pic>
        <p:nvPicPr>
          <p:cNvPr id="43" name="图片 42">
            <a:extLst>
              <a:ext uri="{FF2B5EF4-FFF2-40B4-BE49-F238E27FC236}">
                <a16:creationId xmlns:a16="http://schemas.microsoft.com/office/drawing/2014/main" id="{69B14284-E8A1-53D1-AB08-9EDE06253B3E}"/>
              </a:ext>
            </a:extLst>
          </p:cNvPr>
          <p:cNvPicPr>
            <a:picLocks noChangeAspect="1"/>
          </p:cNvPicPr>
          <p:nvPr/>
        </p:nvPicPr>
        <p:blipFill>
          <a:blip r:embed="rId15">
            <a:extLst>
              <a:ext uri="{BEBA8EAE-BF5A-486C-A8C5-ECC9F3942E4B}">
                <a14:imgProps xmlns:a14="http://schemas.microsoft.com/office/drawing/2010/main">
                  <a14:imgLayer r:embed="rId16">
                    <a14:imgEffect>
                      <a14:sharpenSoften amount="50000"/>
                    </a14:imgEffect>
                  </a14:imgLayer>
                </a14:imgProps>
              </a:ext>
            </a:extLst>
          </a:blip>
          <a:stretch>
            <a:fillRect/>
          </a:stretch>
        </p:blipFill>
        <p:spPr>
          <a:xfrm>
            <a:off x="6038790" y="5842916"/>
            <a:ext cx="2687838" cy="579148"/>
          </a:xfrm>
          <a:prstGeom prst="rect">
            <a:avLst/>
          </a:prstGeom>
        </p:spPr>
      </p:pic>
      <p:sp>
        <p:nvSpPr>
          <p:cNvPr id="44" name="文本框 43">
            <a:extLst>
              <a:ext uri="{FF2B5EF4-FFF2-40B4-BE49-F238E27FC236}">
                <a16:creationId xmlns:a16="http://schemas.microsoft.com/office/drawing/2014/main" id="{0BBAB706-C682-2A93-DAC3-636FF37229B3}"/>
              </a:ext>
            </a:extLst>
          </p:cNvPr>
          <p:cNvSpPr txBox="1"/>
          <p:nvPr/>
        </p:nvSpPr>
        <p:spPr>
          <a:xfrm>
            <a:off x="5480303" y="859768"/>
            <a:ext cx="4271615" cy="523220"/>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2.1.1</a:t>
            </a:r>
            <a:r>
              <a:rPr lang="en-US" altLang="zh-CN" sz="2800">
                <a:latin typeface="思源黑体 CN Heavy" panose="020B0A00000000000000" pitchFamily="34" charset="-122"/>
                <a:ea typeface="思源黑体 CN Heavy" panose="020B0A00000000000000" pitchFamily="34" charset="-122"/>
              </a:rPr>
              <a:t> </a:t>
            </a:r>
            <a:r>
              <a:rPr lang="zh-CN" altLang="en-US" sz="2400">
                <a:solidFill>
                  <a:srgbClr val="000000"/>
                </a:solidFill>
                <a:latin typeface="宋体" panose="02010600030101010101" pitchFamily="2" charset="-122"/>
                <a:ea typeface="宋体" panose="02010600030101010101" pitchFamily="2" charset="-122"/>
                <a:cs typeface="Times New Roman" panose="02020603050405020304" pitchFamily="18" charset="0"/>
              </a:rPr>
              <a:t>角点检测</a:t>
            </a:r>
          </a:p>
        </p:txBody>
      </p:sp>
      <p:sp>
        <p:nvSpPr>
          <p:cNvPr id="45" name="文本框 44">
            <a:extLst>
              <a:ext uri="{FF2B5EF4-FFF2-40B4-BE49-F238E27FC236}">
                <a16:creationId xmlns:a16="http://schemas.microsoft.com/office/drawing/2014/main" id="{FDB18C51-2164-9F52-E5DE-8E57E4408ABE}"/>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6" name="文本框 45">
            <a:extLst>
              <a:ext uri="{FF2B5EF4-FFF2-40B4-BE49-F238E27FC236}">
                <a16:creationId xmlns:a16="http://schemas.microsoft.com/office/drawing/2014/main" id="{F80422A7-7BF5-CEC5-1583-C4BC322FCBD5}"/>
              </a:ext>
            </a:extLst>
          </p:cNvPr>
          <p:cNvSpPr txBox="1"/>
          <p:nvPr/>
        </p:nvSpPr>
        <p:spPr>
          <a:xfrm>
            <a:off x="1865249" y="1665932"/>
            <a:ext cx="2658670"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已完成的研究工作及成果</a:t>
            </a:r>
          </a:p>
        </p:txBody>
      </p:sp>
    </p:spTree>
    <p:extLst>
      <p:ext uri="{BB962C8B-B14F-4D97-AF65-F5344CB8AC3E}">
        <p14:creationId xmlns:p14="http://schemas.microsoft.com/office/powerpoint/2010/main" val="418479844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A2DF11C-560B-447E-9E1A-EE34CE2AD696}"/>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a:off x="-1" y="11163"/>
            <a:ext cx="12192001" cy="6858000"/>
          </a:xfrm>
          <a:prstGeom prst="rect">
            <a:avLst/>
          </a:prstGeom>
        </p:spPr>
      </p:pic>
      <p:cxnSp>
        <p:nvCxnSpPr>
          <p:cNvPr id="60" name="直接连接符 59">
            <a:extLst>
              <a:ext uri="{FF2B5EF4-FFF2-40B4-BE49-F238E27FC236}">
                <a16:creationId xmlns:a16="http://schemas.microsoft.com/office/drawing/2014/main" id="{BE9B7B73-52BE-409F-A1BC-BC59EDA46D50}"/>
              </a:ext>
            </a:extLst>
          </p:cNvPr>
          <p:cNvCxnSpPr/>
          <p:nvPr/>
        </p:nvCxnSpPr>
        <p:spPr>
          <a:xfrm>
            <a:off x="3609519" y="761114"/>
            <a:ext cx="914400" cy="914400"/>
          </a:xfrm>
          <a:prstGeom prst="line">
            <a:avLst/>
          </a:prstGeom>
        </p:spPr>
        <p:style>
          <a:lnRef idx="1">
            <a:schemeClr val="accent1"/>
          </a:lnRef>
          <a:fillRef idx="0">
            <a:schemeClr val="accent1"/>
          </a:fillRef>
          <a:effectRef idx="0">
            <a:schemeClr val="accent1"/>
          </a:effectRef>
          <a:fontRef idx="minor">
            <a:schemeClr val="tx1"/>
          </a:fontRef>
        </p:style>
      </p:cxnSp>
      <p:pic>
        <p:nvPicPr>
          <p:cNvPr id="62" name="图片 61">
            <a:extLst>
              <a:ext uri="{FF2B5EF4-FFF2-40B4-BE49-F238E27FC236}">
                <a16:creationId xmlns:a16="http://schemas.microsoft.com/office/drawing/2014/main" id="{616B43E7-B100-4C2A-953A-07988053B6A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204" b="90000" l="10000" r="98646">
                        <a14:foregroundMark x1="90625" y1="13611" x2="90625" y2="13611"/>
                        <a14:foregroundMark x1="90625" y1="13611" x2="90625" y2="13611"/>
                        <a14:foregroundMark x1="90625" y1="13611" x2="90625" y2="13611"/>
                        <a14:foregroundMark x1="95156" y1="8333" x2="95156" y2="8333"/>
                        <a14:foregroundMark x1="95156" y1="8333" x2="95156" y2="8333"/>
                        <a14:foregroundMark x1="96771" y1="6944" x2="96771" y2="6944"/>
                        <a14:foregroundMark x1="97031" y1="6481" x2="98646" y2="4537"/>
                        <a14:foregroundMark x1="79635" y1="23611" x2="79635" y2="23611"/>
                        <a14:foregroundMark x1="83125" y1="23611" x2="83125" y2="23611"/>
                        <a14:foregroundMark x1="81510" y1="23611" x2="81510" y2="23611"/>
                        <a14:foregroundMark x1="77448" y1="26481" x2="77448" y2="26481"/>
                        <a14:foregroundMark x1="84427" y1="5926" x2="84427" y2="5926"/>
                        <a14:foregroundMark x1="85260" y1="5463" x2="86875" y2="4537"/>
                        <a14:foregroundMark x1="86875" y1="4537" x2="86875" y2="4537"/>
                        <a14:foregroundMark x1="68906" y1="24537" x2="68906" y2="24537"/>
                        <a14:foregroundMark x1="66719" y1="13148" x2="66719" y2="13148"/>
                        <a14:foregroundMark x1="70469" y1="9259" x2="72083" y2="7870"/>
                        <a14:foregroundMark x1="72917" y1="6944" x2="75313" y2="5463"/>
                        <a14:foregroundMark x1="76667" y1="4074" x2="78802" y2="2593"/>
                        <a14:foregroundMark x1="79896" y1="1204" x2="79896" y2="1204"/>
                        <a14:foregroundMark x1="76146" y1="28889" x2="76146" y2="28889"/>
                        <a14:foregroundMark x1="71563" y1="22685" x2="71563" y2="22685"/>
                        <a14:foregroundMark x1="68073" y1="25556" x2="68073" y2="25556"/>
                        <a14:foregroundMark x1="60052" y1="21667" x2="60052" y2="21667"/>
                        <a14:foregroundMark x1="75052" y1="17870" x2="75052" y2="17870"/>
                        <a14:backgroundMark x1="12812" y1="87963" x2="37240" y2="74907"/>
                        <a14:backgroundMark x1="37240" y1="74907" x2="25000" y2="58981"/>
                        <a14:backgroundMark x1="25000" y1="58981" x2="9115" y2="61574"/>
                        <a14:backgroundMark x1="9115" y1="61574" x2="2344" y2="67963"/>
                        <a14:backgroundMark x1="81198" y1="80833" x2="82083" y2="28519"/>
                        <a14:backgroundMark x1="64896" y1="29259" x2="22604" y2="15556"/>
                        <a14:backgroundMark x1="22604" y1="15556" x2="28177" y2="62963"/>
                        <a14:backgroundMark x1="28177" y1="62963" x2="50521" y2="85556"/>
                        <a14:backgroundMark x1="50521" y1="85556" x2="82292" y2="75556"/>
                      </a14:backgroundRemoval>
                    </a14:imgEffect>
                  </a14:imgLayer>
                </a14:imgProps>
              </a:ext>
              <a:ext uri="{28A0092B-C50C-407E-A947-70E740481C1C}">
                <a14:useLocalDpi xmlns:a14="http://schemas.microsoft.com/office/drawing/2010/main" val="0"/>
              </a:ext>
            </a:extLst>
          </a:blip>
          <a:stretch>
            <a:fillRect/>
          </a:stretch>
        </p:blipFill>
        <p:spPr>
          <a:xfrm rot="10800000">
            <a:off x="-3" y="3999345"/>
            <a:ext cx="5101899" cy="2869818"/>
          </a:xfrm>
          <a:prstGeom prst="rect">
            <a:avLst/>
          </a:prstGeom>
        </p:spPr>
      </p:pic>
      <p:pic>
        <p:nvPicPr>
          <p:cNvPr id="68" name="图片 67">
            <a:extLst>
              <a:ext uri="{FF2B5EF4-FFF2-40B4-BE49-F238E27FC236}">
                <a16:creationId xmlns:a16="http://schemas.microsoft.com/office/drawing/2014/main" id="{DC78084C-E3F4-4120-94D4-04E46EEDAA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3905793">
            <a:off x="391099" y="2645024"/>
            <a:ext cx="3393827" cy="4656567"/>
          </a:xfrm>
          <a:prstGeom prst="rect">
            <a:avLst/>
          </a:prstGeom>
        </p:spPr>
      </p:pic>
      <p:pic>
        <p:nvPicPr>
          <p:cNvPr id="69" name="图片 68">
            <a:extLst>
              <a:ext uri="{FF2B5EF4-FFF2-40B4-BE49-F238E27FC236}">
                <a16:creationId xmlns:a16="http://schemas.microsoft.com/office/drawing/2014/main" id="{60FB0FAF-C96C-4293-8B9A-84F7E7F46D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70" name="矩形 69">
            <a:extLst>
              <a:ext uri="{FF2B5EF4-FFF2-40B4-BE49-F238E27FC236}">
                <a16:creationId xmlns:a16="http://schemas.microsoft.com/office/drawing/2014/main" id="{C10F8433-6D27-4708-8CC3-B05C2ABDED2D}"/>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a:extLst>
              <a:ext uri="{FF2B5EF4-FFF2-40B4-BE49-F238E27FC236}">
                <a16:creationId xmlns:a16="http://schemas.microsoft.com/office/drawing/2014/main" id="{DD71E12D-F14F-4476-8235-830016FB1500}"/>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F4BE198A-BC4F-4859-AE95-01B9F73DDE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6" name="图片 15">
            <a:extLst>
              <a:ext uri="{FF2B5EF4-FFF2-40B4-BE49-F238E27FC236}">
                <a16:creationId xmlns:a16="http://schemas.microsoft.com/office/drawing/2014/main" id="{6725773B-99C3-43C4-9275-CD47BEC50FE3}"/>
              </a:ext>
            </a:extLst>
          </p:cNvPr>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6" name="文本框 5">
            <a:extLst>
              <a:ext uri="{FF2B5EF4-FFF2-40B4-BE49-F238E27FC236}">
                <a16:creationId xmlns:a16="http://schemas.microsoft.com/office/drawing/2014/main" id="{4577DDA5-9E91-3D47-C1ED-B9E42FFE4491}"/>
              </a:ext>
            </a:extLst>
          </p:cNvPr>
          <p:cNvSpPr txBox="1"/>
          <p:nvPr/>
        </p:nvSpPr>
        <p:spPr>
          <a:xfrm>
            <a:off x="4967027" y="1651036"/>
            <a:ext cx="6316670" cy="1200329"/>
          </a:xfrm>
          <a:prstGeom prst="rect">
            <a:avLst/>
          </a:prstGeom>
          <a:noFill/>
        </p:spPr>
        <p:txBody>
          <a:bodyPr wrap="square" rtlCol="0">
            <a:spAutoFit/>
          </a:bodyPr>
          <a:lstStyle/>
          <a:p>
            <a:r>
              <a:rPr lang="en-US" altLang="zh-CN">
                <a:latin typeface="Times New Roman" panose="02020603050405020304" pitchFamily="18" charset="0"/>
                <a:ea typeface="宋体" panose="02010600030101010101" pitchFamily="2" charset="-122"/>
                <a:cs typeface="Times New Roman" panose="02020603050405020304" pitchFamily="18" charset="0"/>
              </a:rPr>
              <a:t>BRIEF</a:t>
            </a:r>
            <a:r>
              <a:rPr lang="zh-CN" altLang="en-US">
                <a:latin typeface="Times New Roman" panose="02020603050405020304" pitchFamily="18" charset="0"/>
                <a:ea typeface="宋体" panose="02010600030101010101" pitchFamily="2" charset="-122"/>
                <a:cs typeface="Times New Roman" panose="02020603050405020304" pitchFamily="18" charset="0"/>
              </a:rPr>
              <a:t>描述子算法步骤：</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en-US" altLang="zh-CN">
                <a:latin typeface="Times New Roman" panose="02020603050405020304" pitchFamily="18" charset="0"/>
                <a:ea typeface="宋体" panose="02010600030101010101" pitchFamily="2" charset="-122"/>
                <a:cs typeface="Times New Roman" panose="02020603050405020304" pitchFamily="18" charset="0"/>
              </a:rPr>
              <a:t>1</a:t>
            </a:r>
            <a:r>
              <a:rPr lang="zh-CN" altLang="en-US">
                <a:latin typeface="Times New Roman" panose="02020603050405020304" pitchFamily="18" charset="0"/>
                <a:ea typeface="宋体" panose="02010600030101010101" pitchFamily="2" charset="-122"/>
                <a:cs typeface="Times New Roman" panose="02020603050405020304" pitchFamily="18" charset="0"/>
              </a:rPr>
              <a:t>、利用</a:t>
            </a:r>
            <a:r>
              <a:rPr lang="en-US" altLang="zh-CN">
                <a:latin typeface="Times New Roman" panose="02020603050405020304" pitchFamily="18" charset="0"/>
                <a:ea typeface="宋体" panose="02010600030101010101" pitchFamily="2" charset="-122"/>
                <a:cs typeface="Times New Roman" panose="02020603050405020304" pitchFamily="18" charset="0"/>
              </a:rPr>
              <a:t>FAST</a:t>
            </a:r>
            <a:r>
              <a:rPr lang="zh-CN" altLang="en-US">
                <a:latin typeface="Times New Roman" panose="02020603050405020304" pitchFamily="18" charset="0"/>
                <a:ea typeface="宋体" panose="02010600030101010101" pitchFamily="2" charset="-122"/>
                <a:cs typeface="Times New Roman" panose="02020603050405020304" pitchFamily="18" charset="0"/>
              </a:rPr>
              <a:t>方法进行角点检测</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en-US" altLang="zh-CN">
                <a:latin typeface="Times New Roman" panose="02020603050405020304" pitchFamily="18" charset="0"/>
                <a:ea typeface="宋体" panose="02010600030101010101" pitchFamily="2" charset="-122"/>
                <a:cs typeface="Times New Roman" panose="02020603050405020304" pitchFamily="18" charset="0"/>
              </a:rPr>
              <a:t>2</a:t>
            </a:r>
            <a:r>
              <a:rPr lang="zh-CN" altLang="en-US">
                <a:latin typeface="Times New Roman" panose="02020603050405020304" pitchFamily="18" charset="0"/>
                <a:ea typeface="宋体" panose="02010600030101010101" pitchFamily="2" charset="-122"/>
                <a:cs typeface="Times New Roman" panose="02020603050405020304" pitchFamily="18" charset="0"/>
              </a:rPr>
              <a:t>、确定特征邻域窗口，在窗口内随机选取若干点对</a:t>
            </a:r>
            <a:r>
              <a:rPr lang="en-US" altLang="zh-CN">
                <a:latin typeface="Times New Roman" panose="02020603050405020304" pitchFamily="18" charset="0"/>
                <a:ea typeface="宋体" panose="02010600030101010101" pitchFamily="2" charset="-122"/>
                <a:cs typeface="Times New Roman" panose="02020603050405020304" pitchFamily="18" charset="0"/>
              </a:rPr>
              <a:t>(x,y)</a:t>
            </a:r>
            <a:r>
              <a:rPr lang="zh-CN" altLang="en-US">
                <a:latin typeface="Times New Roman" panose="02020603050405020304" pitchFamily="18" charset="0"/>
                <a:ea typeface="宋体" panose="02010600030101010101" pitchFamily="2" charset="-122"/>
                <a:cs typeface="Times New Roman" panose="02020603050405020304" pitchFamily="18" charset="0"/>
              </a:rPr>
              <a:t>，并比较它们的灰度值，灰度值定义如下：</a:t>
            </a:r>
          </a:p>
        </p:txBody>
      </p:sp>
      <p:sp>
        <p:nvSpPr>
          <p:cNvPr id="3" name="文本框 2">
            <a:extLst>
              <a:ext uri="{FF2B5EF4-FFF2-40B4-BE49-F238E27FC236}">
                <a16:creationId xmlns:a16="http://schemas.microsoft.com/office/drawing/2014/main" id="{74122BE7-E409-F0AB-A96E-C1EFABE2CB3B}"/>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E57AC325-D396-91DC-6485-4893097CD7A9}"/>
              </a:ext>
            </a:extLst>
          </p:cNvPr>
          <p:cNvSpPr txBox="1"/>
          <p:nvPr/>
        </p:nvSpPr>
        <p:spPr>
          <a:xfrm>
            <a:off x="1865249" y="1665932"/>
            <a:ext cx="2658670" cy="954107"/>
          </a:xfrm>
          <a:prstGeom prst="rect">
            <a:avLst/>
          </a:prstGeom>
          <a:noFill/>
        </p:spPr>
        <p:txBody>
          <a:bodyPr wrap="square" rtlCol="0">
            <a:spAutoFit/>
          </a:bodyPr>
          <a:lstStyle/>
          <a:p>
            <a:r>
              <a:rPr lang="zh-CN" altLang="en-US" sz="2800">
                <a:latin typeface="思源黑体 CN Heavy" panose="020B0A00000000000000" pitchFamily="34" charset="-122"/>
                <a:ea typeface="思源黑体 CN Heavy" panose="020B0A00000000000000" pitchFamily="34" charset="-122"/>
              </a:rPr>
              <a:t>已完成的研究工作及成果</a:t>
            </a:r>
          </a:p>
        </p:txBody>
      </p:sp>
      <p:sp>
        <p:nvSpPr>
          <p:cNvPr id="8" name="文本框 7">
            <a:extLst>
              <a:ext uri="{FF2B5EF4-FFF2-40B4-BE49-F238E27FC236}">
                <a16:creationId xmlns:a16="http://schemas.microsoft.com/office/drawing/2014/main" id="{4FDBB297-D5B7-C6F3-EE81-DF9AA2016A0A}"/>
              </a:ext>
            </a:extLst>
          </p:cNvPr>
          <p:cNvSpPr txBox="1"/>
          <p:nvPr/>
        </p:nvSpPr>
        <p:spPr>
          <a:xfrm>
            <a:off x="5596484" y="908885"/>
            <a:ext cx="4271615" cy="523220"/>
          </a:xfrm>
          <a:prstGeom prst="rect">
            <a:avLst/>
          </a:prstGeom>
          <a:noFill/>
        </p:spPr>
        <p:txBody>
          <a:bodyPr wrap="square" rtlCol="0">
            <a:spAutoFit/>
          </a:bodyPr>
          <a:lstStyle/>
          <a:p>
            <a:pPr algn="ctr"/>
            <a:r>
              <a:rPr lang="en-US" altLang="zh-CN" sz="2800">
                <a:latin typeface="Times New Roman" panose="02020603050405020304" pitchFamily="18" charset="0"/>
                <a:ea typeface="思源黑体 CN Heavy" panose="020B0A00000000000000" pitchFamily="34" charset="-122"/>
                <a:cs typeface="Times New Roman" panose="02020603050405020304" pitchFamily="18" charset="0"/>
              </a:rPr>
              <a:t>2.1.2 </a:t>
            </a:r>
            <a:r>
              <a:rPr lang="zh-CN" altLang="en-US" sz="2400">
                <a:solidFill>
                  <a:srgbClr val="000000"/>
                </a:solidFill>
                <a:latin typeface="宋体" panose="02010600030101010101" pitchFamily="2" charset="-122"/>
                <a:ea typeface="宋体" panose="02010600030101010101" pitchFamily="2" charset="-122"/>
                <a:cs typeface="Times New Roman" panose="02020603050405020304" pitchFamily="18" charset="0"/>
              </a:rPr>
              <a:t>特征点描述</a:t>
            </a:r>
          </a:p>
        </p:txBody>
      </p:sp>
      <p:pic>
        <p:nvPicPr>
          <p:cNvPr id="11" name="图片 10">
            <a:extLst>
              <a:ext uri="{FF2B5EF4-FFF2-40B4-BE49-F238E27FC236}">
                <a16:creationId xmlns:a16="http://schemas.microsoft.com/office/drawing/2014/main" id="{4B202AEE-6AC3-E3ED-FA81-49B02E860C57}"/>
              </a:ext>
            </a:extLst>
          </p:cNvPr>
          <p:cNvPicPr>
            <a:picLocks noChangeAspect="1"/>
          </p:cNvPicPr>
          <p:nvPr/>
        </p:nvPicPr>
        <p:blipFill>
          <a:blip r:embed="rId10">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5027101" y="2860465"/>
            <a:ext cx="4180349" cy="1157369"/>
          </a:xfrm>
          <a:prstGeom prst="rect">
            <a:avLst/>
          </a:prstGeom>
        </p:spPr>
      </p:pic>
      <p:sp>
        <p:nvSpPr>
          <p:cNvPr id="13" name="文本框 12">
            <a:extLst>
              <a:ext uri="{FF2B5EF4-FFF2-40B4-BE49-F238E27FC236}">
                <a16:creationId xmlns:a16="http://schemas.microsoft.com/office/drawing/2014/main" id="{872CF7D7-4580-6B2F-620E-89E124526B51}"/>
              </a:ext>
            </a:extLst>
          </p:cNvPr>
          <p:cNvSpPr txBox="1"/>
          <p:nvPr/>
        </p:nvSpPr>
        <p:spPr>
          <a:xfrm>
            <a:off x="5027101" y="4134204"/>
            <a:ext cx="6497052" cy="646331"/>
          </a:xfrm>
          <a:prstGeom prst="rect">
            <a:avLst/>
          </a:prstGeom>
          <a:noFill/>
        </p:spPr>
        <p:txBody>
          <a:bodyPr wrap="square">
            <a:spAutoFit/>
          </a:bodyPr>
          <a:lstStyle/>
          <a:p>
            <a:r>
              <a:rPr lang="en-US" altLang="zh-CN">
                <a:latin typeface="Times New Roman" panose="02020603050405020304" pitchFamily="18" charset="0"/>
                <a:ea typeface="宋体" panose="02010600030101010101" pitchFamily="2" charset="-122"/>
                <a:cs typeface="Times New Roman" panose="02020603050405020304" pitchFamily="18" charset="0"/>
              </a:rPr>
              <a:t>3</a:t>
            </a:r>
            <a:r>
              <a:rPr lang="zh-CN" altLang="en-US">
                <a:latin typeface="Times New Roman" panose="02020603050405020304" pitchFamily="18" charset="0"/>
                <a:ea typeface="宋体" panose="02010600030101010101" pitchFamily="2" charset="-122"/>
                <a:cs typeface="Times New Roman" panose="02020603050405020304" pitchFamily="18" charset="0"/>
              </a:rPr>
              <a:t>、在领域窗口内选取</a:t>
            </a:r>
            <a:r>
              <a:rPr lang="en-US" altLang="zh-CN">
                <a:latin typeface="Times New Roman" panose="02020603050405020304" pitchFamily="18" charset="0"/>
                <a:ea typeface="宋体" panose="02010600030101010101" pitchFamily="2" charset="-122"/>
                <a:cs typeface="Times New Roman" panose="02020603050405020304" pitchFamily="18" charset="0"/>
              </a:rPr>
              <a:t>n</a:t>
            </a:r>
            <a:r>
              <a:rPr lang="zh-CN" altLang="en-US">
                <a:latin typeface="Times New Roman" panose="02020603050405020304" pitchFamily="18" charset="0"/>
                <a:ea typeface="宋体" panose="02010600030101010101" pitchFamily="2" charset="-122"/>
                <a:cs typeface="Times New Roman" panose="02020603050405020304" pitchFamily="18" charset="0"/>
              </a:rPr>
              <a:t>对像素点，根据灰度值得大小编码成二进制串，生成</a:t>
            </a:r>
            <a:r>
              <a:rPr lang="en-US" altLang="zh-CN">
                <a:latin typeface="Times New Roman" panose="02020603050405020304" pitchFamily="18" charset="0"/>
                <a:ea typeface="宋体" panose="02010600030101010101" pitchFamily="2" charset="-122"/>
                <a:cs typeface="Times New Roman" panose="02020603050405020304" pitchFamily="18" charset="0"/>
              </a:rPr>
              <a:t>n bit</a:t>
            </a:r>
            <a:r>
              <a:rPr lang="zh-CN" altLang="en-US">
                <a:latin typeface="Times New Roman" panose="02020603050405020304" pitchFamily="18" charset="0"/>
                <a:ea typeface="宋体" panose="02010600030101010101" pitchFamily="2" charset="-122"/>
                <a:cs typeface="Times New Roman" panose="02020603050405020304" pitchFamily="18" charset="0"/>
              </a:rPr>
              <a:t>的特征描述子</a:t>
            </a:r>
          </a:p>
        </p:txBody>
      </p:sp>
      <p:sp>
        <p:nvSpPr>
          <p:cNvPr id="17" name="文本框 16">
            <a:extLst>
              <a:ext uri="{FF2B5EF4-FFF2-40B4-BE49-F238E27FC236}">
                <a16:creationId xmlns:a16="http://schemas.microsoft.com/office/drawing/2014/main" id="{C298A829-939B-6662-2AF6-7596AF09AAD0}"/>
              </a:ext>
            </a:extLst>
          </p:cNvPr>
          <p:cNvSpPr txBox="1"/>
          <p:nvPr/>
        </p:nvSpPr>
        <p:spPr>
          <a:xfrm>
            <a:off x="5027101" y="5417043"/>
            <a:ext cx="6721136" cy="646331"/>
          </a:xfrm>
          <a:prstGeom prst="rect">
            <a:avLst/>
          </a:prstGeom>
          <a:noFill/>
        </p:spPr>
        <p:txBody>
          <a:bodyPr wrap="square" rtlCol="0">
            <a:spAutoFit/>
          </a:bodyPr>
          <a:lstStyle/>
          <a:p>
            <a:r>
              <a:rPr lang="zh-CN" altLang="en-US">
                <a:latin typeface="Times New Roman" panose="02020603050405020304" pitchFamily="18" charset="0"/>
                <a:ea typeface="宋体" panose="02010600030101010101" pitchFamily="2" charset="-122"/>
                <a:cs typeface="Times New Roman" panose="02020603050405020304" pitchFamily="18" charset="0"/>
              </a:rPr>
              <a:t>因为</a:t>
            </a:r>
            <a:r>
              <a:rPr lang="en-US" altLang="zh-CN">
                <a:latin typeface="Times New Roman" panose="02020603050405020304" pitchFamily="18" charset="0"/>
                <a:ea typeface="宋体" panose="02010600030101010101" pitchFamily="2" charset="-122"/>
                <a:cs typeface="Times New Roman" panose="02020603050405020304" pitchFamily="18" charset="0"/>
              </a:rPr>
              <a:t>BRIEF</a:t>
            </a:r>
            <a:r>
              <a:rPr lang="zh-CN" altLang="en-US">
                <a:latin typeface="Times New Roman" panose="02020603050405020304" pitchFamily="18" charset="0"/>
                <a:ea typeface="宋体" panose="02010600030101010101" pitchFamily="2" charset="-122"/>
                <a:cs typeface="Times New Roman" panose="02020603050405020304" pitchFamily="18" charset="0"/>
              </a:rPr>
              <a:t>对噪声敏感，所以我使用高斯滤波对其进行降噪处理，在一定程度上缓解了噪声敏感问题</a:t>
            </a:r>
          </a:p>
        </p:txBody>
      </p:sp>
    </p:spTree>
    <p:extLst>
      <p:ext uri="{BB962C8B-B14F-4D97-AF65-F5344CB8AC3E}">
        <p14:creationId xmlns:p14="http://schemas.microsoft.com/office/powerpoint/2010/main" val="87709534"/>
      </p:ext>
    </p:extLst>
  </p:cSld>
  <p:clrMapOvr>
    <a:masterClrMapping/>
  </p:clrMapOvr>
  <p:transition spd="slow"/>
</p:sld>
</file>

<file path=ppt/tags/tag1.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9"/>
</p:tagLst>
</file>

<file path=ppt/tags/tag13.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6"/>
</p:tagLst>
</file>

<file path=ppt/tags/tag9.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TotalTime>
  <Words>1945</Words>
  <Application>Microsoft Office PowerPoint</Application>
  <PresentationFormat>宽屏</PresentationFormat>
  <Paragraphs>144</Paragraphs>
  <Slides>20</Slides>
  <Notes>2</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2</vt:i4>
      </vt:variant>
      <vt:variant>
        <vt:lpstr>幻灯片标题</vt:lpstr>
      </vt:variant>
      <vt:variant>
        <vt:i4>20</vt:i4>
      </vt:variant>
    </vt:vector>
  </HeadingPairs>
  <TitlesOfParts>
    <vt:vector size="33" baseType="lpstr">
      <vt:lpstr>-apple-system</vt:lpstr>
      <vt:lpstr>zihun58hao-chuangzhonghei</vt:lpstr>
      <vt:lpstr>等线</vt:lpstr>
      <vt:lpstr>等线 Light</vt:lpstr>
      <vt:lpstr>华文彩云</vt:lpstr>
      <vt:lpstr>思源黑体 CN Heavy</vt:lpstr>
      <vt:lpstr>宋体</vt:lpstr>
      <vt:lpstr>微软雅黑</vt:lpstr>
      <vt:lpstr>Arial</vt:lpstr>
      <vt:lpstr>Times New Roman</vt:lpstr>
      <vt:lpstr>Office 主题​​</vt:lpstr>
      <vt:lpstr>Equation</vt:lpstr>
      <vt:lpstr>MathType 7.0 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墨雨 云烟</dc:creator>
  <cp:lastModifiedBy>ヾ|≧_≦|〃 是谦谦吖</cp:lastModifiedBy>
  <cp:revision>67</cp:revision>
  <dcterms:created xsi:type="dcterms:W3CDTF">2021-11-02T14:35:31Z</dcterms:created>
  <dcterms:modified xsi:type="dcterms:W3CDTF">2024-03-14T12:02:56Z</dcterms:modified>
</cp:coreProperties>
</file>