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media/image23.jpg" ContentType="image/png"/>
  <Override PartName="/ppt/media/image27.jpg" ContentType="image/png"/>
  <Override PartName="/ppt/media/image28.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4" r:id="rId6"/>
    <p:sldId id="265" r:id="rId7"/>
    <p:sldId id="266" r:id="rId8"/>
    <p:sldId id="260" r:id="rId9"/>
    <p:sldId id="273" r:id="rId10"/>
    <p:sldId id="274" r:id="rId11"/>
    <p:sldId id="275" r:id="rId12"/>
    <p:sldId id="267" r:id="rId13"/>
    <p:sldId id="261" r:id="rId14"/>
    <p:sldId id="268" r:id="rId15"/>
    <p:sldId id="269" r:id="rId16"/>
    <p:sldId id="271" r:id="rId17"/>
    <p:sldId id="270" r:id="rId18"/>
    <p:sldId id="272" r:id="rId19"/>
    <p:sldId id="263" r:id="rId20"/>
    <p:sldId id="262"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8" userDrawn="1">
          <p15:clr>
            <a:srgbClr val="A4A3A4"/>
          </p15:clr>
        </p15:guide>
        <p15:guide id="2" orient="horz" pos="2682" userDrawn="1">
          <p15:clr>
            <a:srgbClr val="A4A3A4"/>
          </p15:clr>
        </p15:guide>
        <p15:guide id="3" orient="horz" pos="3294" userDrawn="1">
          <p15:clr>
            <a:srgbClr val="A4A3A4"/>
          </p15:clr>
        </p15:guide>
        <p15:guide id="4" pos="4747" userDrawn="1">
          <p15:clr>
            <a:srgbClr val="A4A3A4"/>
          </p15:clr>
        </p15:guide>
        <p15:guide id="5" pos="3840" userDrawn="1">
          <p15:clr>
            <a:srgbClr val="A4A3A4"/>
          </p15:clr>
        </p15:guide>
        <p15:guide id="6" pos="778" userDrawn="1">
          <p15:clr>
            <a:srgbClr val="A4A3A4"/>
          </p15:clr>
        </p15:guide>
        <p15:guide id="7" orient="horz" pos="618" userDrawn="1">
          <p15:clr>
            <a:srgbClr val="A4A3A4"/>
          </p15:clr>
        </p15:guide>
        <p15:guide id="9" pos="2933" userDrawn="1">
          <p15:clr>
            <a:srgbClr val="A4A3A4"/>
          </p15:clr>
        </p15:guide>
        <p15:guide id="10" orient="horz" pos="3634" userDrawn="1">
          <p15:clr>
            <a:srgbClr val="A4A3A4"/>
          </p15:clr>
        </p15:guide>
        <p15:guide id="11" pos="6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D2D9"/>
    <a:srgbClr val="D08AC6"/>
    <a:srgbClr val="FF66CC"/>
    <a:srgbClr val="397A2E"/>
    <a:srgbClr val="000000"/>
    <a:srgbClr val="089BEC"/>
    <a:srgbClr val="14D1E0"/>
    <a:srgbClr val="35BAE9"/>
    <a:srgbClr val="9A79F7"/>
    <a:srgbClr val="034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244" autoAdjust="0"/>
  </p:normalViewPr>
  <p:slideViewPr>
    <p:cSldViewPr snapToGrid="0">
      <p:cViewPr varScale="1">
        <p:scale>
          <a:sx n="86" d="100"/>
          <a:sy n="86" d="100"/>
        </p:scale>
        <p:origin x="48" y="72"/>
      </p:cViewPr>
      <p:guideLst>
        <p:guide orient="horz" pos="1638"/>
        <p:guide orient="horz" pos="2682"/>
        <p:guide orient="horz" pos="3294"/>
        <p:guide pos="4747"/>
        <p:guide pos="3840"/>
        <p:guide pos="778"/>
        <p:guide orient="horz" pos="618"/>
        <p:guide pos="2933"/>
        <p:guide orient="horz" pos="3634"/>
        <p:guide pos="6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A21018-DFCA-4F79-850B-B0AFDF9FFE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83265E9-E808-4E23-9861-5C3E73A848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78DBFA3-5D35-4514-8AAD-A3ADFE2F7B89}"/>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5" name="页脚占位符 4">
            <a:extLst>
              <a:ext uri="{FF2B5EF4-FFF2-40B4-BE49-F238E27FC236}">
                <a16:creationId xmlns:a16="http://schemas.microsoft.com/office/drawing/2014/main" id="{1E06BDF1-8C05-4BC3-A161-DC586EB273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52846F8-CD3D-4C10-8B0F-9903F5513721}"/>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360883261"/>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1C1CF4-5C13-4D3B-B0E4-A70B99F64B2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1099B97-0AF5-413D-AD0D-5B44FCDAB01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31380D4-BD45-4BAB-BE70-704CB58C44A2}"/>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5" name="页脚占位符 4">
            <a:extLst>
              <a:ext uri="{FF2B5EF4-FFF2-40B4-BE49-F238E27FC236}">
                <a16:creationId xmlns:a16="http://schemas.microsoft.com/office/drawing/2014/main" id="{7692C1BE-FBE1-4030-AF76-92A3F033DA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B4E683-6B25-4A81-8DCF-DE683CBD3242}"/>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028511410"/>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ACD16E9-739C-4A91-BB97-D3BCAD82186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827A9D8-607E-461B-8A6E-6CD3C9759D3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3277B80-F4E5-47E1-ABE9-18BE530702DF}"/>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5" name="页脚占位符 4">
            <a:extLst>
              <a:ext uri="{FF2B5EF4-FFF2-40B4-BE49-F238E27FC236}">
                <a16:creationId xmlns:a16="http://schemas.microsoft.com/office/drawing/2014/main" id="{8CD309CD-DD18-46E8-A8A0-B70D4CA63A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0AABE8-7D80-44B9-B013-7931A3FEA0DA}"/>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206414733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278E80-EB58-4ACB-B107-8EDB4852520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C0500F8-1DA8-43FD-A479-1103696F9D6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1B7131E-C323-464C-8617-B776EC290DCA}"/>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5" name="页脚占位符 4">
            <a:extLst>
              <a:ext uri="{FF2B5EF4-FFF2-40B4-BE49-F238E27FC236}">
                <a16:creationId xmlns:a16="http://schemas.microsoft.com/office/drawing/2014/main" id="{09FCDC31-E680-4F6B-A6FF-88836D9014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B207D0-64B1-4207-A818-1151FCF300F8}"/>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3856503591"/>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FDB08B-773A-4AF8-8203-1D5C054D35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CB79F72-BD33-4D83-82AA-6F7F999040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B21716D-3CD1-478C-8A58-2EFA01F80138}"/>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5" name="页脚占位符 4">
            <a:extLst>
              <a:ext uri="{FF2B5EF4-FFF2-40B4-BE49-F238E27FC236}">
                <a16:creationId xmlns:a16="http://schemas.microsoft.com/office/drawing/2014/main" id="{CA6E628F-FF38-497D-836A-8F3D8C1323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1A2A25-9F77-4ACC-BF35-8C6F592C928D}"/>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427139470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ED7E0A-FD15-4887-84B0-601AF9BE12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2BEC1C3-42A4-4C60-AE33-A9CE472D062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C8E24A7-B695-4BA0-82D3-71DA4538881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348296E-39F1-4C8C-958F-54D8FE765272}"/>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6" name="页脚占位符 5">
            <a:extLst>
              <a:ext uri="{FF2B5EF4-FFF2-40B4-BE49-F238E27FC236}">
                <a16:creationId xmlns:a16="http://schemas.microsoft.com/office/drawing/2014/main" id="{9D89D242-F1B9-4299-B4AD-82871A7FF8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C7C6C0F-09BD-4E28-8C83-B7E0D50859F5}"/>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39555171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04C271-CE06-4E1B-96EC-943694DC1CA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11B4F16-EE48-462D-8BC7-5389B5C7CA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955EE2E-0BE0-4F00-BF74-649D802B4CF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C66CD61-BA5E-43BF-8FC7-0746F4EBE3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9EC75EC-3119-494E-BE32-91B9F73D01D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579EADB-EA82-44A6-8C80-125DD2E3AB8D}"/>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8" name="页脚占位符 7">
            <a:extLst>
              <a:ext uri="{FF2B5EF4-FFF2-40B4-BE49-F238E27FC236}">
                <a16:creationId xmlns:a16="http://schemas.microsoft.com/office/drawing/2014/main" id="{5A47C097-C1AF-48B4-B1B4-F35429BE145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B225BC8-2B46-4E6E-97EC-A16899F1D883}"/>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3212446826"/>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85E214-3D14-45D4-A38A-B2A30CD894B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8FCE270-3BEA-4F86-A2AB-A0DE75F75799}"/>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4" name="页脚占位符 3">
            <a:extLst>
              <a:ext uri="{FF2B5EF4-FFF2-40B4-BE49-F238E27FC236}">
                <a16:creationId xmlns:a16="http://schemas.microsoft.com/office/drawing/2014/main" id="{05C77F92-1D82-4253-A3C8-03AC7DC58F3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52E8623-4C85-409D-B8C3-5E2380315C27}"/>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811717406"/>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EC77FE8-9528-4433-9602-10476FE0D4C5}"/>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3" name="页脚占位符 2">
            <a:extLst>
              <a:ext uri="{FF2B5EF4-FFF2-40B4-BE49-F238E27FC236}">
                <a16:creationId xmlns:a16="http://schemas.microsoft.com/office/drawing/2014/main" id="{8FBE9006-7942-4FF4-8860-142893DF191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EB99CA1-6E46-4C2B-BD3D-A4D8F85FD8AF}"/>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206640870"/>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8EEE36-057D-40C0-9C0D-A3FE029C969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5B89373-C2B4-45C9-B9E8-37BE12201D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7737264-C8D7-4173-9668-D4FE563091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9C1429C-7B0A-446A-A626-8209B03E3181}"/>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6" name="页脚占位符 5">
            <a:extLst>
              <a:ext uri="{FF2B5EF4-FFF2-40B4-BE49-F238E27FC236}">
                <a16:creationId xmlns:a16="http://schemas.microsoft.com/office/drawing/2014/main" id="{72D4970E-4C25-4F99-AF7E-53D69F0289A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A1C87B7-DE35-4C91-B33B-E74A8CF1DF37}"/>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263346984"/>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2381B9-495B-4031-AD1E-B56DC0D9369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8A3F56A-39DC-4C2E-B3CA-8E8F4B2D5E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3FC6DC2-0E8A-43DC-918D-A8138DA85F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FFD8D0A-2A1D-4D47-BDB9-BD717B17E083}"/>
              </a:ext>
            </a:extLst>
          </p:cNvPr>
          <p:cNvSpPr>
            <a:spLocks noGrp="1"/>
          </p:cNvSpPr>
          <p:nvPr>
            <p:ph type="dt" sz="half" idx="10"/>
          </p:nvPr>
        </p:nvSpPr>
        <p:spPr/>
        <p:txBody>
          <a:bodyPr/>
          <a:lstStyle/>
          <a:p>
            <a:fld id="{878EB8E8-A38F-4D78-818E-5A773CA457C1}" type="datetimeFigureOut">
              <a:rPr lang="zh-CN" altLang="en-US" smtClean="0"/>
              <a:t>2023/10/27</a:t>
            </a:fld>
            <a:endParaRPr lang="zh-CN" altLang="en-US"/>
          </a:p>
        </p:txBody>
      </p:sp>
      <p:sp>
        <p:nvSpPr>
          <p:cNvPr id="6" name="页脚占位符 5">
            <a:extLst>
              <a:ext uri="{FF2B5EF4-FFF2-40B4-BE49-F238E27FC236}">
                <a16:creationId xmlns:a16="http://schemas.microsoft.com/office/drawing/2014/main" id="{EFC8F9C2-BA0B-4F0D-8630-C4130E70AA9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7389F34-4470-4DD0-A567-43CCD2963D87}"/>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252249360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9C2AA3E-E120-474D-A2A8-3120CE746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DAEA579-2F30-4FB3-B736-3E9A9488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13E1D2D-C6A0-46E4-9507-17C87CD1DC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8EB8E8-A38F-4D78-818E-5A773CA457C1}" type="datetimeFigureOut">
              <a:rPr lang="zh-CN" altLang="en-US" smtClean="0"/>
              <a:t>2023/10/27</a:t>
            </a:fld>
            <a:endParaRPr lang="zh-CN" altLang="en-US"/>
          </a:p>
        </p:txBody>
      </p:sp>
      <p:sp>
        <p:nvSpPr>
          <p:cNvPr id="5" name="页脚占位符 4">
            <a:extLst>
              <a:ext uri="{FF2B5EF4-FFF2-40B4-BE49-F238E27FC236}">
                <a16:creationId xmlns:a16="http://schemas.microsoft.com/office/drawing/2014/main" id="{E7161370-5A9A-4ED3-9DA3-B35711C0D4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D0BC929-FF36-4B54-9C52-C3BA1C7FA1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500316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9.wdp"/><Relationship Id="rId7"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2.png"/><Relationship Id="rId5" Type="http://schemas.microsoft.com/office/2007/relationships/hdphoto" Target="../media/hdphoto10.wdp"/><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9.wdp"/><Relationship Id="rId7"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2.png"/><Relationship Id="rId5" Type="http://schemas.microsoft.com/office/2007/relationships/hdphoto" Target="../media/hdphoto10.wdp"/><Relationship Id="rId4" Type="http://schemas.openxmlformats.org/officeDocument/2006/relationships/image" Target="../media/image21.pn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8.jp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6.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image" Target="../media/image6.png"/><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image" Target="../media/image4.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microsoft.com/office/2007/relationships/hdphoto" Target="../media/hdphoto2.wdp"/><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image" Target="../media/image3.jpg"/><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image" Target="../media/image5.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slideLayout" Target="../slideLayouts/slideLayout2.xml"/><Relationship Id="rId30" Type="http://schemas.microsoft.com/office/2007/relationships/hdphoto" Target="../media/hdphoto1.wdp"/><Relationship Id="rId8" Type="http://schemas.openxmlformats.org/officeDocument/2006/relationships/tags" Target="../tags/tag8.xml"/></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15.wdp"/><Relationship Id="rId7" Type="http://schemas.openxmlformats.org/officeDocument/2006/relationships/image" Target="../media/image10.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6.wdp"/><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9.png"/><Relationship Id="rId4" Type="http://schemas.microsoft.com/office/2007/relationships/hdphoto" Target="../media/hdphoto3.wdp"/><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hdphoto" Target="../media/hdphoto5.wdp"/><Relationship Id="rId7"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microsoft.com/office/2007/relationships/hdphoto" Target="../media/hdphoto7.wdp"/><Relationship Id="rId7"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microsoft.com/office/2007/relationships/hdphoto" Target="../media/hdphoto8.wdp"/><Relationship Id="rId7"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9.wdp"/><Relationship Id="rId7"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2.png"/><Relationship Id="rId5" Type="http://schemas.microsoft.com/office/2007/relationships/hdphoto" Target="../media/hdphoto10.wdp"/><Relationship Id="rId10" Type="http://schemas.openxmlformats.org/officeDocument/2006/relationships/image" Target="../media/image23.jpg"/><Relationship Id="rId4" Type="http://schemas.openxmlformats.org/officeDocument/2006/relationships/image" Target="../media/image21.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9.wdp"/><Relationship Id="rId7"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0.wdp"/><Relationship Id="rId4" Type="http://schemas.openxmlformats.org/officeDocument/2006/relationships/image" Target="../media/image21.pn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2D0937-7673-4210-AFDC-A8EA6F3DF30E}"/>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id="{7E985930-4BE0-45CE-B2D0-FFC11853B68E}"/>
              </a:ext>
            </a:extLst>
          </p:cNvPr>
          <p:cNvSpPr>
            <a:spLocks noGrp="1"/>
          </p:cNvSpPr>
          <p:nvPr>
            <p:ph type="subTitle" idx="1"/>
          </p:nvPr>
        </p:nvSpPr>
        <p:spPr/>
        <p:txBody>
          <a:bodyPr/>
          <a:lstStyle/>
          <a:p>
            <a:endParaRPr lang="zh-CN" altLang="en-US"/>
          </a:p>
        </p:txBody>
      </p:sp>
      <p:pic>
        <p:nvPicPr>
          <p:cNvPr id="16" name="图片 15">
            <a:extLst>
              <a:ext uri="{FF2B5EF4-FFF2-40B4-BE49-F238E27FC236}">
                <a16:creationId xmlns:a16="http://schemas.microsoft.com/office/drawing/2014/main" id="{F93ECD34-2374-4E58-A20E-59F1D59BA6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图片 16">
            <a:extLst>
              <a:ext uri="{FF2B5EF4-FFF2-40B4-BE49-F238E27FC236}">
                <a16:creationId xmlns:a16="http://schemas.microsoft.com/office/drawing/2014/main" id="{3D6F67AC-0520-433A-B063-36DA9AC664AC}"/>
              </a:ext>
            </a:extLst>
          </p:cNvPr>
          <p:cNvPicPr>
            <a:picLocks noChangeAspect="1"/>
          </p:cNvPicPr>
          <p:nvPr/>
        </p:nvPicPr>
        <p:blipFill>
          <a:blip r:embed="rId3"/>
          <a:stretch>
            <a:fillRect/>
          </a:stretch>
        </p:blipFill>
        <p:spPr>
          <a:xfrm>
            <a:off x="4468150" y="542762"/>
            <a:ext cx="3255700" cy="1655213"/>
          </a:xfrm>
          <a:prstGeom prst="rect">
            <a:avLst/>
          </a:prstGeom>
        </p:spPr>
      </p:pic>
      <p:sp>
        <p:nvSpPr>
          <p:cNvPr id="26" name="文本框 25">
            <a:extLst>
              <a:ext uri="{FF2B5EF4-FFF2-40B4-BE49-F238E27FC236}">
                <a16:creationId xmlns:a16="http://schemas.microsoft.com/office/drawing/2014/main" id="{4EC80AA0-142E-45BA-B0F1-443A2191CAF1}"/>
              </a:ext>
            </a:extLst>
          </p:cNvPr>
          <p:cNvSpPr txBox="1"/>
          <p:nvPr/>
        </p:nvSpPr>
        <p:spPr>
          <a:xfrm>
            <a:off x="1524000" y="2540467"/>
            <a:ext cx="9144000" cy="2270365"/>
          </a:xfrm>
          <a:prstGeom prst="rect">
            <a:avLst/>
          </a:prstGeom>
          <a:noFill/>
        </p:spPr>
        <p:txBody>
          <a:bodyPr wrap="square" rtlCol="0">
            <a:spAutoFit/>
          </a:bodyPr>
          <a:lstStyle/>
          <a:p>
            <a:pPr indent="574040" algn="ctr">
              <a:lnSpc>
                <a:spcPct val="125000"/>
              </a:lnSpc>
              <a:spcBef>
                <a:spcPts val="300"/>
              </a:spcBef>
              <a:spcAft>
                <a:spcPts val="300"/>
              </a:spcAft>
            </a:pPr>
            <a:r>
              <a:rPr lang="zh-CN" altLang="en-US" sz="3600" b="1" kern="100">
                <a:effectLst/>
                <a:latin typeface="思源黑体 CN Heavy" panose="020B0A00000000000000" pitchFamily="34" charset="-122"/>
                <a:ea typeface="思源黑体 CN Heavy" panose="020B0A00000000000000" pitchFamily="34" charset="-122"/>
              </a:rPr>
              <a:t>本科毕设答辩</a:t>
            </a:r>
            <a:r>
              <a:rPr lang="en-US" altLang="zh-CN" sz="3600" b="1" kern="100">
                <a:effectLst/>
                <a:latin typeface="思源黑体 CN Heavy" panose="020B0A00000000000000" pitchFamily="34" charset="-122"/>
                <a:ea typeface="思源黑体 CN Heavy" panose="020B0A00000000000000" pitchFamily="34" charset="-122"/>
              </a:rPr>
              <a:t>——</a:t>
            </a:r>
          </a:p>
          <a:p>
            <a:pPr indent="574040" algn="ctr">
              <a:lnSpc>
                <a:spcPct val="125000"/>
              </a:lnSpc>
              <a:spcBef>
                <a:spcPts val="300"/>
              </a:spcBef>
              <a:spcAft>
                <a:spcPts val="300"/>
              </a:spcAft>
            </a:pPr>
            <a:r>
              <a:rPr lang="zh-CN" altLang="zh-CN" sz="3600" b="1" kern="100">
                <a:effectLst/>
                <a:latin typeface="思源黑体 CN Heavy" panose="020B0A00000000000000" pitchFamily="34" charset="-122"/>
                <a:ea typeface="思源黑体 CN Heavy" panose="020B0A00000000000000" pitchFamily="34" charset="-122"/>
              </a:rPr>
              <a:t>基于</a:t>
            </a:r>
            <a:r>
              <a:rPr lang="en-US" altLang="zh-CN" sz="3600" b="1" kern="100">
                <a:effectLst/>
                <a:latin typeface="思源黑体 CN Heavy" panose="020B0A00000000000000" pitchFamily="34" charset="-122"/>
                <a:ea typeface="思源黑体 CN Heavy" panose="020B0A00000000000000" pitchFamily="34" charset="-122"/>
              </a:rPr>
              <a:t>GPS</a:t>
            </a:r>
            <a:r>
              <a:rPr lang="zh-CN" altLang="zh-CN" sz="3600" b="1" kern="100">
                <a:effectLst/>
                <a:latin typeface="思源黑体 CN Heavy" panose="020B0A00000000000000" pitchFamily="34" charset="-122"/>
                <a:ea typeface="思源黑体 CN Heavy" panose="020B0A00000000000000" pitchFamily="34" charset="-122"/>
              </a:rPr>
              <a:t>数据融合的开阔场景下</a:t>
            </a:r>
            <a:endParaRPr lang="zh-CN" altLang="zh-CN" sz="3600" kern="100">
              <a:effectLst/>
              <a:latin typeface="思源黑体 CN Heavy" panose="020B0A00000000000000" pitchFamily="34" charset="-122"/>
              <a:ea typeface="思源黑体 CN Heavy" panose="020B0A00000000000000" pitchFamily="34" charset="-122"/>
            </a:endParaRPr>
          </a:p>
          <a:p>
            <a:pPr indent="574040" algn="ctr">
              <a:lnSpc>
                <a:spcPct val="125000"/>
              </a:lnSpc>
              <a:spcBef>
                <a:spcPts val="300"/>
              </a:spcBef>
              <a:spcAft>
                <a:spcPts val="300"/>
              </a:spcAft>
            </a:pPr>
            <a:r>
              <a:rPr lang="zh-CN" altLang="zh-CN" sz="3600" b="1" kern="100">
                <a:effectLst/>
                <a:latin typeface="思源黑体 CN Heavy" panose="020B0A00000000000000" pitchFamily="34" charset="-122"/>
                <a:ea typeface="思源黑体 CN Heavy" panose="020B0A00000000000000" pitchFamily="34" charset="-122"/>
              </a:rPr>
              <a:t>双目视觉里程计研究</a:t>
            </a:r>
            <a:endParaRPr lang="zh-CN" altLang="zh-CN" sz="3600" kern="100">
              <a:effectLst/>
              <a:latin typeface="思源黑体 CN Heavy" panose="020B0A00000000000000" pitchFamily="34" charset="-122"/>
              <a:ea typeface="思源黑体 CN Heavy" panose="020B0A00000000000000" pitchFamily="34" charset="-122"/>
            </a:endParaRPr>
          </a:p>
        </p:txBody>
      </p:sp>
      <p:sp>
        <p:nvSpPr>
          <p:cNvPr id="4" name="文本框 3">
            <a:extLst>
              <a:ext uri="{FF2B5EF4-FFF2-40B4-BE49-F238E27FC236}">
                <a16:creationId xmlns:a16="http://schemas.microsoft.com/office/drawing/2014/main" id="{4FC7BC88-B968-422B-8105-70F81A77849F}"/>
              </a:ext>
            </a:extLst>
          </p:cNvPr>
          <p:cNvSpPr txBox="1"/>
          <p:nvPr/>
        </p:nvSpPr>
        <p:spPr>
          <a:xfrm>
            <a:off x="1820038" y="5251917"/>
            <a:ext cx="2307042" cy="646331"/>
          </a:xfrm>
          <a:prstGeom prst="rect">
            <a:avLst/>
          </a:prstGeom>
          <a:noFill/>
        </p:spPr>
        <p:txBody>
          <a:bodyPr wrap="none" rtlCol="0">
            <a:spAutoFit/>
          </a:bodyPr>
          <a:lstStyle/>
          <a:p>
            <a:r>
              <a:rPr lang="zh-CN" altLang="en-US">
                <a:latin typeface="微软雅黑" panose="020B0503020204020204" pitchFamily="34" charset="-122"/>
                <a:ea typeface="微软雅黑" panose="020B0503020204020204" pitchFamily="34" charset="-122"/>
              </a:rPr>
              <a:t>答辩人：李明谦</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专   业：机器人工程</a:t>
            </a:r>
          </a:p>
        </p:txBody>
      </p:sp>
      <p:sp>
        <p:nvSpPr>
          <p:cNvPr id="5" name="文本框 4">
            <a:extLst>
              <a:ext uri="{FF2B5EF4-FFF2-40B4-BE49-F238E27FC236}">
                <a16:creationId xmlns:a16="http://schemas.microsoft.com/office/drawing/2014/main" id="{EFEDA64C-6350-418F-ACA5-6B8503C3BB05}"/>
              </a:ext>
            </a:extLst>
          </p:cNvPr>
          <p:cNvSpPr txBox="1"/>
          <p:nvPr/>
        </p:nvSpPr>
        <p:spPr>
          <a:xfrm>
            <a:off x="7970853" y="5531349"/>
            <a:ext cx="1954381" cy="369332"/>
          </a:xfrm>
          <a:prstGeom prst="rect">
            <a:avLst/>
          </a:prstGeom>
          <a:noFill/>
        </p:spPr>
        <p:txBody>
          <a:bodyPr wrap="none" rtlCol="0">
            <a:spAutoFit/>
          </a:bodyPr>
          <a:lstStyle/>
          <a:p>
            <a:r>
              <a:rPr lang="en-US" altLang="zh-CN">
                <a:latin typeface="微软雅黑" panose="020B0503020204020204" pitchFamily="34" charset="-122"/>
                <a:ea typeface="微软雅黑" panose="020B0503020204020204" pitchFamily="34" charset="-122"/>
              </a:rPr>
              <a:t>2023</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10</a:t>
            </a:r>
            <a:r>
              <a:rPr lang="zh-CN" altLang="en-US">
                <a:latin typeface="微软雅黑" panose="020B0503020204020204" pitchFamily="34" charset="-122"/>
                <a:ea typeface="微软雅黑" panose="020B0503020204020204" pitchFamily="34" charset="-122"/>
              </a:rPr>
              <a:t>月</a:t>
            </a:r>
            <a:r>
              <a:rPr lang="en-US" altLang="zh-CN">
                <a:latin typeface="微软雅黑" panose="020B0503020204020204" pitchFamily="34" charset="-122"/>
                <a:ea typeface="微软雅黑" panose="020B0503020204020204" pitchFamily="34" charset="-122"/>
              </a:rPr>
              <a:t>27</a:t>
            </a:r>
            <a:r>
              <a:rPr lang="zh-CN" altLang="en-US">
                <a:latin typeface="微软雅黑" panose="020B0503020204020204" pitchFamily="34" charset="-122"/>
                <a:ea typeface="微软雅黑" panose="020B0503020204020204" pitchFamily="34" charset="-122"/>
              </a:rPr>
              <a:t>日</a:t>
            </a:r>
          </a:p>
        </p:txBody>
      </p:sp>
    </p:spTree>
    <p:extLst>
      <p:ext uri="{BB962C8B-B14F-4D97-AF65-F5344CB8AC3E}">
        <p14:creationId xmlns:p14="http://schemas.microsoft.com/office/powerpoint/2010/main" val="4988642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52" name="文本框 51">
            <a:extLst>
              <a:ext uri="{FF2B5EF4-FFF2-40B4-BE49-F238E27FC236}">
                <a16:creationId xmlns:a16="http://schemas.microsoft.com/office/drawing/2014/main" id="{6E5DF0BF-8063-47AF-9045-7397452B4016}"/>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03</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3" name="文本框 52">
            <a:extLst>
              <a:ext uri="{FF2B5EF4-FFF2-40B4-BE49-F238E27FC236}">
                <a16:creationId xmlns:a16="http://schemas.microsoft.com/office/drawing/2014/main" id="{7352527F-EEE9-40DC-AF7E-2AB755092F5D}"/>
              </a:ext>
            </a:extLst>
          </p:cNvPr>
          <p:cNvSpPr txBox="1"/>
          <p:nvPr/>
        </p:nvSpPr>
        <p:spPr>
          <a:xfrm>
            <a:off x="1865249" y="1841313"/>
            <a:ext cx="1874276"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研究内容</a:t>
            </a:r>
          </a:p>
        </p:txBody>
      </p:sp>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8" name="图片 67">
            <a:extLst>
              <a:ext uri="{FF2B5EF4-FFF2-40B4-BE49-F238E27FC236}">
                <a16:creationId xmlns:a16="http://schemas.microsoft.com/office/drawing/2014/main" id="{DC78084C-E3F4-4120-94D4-04E46EEDA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3905793">
            <a:off x="391099" y="2645024"/>
            <a:ext cx="3393827" cy="4656567"/>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E6E1D6A2-BEB6-156D-648F-F9BF31FA9C6F}"/>
              </a:ext>
            </a:extLst>
          </p:cNvPr>
          <p:cNvSpPr txBox="1"/>
          <p:nvPr/>
        </p:nvSpPr>
        <p:spPr>
          <a:xfrm>
            <a:off x="5707684" y="692284"/>
            <a:ext cx="4271615" cy="887224"/>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3.1</a:t>
            </a:r>
            <a:r>
              <a:rPr lang="en-US" altLang="zh-CN" sz="2800">
                <a:latin typeface="思源黑体 CN Heavy" panose="020B0A00000000000000" pitchFamily="34" charset="-122"/>
                <a:ea typeface="思源黑体 CN Heavy" panose="020B0A00000000000000" pitchFamily="34" charset="-122"/>
              </a:rPr>
              <a:t>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a:t>
            </a:r>
            <a:r>
              <a:rPr lang="en-US" altLang="zh-CN" sz="2400">
                <a:solidFill>
                  <a:srgbClr val="000000"/>
                </a:solidFill>
                <a:effectLst/>
                <a:latin typeface="宋体" panose="02010600030101010101" pitchFamily="2" charset="-122"/>
                <a:ea typeface="宋体" panose="02010600030101010101" pitchFamily="2" charset="-122"/>
              </a:rPr>
              <a:t>ORB</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算法的特征点检测与跟踪的方法研究</a:t>
            </a:r>
            <a:endParaRPr lang="zh-CN" altLang="en-US" sz="2400">
              <a:latin typeface="宋体" panose="02010600030101010101" pitchFamily="2" charset="-122"/>
              <a:ea typeface="宋体" panose="02010600030101010101" pitchFamily="2" charset="-122"/>
            </a:endParaRPr>
          </a:p>
        </p:txBody>
      </p:sp>
      <p:sp>
        <p:nvSpPr>
          <p:cNvPr id="5" name="文本框 4">
            <a:extLst>
              <a:ext uri="{FF2B5EF4-FFF2-40B4-BE49-F238E27FC236}">
                <a16:creationId xmlns:a16="http://schemas.microsoft.com/office/drawing/2014/main" id="{8773B55A-D820-3D17-BD92-FA0BDAA2EA49}"/>
              </a:ext>
            </a:extLst>
          </p:cNvPr>
          <p:cNvSpPr txBox="1"/>
          <p:nvPr/>
        </p:nvSpPr>
        <p:spPr>
          <a:xfrm>
            <a:off x="4967027" y="1804751"/>
            <a:ext cx="6570574" cy="646331"/>
          </a:xfrm>
          <a:prstGeom prst="rect">
            <a:avLst/>
          </a:prstGeom>
          <a:noFill/>
        </p:spPr>
        <p:txBody>
          <a:bodyPr wrap="square" rtlCol="0">
            <a:spAutoFit/>
          </a:bodyPr>
          <a:lstStyle/>
          <a:p>
            <a:r>
              <a:rPr lang="zh-CN" altLang="en-US"/>
              <a:t>由于</a:t>
            </a:r>
            <a:r>
              <a:rPr lang="en-US" altLang="zh-CN"/>
              <a:t>Fast</a:t>
            </a:r>
            <a:r>
              <a:rPr lang="zh-CN" altLang="en-US"/>
              <a:t>角点检测不具备尺度不变性，所以通过查阅相关资料，我认为可以通过构建高斯金字塔来解决这个问题。</a:t>
            </a:r>
          </a:p>
        </p:txBody>
      </p:sp>
      <p:sp>
        <p:nvSpPr>
          <p:cNvPr id="7" name="文本框 6">
            <a:extLst>
              <a:ext uri="{FF2B5EF4-FFF2-40B4-BE49-F238E27FC236}">
                <a16:creationId xmlns:a16="http://schemas.microsoft.com/office/drawing/2014/main" id="{2016D2D2-04B0-B8F9-AB4C-7F5F4CD43100}"/>
              </a:ext>
            </a:extLst>
          </p:cNvPr>
          <p:cNvSpPr txBox="1"/>
          <p:nvPr/>
        </p:nvSpPr>
        <p:spPr>
          <a:xfrm>
            <a:off x="4967027" y="2799222"/>
            <a:ext cx="6492240" cy="3970318"/>
          </a:xfrm>
          <a:prstGeom prst="rect">
            <a:avLst/>
          </a:prstGeom>
          <a:noFill/>
        </p:spPr>
        <p:txBody>
          <a:bodyPr wrap="square">
            <a:spAutoFit/>
          </a:bodyPr>
          <a:lstStyle/>
          <a:p>
            <a:pPr marL="0" marR="0">
              <a:spcBef>
                <a:spcPts val="0"/>
              </a:spcBef>
              <a:spcAft>
                <a:spcPts val="0"/>
              </a:spcAft>
            </a:pPr>
            <a:r>
              <a:rPr lang="zh-CN" altLang="en-US">
                <a:effectLst/>
              </a:rPr>
              <a:t>高斯金字塔：</a:t>
            </a:r>
          </a:p>
          <a:p>
            <a:pPr marL="0" marR="0">
              <a:spcBef>
                <a:spcPts val="0"/>
              </a:spcBef>
              <a:spcAft>
                <a:spcPts val="0"/>
              </a:spcAft>
            </a:pPr>
            <a:r>
              <a:rPr lang="zh-CN" altLang="en-US">
                <a:effectLst/>
              </a:rPr>
              <a:t>高斯金字塔（</a:t>
            </a:r>
            <a:r>
              <a:rPr lang="en-US" altLang="zh-CN">
                <a:effectLst/>
              </a:rPr>
              <a:t>Gaussian Pyramid</a:t>
            </a:r>
            <a:r>
              <a:rPr lang="zh-CN" altLang="en-US">
                <a:effectLst/>
              </a:rPr>
              <a:t>）是一种图像处理技术，用于在不同分辨率的图像之间构建一系列图像。</a:t>
            </a:r>
            <a:endParaRPr lang="en-US" altLang="zh-CN">
              <a:effectLst/>
            </a:endParaRPr>
          </a:p>
          <a:p>
            <a:pPr marL="0" marR="0">
              <a:spcBef>
                <a:spcPts val="0"/>
              </a:spcBef>
              <a:spcAft>
                <a:spcPts val="0"/>
              </a:spcAft>
            </a:pPr>
            <a:endParaRPr lang="zh-CN" altLang="en-US">
              <a:effectLst/>
            </a:endParaRPr>
          </a:p>
          <a:p>
            <a:pPr marL="0" marR="0">
              <a:spcBef>
                <a:spcPts val="0"/>
              </a:spcBef>
              <a:spcAft>
                <a:spcPts val="0"/>
              </a:spcAft>
            </a:pPr>
            <a:r>
              <a:rPr lang="zh-CN" altLang="en-US">
                <a:effectLst/>
              </a:rPr>
              <a:t>高斯金字塔的构建过程如下：</a:t>
            </a:r>
          </a:p>
          <a:p>
            <a:pPr marL="0" marR="0">
              <a:spcBef>
                <a:spcPts val="0"/>
              </a:spcBef>
              <a:spcAft>
                <a:spcPts val="0"/>
              </a:spcAft>
              <a:buFont typeface="+mj-lt"/>
              <a:buAutoNum type="arabicPeriod"/>
            </a:pPr>
            <a:r>
              <a:rPr lang="zh-CN" altLang="en-US" b="1">
                <a:effectLst/>
              </a:rPr>
              <a:t>基础图像（</a:t>
            </a:r>
            <a:r>
              <a:rPr lang="en-US" altLang="zh-CN" b="1">
                <a:effectLst/>
              </a:rPr>
              <a:t>Base Image</a:t>
            </a:r>
            <a:r>
              <a:rPr lang="zh-CN" altLang="en-US" b="1">
                <a:effectLst/>
              </a:rPr>
              <a:t>）</a:t>
            </a:r>
            <a:r>
              <a:rPr lang="zh-CN" altLang="en-US">
                <a:effectLst/>
              </a:rPr>
              <a:t>：首先，从原始图像开始，这是金字塔的底层。通常，这个图像是原始图像的分辨率最高的版本。</a:t>
            </a:r>
          </a:p>
          <a:p>
            <a:pPr marL="0" marR="0">
              <a:spcBef>
                <a:spcPts val="0"/>
              </a:spcBef>
              <a:spcAft>
                <a:spcPts val="0"/>
              </a:spcAft>
              <a:buFont typeface="+mj-lt"/>
              <a:buAutoNum type="arabicPeriod"/>
            </a:pPr>
            <a:r>
              <a:rPr lang="zh-CN" altLang="en-US" b="1">
                <a:effectLst/>
              </a:rPr>
              <a:t>下采样（</a:t>
            </a:r>
            <a:r>
              <a:rPr lang="en-US" altLang="zh-CN" b="1">
                <a:effectLst/>
              </a:rPr>
              <a:t>Downsampling</a:t>
            </a:r>
            <a:r>
              <a:rPr lang="zh-CN" altLang="en-US" b="1">
                <a:effectLst/>
              </a:rPr>
              <a:t>）</a:t>
            </a:r>
            <a:r>
              <a:rPr lang="zh-CN" altLang="en-US">
                <a:effectLst/>
              </a:rPr>
              <a:t>：通过应用高斯低通滤波，将基础图像缩小到较低的分辨率，从而生成下一层的图像。这个操作减小了图像的尺寸，同时模糊了图像以降低高频噪声。</a:t>
            </a:r>
          </a:p>
          <a:p>
            <a:pPr marL="0" marR="0">
              <a:spcBef>
                <a:spcPts val="0"/>
              </a:spcBef>
              <a:spcAft>
                <a:spcPts val="0"/>
              </a:spcAft>
              <a:buFont typeface="+mj-lt"/>
              <a:buAutoNum type="arabicPeriod"/>
            </a:pPr>
            <a:r>
              <a:rPr lang="zh-CN" altLang="en-US" b="1">
                <a:effectLst/>
              </a:rPr>
              <a:t>重复步骤</a:t>
            </a:r>
            <a:r>
              <a:rPr lang="zh-CN" altLang="en-US">
                <a:effectLst/>
              </a:rPr>
              <a:t>：上述步骤循环进行，每次对前一层图像进行下采样和高斯滤波，生成一个新的较小分辨率的图像。这一过程可以重复多次，生成金字塔的各个级别。</a:t>
            </a:r>
          </a:p>
          <a:p>
            <a:pPr marL="0" marR="0">
              <a:spcBef>
                <a:spcPts val="0"/>
              </a:spcBef>
              <a:spcAft>
                <a:spcPts val="0"/>
              </a:spcAft>
              <a:buFont typeface="+mj-lt"/>
              <a:buAutoNum type="arabicPeriod"/>
            </a:pPr>
            <a:r>
              <a:rPr lang="zh-CN" altLang="en-US" b="1">
                <a:effectLst/>
              </a:rPr>
              <a:t>金字塔顶层</a:t>
            </a:r>
            <a:r>
              <a:rPr lang="zh-CN" altLang="en-US">
                <a:effectLst/>
              </a:rPr>
              <a:t>：金字塔的顶层通常是包含最低分辨率的图像。</a:t>
            </a:r>
          </a:p>
        </p:txBody>
      </p:sp>
      <p:pic>
        <p:nvPicPr>
          <p:cNvPr id="2050" name="Picture 2" descr="在这里插入图片描述">
            <a:extLst>
              <a:ext uri="{FF2B5EF4-FFF2-40B4-BE49-F238E27FC236}">
                <a16:creationId xmlns:a16="http://schemas.microsoft.com/office/drawing/2014/main" id="{B0D6C2E2-A267-588C-3C90-236D6797824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4398" y="2554810"/>
            <a:ext cx="3619655" cy="3406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73774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52" name="文本框 51">
            <a:extLst>
              <a:ext uri="{FF2B5EF4-FFF2-40B4-BE49-F238E27FC236}">
                <a16:creationId xmlns:a16="http://schemas.microsoft.com/office/drawing/2014/main" id="{6E5DF0BF-8063-47AF-9045-7397452B4016}"/>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03</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3" name="文本框 52">
            <a:extLst>
              <a:ext uri="{FF2B5EF4-FFF2-40B4-BE49-F238E27FC236}">
                <a16:creationId xmlns:a16="http://schemas.microsoft.com/office/drawing/2014/main" id="{7352527F-EEE9-40DC-AF7E-2AB755092F5D}"/>
              </a:ext>
            </a:extLst>
          </p:cNvPr>
          <p:cNvSpPr txBox="1"/>
          <p:nvPr/>
        </p:nvSpPr>
        <p:spPr>
          <a:xfrm>
            <a:off x="1865249" y="1841313"/>
            <a:ext cx="1874276"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研究内容</a:t>
            </a:r>
          </a:p>
        </p:txBody>
      </p:sp>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8" name="图片 67">
            <a:extLst>
              <a:ext uri="{FF2B5EF4-FFF2-40B4-BE49-F238E27FC236}">
                <a16:creationId xmlns:a16="http://schemas.microsoft.com/office/drawing/2014/main" id="{DC78084C-E3F4-4120-94D4-04E46EEDA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3905793">
            <a:off x="391099" y="2645024"/>
            <a:ext cx="3393827" cy="4656567"/>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E6E1D6A2-BEB6-156D-648F-F9BF31FA9C6F}"/>
              </a:ext>
            </a:extLst>
          </p:cNvPr>
          <p:cNvSpPr txBox="1"/>
          <p:nvPr/>
        </p:nvSpPr>
        <p:spPr>
          <a:xfrm>
            <a:off x="5707684" y="692284"/>
            <a:ext cx="4271615" cy="887224"/>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3.1</a:t>
            </a:r>
            <a:r>
              <a:rPr lang="en-US" altLang="zh-CN" sz="2800">
                <a:latin typeface="思源黑体 CN Heavy" panose="020B0A00000000000000" pitchFamily="34" charset="-122"/>
                <a:ea typeface="思源黑体 CN Heavy" panose="020B0A00000000000000" pitchFamily="34" charset="-122"/>
              </a:rPr>
              <a:t>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a:t>
            </a:r>
            <a:r>
              <a:rPr lang="en-US" altLang="zh-CN" sz="2400">
                <a:solidFill>
                  <a:srgbClr val="000000"/>
                </a:solidFill>
                <a:effectLst/>
                <a:latin typeface="宋体" panose="02010600030101010101" pitchFamily="2" charset="-122"/>
                <a:ea typeface="宋体" panose="02010600030101010101" pitchFamily="2" charset="-122"/>
              </a:rPr>
              <a:t>ORB</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算法的特征点检测与跟踪的方法研究</a:t>
            </a:r>
            <a:endParaRPr lang="zh-CN" altLang="en-US" sz="2400">
              <a:latin typeface="宋体" panose="02010600030101010101" pitchFamily="2" charset="-122"/>
              <a:ea typeface="宋体" panose="02010600030101010101" pitchFamily="2" charset="-122"/>
            </a:endParaRPr>
          </a:p>
        </p:txBody>
      </p:sp>
      <p:sp>
        <p:nvSpPr>
          <p:cNvPr id="9" name="文本框 8">
            <a:extLst>
              <a:ext uri="{FF2B5EF4-FFF2-40B4-BE49-F238E27FC236}">
                <a16:creationId xmlns:a16="http://schemas.microsoft.com/office/drawing/2014/main" id="{FF9A3CA7-E5BE-DC49-50CD-F6F3FD108E6D}"/>
              </a:ext>
            </a:extLst>
          </p:cNvPr>
          <p:cNvSpPr txBox="1"/>
          <p:nvPr/>
        </p:nvSpPr>
        <p:spPr>
          <a:xfrm>
            <a:off x="4967026" y="4922674"/>
            <a:ext cx="6496050" cy="1200329"/>
          </a:xfrm>
          <a:prstGeom prst="rect">
            <a:avLst/>
          </a:prstGeom>
          <a:noFill/>
        </p:spPr>
        <p:txBody>
          <a:bodyPr wrap="square">
            <a:spAutoFit/>
          </a:bodyPr>
          <a:lstStyle/>
          <a:p>
            <a:r>
              <a:rPr lang="zh-CN" alt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通过以上优化，再</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加之这些描述子本身计算效率高和空间紧凑的特性，我们可以极大地减少存储和匹配成本，有利于无人机在飞行过程中出色地计算实时定位，从而得到较高定位精度的视觉里程计</a:t>
            </a:r>
            <a:endParaRPr lang="zh-CN" altLang="en-US"/>
          </a:p>
        </p:txBody>
      </p:sp>
      <p:sp>
        <p:nvSpPr>
          <p:cNvPr id="5" name="文本框 4">
            <a:extLst>
              <a:ext uri="{FF2B5EF4-FFF2-40B4-BE49-F238E27FC236}">
                <a16:creationId xmlns:a16="http://schemas.microsoft.com/office/drawing/2014/main" id="{625370BF-DAB5-AE56-C0F6-273900A2DE8B}"/>
              </a:ext>
            </a:extLst>
          </p:cNvPr>
          <p:cNvSpPr txBox="1"/>
          <p:nvPr/>
        </p:nvSpPr>
        <p:spPr>
          <a:xfrm>
            <a:off x="4932062" y="1741711"/>
            <a:ext cx="6492240" cy="646331"/>
          </a:xfrm>
          <a:prstGeom prst="rect">
            <a:avLst/>
          </a:prstGeom>
          <a:noFill/>
        </p:spPr>
        <p:txBody>
          <a:bodyPr wrap="square">
            <a:spAutoFit/>
          </a:bodyPr>
          <a:lstStyle/>
          <a:p>
            <a:r>
              <a:rPr lang="zh-CN" altLang="en-US" b="0" i="0">
                <a:effectLst/>
                <a:latin typeface="宋体" panose="02010600030101010101" pitchFamily="2" charset="-122"/>
                <a:ea typeface="宋体" panose="02010600030101010101" pitchFamily="2" charset="-122"/>
              </a:rPr>
              <a:t>描述子的主要作用是将图像中的局部特征信息编码成具有数值或向量形式的描述</a:t>
            </a:r>
            <a:endParaRPr lang="zh-CN" altLang="en-US">
              <a:latin typeface="宋体" panose="02010600030101010101" pitchFamily="2" charset="-122"/>
              <a:ea typeface="宋体" panose="02010600030101010101" pitchFamily="2" charset="-122"/>
            </a:endParaRPr>
          </a:p>
        </p:txBody>
      </p:sp>
      <p:sp>
        <p:nvSpPr>
          <p:cNvPr id="6" name="文本框 5">
            <a:extLst>
              <a:ext uri="{FF2B5EF4-FFF2-40B4-BE49-F238E27FC236}">
                <a16:creationId xmlns:a16="http://schemas.microsoft.com/office/drawing/2014/main" id="{4577DDA5-9E91-3D47-C1ED-B9E42FFE4491}"/>
              </a:ext>
            </a:extLst>
          </p:cNvPr>
          <p:cNvSpPr txBox="1"/>
          <p:nvPr/>
        </p:nvSpPr>
        <p:spPr>
          <a:xfrm>
            <a:off x="4967026" y="2687639"/>
            <a:ext cx="6316670" cy="1754326"/>
          </a:xfrm>
          <a:prstGeom prst="rect">
            <a:avLst/>
          </a:prstGeom>
          <a:noFill/>
        </p:spPr>
        <p:txBody>
          <a:bodyPr wrap="square" rtlCol="0">
            <a:spAutoFit/>
          </a:bodyPr>
          <a:lstStyle/>
          <a:p>
            <a:r>
              <a:rPr lang="en-US" altLang="zh-CN">
                <a:latin typeface="Times New Roman" panose="02020603050405020304" pitchFamily="18" charset="0"/>
                <a:ea typeface="宋体" panose="02010600030101010101" pitchFamily="2" charset="-122"/>
                <a:cs typeface="Times New Roman" panose="02020603050405020304" pitchFamily="18" charset="0"/>
              </a:rPr>
              <a:t>BRIEF</a:t>
            </a:r>
            <a:r>
              <a:rPr lang="zh-CN" altLang="en-US">
                <a:latin typeface="Times New Roman" panose="02020603050405020304" pitchFamily="18" charset="0"/>
                <a:ea typeface="宋体" panose="02010600030101010101" pitchFamily="2" charset="-122"/>
                <a:cs typeface="Times New Roman" panose="02020603050405020304" pitchFamily="18" charset="0"/>
              </a:rPr>
              <a:t>描述子算法步骤：</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1</a:t>
            </a:r>
            <a:r>
              <a:rPr lang="zh-CN" altLang="en-US">
                <a:latin typeface="Times New Roman" panose="02020603050405020304" pitchFamily="18" charset="0"/>
                <a:ea typeface="宋体" panose="02010600030101010101" pitchFamily="2" charset="-122"/>
                <a:cs typeface="Times New Roman" panose="02020603050405020304" pitchFamily="18" charset="0"/>
              </a:rPr>
              <a:t>、利用</a:t>
            </a:r>
            <a:r>
              <a:rPr lang="en-US" altLang="zh-CN">
                <a:latin typeface="Times New Roman" panose="02020603050405020304" pitchFamily="18" charset="0"/>
                <a:ea typeface="宋体" panose="02010600030101010101" pitchFamily="2" charset="-122"/>
                <a:cs typeface="Times New Roman" panose="02020603050405020304" pitchFamily="18" charset="0"/>
              </a:rPr>
              <a:t>FAST</a:t>
            </a:r>
            <a:r>
              <a:rPr lang="zh-CN" altLang="en-US">
                <a:latin typeface="Times New Roman" panose="02020603050405020304" pitchFamily="18" charset="0"/>
                <a:ea typeface="宋体" panose="02010600030101010101" pitchFamily="2" charset="-122"/>
                <a:cs typeface="Times New Roman" panose="02020603050405020304" pitchFamily="18" charset="0"/>
              </a:rPr>
              <a:t>方法进行角点检测</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2</a:t>
            </a:r>
            <a:r>
              <a:rPr lang="zh-CN" altLang="en-US">
                <a:latin typeface="Times New Roman" panose="02020603050405020304" pitchFamily="18" charset="0"/>
                <a:ea typeface="宋体" panose="02010600030101010101" pitchFamily="2" charset="-122"/>
                <a:cs typeface="Times New Roman" panose="02020603050405020304" pitchFamily="18" charset="0"/>
              </a:rPr>
              <a:t>、确定特征邻域窗口，并对该邻域内的像素进行高斯滤波降噪</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3</a:t>
            </a:r>
            <a:r>
              <a:rPr lang="zh-CN" altLang="en-US">
                <a:latin typeface="Times New Roman" panose="02020603050405020304" pitchFamily="18" charset="0"/>
                <a:ea typeface="宋体" panose="02010600030101010101" pitchFamily="2" charset="-122"/>
                <a:cs typeface="Times New Roman" panose="02020603050405020304" pitchFamily="18" charset="0"/>
              </a:rPr>
              <a:t>、在领域窗口内选取</a:t>
            </a:r>
            <a:r>
              <a:rPr lang="en-US" altLang="zh-CN">
                <a:latin typeface="Times New Roman" panose="02020603050405020304" pitchFamily="18" charset="0"/>
                <a:ea typeface="宋体" panose="02010600030101010101" pitchFamily="2" charset="-122"/>
                <a:cs typeface="Times New Roman" panose="02020603050405020304" pitchFamily="18" charset="0"/>
              </a:rPr>
              <a:t>n</a:t>
            </a:r>
            <a:r>
              <a:rPr lang="zh-CN" altLang="en-US">
                <a:latin typeface="Times New Roman" panose="02020603050405020304" pitchFamily="18" charset="0"/>
                <a:ea typeface="宋体" panose="02010600030101010101" pitchFamily="2" charset="-122"/>
                <a:cs typeface="Times New Roman" panose="02020603050405020304" pitchFamily="18" charset="0"/>
              </a:rPr>
              <a:t>对像素点，根据灰度值得大小编码成二进制串，生成</a:t>
            </a:r>
            <a:r>
              <a:rPr lang="en-US" altLang="zh-CN">
                <a:latin typeface="Times New Roman" panose="02020603050405020304" pitchFamily="18" charset="0"/>
                <a:ea typeface="宋体" panose="02010600030101010101" pitchFamily="2" charset="-122"/>
                <a:cs typeface="Times New Roman" panose="02020603050405020304" pitchFamily="18" charset="0"/>
              </a:rPr>
              <a:t>n bit</a:t>
            </a:r>
            <a:r>
              <a:rPr lang="zh-CN" altLang="en-US">
                <a:latin typeface="Times New Roman" panose="02020603050405020304" pitchFamily="18" charset="0"/>
                <a:ea typeface="宋体" panose="02010600030101010101" pitchFamily="2" charset="-122"/>
                <a:cs typeface="Times New Roman" panose="02020603050405020304" pitchFamily="18" charset="0"/>
              </a:rPr>
              <a:t>的特征描述子</a:t>
            </a:r>
          </a:p>
        </p:txBody>
      </p:sp>
    </p:spTree>
    <p:extLst>
      <p:ext uri="{BB962C8B-B14F-4D97-AF65-F5344CB8AC3E}">
        <p14:creationId xmlns:p14="http://schemas.microsoft.com/office/powerpoint/2010/main" val="8770953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28EEE471-9023-45A1-9D86-5C4EE62E199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4618"/>
            <a:ext cx="12192001" cy="6862618"/>
          </a:xfrm>
        </p:spPr>
      </p:pic>
      <p:pic>
        <p:nvPicPr>
          <p:cNvPr id="42" name="图片 41">
            <a:extLst>
              <a:ext uri="{FF2B5EF4-FFF2-40B4-BE49-F238E27FC236}">
                <a16:creationId xmlns:a16="http://schemas.microsoft.com/office/drawing/2014/main" id="{1B694BA5-0175-4543-A7C5-C463233D44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43" name="矩形 42">
            <a:extLst>
              <a:ext uri="{FF2B5EF4-FFF2-40B4-BE49-F238E27FC236}">
                <a16:creationId xmlns:a16="http://schemas.microsoft.com/office/drawing/2014/main" id="{C1C8552F-C4A2-468C-ACA5-C46920C33A09}"/>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三角形 43">
            <a:extLst>
              <a:ext uri="{FF2B5EF4-FFF2-40B4-BE49-F238E27FC236}">
                <a16:creationId xmlns:a16="http://schemas.microsoft.com/office/drawing/2014/main" id="{FB50CBE2-C04D-4DF1-AE5B-25A057B500B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a:extLst>
              <a:ext uri="{FF2B5EF4-FFF2-40B4-BE49-F238E27FC236}">
                <a16:creationId xmlns:a16="http://schemas.microsoft.com/office/drawing/2014/main" id="{97AF40E3-C792-4BE7-8CC1-62DECE075A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46" name="图片 45">
            <a:extLst>
              <a:ext uri="{FF2B5EF4-FFF2-40B4-BE49-F238E27FC236}">
                <a16:creationId xmlns:a16="http://schemas.microsoft.com/office/drawing/2014/main" id="{64DF92EA-3797-4889-8C6B-7747FB3782BF}"/>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3" name="文本框 2">
            <a:extLst>
              <a:ext uri="{FF2B5EF4-FFF2-40B4-BE49-F238E27FC236}">
                <a16:creationId xmlns:a16="http://schemas.microsoft.com/office/drawing/2014/main" id="{044E82EC-57C7-0758-6578-B21E0C031C52}"/>
              </a:ext>
            </a:extLst>
          </p:cNvPr>
          <p:cNvSpPr txBox="1"/>
          <p:nvPr/>
        </p:nvSpPr>
        <p:spPr>
          <a:xfrm>
            <a:off x="969919" y="1851919"/>
            <a:ext cx="4271615" cy="892552"/>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3.2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基于滤波的双目视觉惯性里程计的实现方法研究</a:t>
            </a:r>
            <a:endParaRPr lang="zh-CN" altLang="en-US" sz="2400">
              <a:latin typeface="宋体" panose="02010600030101010101" pitchFamily="2" charset="-122"/>
              <a:ea typeface="宋体" panose="02010600030101010101" pitchFamily="2" charset="-122"/>
            </a:endParaRPr>
          </a:p>
        </p:txBody>
      </p:sp>
      <p:pic>
        <p:nvPicPr>
          <p:cNvPr id="7" name="图片 6">
            <a:extLst>
              <a:ext uri="{FF2B5EF4-FFF2-40B4-BE49-F238E27FC236}">
                <a16:creationId xmlns:a16="http://schemas.microsoft.com/office/drawing/2014/main" id="{06DC4417-9089-1AB2-B442-2371E1F1B0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1450" y="3226482"/>
            <a:ext cx="5120133" cy="1561802"/>
          </a:xfrm>
          <a:prstGeom prst="rect">
            <a:avLst/>
          </a:prstGeom>
        </p:spPr>
      </p:pic>
      <p:sp>
        <p:nvSpPr>
          <p:cNvPr id="8" name="文本框 7">
            <a:extLst>
              <a:ext uri="{FF2B5EF4-FFF2-40B4-BE49-F238E27FC236}">
                <a16:creationId xmlns:a16="http://schemas.microsoft.com/office/drawing/2014/main" id="{35D47C03-DACE-72A3-7DE3-7DA18E00C892}"/>
              </a:ext>
            </a:extLst>
          </p:cNvPr>
          <p:cNvSpPr txBox="1"/>
          <p:nvPr/>
        </p:nvSpPr>
        <p:spPr>
          <a:xfrm>
            <a:off x="6950466" y="1851919"/>
            <a:ext cx="4271615" cy="892552"/>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3.3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基于双目视觉惯性里程计和</a:t>
            </a:r>
            <a:r>
              <a:rPr lang="en-US" altLang="zh-CN" sz="2400">
                <a:solidFill>
                  <a:srgbClr val="000000"/>
                </a:solidFill>
                <a:effectLst/>
                <a:latin typeface="宋体" panose="02010600030101010101" pitchFamily="2" charset="-122"/>
                <a:ea typeface="宋体" panose="02010600030101010101" pitchFamily="2" charset="-122"/>
              </a:rPr>
              <a:t>GPS</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数据融合的方法研究</a:t>
            </a:r>
            <a:endParaRPr lang="zh-CN" altLang="en-US" sz="2400">
              <a:latin typeface="宋体" panose="02010600030101010101" pitchFamily="2" charset="-122"/>
              <a:ea typeface="宋体" panose="02010600030101010101" pitchFamily="2" charset="-122"/>
            </a:endParaRPr>
          </a:p>
        </p:txBody>
      </p:sp>
      <p:pic>
        <p:nvPicPr>
          <p:cNvPr id="10" name="图片 9">
            <a:extLst>
              <a:ext uri="{FF2B5EF4-FFF2-40B4-BE49-F238E27FC236}">
                <a16:creationId xmlns:a16="http://schemas.microsoft.com/office/drawing/2014/main" id="{3FD293E3-011E-F96E-E217-CBDEBC53AA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7494" y="3148705"/>
            <a:ext cx="5704258" cy="1639579"/>
          </a:xfrm>
          <a:prstGeom prst="rect">
            <a:avLst/>
          </a:prstGeom>
        </p:spPr>
      </p:pic>
      <p:sp>
        <p:nvSpPr>
          <p:cNvPr id="13" name="文本框 12">
            <a:extLst>
              <a:ext uri="{FF2B5EF4-FFF2-40B4-BE49-F238E27FC236}">
                <a16:creationId xmlns:a16="http://schemas.microsoft.com/office/drawing/2014/main" id="{1A4BBBF4-5E59-9BCA-BCC6-F27D16E94EA1}"/>
              </a:ext>
            </a:extLst>
          </p:cNvPr>
          <p:cNvSpPr txBox="1"/>
          <p:nvPr/>
        </p:nvSpPr>
        <p:spPr>
          <a:xfrm>
            <a:off x="277586" y="5123128"/>
            <a:ext cx="5554047" cy="1477328"/>
          </a:xfrm>
          <a:prstGeom prst="rect">
            <a:avLst/>
          </a:prstGeom>
          <a:noFill/>
        </p:spPr>
        <p:txBody>
          <a:bodyPr wrap="square">
            <a:spAutoFit/>
          </a:bodyPr>
          <a:lstStyle/>
          <a:p>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通过将无人机上搭载的</a:t>
            </a:r>
            <a:r>
              <a:rPr lang="en-US" altLang="zh-CN" sz="1800">
                <a:solidFill>
                  <a:srgbClr val="000000"/>
                </a:solidFill>
                <a:effectLst/>
                <a:latin typeface="Times New Roman" panose="02020603050405020304" pitchFamily="18" charset="0"/>
                <a:ea typeface="宋体" panose="02010600030101010101" pitchFamily="2" charset="-122"/>
              </a:rPr>
              <a:t>IMU</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惯性测量单元）传感器的数据与双目相机获取的数据进行融合，采用基于扩展卡尔曼滤波方法，可以实现更为精确的自身位姿状态估计，从而获得更高的定位精度，实现了在无人机上应用双目视觉惯性里程计的目标。</a:t>
            </a:r>
            <a:endParaRPr lang="zh-CN" altLang="en-US"/>
          </a:p>
        </p:txBody>
      </p:sp>
      <p:sp>
        <p:nvSpPr>
          <p:cNvPr id="37" name="文本框 36">
            <a:extLst>
              <a:ext uri="{FF2B5EF4-FFF2-40B4-BE49-F238E27FC236}">
                <a16:creationId xmlns:a16="http://schemas.microsoft.com/office/drawing/2014/main" id="{AE12A4D9-E319-3075-C82B-3BCAF008E3D1}"/>
              </a:ext>
            </a:extLst>
          </p:cNvPr>
          <p:cNvSpPr txBox="1"/>
          <p:nvPr/>
        </p:nvSpPr>
        <p:spPr>
          <a:xfrm>
            <a:off x="6037496" y="5123128"/>
            <a:ext cx="6097554" cy="1477328"/>
          </a:xfrm>
          <a:prstGeom prst="rect">
            <a:avLst/>
          </a:prstGeom>
          <a:noFill/>
        </p:spPr>
        <p:txBody>
          <a:bodyPr wrap="square">
            <a:spAutoFit/>
          </a:bodyPr>
          <a:lstStyle/>
          <a:p>
            <a:r>
              <a:rPr lang="zh-CN" alt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由于无人机在户外可检测和跟踪的特征点较少，</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将双目视觉惯性里程计数据与</a:t>
            </a:r>
            <a:r>
              <a:rPr lang="en-US" altLang="zh-CN" sz="1800">
                <a:solidFill>
                  <a:srgbClr val="000000"/>
                </a:solidFill>
                <a:effectLst/>
                <a:latin typeface="Times New Roman" panose="02020603050405020304" pitchFamily="18" charset="0"/>
                <a:ea typeface="宋体" panose="02010600030101010101" pitchFamily="2" charset="-122"/>
              </a:rPr>
              <a:t>GPS</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（全球定位系统）数据相结合，利用扩展卡尔曼滤波技术来融合这两种不同类型的数据源。这种数据融合的方式可以帮助我们实现更高精度的定位结果</a:t>
            </a:r>
            <a:r>
              <a:rPr lang="zh-CN" alt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克服了双目相机在特征点有限的情况下的限制</a:t>
            </a:r>
            <a:endParaRPr lang="zh-CN" altLang="en-US"/>
          </a:p>
        </p:txBody>
      </p:sp>
    </p:spTree>
    <p:extLst>
      <p:ext uri="{BB962C8B-B14F-4D97-AF65-F5344CB8AC3E}">
        <p14:creationId xmlns:p14="http://schemas.microsoft.com/office/powerpoint/2010/main" val="367799133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1D5FDDD-AABE-4D94-90E9-23A3F05C5C83}"/>
              </a:ext>
            </a:extLst>
          </p:cNvPr>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200000"/>
                    </a14:imgEffect>
                    <a14:imgEffect>
                      <a14:brightnessContrast bright="1000" contrast="3000"/>
                    </a14:imgEffect>
                  </a14:imgLayer>
                </a14:imgProps>
              </a:ext>
              <a:ext uri="{28A0092B-C50C-407E-A947-70E740481C1C}">
                <a14:useLocalDpi xmlns:a14="http://schemas.microsoft.com/office/drawing/2010/main" val="0"/>
              </a:ext>
            </a:extLst>
          </a:blip>
          <a:stretch>
            <a:fillRect/>
          </a:stretch>
        </p:blipFill>
        <p:spPr>
          <a:xfrm>
            <a:off x="0" y="-13566"/>
            <a:ext cx="12192000" cy="6858000"/>
          </a:xfrm>
          <a:prstGeom prst="rect">
            <a:avLst/>
          </a:prstGeom>
        </p:spPr>
      </p:pic>
      <p:sp>
        <p:nvSpPr>
          <p:cNvPr id="8" name="文本框 7">
            <a:extLst>
              <a:ext uri="{FF2B5EF4-FFF2-40B4-BE49-F238E27FC236}">
                <a16:creationId xmlns:a16="http://schemas.microsoft.com/office/drawing/2014/main" id="{D76E0E28-9A9E-4534-8965-AE385AC56CDF}"/>
              </a:ext>
            </a:extLst>
          </p:cNvPr>
          <p:cNvSpPr txBox="1"/>
          <p:nvPr/>
        </p:nvSpPr>
        <p:spPr>
          <a:xfrm>
            <a:off x="1874129" y="1802635"/>
            <a:ext cx="1696009"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研究方案</a:t>
            </a:r>
          </a:p>
          <a:p>
            <a:endParaRPr lang="zh-CN" altLang="en-US" sz="2800">
              <a:latin typeface="微软雅黑" panose="020B0503020204020204" pitchFamily="34" charset="-122"/>
              <a:ea typeface="微软雅黑" panose="020B0503020204020204" pitchFamily="34" charset="-122"/>
            </a:endParaRPr>
          </a:p>
        </p:txBody>
      </p:sp>
      <p:sp>
        <p:nvSpPr>
          <p:cNvPr id="45" name="Freeform 25">
            <a:extLst>
              <a:ext uri="{FF2B5EF4-FFF2-40B4-BE49-F238E27FC236}">
                <a16:creationId xmlns:a16="http://schemas.microsoft.com/office/drawing/2014/main" id="{315C5E5D-68B2-40CE-9DD6-3012CE64755C}"/>
              </a:ext>
            </a:extLst>
          </p:cNvPr>
          <p:cNvSpPr/>
          <p:nvPr/>
        </p:nvSpPr>
        <p:spPr bwMode="auto">
          <a:xfrm>
            <a:off x="2490216" y="3021144"/>
            <a:ext cx="3278427" cy="235499"/>
          </a:xfrm>
          <a:custGeom>
            <a:avLst/>
            <a:gdLst>
              <a:gd name="T0" fmla="*/ 0 w 1905"/>
              <a:gd name="T1" fmla="*/ 0 h 136"/>
              <a:gd name="T2" fmla="*/ 1905 w 1905"/>
              <a:gd name="T3" fmla="*/ 136 h 136"/>
            </a:gdLst>
            <a:ahLst/>
            <a:cxnLst>
              <a:cxn ang="0">
                <a:pos x="0" y="136"/>
              </a:cxn>
              <a:cxn ang="0">
                <a:pos x="317" y="0"/>
              </a:cxn>
              <a:cxn ang="0">
                <a:pos x="1905" y="0"/>
              </a:cxn>
            </a:cxnLst>
            <a:rect l="T0" t="T1" r="T2" b="T3"/>
            <a:pathLst>
              <a:path w="1905" h="136">
                <a:moveTo>
                  <a:pt x="0" y="136"/>
                </a:moveTo>
                <a:lnTo>
                  <a:pt x="317" y="0"/>
                </a:lnTo>
                <a:lnTo>
                  <a:pt x="1905" y="0"/>
                </a:lnTo>
              </a:path>
            </a:pathLst>
          </a:custGeom>
          <a:noFill/>
          <a:ln w="2540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5" name="Freeform 18">
            <a:extLst>
              <a:ext uri="{FF2B5EF4-FFF2-40B4-BE49-F238E27FC236}">
                <a16:creationId xmlns:a16="http://schemas.microsoft.com/office/drawing/2014/main" id="{6918089C-B1DD-4026-9742-D3017A2EA876}"/>
              </a:ext>
            </a:extLst>
          </p:cNvPr>
          <p:cNvSpPr>
            <a:spLocks noEditPoints="1"/>
          </p:cNvSpPr>
          <p:nvPr/>
        </p:nvSpPr>
        <p:spPr bwMode="auto">
          <a:xfrm flipH="1">
            <a:off x="122218" y="3138894"/>
            <a:ext cx="2475753" cy="3714776"/>
          </a:xfrm>
          <a:custGeom>
            <a:avLst/>
            <a:gdLst/>
            <a:ahLst/>
            <a:cxnLst>
              <a:cxn ang="0">
                <a:pos x="1708" y="1519"/>
              </a:cxn>
              <a:cxn ang="0">
                <a:pos x="1498" y="1538"/>
              </a:cxn>
              <a:cxn ang="0">
                <a:pos x="1122" y="1297"/>
              </a:cxn>
              <a:cxn ang="0">
                <a:pos x="1752" y="2807"/>
              </a:cxn>
              <a:cxn ang="0">
                <a:pos x="1610" y="3038"/>
              </a:cxn>
              <a:cxn ang="0">
                <a:pos x="919" y="2695"/>
              </a:cxn>
              <a:cxn ang="0">
                <a:pos x="762" y="2440"/>
              </a:cxn>
              <a:cxn ang="0">
                <a:pos x="142" y="3023"/>
              </a:cxn>
              <a:cxn ang="0">
                <a:pos x="62" y="2765"/>
              </a:cxn>
              <a:cxn ang="0">
                <a:pos x="446" y="1828"/>
              </a:cxn>
              <a:cxn ang="0">
                <a:pos x="716" y="1199"/>
              </a:cxn>
              <a:cxn ang="0">
                <a:pos x="224" y="248"/>
              </a:cxn>
              <a:cxn ang="0">
                <a:pos x="1016" y="544"/>
              </a:cxn>
              <a:cxn ang="0">
                <a:pos x="1380" y="798"/>
              </a:cxn>
              <a:cxn ang="0">
                <a:pos x="1798" y="1157"/>
              </a:cxn>
              <a:cxn ang="0">
                <a:pos x="2122" y="1197"/>
              </a:cxn>
              <a:cxn ang="0">
                <a:pos x="1995" y="1323"/>
              </a:cxn>
              <a:cxn ang="0">
                <a:pos x="2117" y="1563"/>
              </a:cxn>
              <a:cxn ang="0">
                <a:pos x="373" y="58"/>
              </a:cxn>
              <a:cxn ang="0">
                <a:pos x="664" y="308"/>
              </a:cxn>
              <a:cxn ang="0">
                <a:pos x="835" y="453"/>
              </a:cxn>
              <a:cxn ang="0">
                <a:pos x="1115" y="723"/>
              </a:cxn>
              <a:cxn ang="0">
                <a:pos x="968" y="813"/>
              </a:cxn>
              <a:cxn ang="0">
                <a:pos x="1322" y="790"/>
              </a:cxn>
              <a:cxn ang="0">
                <a:pos x="835" y="848"/>
              </a:cxn>
              <a:cxn ang="0">
                <a:pos x="1122" y="1355"/>
              </a:cxn>
              <a:cxn ang="0">
                <a:pos x="864" y="960"/>
              </a:cxn>
              <a:cxn ang="0">
                <a:pos x="980" y="1318"/>
              </a:cxn>
              <a:cxn ang="0">
                <a:pos x="1336" y="939"/>
              </a:cxn>
              <a:cxn ang="0">
                <a:pos x="940" y="994"/>
              </a:cxn>
              <a:cxn ang="0">
                <a:pos x="1051" y="1082"/>
              </a:cxn>
              <a:cxn ang="0">
                <a:pos x="731" y="1126"/>
              </a:cxn>
              <a:cxn ang="0">
                <a:pos x="1329" y="1221"/>
              </a:cxn>
              <a:cxn ang="0">
                <a:pos x="830" y="1141"/>
              </a:cxn>
              <a:cxn ang="0">
                <a:pos x="1119" y="1174"/>
              </a:cxn>
              <a:cxn ang="0">
                <a:pos x="739" y="1202"/>
              </a:cxn>
              <a:cxn ang="0">
                <a:pos x="2048" y="1309"/>
              </a:cxn>
              <a:cxn ang="0">
                <a:pos x="889" y="1308"/>
              </a:cxn>
              <a:cxn ang="0">
                <a:pos x="820" y="1338"/>
              </a:cxn>
              <a:cxn ang="0">
                <a:pos x="550" y="1953"/>
              </a:cxn>
              <a:cxn ang="0">
                <a:pos x="789" y="1369"/>
              </a:cxn>
              <a:cxn ang="0">
                <a:pos x="1074" y="1624"/>
              </a:cxn>
              <a:cxn ang="0">
                <a:pos x="174" y="2631"/>
              </a:cxn>
              <a:cxn ang="0">
                <a:pos x="455" y="2024"/>
              </a:cxn>
              <a:cxn ang="0">
                <a:pos x="467" y="2126"/>
              </a:cxn>
              <a:cxn ang="0">
                <a:pos x="1464" y="2673"/>
              </a:cxn>
              <a:cxn ang="0">
                <a:pos x="1114" y="1510"/>
              </a:cxn>
              <a:cxn ang="0">
                <a:pos x="1265" y="1740"/>
              </a:cxn>
              <a:cxn ang="0">
                <a:pos x="1694" y="1455"/>
              </a:cxn>
              <a:cxn ang="0">
                <a:pos x="1846" y="1491"/>
              </a:cxn>
              <a:cxn ang="0">
                <a:pos x="2097" y="1535"/>
              </a:cxn>
              <a:cxn ang="0">
                <a:pos x="1922" y="1552"/>
              </a:cxn>
              <a:cxn ang="0">
                <a:pos x="1460" y="1621"/>
              </a:cxn>
              <a:cxn ang="0">
                <a:pos x="919" y="2350"/>
              </a:cxn>
              <a:cxn ang="0">
                <a:pos x="1238" y="2292"/>
              </a:cxn>
              <a:cxn ang="0">
                <a:pos x="876" y="2412"/>
              </a:cxn>
              <a:cxn ang="0">
                <a:pos x="729" y="2463"/>
              </a:cxn>
              <a:cxn ang="0">
                <a:pos x="930" y="2625"/>
              </a:cxn>
              <a:cxn ang="0">
                <a:pos x="1610" y="2849"/>
              </a:cxn>
              <a:cxn ang="0">
                <a:pos x="214" y="2843"/>
              </a:cxn>
              <a:cxn ang="0">
                <a:pos x="37" y="2762"/>
              </a:cxn>
              <a:cxn ang="0">
                <a:pos x="1634" y="2863"/>
              </a:cxn>
              <a:cxn ang="0">
                <a:pos x="77" y="3059"/>
              </a:cxn>
            </a:cxnLst>
            <a:rect l="0" t="0" r="r" b="b"/>
            <a:pathLst>
              <a:path w="2147" h="3130">
                <a:moveTo>
                  <a:pt x="2117" y="1563"/>
                </a:moveTo>
                <a:lnTo>
                  <a:pt x="2117" y="1563"/>
                </a:lnTo>
                <a:lnTo>
                  <a:pt x="2111" y="1565"/>
                </a:lnTo>
                <a:lnTo>
                  <a:pt x="2105" y="1567"/>
                </a:lnTo>
                <a:lnTo>
                  <a:pt x="2093" y="1569"/>
                </a:lnTo>
                <a:lnTo>
                  <a:pt x="2082" y="1571"/>
                </a:lnTo>
                <a:lnTo>
                  <a:pt x="2078" y="1575"/>
                </a:lnTo>
                <a:lnTo>
                  <a:pt x="2072" y="1578"/>
                </a:lnTo>
                <a:lnTo>
                  <a:pt x="2072" y="1578"/>
                </a:lnTo>
                <a:lnTo>
                  <a:pt x="2066" y="1585"/>
                </a:lnTo>
                <a:lnTo>
                  <a:pt x="2061" y="1593"/>
                </a:lnTo>
                <a:lnTo>
                  <a:pt x="2056" y="1597"/>
                </a:lnTo>
                <a:lnTo>
                  <a:pt x="2052" y="1600"/>
                </a:lnTo>
                <a:lnTo>
                  <a:pt x="2047" y="1602"/>
                </a:lnTo>
                <a:lnTo>
                  <a:pt x="2040" y="1604"/>
                </a:lnTo>
                <a:lnTo>
                  <a:pt x="2040" y="1604"/>
                </a:lnTo>
                <a:lnTo>
                  <a:pt x="2032" y="1602"/>
                </a:lnTo>
                <a:lnTo>
                  <a:pt x="2023" y="1600"/>
                </a:lnTo>
                <a:lnTo>
                  <a:pt x="2014" y="1595"/>
                </a:lnTo>
                <a:lnTo>
                  <a:pt x="2010" y="1592"/>
                </a:lnTo>
                <a:lnTo>
                  <a:pt x="2007" y="1589"/>
                </a:lnTo>
                <a:lnTo>
                  <a:pt x="2007" y="1589"/>
                </a:lnTo>
                <a:lnTo>
                  <a:pt x="2006" y="1590"/>
                </a:lnTo>
                <a:lnTo>
                  <a:pt x="2005" y="1591"/>
                </a:lnTo>
                <a:lnTo>
                  <a:pt x="2003" y="1591"/>
                </a:lnTo>
                <a:lnTo>
                  <a:pt x="2000" y="1592"/>
                </a:lnTo>
                <a:lnTo>
                  <a:pt x="1999" y="1593"/>
                </a:lnTo>
                <a:lnTo>
                  <a:pt x="1999" y="1593"/>
                </a:lnTo>
                <a:lnTo>
                  <a:pt x="1996" y="1601"/>
                </a:lnTo>
                <a:lnTo>
                  <a:pt x="1994" y="1610"/>
                </a:lnTo>
                <a:lnTo>
                  <a:pt x="1989" y="1617"/>
                </a:lnTo>
                <a:lnTo>
                  <a:pt x="1984" y="1625"/>
                </a:lnTo>
                <a:lnTo>
                  <a:pt x="1977" y="1630"/>
                </a:lnTo>
                <a:lnTo>
                  <a:pt x="1969" y="1636"/>
                </a:lnTo>
                <a:lnTo>
                  <a:pt x="1960" y="1639"/>
                </a:lnTo>
                <a:lnTo>
                  <a:pt x="1949" y="1642"/>
                </a:lnTo>
                <a:lnTo>
                  <a:pt x="1949" y="1642"/>
                </a:lnTo>
                <a:lnTo>
                  <a:pt x="1945" y="1640"/>
                </a:lnTo>
                <a:lnTo>
                  <a:pt x="1941" y="1638"/>
                </a:lnTo>
                <a:lnTo>
                  <a:pt x="1936" y="1635"/>
                </a:lnTo>
                <a:lnTo>
                  <a:pt x="1933" y="1631"/>
                </a:lnTo>
                <a:lnTo>
                  <a:pt x="1930" y="1627"/>
                </a:lnTo>
                <a:lnTo>
                  <a:pt x="1928" y="1623"/>
                </a:lnTo>
                <a:lnTo>
                  <a:pt x="1927" y="1617"/>
                </a:lnTo>
                <a:lnTo>
                  <a:pt x="1926" y="1612"/>
                </a:lnTo>
                <a:lnTo>
                  <a:pt x="1926" y="1612"/>
                </a:lnTo>
                <a:lnTo>
                  <a:pt x="1918" y="1611"/>
                </a:lnTo>
                <a:lnTo>
                  <a:pt x="1911" y="1609"/>
                </a:lnTo>
                <a:lnTo>
                  <a:pt x="1902" y="1605"/>
                </a:lnTo>
                <a:lnTo>
                  <a:pt x="1899" y="1602"/>
                </a:lnTo>
                <a:lnTo>
                  <a:pt x="1897" y="1599"/>
                </a:lnTo>
                <a:lnTo>
                  <a:pt x="1897" y="1599"/>
                </a:lnTo>
                <a:lnTo>
                  <a:pt x="1891" y="1602"/>
                </a:lnTo>
                <a:lnTo>
                  <a:pt x="1887" y="1605"/>
                </a:lnTo>
                <a:lnTo>
                  <a:pt x="1883" y="1606"/>
                </a:lnTo>
                <a:lnTo>
                  <a:pt x="1879" y="1607"/>
                </a:lnTo>
                <a:lnTo>
                  <a:pt x="1873" y="1607"/>
                </a:lnTo>
                <a:lnTo>
                  <a:pt x="1869" y="1606"/>
                </a:lnTo>
                <a:lnTo>
                  <a:pt x="1865" y="1605"/>
                </a:lnTo>
                <a:lnTo>
                  <a:pt x="1861" y="1602"/>
                </a:lnTo>
                <a:lnTo>
                  <a:pt x="1854" y="1597"/>
                </a:lnTo>
                <a:lnTo>
                  <a:pt x="1848" y="1590"/>
                </a:lnTo>
                <a:lnTo>
                  <a:pt x="1843" y="1580"/>
                </a:lnTo>
                <a:lnTo>
                  <a:pt x="1841" y="1569"/>
                </a:lnTo>
                <a:lnTo>
                  <a:pt x="1841" y="1569"/>
                </a:lnTo>
                <a:lnTo>
                  <a:pt x="1820" y="1549"/>
                </a:lnTo>
                <a:lnTo>
                  <a:pt x="1809" y="1539"/>
                </a:lnTo>
                <a:lnTo>
                  <a:pt x="1796" y="1531"/>
                </a:lnTo>
                <a:lnTo>
                  <a:pt x="1796" y="1531"/>
                </a:lnTo>
                <a:lnTo>
                  <a:pt x="1792" y="1534"/>
                </a:lnTo>
                <a:lnTo>
                  <a:pt x="1788" y="1536"/>
                </a:lnTo>
                <a:lnTo>
                  <a:pt x="1783" y="1537"/>
                </a:lnTo>
                <a:lnTo>
                  <a:pt x="1780" y="1538"/>
                </a:lnTo>
                <a:lnTo>
                  <a:pt x="1776" y="1537"/>
                </a:lnTo>
                <a:lnTo>
                  <a:pt x="1772" y="1537"/>
                </a:lnTo>
                <a:lnTo>
                  <a:pt x="1764" y="1534"/>
                </a:lnTo>
                <a:lnTo>
                  <a:pt x="1757" y="1529"/>
                </a:lnTo>
                <a:lnTo>
                  <a:pt x="1750" y="1522"/>
                </a:lnTo>
                <a:lnTo>
                  <a:pt x="1739" y="1510"/>
                </a:lnTo>
                <a:lnTo>
                  <a:pt x="1739" y="1510"/>
                </a:lnTo>
                <a:lnTo>
                  <a:pt x="1729" y="1514"/>
                </a:lnTo>
                <a:lnTo>
                  <a:pt x="1719" y="1517"/>
                </a:lnTo>
                <a:lnTo>
                  <a:pt x="1708" y="1519"/>
                </a:lnTo>
                <a:lnTo>
                  <a:pt x="1698" y="1520"/>
                </a:lnTo>
                <a:lnTo>
                  <a:pt x="1686" y="1520"/>
                </a:lnTo>
                <a:lnTo>
                  <a:pt x="1676" y="1519"/>
                </a:lnTo>
                <a:lnTo>
                  <a:pt x="1666" y="1517"/>
                </a:lnTo>
                <a:lnTo>
                  <a:pt x="1656" y="1513"/>
                </a:lnTo>
                <a:lnTo>
                  <a:pt x="1656" y="1513"/>
                </a:lnTo>
                <a:lnTo>
                  <a:pt x="1653" y="1504"/>
                </a:lnTo>
                <a:lnTo>
                  <a:pt x="1647" y="1496"/>
                </a:lnTo>
                <a:lnTo>
                  <a:pt x="1637" y="1484"/>
                </a:lnTo>
                <a:lnTo>
                  <a:pt x="1624" y="1471"/>
                </a:lnTo>
                <a:lnTo>
                  <a:pt x="1612" y="1459"/>
                </a:lnTo>
                <a:lnTo>
                  <a:pt x="1612" y="1459"/>
                </a:lnTo>
                <a:lnTo>
                  <a:pt x="1614" y="1449"/>
                </a:lnTo>
                <a:lnTo>
                  <a:pt x="1615" y="1445"/>
                </a:lnTo>
                <a:lnTo>
                  <a:pt x="1618" y="1442"/>
                </a:lnTo>
                <a:lnTo>
                  <a:pt x="1618" y="1442"/>
                </a:lnTo>
                <a:lnTo>
                  <a:pt x="1585" y="1417"/>
                </a:lnTo>
                <a:lnTo>
                  <a:pt x="1552" y="1392"/>
                </a:lnTo>
                <a:lnTo>
                  <a:pt x="1519" y="1364"/>
                </a:lnTo>
                <a:lnTo>
                  <a:pt x="1487" y="1336"/>
                </a:lnTo>
                <a:lnTo>
                  <a:pt x="1487" y="1336"/>
                </a:lnTo>
                <a:lnTo>
                  <a:pt x="1478" y="1345"/>
                </a:lnTo>
                <a:lnTo>
                  <a:pt x="1474" y="1350"/>
                </a:lnTo>
                <a:lnTo>
                  <a:pt x="1469" y="1353"/>
                </a:lnTo>
                <a:lnTo>
                  <a:pt x="1463" y="1356"/>
                </a:lnTo>
                <a:lnTo>
                  <a:pt x="1457" y="1358"/>
                </a:lnTo>
                <a:lnTo>
                  <a:pt x="1449" y="1358"/>
                </a:lnTo>
                <a:lnTo>
                  <a:pt x="1442" y="1357"/>
                </a:lnTo>
                <a:lnTo>
                  <a:pt x="1442" y="1357"/>
                </a:lnTo>
                <a:lnTo>
                  <a:pt x="1439" y="1353"/>
                </a:lnTo>
                <a:lnTo>
                  <a:pt x="1435" y="1349"/>
                </a:lnTo>
                <a:lnTo>
                  <a:pt x="1429" y="1340"/>
                </a:lnTo>
                <a:lnTo>
                  <a:pt x="1422" y="1332"/>
                </a:lnTo>
                <a:lnTo>
                  <a:pt x="1418" y="1328"/>
                </a:lnTo>
                <a:lnTo>
                  <a:pt x="1414" y="1325"/>
                </a:lnTo>
                <a:lnTo>
                  <a:pt x="1414" y="1325"/>
                </a:lnTo>
                <a:lnTo>
                  <a:pt x="1407" y="1312"/>
                </a:lnTo>
                <a:lnTo>
                  <a:pt x="1399" y="1302"/>
                </a:lnTo>
                <a:lnTo>
                  <a:pt x="1389" y="1290"/>
                </a:lnTo>
                <a:lnTo>
                  <a:pt x="1380" y="1280"/>
                </a:lnTo>
                <a:lnTo>
                  <a:pt x="1369" y="1271"/>
                </a:lnTo>
                <a:lnTo>
                  <a:pt x="1357" y="1261"/>
                </a:lnTo>
                <a:lnTo>
                  <a:pt x="1344" y="1252"/>
                </a:lnTo>
                <a:lnTo>
                  <a:pt x="1331" y="1244"/>
                </a:lnTo>
                <a:lnTo>
                  <a:pt x="1305" y="1228"/>
                </a:lnTo>
                <a:lnTo>
                  <a:pt x="1276" y="1214"/>
                </a:lnTo>
                <a:lnTo>
                  <a:pt x="1219" y="1187"/>
                </a:lnTo>
                <a:lnTo>
                  <a:pt x="1219" y="1187"/>
                </a:lnTo>
                <a:lnTo>
                  <a:pt x="1212" y="1188"/>
                </a:lnTo>
                <a:lnTo>
                  <a:pt x="1205" y="1187"/>
                </a:lnTo>
                <a:lnTo>
                  <a:pt x="1199" y="1186"/>
                </a:lnTo>
                <a:lnTo>
                  <a:pt x="1192" y="1184"/>
                </a:lnTo>
                <a:lnTo>
                  <a:pt x="1178" y="1178"/>
                </a:lnTo>
                <a:lnTo>
                  <a:pt x="1171" y="1177"/>
                </a:lnTo>
                <a:lnTo>
                  <a:pt x="1163" y="1176"/>
                </a:lnTo>
                <a:lnTo>
                  <a:pt x="1163" y="1176"/>
                </a:lnTo>
                <a:lnTo>
                  <a:pt x="1176" y="1193"/>
                </a:lnTo>
                <a:lnTo>
                  <a:pt x="1190" y="1212"/>
                </a:lnTo>
                <a:lnTo>
                  <a:pt x="1220" y="1247"/>
                </a:lnTo>
                <a:lnTo>
                  <a:pt x="1251" y="1282"/>
                </a:lnTo>
                <a:lnTo>
                  <a:pt x="1266" y="1301"/>
                </a:lnTo>
                <a:lnTo>
                  <a:pt x="1280" y="1319"/>
                </a:lnTo>
                <a:lnTo>
                  <a:pt x="1280" y="1319"/>
                </a:lnTo>
                <a:lnTo>
                  <a:pt x="1284" y="1323"/>
                </a:lnTo>
                <a:lnTo>
                  <a:pt x="1288" y="1324"/>
                </a:lnTo>
                <a:lnTo>
                  <a:pt x="1291" y="1325"/>
                </a:lnTo>
                <a:lnTo>
                  <a:pt x="1291" y="1325"/>
                </a:lnTo>
                <a:lnTo>
                  <a:pt x="1306" y="1348"/>
                </a:lnTo>
                <a:lnTo>
                  <a:pt x="1321" y="1370"/>
                </a:lnTo>
                <a:lnTo>
                  <a:pt x="1352" y="1414"/>
                </a:lnTo>
                <a:lnTo>
                  <a:pt x="1383" y="1458"/>
                </a:lnTo>
                <a:lnTo>
                  <a:pt x="1398" y="1480"/>
                </a:lnTo>
                <a:lnTo>
                  <a:pt x="1412" y="1504"/>
                </a:lnTo>
                <a:lnTo>
                  <a:pt x="1412" y="1504"/>
                </a:lnTo>
                <a:lnTo>
                  <a:pt x="1426" y="1502"/>
                </a:lnTo>
                <a:lnTo>
                  <a:pt x="1437" y="1503"/>
                </a:lnTo>
                <a:lnTo>
                  <a:pt x="1449" y="1504"/>
                </a:lnTo>
                <a:lnTo>
                  <a:pt x="1460" y="1507"/>
                </a:lnTo>
                <a:lnTo>
                  <a:pt x="1471" y="1511"/>
                </a:lnTo>
                <a:lnTo>
                  <a:pt x="1479" y="1517"/>
                </a:lnTo>
                <a:lnTo>
                  <a:pt x="1487" y="1523"/>
                </a:lnTo>
                <a:lnTo>
                  <a:pt x="1493" y="1531"/>
                </a:lnTo>
                <a:lnTo>
                  <a:pt x="1498" y="1538"/>
                </a:lnTo>
                <a:lnTo>
                  <a:pt x="1502" y="1547"/>
                </a:lnTo>
                <a:lnTo>
                  <a:pt x="1504" y="1555"/>
                </a:lnTo>
                <a:lnTo>
                  <a:pt x="1504" y="1564"/>
                </a:lnTo>
                <a:lnTo>
                  <a:pt x="1502" y="1572"/>
                </a:lnTo>
                <a:lnTo>
                  <a:pt x="1498" y="1581"/>
                </a:lnTo>
                <a:lnTo>
                  <a:pt x="1492" y="1590"/>
                </a:lnTo>
                <a:lnTo>
                  <a:pt x="1485" y="1597"/>
                </a:lnTo>
                <a:lnTo>
                  <a:pt x="1485" y="1597"/>
                </a:lnTo>
                <a:lnTo>
                  <a:pt x="1490" y="1604"/>
                </a:lnTo>
                <a:lnTo>
                  <a:pt x="1494" y="1610"/>
                </a:lnTo>
                <a:lnTo>
                  <a:pt x="1496" y="1616"/>
                </a:lnTo>
                <a:lnTo>
                  <a:pt x="1496" y="1623"/>
                </a:lnTo>
                <a:lnTo>
                  <a:pt x="1495" y="1629"/>
                </a:lnTo>
                <a:lnTo>
                  <a:pt x="1492" y="1635"/>
                </a:lnTo>
                <a:lnTo>
                  <a:pt x="1489" y="1640"/>
                </a:lnTo>
                <a:lnTo>
                  <a:pt x="1485" y="1645"/>
                </a:lnTo>
                <a:lnTo>
                  <a:pt x="1479" y="1648"/>
                </a:lnTo>
                <a:lnTo>
                  <a:pt x="1474" y="1652"/>
                </a:lnTo>
                <a:lnTo>
                  <a:pt x="1467" y="1653"/>
                </a:lnTo>
                <a:lnTo>
                  <a:pt x="1462" y="1653"/>
                </a:lnTo>
                <a:lnTo>
                  <a:pt x="1456" y="1651"/>
                </a:lnTo>
                <a:lnTo>
                  <a:pt x="1449" y="1646"/>
                </a:lnTo>
                <a:lnTo>
                  <a:pt x="1444" y="1641"/>
                </a:lnTo>
                <a:lnTo>
                  <a:pt x="1440" y="1634"/>
                </a:lnTo>
                <a:lnTo>
                  <a:pt x="1440" y="1634"/>
                </a:lnTo>
                <a:lnTo>
                  <a:pt x="1427" y="1638"/>
                </a:lnTo>
                <a:lnTo>
                  <a:pt x="1413" y="1641"/>
                </a:lnTo>
                <a:lnTo>
                  <a:pt x="1399" y="1641"/>
                </a:lnTo>
                <a:lnTo>
                  <a:pt x="1385" y="1640"/>
                </a:lnTo>
                <a:lnTo>
                  <a:pt x="1379" y="1638"/>
                </a:lnTo>
                <a:lnTo>
                  <a:pt x="1372" y="1636"/>
                </a:lnTo>
                <a:lnTo>
                  <a:pt x="1367" y="1632"/>
                </a:lnTo>
                <a:lnTo>
                  <a:pt x="1361" y="1629"/>
                </a:lnTo>
                <a:lnTo>
                  <a:pt x="1356" y="1625"/>
                </a:lnTo>
                <a:lnTo>
                  <a:pt x="1352" y="1621"/>
                </a:lnTo>
                <a:lnTo>
                  <a:pt x="1349" y="1615"/>
                </a:lnTo>
                <a:lnTo>
                  <a:pt x="1346" y="1610"/>
                </a:lnTo>
                <a:lnTo>
                  <a:pt x="1346" y="1610"/>
                </a:lnTo>
                <a:lnTo>
                  <a:pt x="1345" y="1605"/>
                </a:lnTo>
                <a:lnTo>
                  <a:pt x="1346" y="1599"/>
                </a:lnTo>
                <a:lnTo>
                  <a:pt x="1348" y="1595"/>
                </a:lnTo>
                <a:lnTo>
                  <a:pt x="1350" y="1590"/>
                </a:lnTo>
                <a:lnTo>
                  <a:pt x="1352" y="1584"/>
                </a:lnTo>
                <a:lnTo>
                  <a:pt x="1354" y="1578"/>
                </a:lnTo>
                <a:lnTo>
                  <a:pt x="1355" y="1571"/>
                </a:lnTo>
                <a:lnTo>
                  <a:pt x="1355" y="1563"/>
                </a:lnTo>
                <a:lnTo>
                  <a:pt x="1355" y="1563"/>
                </a:lnTo>
                <a:lnTo>
                  <a:pt x="1360" y="1555"/>
                </a:lnTo>
                <a:lnTo>
                  <a:pt x="1367" y="1549"/>
                </a:lnTo>
                <a:lnTo>
                  <a:pt x="1381" y="1535"/>
                </a:lnTo>
                <a:lnTo>
                  <a:pt x="1381" y="1535"/>
                </a:lnTo>
                <a:lnTo>
                  <a:pt x="1346" y="1487"/>
                </a:lnTo>
                <a:lnTo>
                  <a:pt x="1311" y="1438"/>
                </a:lnTo>
                <a:lnTo>
                  <a:pt x="1276" y="1390"/>
                </a:lnTo>
                <a:lnTo>
                  <a:pt x="1239" y="1343"/>
                </a:lnTo>
                <a:lnTo>
                  <a:pt x="1203" y="1297"/>
                </a:lnTo>
                <a:lnTo>
                  <a:pt x="1166" y="1251"/>
                </a:lnTo>
                <a:lnTo>
                  <a:pt x="1127" y="1207"/>
                </a:lnTo>
                <a:lnTo>
                  <a:pt x="1087" y="1163"/>
                </a:lnTo>
                <a:lnTo>
                  <a:pt x="1087" y="1163"/>
                </a:lnTo>
                <a:lnTo>
                  <a:pt x="1077" y="1165"/>
                </a:lnTo>
                <a:lnTo>
                  <a:pt x="1066" y="1165"/>
                </a:lnTo>
                <a:lnTo>
                  <a:pt x="1041" y="1163"/>
                </a:lnTo>
                <a:lnTo>
                  <a:pt x="1030" y="1163"/>
                </a:lnTo>
                <a:lnTo>
                  <a:pt x="1017" y="1165"/>
                </a:lnTo>
                <a:lnTo>
                  <a:pt x="1005" y="1166"/>
                </a:lnTo>
                <a:lnTo>
                  <a:pt x="993" y="1168"/>
                </a:lnTo>
                <a:lnTo>
                  <a:pt x="993" y="1168"/>
                </a:lnTo>
                <a:lnTo>
                  <a:pt x="996" y="1173"/>
                </a:lnTo>
                <a:lnTo>
                  <a:pt x="997" y="1178"/>
                </a:lnTo>
                <a:lnTo>
                  <a:pt x="1000" y="1188"/>
                </a:lnTo>
                <a:lnTo>
                  <a:pt x="1002" y="1199"/>
                </a:lnTo>
                <a:lnTo>
                  <a:pt x="1004" y="1203"/>
                </a:lnTo>
                <a:lnTo>
                  <a:pt x="1006" y="1208"/>
                </a:lnTo>
                <a:lnTo>
                  <a:pt x="1006" y="1208"/>
                </a:lnTo>
                <a:lnTo>
                  <a:pt x="1017" y="1214"/>
                </a:lnTo>
                <a:lnTo>
                  <a:pt x="1027" y="1218"/>
                </a:lnTo>
                <a:lnTo>
                  <a:pt x="1049" y="1226"/>
                </a:lnTo>
                <a:lnTo>
                  <a:pt x="1071" y="1231"/>
                </a:lnTo>
                <a:lnTo>
                  <a:pt x="1096" y="1236"/>
                </a:lnTo>
                <a:lnTo>
                  <a:pt x="1096" y="1236"/>
                </a:lnTo>
                <a:lnTo>
                  <a:pt x="1109" y="1266"/>
                </a:lnTo>
                <a:lnTo>
                  <a:pt x="1122" y="1297"/>
                </a:lnTo>
                <a:lnTo>
                  <a:pt x="1133" y="1328"/>
                </a:lnTo>
                <a:lnTo>
                  <a:pt x="1146" y="1359"/>
                </a:lnTo>
                <a:lnTo>
                  <a:pt x="1146" y="1359"/>
                </a:lnTo>
                <a:lnTo>
                  <a:pt x="1144" y="1367"/>
                </a:lnTo>
                <a:lnTo>
                  <a:pt x="1140" y="1374"/>
                </a:lnTo>
                <a:lnTo>
                  <a:pt x="1140" y="1374"/>
                </a:lnTo>
                <a:lnTo>
                  <a:pt x="1157" y="1409"/>
                </a:lnTo>
                <a:lnTo>
                  <a:pt x="1172" y="1444"/>
                </a:lnTo>
                <a:lnTo>
                  <a:pt x="1201" y="1517"/>
                </a:lnTo>
                <a:lnTo>
                  <a:pt x="1216" y="1553"/>
                </a:lnTo>
                <a:lnTo>
                  <a:pt x="1231" y="1590"/>
                </a:lnTo>
                <a:lnTo>
                  <a:pt x="1246" y="1625"/>
                </a:lnTo>
                <a:lnTo>
                  <a:pt x="1263" y="1658"/>
                </a:lnTo>
                <a:lnTo>
                  <a:pt x="1263" y="1658"/>
                </a:lnTo>
                <a:lnTo>
                  <a:pt x="1279" y="1710"/>
                </a:lnTo>
                <a:lnTo>
                  <a:pt x="1295" y="1759"/>
                </a:lnTo>
                <a:lnTo>
                  <a:pt x="1304" y="1782"/>
                </a:lnTo>
                <a:lnTo>
                  <a:pt x="1312" y="1805"/>
                </a:lnTo>
                <a:lnTo>
                  <a:pt x="1322" y="1827"/>
                </a:lnTo>
                <a:lnTo>
                  <a:pt x="1334" y="1850"/>
                </a:lnTo>
                <a:lnTo>
                  <a:pt x="1334" y="1850"/>
                </a:lnTo>
                <a:lnTo>
                  <a:pt x="1338" y="1866"/>
                </a:lnTo>
                <a:lnTo>
                  <a:pt x="1342" y="1882"/>
                </a:lnTo>
                <a:lnTo>
                  <a:pt x="1353" y="1913"/>
                </a:lnTo>
                <a:lnTo>
                  <a:pt x="1365" y="1944"/>
                </a:lnTo>
                <a:lnTo>
                  <a:pt x="1379" y="1977"/>
                </a:lnTo>
                <a:lnTo>
                  <a:pt x="1379" y="1977"/>
                </a:lnTo>
                <a:lnTo>
                  <a:pt x="1391" y="2011"/>
                </a:lnTo>
                <a:lnTo>
                  <a:pt x="1404" y="2047"/>
                </a:lnTo>
                <a:lnTo>
                  <a:pt x="1429" y="2117"/>
                </a:lnTo>
                <a:lnTo>
                  <a:pt x="1455" y="2189"/>
                </a:lnTo>
                <a:lnTo>
                  <a:pt x="1469" y="2223"/>
                </a:lnTo>
                <a:lnTo>
                  <a:pt x="1482" y="2258"/>
                </a:lnTo>
                <a:lnTo>
                  <a:pt x="1482" y="2258"/>
                </a:lnTo>
                <a:lnTo>
                  <a:pt x="1496" y="2310"/>
                </a:lnTo>
                <a:lnTo>
                  <a:pt x="1511" y="2362"/>
                </a:lnTo>
                <a:lnTo>
                  <a:pt x="1527" y="2413"/>
                </a:lnTo>
                <a:lnTo>
                  <a:pt x="1545" y="2463"/>
                </a:lnTo>
                <a:lnTo>
                  <a:pt x="1577" y="2564"/>
                </a:lnTo>
                <a:lnTo>
                  <a:pt x="1593" y="2613"/>
                </a:lnTo>
                <a:lnTo>
                  <a:pt x="1608" y="2664"/>
                </a:lnTo>
                <a:lnTo>
                  <a:pt x="1608" y="2664"/>
                </a:lnTo>
                <a:lnTo>
                  <a:pt x="1613" y="2664"/>
                </a:lnTo>
                <a:lnTo>
                  <a:pt x="1619" y="2666"/>
                </a:lnTo>
                <a:lnTo>
                  <a:pt x="1625" y="2668"/>
                </a:lnTo>
                <a:lnTo>
                  <a:pt x="1629" y="2671"/>
                </a:lnTo>
                <a:lnTo>
                  <a:pt x="1633" y="2674"/>
                </a:lnTo>
                <a:lnTo>
                  <a:pt x="1638" y="2679"/>
                </a:lnTo>
                <a:lnTo>
                  <a:pt x="1644" y="2689"/>
                </a:lnTo>
                <a:lnTo>
                  <a:pt x="1651" y="2700"/>
                </a:lnTo>
                <a:lnTo>
                  <a:pt x="1655" y="2712"/>
                </a:lnTo>
                <a:lnTo>
                  <a:pt x="1662" y="2733"/>
                </a:lnTo>
                <a:lnTo>
                  <a:pt x="1662" y="2733"/>
                </a:lnTo>
                <a:lnTo>
                  <a:pt x="1668" y="2733"/>
                </a:lnTo>
                <a:lnTo>
                  <a:pt x="1672" y="2731"/>
                </a:lnTo>
                <a:lnTo>
                  <a:pt x="1679" y="2728"/>
                </a:lnTo>
                <a:lnTo>
                  <a:pt x="1687" y="2723"/>
                </a:lnTo>
                <a:lnTo>
                  <a:pt x="1694" y="2720"/>
                </a:lnTo>
                <a:lnTo>
                  <a:pt x="1694" y="2720"/>
                </a:lnTo>
                <a:lnTo>
                  <a:pt x="1691" y="2713"/>
                </a:lnTo>
                <a:lnTo>
                  <a:pt x="1687" y="2704"/>
                </a:lnTo>
                <a:lnTo>
                  <a:pt x="1682" y="2687"/>
                </a:lnTo>
                <a:lnTo>
                  <a:pt x="1682" y="2687"/>
                </a:lnTo>
                <a:lnTo>
                  <a:pt x="1683" y="2684"/>
                </a:lnTo>
                <a:lnTo>
                  <a:pt x="1685" y="2681"/>
                </a:lnTo>
                <a:lnTo>
                  <a:pt x="1690" y="2677"/>
                </a:lnTo>
                <a:lnTo>
                  <a:pt x="1696" y="2675"/>
                </a:lnTo>
                <a:lnTo>
                  <a:pt x="1703" y="2674"/>
                </a:lnTo>
                <a:lnTo>
                  <a:pt x="1710" y="2675"/>
                </a:lnTo>
                <a:lnTo>
                  <a:pt x="1717" y="2676"/>
                </a:lnTo>
                <a:lnTo>
                  <a:pt x="1723" y="2679"/>
                </a:lnTo>
                <a:lnTo>
                  <a:pt x="1729" y="2683"/>
                </a:lnTo>
                <a:lnTo>
                  <a:pt x="1729" y="2683"/>
                </a:lnTo>
                <a:lnTo>
                  <a:pt x="1733" y="2698"/>
                </a:lnTo>
                <a:lnTo>
                  <a:pt x="1738" y="2714"/>
                </a:lnTo>
                <a:lnTo>
                  <a:pt x="1750" y="2743"/>
                </a:lnTo>
                <a:lnTo>
                  <a:pt x="1755" y="2758"/>
                </a:lnTo>
                <a:lnTo>
                  <a:pt x="1759" y="2772"/>
                </a:lnTo>
                <a:lnTo>
                  <a:pt x="1762" y="2787"/>
                </a:lnTo>
                <a:lnTo>
                  <a:pt x="1763" y="2802"/>
                </a:lnTo>
                <a:lnTo>
                  <a:pt x="1763" y="2802"/>
                </a:lnTo>
                <a:lnTo>
                  <a:pt x="1757" y="2805"/>
                </a:lnTo>
                <a:lnTo>
                  <a:pt x="1752" y="2807"/>
                </a:lnTo>
                <a:lnTo>
                  <a:pt x="1747" y="2808"/>
                </a:lnTo>
                <a:lnTo>
                  <a:pt x="1742" y="2808"/>
                </a:lnTo>
                <a:lnTo>
                  <a:pt x="1737" y="2808"/>
                </a:lnTo>
                <a:lnTo>
                  <a:pt x="1733" y="2807"/>
                </a:lnTo>
                <a:lnTo>
                  <a:pt x="1729" y="2805"/>
                </a:lnTo>
                <a:lnTo>
                  <a:pt x="1724" y="2803"/>
                </a:lnTo>
                <a:lnTo>
                  <a:pt x="1718" y="2796"/>
                </a:lnTo>
                <a:lnTo>
                  <a:pt x="1712" y="2788"/>
                </a:lnTo>
                <a:lnTo>
                  <a:pt x="1706" y="2779"/>
                </a:lnTo>
                <a:lnTo>
                  <a:pt x="1703" y="2770"/>
                </a:lnTo>
                <a:lnTo>
                  <a:pt x="1703" y="2770"/>
                </a:lnTo>
                <a:lnTo>
                  <a:pt x="1699" y="2771"/>
                </a:lnTo>
                <a:lnTo>
                  <a:pt x="1692" y="2772"/>
                </a:lnTo>
                <a:lnTo>
                  <a:pt x="1687" y="2773"/>
                </a:lnTo>
                <a:lnTo>
                  <a:pt x="1684" y="2772"/>
                </a:lnTo>
                <a:lnTo>
                  <a:pt x="1684" y="2772"/>
                </a:lnTo>
                <a:lnTo>
                  <a:pt x="1684" y="2778"/>
                </a:lnTo>
                <a:lnTo>
                  <a:pt x="1684" y="2783"/>
                </a:lnTo>
                <a:lnTo>
                  <a:pt x="1686" y="2789"/>
                </a:lnTo>
                <a:lnTo>
                  <a:pt x="1688" y="2793"/>
                </a:lnTo>
                <a:lnTo>
                  <a:pt x="1693" y="2802"/>
                </a:lnTo>
                <a:lnTo>
                  <a:pt x="1694" y="2807"/>
                </a:lnTo>
                <a:lnTo>
                  <a:pt x="1694" y="2812"/>
                </a:lnTo>
                <a:lnTo>
                  <a:pt x="1694" y="2812"/>
                </a:lnTo>
                <a:lnTo>
                  <a:pt x="1693" y="2819"/>
                </a:lnTo>
                <a:lnTo>
                  <a:pt x="1690" y="2823"/>
                </a:lnTo>
                <a:lnTo>
                  <a:pt x="1686" y="2825"/>
                </a:lnTo>
                <a:lnTo>
                  <a:pt x="1682" y="2827"/>
                </a:lnTo>
                <a:lnTo>
                  <a:pt x="1673" y="2832"/>
                </a:lnTo>
                <a:lnTo>
                  <a:pt x="1670" y="2835"/>
                </a:lnTo>
                <a:lnTo>
                  <a:pt x="1667" y="2839"/>
                </a:lnTo>
                <a:lnTo>
                  <a:pt x="1667" y="2839"/>
                </a:lnTo>
                <a:lnTo>
                  <a:pt x="1669" y="2846"/>
                </a:lnTo>
                <a:lnTo>
                  <a:pt x="1672" y="2856"/>
                </a:lnTo>
                <a:lnTo>
                  <a:pt x="1682" y="2884"/>
                </a:lnTo>
                <a:lnTo>
                  <a:pt x="1682" y="2884"/>
                </a:lnTo>
                <a:lnTo>
                  <a:pt x="1688" y="2899"/>
                </a:lnTo>
                <a:lnTo>
                  <a:pt x="1694" y="2916"/>
                </a:lnTo>
                <a:lnTo>
                  <a:pt x="1710" y="2949"/>
                </a:lnTo>
                <a:lnTo>
                  <a:pt x="1727" y="2982"/>
                </a:lnTo>
                <a:lnTo>
                  <a:pt x="1734" y="2997"/>
                </a:lnTo>
                <a:lnTo>
                  <a:pt x="1739" y="3009"/>
                </a:lnTo>
                <a:lnTo>
                  <a:pt x="1739" y="3009"/>
                </a:lnTo>
                <a:lnTo>
                  <a:pt x="1744" y="3025"/>
                </a:lnTo>
                <a:lnTo>
                  <a:pt x="1746" y="3033"/>
                </a:lnTo>
                <a:lnTo>
                  <a:pt x="1747" y="3042"/>
                </a:lnTo>
                <a:lnTo>
                  <a:pt x="1746" y="3049"/>
                </a:lnTo>
                <a:lnTo>
                  <a:pt x="1743" y="3055"/>
                </a:lnTo>
                <a:lnTo>
                  <a:pt x="1740" y="3059"/>
                </a:lnTo>
                <a:lnTo>
                  <a:pt x="1737" y="3061"/>
                </a:lnTo>
                <a:lnTo>
                  <a:pt x="1733" y="3063"/>
                </a:lnTo>
                <a:lnTo>
                  <a:pt x="1729" y="3065"/>
                </a:lnTo>
                <a:lnTo>
                  <a:pt x="1729" y="3065"/>
                </a:lnTo>
                <a:lnTo>
                  <a:pt x="1731" y="3077"/>
                </a:lnTo>
                <a:lnTo>
                  <a:pt x="1732" y="3088"/>
                </a:lnTo>
                <a:lnTo>
                  <a:pt x="1733" y="3113"/>
                </a:lnTo>
                <a:lnTo>
                  <a:pt x="1733" y="3113"/>
                </a:lnTo>
                <a:lnTo>
                  <a:pt x="1728" y="3120"/>
                </a:lnTo>
                <a:lnTo>
                  <a:pt x="1722" y="3125"/>
                </a:lnTo>
                <a:lnTo>
                  <a:pt x="1718" y="3128"/>
                </a:lnTo>
                <a:lnTo>
                  <a:pt x="1713" y="3129"/>
                </a:lnTo>
                <a:lnTo>
                  <a:pt x="1707" y="3130"/>
                </a:lnTo>
                <a:lnTo>
                  <a:pt x="1702" y="3129"/>
                </a:lnTo>
                <a:lnTo>
                  <a:pt x="1698" y="3127"/>
                </a:lnTo>
                <a:lnTo>
                  <a:pt x="1692" y="3125"/>
                </a:lnTo>
                <a:lnTo>
                  <a:pt x="1688" y="3121"/>
                </a:lnTo>
                <a:lnTo>
                  <a:pt x="1684" y="3118"/>
                </a:lnTo>
                <a:lnTo>
                  <a:pt x="1675" y="3107"/>
                </a:lnTo>
                <a:lnTo>
                  <a:pt x="1669" y="3096"/>
                </a:lnTo>
                <a:lnTo>
                  <a:pt x="1662" y="3084"/>
                </a:lnTo>
                <a:lnTo>
                  <a:pt x="1662" y="3084"/>
                </a:lnTo>
                <a:lnTo>
                  <a:pt x="1657" y="3084"/>
                </a:lnTo>
                <a:lnTo>
                  <a:pt x="1653" y="3085"/>
                </a:lnTo>
                <a:lnTo>
                  <a:pt x="1646" y="3090"/>
                </a:lnTo>
                <a:lnTo>
                  <a:pt x="1646" y="3090"/>
                </a:lnTo>
                <a:lnTo>
                  <a:pt x="1642" y="3088"/>
                </a:lnTo>
                <a:lnTo>
                  <a:pt x="1638" y="3084"/>
                </a:lnTo>
                <a:lnTo>
                  <a:pt x="1631" y="3078"/>
                </a:lnTo>
                <a:lnTo>
                  <a:pt x="1626" y="3070"/>
                </a:lnTo>
                <a:lnTo>
                  <a:pt x="1623" y="3067"/>
                </a:lnTo>
                <a:lnTo>
                  <a:pt x="1618" y="3065"/>
                </a:lnTo>
                <a:lnTo>
                  <a:pt x="1618" y="3065"/>
                </a:lnTo>
                <a:lnTo>
                  <a:pt x="1610" y="3038"/>
                </a:lnTo>
                <a:lnTo>
                  <a:pt x="1600" y="3013"/>
                </a:lnTo>
                <a:lnTo>
                  <a:pt x="1590" y="2987"/>
                </a:lnTo>
                <a:lnTo>
                  <a:pt x="1579" y="2963"/>
                </a:lnTo>
                <a:lnTo>
                  <a:pt x="1554" y="2916"/>
                </a:lnTo>
                <a:lnTo>
                  <a:pt x="1531" y="2869"/>
                </a:lnTo>
                <a:lnTo>
                  <a:pt x="1531" y="2869"/>
                </a:lnTo>
                <a:lnTo>
                  <a:pt x="1519" y="2869"/>
                </a:lnTo>
                <a:lnTo>
                  <a:pt x="1510" y="2867"/>
                </a:lnTo>
                <a:lnTo>
                  <a:pt x="1510" y="2867"/>
                </a:lnTo>
                <a:lnTo>
                  <a:pt x="1500" y="2850"/>
                </a:lnTo>
                <a:lnTo>
                  <a:pt x="1490" y="2832"/>
                </a:lnTo>
                <a:lnTo>
                  <a:pt x="1481" y="2812"/>
                </a:lnTo>
                <a:lnTo>
                  <a:pt x="1474" y="2793"/>
                </a:lnTo>
                <a:lnTo>
                  <a:pt x="1459" y="2756"/>
                </a:lnTo>
                <a:lnTo>
                  <a:pt x="1451" y="2737"/>
                </a:lnTo>
                <a:lnTo>
                  <a:pt x="1444" y="2720"/>
                </a:lnTo>
                <a:lnTo>
                  <a:pt x="1444" y="2720"/>
                </a:lnTo>
                <a:lnTo>
                  <a:pt x="1445" y="2715"/>
                </a:lnTo>
                <a:lnTo>
                  <a:pt x="1447" y="2711"/>
                </a:lnTo>
                <a:lnTo>
                  <a:pt x="1450" y="2706"/>
                </a:lnTo>
                <a:lnTo>
                  <a:pt x="1457" y="2703"/>
                </a:lnTo>
                <a:lnTo>
                  <a:pt x="1457" y="2703"/>
                </a:lnTo>
                <a:lnTo>
                  <a:pt x="1442" y="2672"/>
                </a:lnTo>
                <a:lnTo>
                  <a:pt x="1429" y="2641"/>
                </a:lnTo>
                <a:lnTo>
                  <a:pt x="1418" y="2610"/>
                </a:lnTo>
                <a:lnTo>
                  <a:pt x="1409" y="2579"/>
                </a:lnTo>
                <a:lnTo>
                  <a:pt x="1390" y="2514"/>
                </a:lnTo>
                <a:lnTo>
                  <a:pt x="1381" y="2480"/>
                </a:lnTo>
                <a:lnTo>
                  <a:pt x="1370" y="2446"/>
                </a:lnTo>
                <a:lnTo>
                  <a:pt x="1370" y="2446"/>
                </a:lnTo>
                <a:lnTo>
                  <a:pt x="1318" y="2431"/>
                </a:lnTo>
                <a:lnTo>
                  <a:pt x="1264" y="2416"/>
                </a:lnTo>
                <a:lnTo>
                  <a:pt x="1155" y="2389"/>
                </a:lnTo>
                <a:lnTo>
                  <a:pt x="1155" y="2389"/>
                </a:lnTo>
                <a:lnTo>
                  <a:pt x="1140" y="2385"/>
                </a:lnTo>
                <a:lnTo>
                  <a:pt x="1125" y="2380"/>
                </a:lnTo>
                <a:lnTo>
                  <a:pt x="1110" y="2376"/>
                </a:lnTo>
                <a:lnTo>
                  <a:pt x="1096" y="2372"/>
                </a:lnTo>
                <a:lnTo>
                  <a:pt x="1096" y="2372"/>
                </a:lnTo>
                <a:lnTo>
                  <a:pt x="1081" y="2371"/>
                </a:lnTo>
                <a:lnTo>
                  <a:pt x="1066" y="2370"/>
                </a:lnTo>
                <a:lnTo>
                  <a:pt x="1035" y="2372"/>
                </a:lnTo>
                <a:lnTo>
                  <a:pt x="1003" y="2374"/>
                </a:lnTo>
                <a:lnTo>
                  <a:pt x="971" y="2377"/>
                </a:lnTo>
                <a:lnTo>
                  <a:pt x="971" y="2377"/>
                </a:lnTo>
                <a:lnTo>
                  <a:pt x="970" y="2382"/>
                </a:lnTo>
                <a:lnTo>
                  <a:pt x="970" y="2388"/>
                </a:lnTo>
                <a:lnTo>
                  <a:pt x="971" y="2404"/>
                </a:lnTo>
                <a:lnTo>
                  <a:pt x="971" y="2404"/>
                </a:lnTo>
                <a:lnTo>
                  <a:pt x="977" y="2409"/>
                </a:lnTo>
                <a:lnTo>
                  <a:pt x="983" y="2415"/>
                </a:lnTo>
                <a:lnTo>
                  <a:pt x="988" y="2423"/>
                </a:lnTo>
                <a:lnTo>
                  <a:pt x="991" y="2430"/>
                </a:lnTo>
                <a:lnTo>
                  <a:pt x="994" y="2440"/>
                </a:lnTo>
                <a:lnTo>
                  <a:pt x="995" y="2449"/>
                </a:lnTo>
                <a:lnTo>
                  <a:pt x="996" y="2459"/>
                </a:lnTo>
                <a:lnTo>
                  <a:pt x="995" y="2469"/>
                </a:lnTo>
                <a:lnTo>
                  <a:pt x="994" y="2477"/>
                </a:lnTo>
                <a:lnTo>
                  <a:pt x="992" y="2487"/>
                </a:lnTo>
                <a:lnTo>
                  <a:pt x="988" y="2494"/>
                </a:lnTo>
                <a:lnTo>
                  <a:pt x="983" y="2502"/>
                </a:lnTo>
                <a:lnTo>
                  <a:pt x="978" y="2507"/>
                </a:lnTo>
                <a:lnTo>
                  <a:pt x="972" y="2511"/>
                </a:lnTo>
                <a:lnTo>
                  <a:pt x="964" y="2514"/>
                </a:lnTo>
                <a:lnTo>
                  <a:pt x="956" y="2515"/>
                </a:lnTo>
                <a:lnTo>
                  <a:pt x="956" y="2515"/>
                </a:lnTo>
                <a:lnTo>
                  <a:pt x="954" y="2524"/>
                </a:lnTo>
                <a:lnTo>
                  <a:pt x="951" y="2535"/>
                </a:lnTo>
                <a:lnTo>
                  <a:pt x="951" y="2546"/>
                </a:lnTo>
                <a:lnTo>
                  <a:pt x="951" y="2558"/>
                </a:lnTo>
                <a:lnTo>
                  <a:pt x="952" y="2603"/>
                </a:lnTo>
                <a:lnTo>
                  <a:pt x="952" y="2613"/>
                </a:lnTo>
                <a:lnTo>
                  <a:pt x="951" y="2624"/>
                </a:lnTo>
                <a:lnTo>
                  <a:pt x="950" y="2635"/>
                </a:lnTo>
                <a:lnTo>
                  <a:pt x="947" y="2644"/>
                </a:lnTo>
                <a:lnTo>
                  <a:pt x="944" y="2653"/>
                </a:lnTo>
                <a:lnTo>
                  <a:pt x="939" y="2660"/>
                </a:lnTo>
                <a:lnTo>
                  <a:pt x="932" y="2668"/>
                </a:lnTo>
                <a:lnTo>
                  <a:pt x="924" y="2674"/>
                </a:lnTo>
                <a:lnTo>
                  <a:pt x="924" y="2674"/>
                </a:lnTo>
                <a:lnTo>
                  <a:pt x="924" y="2682"/>
                </a:lnTo>
                <a:lnTo>
                  <a:pt x="922" y="2688"/>
                </a:lnTo>
                <a:lnTo>
                  <a:pt x="919" y="2695"/>
                </a:lnTo>
                <a:lnTo>
                  <a:pt x="915" y="2701"/>
                </a:lnTo>
                <a:lnTo>
                  <a:pt x="909" y="2705"/>
                </a:lnTo>
                <a:lnTo>
                  <a:pt x="902" y="2710"/>
                </a:lnTo>
                <a:lnTo>
                  <a:pt x="895" y="2713"/>
                </a:lnTo>
                <a:lnTo>
                  <a:pt x="887" y="2715"/>
                </a:lnTo>
                <a:lnTo>
                  <a:pt x="880" y="2716"/>
                </a:lnTo>
                <a:lnTo>
                  <a:pt x="872" y="2715"/>
                </a:lnTo>
                <a:lnTo>
                  <a:pt x="865" y="2713"/>
                </a:lnTo>
                <a:lnTo>
                  <a:pt x="858" y="2710"/>
                </a:lnTo>
                <a:lnTo>
                  <a:pt x="853" y="2705"/>
                </a:lnTo>
                <a:lnTo>
                  <a:pt x="848" y="2699"/>
                </a:lnTo>
                <a:lnTo>
                  <a:pt x="844" y="2690"/>
                </a:lnTo>
                <a:lnTo>
                  <a:pt x="843" y="2681"/>
                </a:lnTo>
                <a:lnTo>
                  <a:pt x="843" y="2681"/>
                </a:lnTo>
                <a:lnTo>
                  <a:pt x="838" y="2680"/>
                </a:lnTo>
                <a:lnTo>
                  <a:pt x="833" y="2679"/>
                </a:lnTo>
                <a:lnTo>
                  <a:pt x="825" y="2676"/>
                </a:lnTo>
                <a:lnTo>
                  <a:pt x="818" y="2676"/>
                </a:lnTo>
                <a:lnTo>
                  <a:pt x="818" y="2676"/>
                </a:lnTo>
                <a:lnTo>
                  <a:pt x="813" y="2670"/>
                </a:lnTo>
                <a:lnTo>
                  <a:pt x="811" y="2662"/>
                </a:lnTo>
                <a:lnTo>
                  <a:pt x="805" y="2649"/>
                </a:lnTo>
                <a:lnTo>
                  <a:pt x="805" y="2649"/>
                </a:lnTo>
                <a:lnTo>
                  <a:pt x="808" y="2641"/>
                </a:lnTo>
                <a:lnTo>
                  <a:pt x="810" y="2634"/>
                </a:lnTo>
                <a:lnTo>
                  <a:pt x="813" y="2616"/>
                </a:lnTo>
                <a:lnTo>
                  <a:pt x="814" y="2597"/>
                </a:lnTo>
                <a:lnTo>
                  <a:pt x="814" y="2579"/>
                </a:lnTo>
                <a:lnTo>
                  <a:pt x="812" y="2541"/>
                </a:lnTo>
                <a:lnTo>
                  <a:pt x="811" y="2510"/>
                </a:lnTo>
                <a:lnTo>
                  <a:pt x="811" y="2510"/>
                </a:lnTo>
                <a:lnTo>
                  <a:pt x="806" y="2505"/>
                </a:lnTo>
                <a:lnTo>
                  <a:pt x="799" y="2499"/>
                </a:lnTo>
                <a:lnTo>
                  <a:pt x="796" y="2494"/>
                </a:lnTo>
                <a:lnTo>
                  <a:pt x="793" y="2489"/>
                </a:lnTo>
                <a:lnTo>
                  <a:pt x="791" y="2484"/>
                </a:lnTo>
                <a:lnTo>
                  <a:pt x="790" y="2478"/>
                </a:lnTo>
                <a:lnTo>
                  <a:pt x="790" y="2478"/>
                </a:lnTo>
                <a:lnTo>
                  <a:pt x="784" y="2480"/>
                </a:lnTo>
                <a:lnTo>
                  <a:pt x="777" y="2480"/>
                </a:lnTo>
                <a:lnTo>
                  <a:pt x="770" y="2482"/>
                </a:lnTo>
                <a:lnTo>
                  <a:pt x="764" y="2483"/>
                </a:lnTo>
                <a:lnTo>
                  <a:pt x="764" y="2483"/>
                </a:lnTo>
                <a:lnTo>
                  <a:pt x="766" y="2491"/>
                </a:lnTo>
                <a:lnTo>
                  <a:pt x="765" y="2500"/>
                </a:lnTo>
                <a:lnTo>
                  <a:pt x="763" y="2506"/>
                </a:lnTo>
                <a:lnTo>
                  <a:pt x="759" y="2511"/>
                </a:lnTo>
                <a:lnTo>
                  <a:pt x="752" y="2516"/>
                </a:lnTo>
                <a:lnTo>
                  <a:pt x="744" y="2519"/>
                </a:lnTo>
                <a:lnTo>
                  <a:pt x="735" y="2521"/>
                </a:lnTo>
                <a:lnTo>
                  <a:pt x="724" y="2521"/>
                </a:lnTo>
                <a:lnTo>
                  <a:pt x="724" y="2521"/>
                </a:lnTo>
                <a:lnTo>
                  <a:pt x="718" y="2517"/>
                </a:lnTo>
                <a:lnTo>
                  <a:pt x="714" y="2513"/>
                </a:lnTo>
                <a:lnTo>
                  <a:pt x="710" y="2507"/>
                </a:lnTo>
                <a:lnTo>
                  <a:pt x="708" y="2501"/>
                </a:lnTo>
                <a:lnTo>
                  <a:pt x="707" y="2494"/>
                </a:lnTo>
                <a:lnTo>
                  <a:pt x="706" y="2487"/>
                </a:lnTo>
                <a:lnTo>
                  <a:pt x="706" y="2472"/>
                </a:lnTo>
                <a:lnTo>
                  <a:pt x="709" y="2440"/>
                </a:lnTo>
                <a:lnTo>
                  <a:pt x="709" y="2425"/>
                </a:lnTo>
                <a:lnTo>
                  <a:pt x="708" y="2417"/>
                </a:lnTo>
                <a:lnTo>
                  <a:pt x="707" y="2411"/>
                </a:lnTo>
                <a:lnTo>
                  <a:pt x="707" y="2411"/>
                </a:lnTo>
                <a:lnTo>
                  <a:pt x="710" y="2409"/>
                </a:lnTo>
                <a:lnTo>
                  <a:pt x="710" y="2407"/>
                </a:lnTo>
                <a:lnTo>
                  <a:pt x="712" y="2404"/>
                </a:lnTo>
                <a:lnTo>
                  <a:pt x="712" y="2404"/>
                </a:lnTo>
                <a:lnTo>
                  <a:pt x="716" y="2402"/>
                </a:lnTo>
                <a:lnTo>
                  <a:pt x="721" y="2400"/>
                </a:lnTo>
                <a:lnTo>
                  <a:pt x="727" y="2400"/>
                </a:lnTo>
                <a:lnTo>
                  <a:pt x="732" y="2400"/>
                </a:lnTo>
                <a:lnTo>
                  <a:pt x="736" y="2401"/>
                </a:lnTo>
                <a:lnTo>
                  <a:pt x="742" y="2402"/>
                </a:lnTo>
                <a:lnTo>
                  <a:pt x="749" y="2407"/>
                </a:lnTo>
                <a:lnTo>
                  <a:pt x="756" y="2414"/>
                </a:lnTo>
                <a:lnTo>
                  <a:pt x="759" y="2417"/>
                </a:lnTo>
                <a:lnTo>
                  <a:pt x="761" y="2422"/>
                </a:lnTo>
                <a:lnTo>
                  <a:pt x="762" y="2426"/>
                </a:lnTo>
                <a:lnTo>
                  <a:pt x="763" y="2430"/>
                </a:lnTo>
                <a:lnTo>
                  <a:pt x="763" y="2435"/>
                </a:lnTo>
                <a:lnTo>
                  <a:pt x="762" y="2440"/>
                </a:lnTo>
                <a:lnTo>
                  <a:pt x="762" y="2440"/>
                </a:lnTo>
                <a:lnTo>
                  <a:pt x="766" y="2441"/>
                </a:lnTo>
                <a:lnTo>
                  <a:pt x="769" y="2440"/>
                </a:lnTo>
                <a:lnTo>
                  <a:pt x="775" y="2438"/>
                </a:lnTo>
                <a:lnTo>
                  <a:pt x="779" y="2434"/>
                </a:lnTo>
                <a:lnTo>
                  <a:pt x="782" y="2434"/>
                </a:lnTo>
                <a:lnTo>
                  <a:pt x="785" y="2433"/>
                </a:lnTo>
                <a:lnTo>
                  <a:pt x="785" y="2433"/>
                </a:lnTo>
                <a:lnTo>
                  <a:pt x="784" y="2428"/>
                </a:lnTo>
                <a:lnTo>
                  <a:pt x="785" y="2423"/>
                </a:lnTo>
                <a:lnTo>
                  <a:pt x="788" y="2417"/>
                </a:lnTo>
                <a:lnTo>
                  <a:pt x="790" y="2411"/>
                </a:lnTo>
                <a:lnTo>
                  <a:pt x="790" y="2411"/>
                </a:lnTo>
                <a:lnTo>
                  <a:pt x="792" y="2409"/>
                </a:lnTo>
                <a:lnTo>
                  <a:pt x="794" y="2407"/>
                </a:lnTo>
                <a:lnTo>
                  <a:pt x="798" y="2405"/>
                </a:lnTo>
                <a:lnTo>
                  <a:pt x="804" y="2405"/>
                </a:lnTo>
                <a:lnTo>
                  <a:pt x="809" y="2404"/>
                </a:lnTo>
                <a:lnTo>
                  <a:pt x="809" y="2404"/>
                </a:lnTo>
                <a:lnTo>
                  <a:pt x="807" y="2391"/>
                </a:lnTo>
                <a:lnTo>
                  <a:pt x="806" y="2383"/>
                </a:lnTo>
                <a:lnTo>
                  <a:pt x="803" y="2377"/>
                </a:lnTo>
                <a:lnTo>
                  <a:pt x="803" y="2377"/>
                </a:lnTo>
                <a:lnTo>
                  <a:pt x="781" y="2378"/>
                </a:lnTo>
                <a:lnTo>
                  <a:pt x="762" y="2379"/>
                </a:lnTo>
                <a:lnTo>
                  <a:pt x="753" y="2380"/>
                </a:lnTo>
                <a:lnTo>
                  <a:pt x="746" y="2382"/>
                </a:lnTo>
                <a:lnTo>
                  <a:pt x="738" y="2385"/>
                </a:lnTo>
                <a:lnTo>
                  <a:pt x="732" y="2389"/>
                </a:lnTo>
                <a:lnTo>
                  <a:pt x="732" y="2389"/>
                </a:lnTo>
                <a:lnTo>
                  <a:pt x="709" y="2391"/>
                </a:lnTo>
                <a:lnTo>
                  <a:pt x="686" y="2392"/>
                </a:lnTo>
                <a:lnTo>
                  <a:pt x="662" y="2395"/>
                </a:lnTo>
                <a:lnTo>
                  <a:pt x="639" y="2398"/>
                </a:lnTo>
                <a:lnTo>
                  <a:pt x="592" y="2407"/>
                </a:lnTo>
                <a:lnTo>
                  <a:pt x="543" y="2415"/>
                </a:lnTo>
                <a:lnTo>
                  <a:pt x="543" y="2415"/>
                </a:lnTo>
                <a:lnTo>
                  <a:pt x="523" y="2419"/>
                </a:lnTo>
                <a:lnTo>
                  <a:pt x="502" y="2424"/>
                </a:lnTo>
                <a:lnTo>
                  <a:pt x="457" y="2430"/>
                </a:lnTo>
                <a:lnTo>
                  <a:pt x="411" y="2437"/>
                </a:lnTo>
                <a:lnTo>
                  <a:pt x="367" y="2442"/>
                </a:lnTo>
                <a:lnTo>
                  <a:pt x="367" y="2442"/>
                </a:lnTo>
                <a:lnTo>
                  <a:pt x="357" y="2477"/>
                </a:lnTo>
                <a:lnTo>
                  <a:pt x="344" y="2513"/>
                </a:lnTo>
                <a:lnTo>
                  <a:pt x="329" y="2549"/>
                </a:lnTo>
                <a:lnTo>
                  <a:pt x="314" y="2584"/>
                </a:lnTo>
                <a:lnTo>
                  <a:pt x="299" y="2621"/>
                </a:lnTo>
                <a:lnTo>
                  <a:pt x="284" y="2656"/>
                </a:lnTo>
                <a:lnTo>
                  <a:pt x="271" y="2691"/>
                </a:lnTo>
                <a:lnTo>
                  <a:pt x="261" y="2725"/>
                </a:lnTo>
                <a:lnTo>
                  <a:pt x="261" y="2725"/>
                </a:lnTo>
                <a:lnTo>
                  <a:pt x="266" y="2728"/>
                </a:lnTo>
                <a:lnTo>
                  <a:pt x="269" y="2731"/>
                </a:lnTo>
                <a:lnTo>
                  <a:pt x="274" y="2735"/>
                </a:lnTo>
                <a:lnTo>
                  <a:pt x="276" y="2740"/>
                </a:lnTo>
                <a:lnTo>
                  <a:pt x="276" y="2740"/>
                </a:lnTo>
                <a:lnTo>
                  <a:pt x="269" y="2752"/>
                </a:lnTo>
                <a:lnTo>
                  <a:pt x="264" y="2766"/>
                </a:lnTo>
                <a:lnTo>
                  <a:pt x="253" y="2796"/>
                </a:lnTo>
                <a:lnTo>
                  <a:pt x="244" y="2827"/>
                </a:lnTo>
                <a:lnTo>
                  <a:pt x="235" y="2856"/>
                </a:lnTo>
                <a:lnTo>
                  <a:pt x="235" y="2856"/>
                </a:lnTo>
                <a:lnTo>
                  <a:pt x="230" y="2859"/>
                </a:lnTo>
                <a:lnTo>
                  <a:pt x="225" y="2863"/>
                </a:lnTo>
                <a:lnTo>
                  <a:pt x="220" y="2864"/>
                </a:lnTo>
                <a:lnTo>
                  <a:pt x="217" y="2864"/>
                </a:lnTo>
                <a:lnTo>
                  <a:pt x="214" y="2863"/>
                </a:lnTo>
                <a:lnTo>
                  <a:pt x="214" y="2863"/>
                </a:lnTo>
                <a:lnTo>
                  <a:pt x="206" y="2873"/>
                </a:lnTo>
                <a:lnTo>
                  <a:pt x="200" y="2884"/>
                </a:lnTo>
                <a:lnTo>
                  <a:pt x="194" y="2896"/>
                </a:lnTo>
                <a:lnTo>
                  <a:pt x="189" y="2908"/>
                </a:lnTo>
                <a:lnTo>
                  <a:pt x="179" y="2933"/>
                </a:lnTo>
                <a:lnTo>
                  <a:pt x="168" y="2960"/>
                </a:lnTo>
                <a:lnTo>
                  <a:pt x="168" y="2960"/>
                </a:lnTo>
                <a:lnTo>
                  <a:pt x="165" y="2963"/>
                </a:lnTo>
                <a:lnTo>
                  <a:pt x="162" y="2967"/>
                </a:lnTo>
                <a:lnTo>
                  <a:pt x="159" y="2970"/>
                </a:lnTo>
                <a:lnTo>
                  <a:pt x="157" y="2973"/>
                </a:lnTo>
                <a:lnTo>
                  <a:pt x="157" y="2973"/>
                </a:lnTo>
                <a:lnTo>
                  <a:pt x="153" y="2986"/>
                </a:lnTo>
                <a:lnTo>
                  <a:pt x="148" y="2999"/>
                </a:lnTo>
                <a:lnTo>
                  <a:pt x="142" y="3023"/>
                </a:lnTo>
                <a:lnTo>
                  <a:pt x="138" y="3034"/>
                </a:lnTo>
                <a:lnTo>
                  <a:pt x="133" y="3045"/>
                </a:lnTo>
                <a:lnTo>
                  <a:pt x="127" y="3054"/>
                </a:lnTo>
                <a:lnTo>
                  <a:pt x="123" y="3059"/>
                </a:lnTo>
                <a:lnTo>
                  <a:pt x="118" y="3063"/>
                </a:lnTo>
                <a:lnTo>
                  <a:pt x="118" y="3063"/>
                </a:lnTo>
                <a:lnTo>
                  <a:pt x="113" y="3063"/>
                </a:lnTo>
                <a:lnTo>
                  <a:pt x="108" y="3064"/>
                </a:lnTo>
                <a:lnTo>
                  <a:pt x="104" y="3064"/>
                </a:lnTo>
                <a:lnTo>
                  <a:pt x="99" y="3063"/>
                </a:lnTo>
                <a:lnTo>
                  <a:pt x="99" y="3063"/>
                </a:lnTo>
                <a:lnTo>
                  <a:pt x="95" y="3068"/>
                </a:lnTo>
                <a:lnTo>
                  <a:pt x="91" y="3076"/>
                </a:lnTo>
                <a:lnTo>
                  <a:pt x="82" y="3091"/>
                </a:lnTo>
                <a:lnTo>
                  <a:pt x="79" y="3098"/>
                </a:lnTo>
                <a:lnTo>
                  <a:pt x="74" y="3104"/>
                </a:lnTo>
                <a:lnTo>
                  <a:pt x="69" y="3109"/>
                </a:lnTo>
                <a:lnTo>
                  <a:pt x="64" y="3111"/>
                </a:lnTo>
                <a:lnTo>
                  <a:pt x="64" y="3111"/>
                </a:lnTo>
                <a:lnTo>
                  <a:pt x="52" y="3108"/>
                </a:lnTo>
                <a:lnTo>
                  <a:pt x="41" y="3104"/>
                </a:lnTo>
                <a:lnTo>
                  <a:pt x="33" y="3098"/>
                </a:lnTo>
                <a:lnTo>
                  <a:pt x="28" y="3094"/>
                </a:lnTo>
                <a:lnTo>
                  <a:pt x="25" y="3090"/>
                </a:lnTo>
                <a:lnTo>
                  <a:pt x="25" y="3090"/>
                </a:lnTo>
                <a:lnTo>
                  <a:pt x="26" y="3083"/>
                </a:lnTo>
                <a:lnTo>
                  <a:pt x="27" y="3077"/>
                </a:lnTo>
                <a:lnTo>
                  <a:pt x="29" y="3071"/>
                </a:lnTo>
                <a:lnTo>
                  <a:pt x="33" y="3066"/>
                </a:lnTo>
                <a:lnTo>
                  <a:pt x="38" y="3058"/>
                </a:lnTo>
                <a:lnTo>
                  <a:pt x="44" y="3048"/>
                </a:lnTo>
                <a:lnTo>
                  <a:pt x="44" y="3048"/>
                </a:lnTo>
                <a:lnTo>
                  <a:pt x="38" y="3046"/>
                </a:lnTo>
                <a:lnTo>
                  <a:pt x="33" y="3044"/>
                </a:lnTo>
                <a:lnTo>
                  <a:pt x="28" y="3042"/>
                </a:lnTo>
                <a:lnTo>
                  <a:pt x="25" y="3038"/>
                </a:lnTo>
                <a:lnTo>
                  <a:pt x="23" y="3034"/>
                </a:lnTo>
                <a:lnTo>
                  <a:pt x="21" y="3031"/>
                </a:lnTo>
                <a:lnTo>
                  <a:pt x="21" y="3027"/>
                </a:lnTo>
                <a:lnTo>
                  <a:pt x="20" y="3022"/>
                </a:lnTo>
                <a:lnTo>
                  <a:pt x="21" y="3012"/>
                </a:lnTo>
                <a:lnTo>
                  <a:pt x="24" y="3001"/>
                </a:lnTo>
                <a:lnTo>
                  <a:pt x="29" y="2975"/>
                </a:lnTo>
                <a:lnTo>
                  <a:pt x="29" y="2975"/>
                </a:lnTo>
                <a:lnTo>
                  <a:pt x="29" y="2970"/>
                </a:lnTo>
                <a:lnTo>
                  <a:pt x="29" y="2964"/>
                </a:lnTo>
                <a:lnTo>
                  <a:pt x="29" y="2960"/>
                </a:lnTo>
                <a:lnTo>
                  <a:pt x="29" y="2957"/>
                </a:lnTo>
                <a:lnTo>
                  <a:pt x="29" y="2957"/>
                </a:lnTo>
                <a:lnTo>
                  <a:pt x="31" y="2955"/>
                </a:lnTo>
                <a:lnTo>
                  <a:pt x="33" y="2953"/>
                </a:lnTo>
                <a:lnTo>
                  <a:pt x="36" y="2950"/>
                </a:lnTo>
                <a:lnTo>
                  <a:pt x="38" y="2948"/>
                </a:lnTo>
                <a:lnTo>
                  <a:pt x="38" y="2948"/>
                </a:lnTo>
                <a:lnTo>
                  <a:pt x="40" y="2940"/>
                </a:lnTo>
                <a:lnTo>
                  <a:pt x="42" y="2930"/>
                </a:lnTo>
                <a:lnTo>
                  <a:pt x="46" y="2921"/>
                </a:lnTo>
                <a:lnTo>
                  <a:pt x="49" y="2912"/>
                </a:lnTo>
                <a:lnTo>
                  <a:pt x="49" y="2912"/>
                </a:lnTo>
                <a:lnTo>
                  <a:pt x="69" y="2876"/>
                </a:lnTo>
                <a:lnTo>
                  <a:pt x="79" y="2856"/>
                </a:lnTo>
                <a:lnTo>
                  <a:pt x="82" y="2847"/>
                </a:lnTo>
                <a:lnTo>
                  <a:pt x="84" y="2837"/>
                </a:lnTo>
                <a:lnTo>
                  <a:pt x="84" y="2837"/>
                </a:lnTo>
                <a:lnTo>
                  <a:pt x="83" y="2835"/>
                </a:lnTo>
                <a:lnTo>
                  <a:pt x="82" y="2833"/>
                </a:lnTo>
                <a:lnTo>
                  <a:pt x="77" y="2831"/>
                </a:lnTo>
                <a:lnTo>
                  <a:pt x="72" y="2827"/>
                </a:lnTo>
                <a:lnTo>
                  <a:pt x="70" y="2825"/>
                </a:lnTo>
                <a:lnTo>
                  <a:pt x="70" y="2823"/>
                </a:lnTo>
                <a:lnTo>
                  <a:pt x="70" y="2823"/>
                </a:lnTo>
                <a:lnTo>
                  <a:pt x="69" y="2818"/>
                </a:lnTo>
                <a:lnTo>
                  <a:pt x="70" y="2812"/>
                </a:lnTo>
                <a:lnTo>
                  <a:pt x="72" y="2808"/>
                </a:lnTo>
                <a:lnTo>
                  <a:pt x="76" y="2803"/>
                </a:lnTo>
                <a:lnTo>
                  <a:pt x="81" y="2793"/>
                </a:lnTo>
                <a:lnTo>
                  <a:pt x="83" y="2788"/>
                </a:lnTo>
                <a:lnTo>
                  <a:pt x="84" y="2782"/>
                </a:lnTo>
                <a:lnTo>
                  <a:pt x="84" y="2782"/>
                </a:lnTo>
                <a:lnTo>
                  <a:pt x="80" y="2776"/>
                </a:lnTo>
                <a:lnTo>
                  <a:pt x="74" y="2772"/>
                </a:lnTo>
                <a:lnTo>
                  <a:pt x="68" y="2768"/>
                </a:lnTo>
                <a:lnTo>
                  <a:pt x="62" y="2765"/>
                </a:lnTo>
                <a:lnTo>
                  <a:pt x="62" y="2765"/>
                </a:lnTo>
                <a:lnTo>
                  <a:pt x="58" y="2773"/>
                </a:lnTo>
                <a:lnTo>
                  <a:pt x="55" y="2780"/>
                </a:lnTo>
                <a:lnTo>
                  <a:pt x="52" y="2788"/>
                </a:lnTo>
                <a:lnTo>
                  <a:pt x="51" y="2792"/>
                </a:lnTo>
                <a:lnTo>
                  <a:pt x="51" y="2797"/>
                </a:lnTo>
                <a:lnTo>
                  <a:pt x="51" y="2797"/>
                </a:lnTo>
                <a:lnTo>
                  <a:pt x="39" y="2802"/>
                </a:lnTo>
                <a:lnTo>
                  <a:pt x="26" y="2805"/>
                </a:lnTo>
                <a:lnTo>
                  <a:pt x="20" y="2807"/>
                </a:lnTo>
                <a:lnTo>
                  <a:pt x="13" y="2807"/>
                </a:lnTo>
                <a:lnTo>
                  <a:pt x="6" y="2807"/>
                </a:lnTo>
                <a:lnTo>
                  <a:pt x="0" y="2806"/>
                </a:lnTo>
                <a:lnTo>
                  <a:pt x="0" y="2806"/>
                </a:lnTo>
                <a:lnTo>
                  <a:pt x="1" y="2786"/>
                </a:lnTo>
                <a:lnTo>
                  <a:pt x="4" y="2766"/>
                </a:lnTo>
                <a:lnTo>
                  <a:pt x="8" y="2748"/>
                </a:lnTo>
                <a:lnTo>
                  <a:pt x="13" y="2730"/>
                </a:lnTo>
                <a:lnTo>
                  <a:pt x="20" y="2712"/>
                </a:lnTo>
                <a:lnTo>
                  <a:pt x="26" y="2695"/>
                </a:lnTo>
                <a:lnTo>
                  <a:pt x="40" y="2661"/>
                </a:lnTo>
                <a:lnTo>
                  <a:pt x="40" y="2661"/>
                </a:lnTo>
                <a:lnTo>
                  <a:pt x="48" y="2661"/>
                </a:lnTo>
                <a:lnTo>
                  <a:pt x="56" y="2662"/>
                </a:lnTo>
                <a:lnTo>
                  <a:pt x="64" y="2665"/>
                </a:lnTo>
                <a:lnTo>
                  <a:pt x="70" y="2667"/>
                </a:lnTo>
                <a:lnTo>
                  <a:pt x="76" y="2671"/>
                </a:lnTo>
                <a:lnTo>
                  <a:pt x="81" y="2675"/>
                </a:lnTo>
                <a:lnTo>
                  <a:pt x="83" y="2682"/>
                </a:lnTo>
                <a:lnTo>
                  <a:pt x="84" y="2689"/>
                </a:lnTo>
                <a:lnTo>
                  <a:pt x="84" y="2689"/>
                </a:lnTo>
                <a:lnTo>
                  <a:pt x="84" y="2694"/>
                </a:lnTo>
                <a:lnTo>
                  <a:pt x="82" y="2699"/>
                </a:lnTo>
                <a:lnTo>
                  <a:pt x="77" y="2709"/>
                </a:lnTo>
                <a:lnTo>
                  <a:pt x="74" y="2714"/>
                </a:lnTo>
                <a:lnTo>
                  <a:pt x="72" y="2719"/>
                </a:lnTo>
                <a:lnTo>
                  <a:pt x="71" y="2725"/>
                </a:lnTo>
                <a:lnTo>
                  <a:pt x="72" y="2731"/>
                </a:lnTo>
                <a:lnTo>
                  <a:pt x="72" y="2731"/>
                </a:lnTo>
                <a:lnTo>
                  <a:pt x="85" y="2735"/>
                </a:lnTo>
                <a:lnTo>
                  <a:pt x="92" y="2737"/>
                </a:lnTo>
                <a:lnTo>
                  <a:pt x="97" y="2740"/>
                </a:lnTo>
                <a:lnTo>
                  <a:pt x="97" y="2740"/>
                </a:lnTo>
                <a:lnTo>
                  <a:pt x="101" y="2727"/>
                </a:lnTo>
                <a:lnTo>
                  <a:pt x="103" y="2714"/>
                </a:lnTo>
                <a:lnTo>
                  <a:pt x="106" y="2694"/>
                </a:lnTo>
                <a:lnTo>
                  <a:pt x="106" y="2694"/>
                </a:lnTo>
                <a:lnTo>
                  <a:pt x="112" y="2689"/>
                </a:lnTo>
                <a:lnTo>
                  <a:pt x="119" y="2687"/>
                </a:lnTo>
                <a:lnTo>
                  <a:pt x="127" y="2688"/>
                </a:lnTo>
                <a:lnTo>
                  <a:pt x="130" y="2689"/>
                </a:lnTo>
                <a:lnTo>
                  <a:pt x="133" y="2691"/>
                </a:lnTo>
                <a:lnTo>
                  <a:pt x="133" y="2691"/>
                </a:lnTo>
                <a:lnTo>
                  <a:pt x="162" y="2614"/>
                </a:lnTo>
                <a:lnTo>
                  <a:pt x="192" y="2537"/>
                </a:lnTo>
                <a:lnTo>
                  <a:pt x="221" y="2460"/>
                </a:lnTo>
                <a:lnTo>
                  <a:pt x="235" y="2422"/>
                </a:lnTo>
                <a:lnTo>
                  <a:pt x="248" y="2383"/>
                </a:lnTo>
                <a:lnTo>
                  <a:pt x="248" y="2383"/>
                </a:lnTo>
                <a:lnTo>
                  <a:pt x="262" y="2339"/>
                </a:lnTo>
                <a:lnTo>
                  <a:pt x="267" y="2318"/>
                </a:lnTo>
                <a:lnTo>
                  <a:pt x="271" y="2296"/>
                </a:lnTo>
                <a:lnTo>
                  <a:pt x="271" y="2296"/>
                </a:lnTo>
                <a:lnTo>
                  <a:pt x="274" y="2285"/>
                </a:lnTo>
                <a:lnTo>
                  <a:pt x="277" y="2273"/>
                </a:lnTo>
                <a:lnTo>
                  <a:pt x="285" y="2250"/>
                </a:lnTo>
                <a:lnTo>
                  <a:pt x="295" y="2229"/>
                </a:lnTo>
                <a:lnTo>
                  <a:pt x="304" y="2208"/>
                </a:lnTo>
                <a:lnTo>
                  <a:pt x="304" y="2208"/>
                </a:lnTo>
                <a:lnTo>
                  <a:pt x="314" y="2179"/>
                </a:lnTo>
                <a:lnTo>
                  <a:pt x="324" y="2147"/>
                </a:lnTo>
                <a:lnTo>
                  <a:pt x="335" y="2116"/>
                </a:lnTo>
                <a:lnTo>
                  <a:pt x="345" y="2085"/>
                </a:lnTo>
                <a:lnTo>
                  <a:pt x="345" y="2085"/>
                </a:lnTo>
                <a:lnTo>
                  <a:pt x="371" y="2021"/>
                </a:lnTo>
                <a:lnTo>
                  <a:pt x="397" y="1954"/>
                </a:lnTo>
                <a:lnTo>
                  <a:pt x="397" y="1954"/>
                </a:lnTo>
                <a:lnTo>
                  <a:pt x="407" y="1926"/>
                </a:lnTo>
                <a:lnTo>
                  <a:pt x="418" y="1897"/>
                </a:lnTo>
                <a:lnTo>
                  <a:pt x="428" y="1869"/>
                </a:lnTo>
                <a:lnTo>
                  <a:pt x="440" y="1841"/>
                </a:lnTo>
                <a:lnTo>
                  <a:pt x="440" y="1841"/>
                </a:lnTo>
                <a:lnTo>
                  <a:pt x="446" y="1828"/>
                </a:lnTo>
                <a:lnTo>
                  <a:pt x="452" y="1816"/>
                </a:lnTo>
                <a:lnTo>
                  <a:pt x="459" y="1804"/>
                </a:lnTo>
                <a:lnTo>
                  <a:pt x="465" y="1790"/>
                </a:lnTo>
                <a:lnTo>
                  <a:pt x="465" y="1790"/>
                </a:lnTo>
                <a:lnTo>
                  <a:pt x="481" y="1743"/>
                </a:lnTo>
                <a:lnTo>
                  <a:pt x="498" y="1695"/>
                </a:lnTo>
                <a:lnTo>
                  <a:pt x="498" y="1695"/>
                </a:lnTo>
                <a:lnTo>
                  <a:pt x="513" y="1652"/>
                </a:lnTo>
                <a:lnTo>
                  <a:pt x="521" y="1630"/>
                </a:lnTo>
                <a:lnTo>
                  <a:pt x="528" y="1610"/>
                </a:lnTo>
                <a:lnTo>
                  <a:pt x="528" y="1610"/>
                </a:lnTo>
                <a:lnTo>
                  <a:pt x="532" y="1602"/>
                </a:lnTo>
                <a:lnTo>
                  <a:pt x="536" y="1596"/>
                </a:lnTo>
                <a:lnTo>
                  <a:pt x="540" y="1590"/>
                </a:lnTo>
                <a:lnTo>
                  <a:pt x="543" y="1582"/>
                </a:lnTo>
                <a:lnTo>
                  <a:pt x="543" y="1582"/>
                </a:lnTo>
                <a:lnTo>
                  <a:pt x="546" y="1574"/>
                </a:lnTo>
                <a:lnTo>
                  <a:pt x="547" y="1565"/>
                </a:lnTo>
                <a:lnTo>
                  <a:pt x="548" y="1556"/>
                </a:lnTo>
                <a:lnTo>
                  <a:pt x="550" y="1548"/>
                </a:lnTo>
                <a:lnTo>
                  <a:pt x="550" y="1548"/>
                </a:lnTo>
                <a:lnTo>
                  <a:pt x="553" y="1541"/>
                </a:lnTo>
                <a:lnTo>
                  <a:pt x="557" y="1534"/>
                </a:lnTo>
                <a:lnTo>
                  <a:pt x="562" y="1528"/>
                </a:lnTo>
                <a:lnTo>
                  <a:pt x="565" y="1520"/>
                </a:lnTo>
                <a:lnTo>
                  <a:pt x="565" y="1520"/>
                </a:lnTo>
                <a:lnTo>
                  <a:pt x="572" y="1501"/>
                </a:lnTo>
                <a:lnTo>
                  <a:pt x="579" y="1480"/>
                </a:lnTo>
                <a:lnTo>
                  <a:pt x="585" y="1460"/>
                </a:lnTo>
                <a:lnTo>
                  <a:pt x="593" y="1440"/>
                </a:lnTo>
                <a:lnTo>
                  <a:pt x="593" y="1440"/>
                </a:lnTo>
                <a:lnTo>
                  <a:pt x="609" y="1397"/>
                </a:lnTo>
                <a:lnTo>
                  <a:pt x="617" y="1378"/>
                </a:lnTo>
                <a:lnTo>
                  <a:pt x="628" y="1357"/>
                </a:lnTo>
                <a:lnTo>
                  <a:pt x="628" y="1357"/>
                </a:lnTo>
                <a:lnTo>
                  <a:pt x="628" y="1353"/>
                </a:lnTo>
                <a:lnTo>
                  <a:pt x="627" y="1351"/>
                </a:lnTo>
                <a:lnTo>
                  <a:pt x="626" y="1348"/>
                </a:lnTo>
                <a:lnTo>
                  <a:pt x="626" y="1344"/>
                </a:lnTo>
                <a:lnTo>
                  <a:pt x="626" y="1344"/>
                </a:lnTo>
                <a:lnTo>
                  <a:pt x="643" y="1305"/>
                </a:lnTo>
                <a:lnTo>
                  <a:pt x="658" y="1267"/>
                </a:lnTo>
                <a:lnTo>
                  <a:pt x="658" y="1267"/>
                </a:lnTo>
                <a:lnTo>
                  <a:pt x="671" y="1261"/>
                </a:lnTo>
                <a:lnTo>
                  <a:pt x="687" y="1256"/>
                </a:lnTo>
                <a:lnTo>
                  <a:pt x="704" y="1251"/>
                </a:lnTo>
                <a:lnTo>
                  <a:pt x="723" y="1248"/>
                </a:lnTo>
                <a:lnTo>
                  <a:pt x="761" y="1242"/>
                </a:lnTo>
                <a:lnTo>
                  <a:pt x="779" y="1237"/>
                </a:lnTo>
                <a:lnTo>
                  <a:pt x="796" y="1234"/>
                </a:lnTo>
                <a:lnTo>
                  <a:pt x="796" y="1234"/>
                </a:lnTo>
                <a:lnTo>
                  <a:pt x="805" y="1231"/>
                </a:lnTo>
                <a:lnTo>
                  <a:pt x="812" y="1226"/>
                </a:lnTo>
                <a:lnTo>
                  <a:pt x="818" y="1219"/>
                </a:lnTo>
                <a:lnTo>
                  <a:pt x="823" y="1213"/>
                </a:lnTo>
                <a:lnTo>
                  <a:pt x="827" y="1204"/>
                </a:lnTo>
                <a:lnTo>
                  <a:pt x="830" y="1195"/>
                </a:lnTo>
                <a:lnTo>
                  <a:pt x="837" y="1174"/>
                </a:lnTo>
                <a:lnTo>
                  <a:pt x="837" y="1174"/>
                </a:lnTo>
                <a:lnTo>
                  <a:pt x="833" y="1175"/>
                </a:lnTo>
                <a:lnTo>
                  <a:pt x="827" y="1176"/>
                </a:lnTo>
                <a:lnTo>
                  <a:pt x="814" y="1175"/>
                </a:lnTo>
                <a:lnTo>
                  <a:pt x="800" y="1174"/>
                </a:lnTo>
                <a:lnTo>
                  <a:pt x="785" y="1174"/>
                </a:lnTo>
                <a:lnTo>
                  <a:pt x="785" y="1174"/>
                </a:lnTo>
                <a:lnTo>
                  <a:pt x="784" y="1176"/>
                </a:lnTo>
                <a:lnTo>
                  <a:pt x="783" y="1178"/>
                </a:lnTo>
                <a:lnTo>
                  <a:pt x="783" y="1185"/>
                </a:lnTo>
                <a:lnTo>
                  <a:pt x="783" y="1198"/>
                </a:lnTo>
                <a:lnTo>
                  <a:pt x="783" y="1198"/>
                </a:lnTo>
                <a:lnTo>
                  <a:pt x="778" y="1206"/>
                </a:lnTo>
                <a:lnTo>
                  <a:pt x="770" y="1213"/>
                </a:lnTo>
                <a:lnTo>
                  <a:pt x="763" y="1218"/>
                </a:lnTo>
                <a:lnTo>
                  <a:pt x="753" y="1221"/>
                </a:lnTo>
                <a:lnTo>
                  <a:pt x="745" y="1222"/>
                </a:lnTo>
                <a:lnTo>
                  <a:pt x="736" y="1220"/>
                </a:lnTo>
                <a:lnTo>
                  <a:pt x="732" y="1219"/>
                </a:lnTo>
                <a:lnTo>
                  <a:pt x="728" y="1217"/>
                </a:lnTo>
                <a:lnTo>
                  <a:pt x="724" y="1214"/>
                </a:lnTo>
                <a:lnTo>
                  <a:pt x="722" y="1211"/>
                </a:lnTo>
                <a:lnTo>
                  <a:pt x="722" y="1211"/>
                </a:lnTo>
                <a:lnTo>
                  <a:pt x="719" y="1204"/>
                </a:lnTo>
                <a:lnTo>
                  <a:pt x="716" y="1199"/>
                </a:lnTo>
                <a:lnTo>
                  <a:pt x="715" y="1191"/>
                </a:lnTo>
                <a:lnTo>
                  <a:pt x="714" y="1185"/>
                </a:lnTo>
                <a:lnTo>
                  <a:pt x="714" y="1169"/>
                </a:lnTo>
                <a:lnTo>
                  <a:pt x="715" y="1153"/>
                </a:lnTo>
                <a:lnTo>
                  <a:pt x="718" y="1121"/>
                </a:lnTo>
                <a:lnTo>
                  <a:pt x="720" y="1106"/>
                </a:lnTo>
                <a:lnTo>
                  <a:pt x="720" y="1092"/>
                </a:lnTo>
                <a:lnTo>
                  <a:pt x="720" y="1092"/>
                </a:lnTo>
                <a:lnTo>
                  <a:pt x="722" y="1092"/>
                </a:lnTo>
                <a:lnTo>
                  <a:pt x="724" y="1091"/>
                </a:lnTo>
                <a:lnTo>
                  <a:pt x="725" y="1089"/>
                </a:lnTo>
                <a:lnTo>
                  <a:pt x="727" y="1085"/>
                </a:lnTo>
                <a:lnTo>
                  <a:pt x="727" y="1085"/>
                </a:lnTo>
                <a:lnTo>
                  <a:pt x="734" y="1084"/>
                </a:lnTo>
                <a:lnTo>
                  <a:pt x="742" y="1085"/>
                </a:lnTo>
                <a:lnTo>
                  <a:pt x="749" y="1085"/>
                </a:lnTo>
                <a:lnTo>
                  <a:pt x="754" y="1087"/>
                </a:lnTo>
                <a:lnTo>
                  <a:pt x="765" y="1092"/>
                </a:lnTo>
                <a:lnTo>
                  <a:pt x="775" y="1098"/>
                </a:lnTo>
                <a:lnTo>
                  <a:pt x="775" y="1098"/>
                </a:lnTo>
                <a:lnTo>
                  <a:pt x="774" y="1101"/>
                </a:lnTo>
                <a:lnTo>
                  <a:pt x="774" y="1106"/>
                </a:lnTo>
                <a:lnTo>
                  <a:pt x="775" y="1112"/>
                </a:lnTo>
                <a:lnTo>
                  <a:pt x="778" y="1120"/>
                </a:lnTo>
                <a:lnTo>
                  <a:pt x="781" y="1126"/>
                </a:lnTo>
                <a:lnTo>
                  <a:pt x="781" y="1126"/>
                </a:lnTo>
                <a:lnTo>
                  <a:pt x="796" y="1127"/>
                </a:lnTo>
                <a:lnTo>
                  <a:pt x="811" y="1127"/>
                </a:lnTo>
                <a:lnTo>
                  <a:pt x="845" y="1126"/>
                </a:lnTo>
                <a:lnTo>
                  <a:pt x="845" y="1126"/>
                </a:lnTo>
                <a:lnTo>
                  <a:pt x="848" y="1114"/>
                </a:lnTo>
                <a:lnTo>
                  <a:pt x="849" y="1103"/>
                </a:lnTo>
                <a:lnTo>
                  <a:pt x="851" y="1093"/>
                </a:lnTo>
                <a:lnTo>
                  <a:pt x="854" y="1081"/>
                </a:lnTo>
                <a:lnTo>
                  <a:pt x="854" y="1081"/>
                </a:lnTo>
                <a:lnTo>
                  <a:pt x="840" y="1066"/>
                </a:lnTo>
                <a:lnTo>
                  <a:pt x="826" y="1050"/>
                </a:lnTo>
                <a:lnTo>
                  <a:pt x="820" y="1041"/>
                </a:lnTo>
                <a:lnTo>
                  <a:pt x="814" y="1033"/>
                </a:lnTo>
                <a:lnTo>
                  <a:pt x="810" y="1023"/>
                </a:lnTo>
                <a:lnTo>
                  <a:pt x="807" y="1012"/>
                </a:lnTo>
                <a:lnTo>
                  <a:pt x="807" y="1012"/>
                </a:lnTo>
                <a:lnTo>
                  <a:pt x="806" y="1004"/>
                </a:lnTo>
                <a:lnTo>
                  <a:pt x="805" y="995"/>
                </a:lnTo>
                <a:lnTo>
                  <a:pt x="806" y="987"/>
                </a:lnTo>
                <a:lnTo>
                  <a:pt x="807" y="978"/>
                </a:lnTo>
                <a:lnTo>
                  <a:pt x="809" y="970"/>
                </a:lnTo>
                <a:lnTo>
                  <a:pt x="811" y="961"/>
                </a:lnTo>
                <a:lnTo>
                  <a:pt x="818" y="945"/>
                </a:lnTo>
                <a:lnTo>
                  <a:pt x="825" y="930"/>
                </a:lnTo>
                <a:lnTo>
                  <a:pt x="835" y="917"/>
                </a:lnTo>
                <a:lnTo>
                  <a:pt x="844" y="904"/>
                </a:lnTo>
                <a:lnTo>
                  <a:pt x="854" y="894"/>
                </a:lnTo>
                <a:lnTo>
                  <a:pt x="854" y="894"/>
                </a:lnTo>
                <a:lnTo>
                  <a:pt x="831" y="875"/>
                </a:lnTo>
                <a:lnTo>
                  <a:pt x="821" y="866"/>
                </a:lnTo>
                <a:lnTo>
                  <a:pt x="816" y="860"/>
                </a:lnTo>
                <a:lnTo>
                  <a:pt x="813" y="854"/>
                </a:lnTo>
                <a:lnTo>
                  <a:pt x="813" y="854"/>
                </a:lnTo>
                <a:lnTo>
                  <a:pt x="823" y="834"/>
                </a:lnTo>
                <a:lnTo>
                  <a:pt x="831" y="813"/>
                </a:lnTo>
                <a:lnTo>
                  <a:pt x="848" y="771"/>
                </a:lnTo>
                <a:lnTo>
                  <a:pt x="848" y="771"/>
                </a:lnTo>
                <a:lnTo>
                  <a:pt x="807" y="736"/>
                </a:lnTo>
                <a:lnTo>
                  <a:pt x="766" y="702"/>
                </a:lnTo>
                <a:lnTo>
                  <a:pt x="723" y="669"/>
                </a:lnTo>
                <a:lnTo>
                  <a:pt x="682" y="637"/>
                </a:lnTo>
                <a:lnTo>
                  <a:pt x="596" y="571"/>
                </a:lnTo>
                <a:lnTo>
                  <a:pt x="553" y="538"/>
                </a:lnTo>
                <a:lnTo>
                  <a:pt x="511" y="505"/>
                </a:lnTo>
                <a:lnTo>
                  <a:pt x="511" y="505"/>
                </a:lnTo>
                <a:lnTo>
                  <a:pt x="512" y="503"/>
                </a:lnTo>
                <a:lnTo>
                  <a:pt x="512" y="501"/>
                </a:lnTo>
                <a:lnTo>
                  <a:pt x="512" y="499"/>
                </a:lnTo>
                <a:lnTo>
                  <a:pt x="513" y="494"/>
                </a:lnTo>
                <a:lnTo>
                  <a:pt x="513" y="494"/>
                </a:lnTo>
                <a:lnTo>
                  <a:pt x="443" y="432"/>
                </a:lnTo>
                <a:lnTo>
                  <a:pt x="372" y="369"/>
                </a:lnTo>
                <a:lnTo>
                  <a:pt x="336" y="338"/>
                </a:lnTo>
                <a:lnTo>
                  <a:pt x="299" y="307"/>
                </a:lnTo>
                <a:lnTo>
                  <a:pt x="263" y="277"/>
                </a:lnTo>
                <a:lnTo>
                  <a:pt x="224" y="248"/>
                </a:lnTo>
                <a:lnTo>
                  <a:pt x="224" y="248"/>
                </a:lnTo>
                <a:lnTo>
                  <a:pt x="208" y="248"/>
                </a:lnTo>
                <a:lnTo>
                  <a:pt x="208" y="248"/>
                </a:lnTo>
                <a:lnTo>
                  <a:pt x="203" y="244"/>
                </a:lnTo>
                <a:lnTo>
                  <a:pt x="197" y="239"/>
                </a:lnTo>
                <a:lnTo>
                  <a:pt x="185" y="231"/>
                </a:lnTo>
                <a:lnTo>
                  <a:pt x="185" y="231"/>
                </a:lnTo>
                <a:lnTo>
                  <a:pt x="185" y="224"/>
                </a:lnTo>
                <a:lnTo>
                  <a:pt x="184" y="219"/>
                </a:lnTo>
                <a:lnTo>
                  <a:pt x="182" y="216"/>
                </a:lnTo>
                <a:lnTo>
                  <a:pt x="178" y="213"/>
                </a:lnTo>
                <a:lnTo>
                  <a:pt x="178" y="213"/>
                </a:lnTo>
                <a:lnTo>
                  <a:pt x="187" y="182"/>
                </a:lnTo>
                <a:lnTo>
                  <a:pt x="198" y="153"/>
                </a:lnTo>
                <a:lnTo>
                  <a:pt x="204" y="139"/>
                </a:lnTo>
                <a:lnTo>
                  <a:pt x="212" y="125"/>
                </a:lnTo>
                <a:lnTo>
                  <a:pt x="218" y="112"/>
                </a:lnTo>
                <a:lnTo>
                  <a:pt x="226" y="99"/>
                </a:lnTo>
                <a:lnTo>
                  <a:pt x="235" y="86"/>
                </a:lnTo>
                <a:lnTo>
                  <a:pt x="245" y="75"/>
                </a:lnTo>
                <a:lnTo>
                  <a:pt x="254" y="64"/>
                </a:lnTo>
                <a:lnTo>
                  <a:pt x="266" y="53"/>
                </a:lnTo>
                <a:lnTo>
                  <a:pt x="278" y="42"/>
                </a:lnTo>
                <a:lnTo>
                  <a:pt x="290" y="34"/>
                </a:lnTo>
                <a:lnTo>
                  <a:pt x="304" y="25"/>
                </a:lnTo>
                <a:lnTo>
                  <a:pt x="319" y="17"/>
                </a:lnTo>
                <a:lnTo>
                  <a:pt x="319" y="17"/>
                </a:lnTo>
                <a:lnTo>
                  <a:pt x="327" y="14"/>
                </a:lnTo>
                <a:lnTo>
                  <a:pt x="337" y="10"/>
                </a:lnTo>
                <a:lnTo>
                  <a:pt x="345" y="6"/>
                </a:lnTo>
                <a:lnTo>
                  <a:pt x="350" y="3"/>
                </a:lnTo>
                <a:lnTo>
                  <a:pt x="354" y="0"/>
                </a:lnTo>
                <a:lnTo>
                  <a:pt x="354" y="0"/>
                </a:lnTo>
                <a:lnTo>
                  <a:pt x="362" y="2"/>
                </a:lnTo>
                <a:lnTo>
                  <a:pt x="371" y="5"/>
                </a:lnTo>
                <a:lnTo>
                  <a:pt x="379" y="8"/>
                </a:lnTo>
                <a:lnTo>
                  <a:pt x="384" y="14"/>
                </a:lnTo>
                <a:lnTo>
                  <a:pt x="389" y="19"/>
                </a:lnTo>
                <a:lnTo>
                  <a:pt x="394" y="25"/>
                </a:lnTo>
                <a:lnTo>
                  <a:pt x="396" y="33"/>
                </a:lnTo>
                <a:lnTo>
                  <a:pt x="397" y="40"/>
                </a:lnTo>
                <a:lnTo>
                  <a:pt x="397" y="40"/>
                </a:lnTo>
                <a:lnTo>
                  <a:pt x="433" y="71"/>
                </a:lnTo>
                <a:lnTo>
                  <a:pt x="471" y="103"/>
                </a:lnTo>
                <a:lnTo>
                  <a:pt x="544" y="166"/>
                </a:lnTo>
                <a:lnTo>
                  <a:pt x="580" y="198"/>
                </a:lnTo>
                <a:lnTo>
                  <a:pt x="615" y="231"/>
                </a:lnTo>
                <a:lnTo>
                  <a:pt x="649" y="265"/>
                </a:lnTo>
                <a:lnTo>
                  <a:pt x="665" y="283"/>
                </a:lnTo>
                <a:lnTo>
                  <a:pt x="682" y="302"/>
                </a:lnTo>
                <a:lnTo>
                  <a:pt x="682" y="302"/>
                </a:lnTo>
                <a:lnTo>
                  <a:pt x="689" y="300"/>
                </a:lnTo>
                <a:lnTo>
                  <a:pt x="697" y="302"/>
                </a:lnTo>
                <a:lnTo>
                  <a:pt x="697" y="302"/>
                </a:lnTo>
                <a:lnTo>
                  <a:pt x="717" y="318"/>
                </a:lnTo>
                <a:lnTo>
                  <a:pt x="737" y="335"/>
                </a:lnTo>
                <a:lnTo>
                  <a:pt x="778" y="369"/>
                </a:lnTo>
                <a:lnTo>
                  <a:pt x="816" y="405"/>
                </a:lnTo>
                <a:lnTo>
                  <a:pt x="854" y="442"/>
                </a:lnTo>
                <a:lnTo>
                  <a:pt x="892" y="478"/>
                </a:lnTo>
                <a:lnTo>
                  <a:pt x="931" y="515"/>
                </a:lnTo>
                <a:lnTo>
                  <a:pt x="971" y="549"/>
                </a:lnTo>
                <a:lnTo>
                  <a:pt x="992" y="566"/>
                </a:lnTo>
                <a:lnTo>
                  <a:pt x="1012" y="582"/>
                </a:lnTo>
                <a:lnTo>
                  <a:pt x="1012" y="582"/>
                </a:lnTo>
                <a:lnTo>
                  <a:pt x="1018" y="591"/>
                </a:lnTo>
                <a:lnTo>
                  <a:pt x="1022" y="600"/>
                </a:lnTo>
                <a:lnTo>
                  <a:pt x="1024" y="605"/>
                </a:lnTo>
                <a:lnTo>
                  <a:pt x="1028" y="608"/>
                </a:lnTo>
                <a:lnTo>
                  <a:pt x="1033" y="610"/>
                </a:lnTo>
                <a:lnTo>
                  <a:pt x="1038" y="611"/>
                </a:lnTo>
                <a:lnTo>
                  <a:pt x="1038" y="611"/>
                </a:lnTo>
                <a:lnTo>
                  <a:pt x="1039" y="602"/>
                </a:lnTo>
                <a:lnTo>
                  <a:pt x="1038" y="595"/>
                </a:lnTo>
                <a:lnTo>
                  <a:pt x="1037" y="586"/>
                </a:lnTo>
                <a:lnTo>
                  <a:pt x="1034" y="579"/>
                </a:lnTo>
                <a:lnTo>
                  <a:pt x="1030" y="571"/>
                </a:lnTo>
                <a:lnTo>
                  <a:pt x="1025" y="565"/>
                </a:lnTo>
                <a:lnTo>
                  <a:pt x="1019" y="560"/>
                </a:lnTo>
                <a:lnTo>
                  <a:pt x="1012" y="556"/>
                </a:lnTo>
                <a:lnTo>
                  <a:pt x="1012" y="556"/>
                </a:lnTo>
                <a:lnTo>
                  <a:pt x="1015" y="552"/>
                </a:lnTo>
                <a:lnTo>
                  <a:pt x="1016" y="548"/>
                </a:lnTo>
                <a:lnTo>
                  <a:pt x="1016" y="544"/>
                </a:lnTo>
                <a:lnTo>
                  <a:pt x="1017" y="539"/>
                </a:lnTo>
                <a:lnTo>
                  <a:pt x="1017" y="539"/>
                </a:lnTo>
                <a:lnTo>
                  <a:pt x="1026" y="532"/>
                </a:lnTo>
                <a:lnTo>
                  <a:pt x="1036" y="526"/>
                </a:lnTo>
                <a:lnTo>
                  <a:pt x="1047" y="523"/>
                </a:lnTo>
                <a:lnTo>
                  <a:pt x="1057" y="521"/>
                </a:lnTo>
                <a:lnTo>
                  <a:pt x="1068" y="520"/>
                </a:lnTo>
                <a:lnTo>
                  <a:pt x="1080" y="521"/>
                </a:lnTo>
                <a:lnTo>
                  <a:pt x="1091" y="523"/>
                </a:lnTo>
                <a:lnTo>
                  <a:pt x="1100" y="527"/>
                </a:lnTo>
                <a:lnTo>
                  <a:pt x="1110" y="532"/>
                </a:lnTo>
                <a:lnTo>
                  <a:pt x="1118" y="538"/>
                </a:lnTo>
                <a:lnTo>
                  <a:pt x="1126" y="545"/>
                </a:lnTo>
                <a:lnTo>
                  <a:pt x="1131" y="552"/>
                </a:lnTo>
                <a:lnTo>
                  <a:pt x="1136" y="561"/>
                </a:lnTo>
                <a:lnTo>
                  <a:pt x="1138" y="570"/>
                </a:lnTo>
                <a:lnTo>
                  <a:pt x="1138" y="580"/>
                </a:lnTo>
                <a:lnTo>
                  <a:pt x="1136" y="591"/>
                </a:lnTo>
                <a:lnTo>
                  <a:pt x="1136" y="591"/>
                </a:lnTo>
                <a:lnTo>
                  <a:pt x="1126" y="596"/>
                </a:lnTo>
                <a:lnTo>
                  <a:pt x="1121" y="598"/>
                </a:lnTo>
                <a:lnTo>
                  <a:pt x="1115" y="600"/>
                </a:lnTo>
                <a:lnTo>
                  <a:pt x="1110" y="601"/>
                </a:lnTo>
                <a:lnTo>
                  <a:pt x="1103" y="601"/>
                </a:lnTo>
                <a:lnTo>
                  <a:pt x="1097" y="600"/>
                </a:lnTo>
                <a:lnTo>
                  <a:pt x="1089" y="599"/>
                </a:lnTo>
                <a:lnTo>
                  <a:pt x="1089" y="599"/>
                </a:lnTo>
                <a:lnTo>
                  <a:pt x="1085" y="603"/>
                </a:lnTo>
                <a:lnTo>
                  <a:pt x="1083" y="609"/>
                </a:lnTo>
                <a:lnTo>
                  <a:pt x="1079" y="618"/>
                </a:lnTo>
                <a:lnTo>
                  <a:pt x="1076" y="629"/>
                </a:lnTo>
                <a:lnTo>
                  <a:pt x="1073" y="633"/>
                </a:lnTo>
                <a:lnTo>
                  <a:pt x="1070" y="637"/>
                </a:lnTo>
                <a:lnTo>
                  <a:pt x="1070" y="637"/>
                </a:lnTo>
                <a:lnTo>
                  <a:pt x="1081" y="647"/>
                </a:lnTo>
                <a:lnTo>
                  <a:pt x="1091" y="658"/>
                </a:lnTo>
                <a:lnTo>
                  <a:pt x="1095" y="665"/>
                </a:lnTo>
                <a:lnTo>
                  <a:pt x="1098" y="671"/>
                </a:lnTo>
                <a:lnTo>
                  <a:pt x="1101" y="678"/>
                </a:lnTo>
                <a:lnTo>
                  <a:pt x="1104" y="686"/>
                </a:lnTo>
                <a:lnTo>
                  <a:pt x="1104" y="686"/>
                </a:lnTo>
                <a:lnTo>
                  <a:pt x="1117" y="701"/>
                </a:lnTo>
                <a:lnTo>
                  <a:pt x="1131" y="716"/>
                </a:lnTo>
                <a:lnTo>
                  <a:pt x="1146" y="730"/>
                </a:lnTo>
                <a:lnTo>
                  <a:pt x="1161" y="743"/>
                </a:lnTo>
                <a:lnTo>
                  <a:pt x="1193" y="769"/>
                </a:lnTo>
                <a:lnTo>
                  <a:pt x="1209" y="782"/>
                </a:lnTo>
                <a:lnTo>
                  <a:pt x="1225" y="796"/>
                </a:lnTo>
                <a:lnTo>
                  <a:pt x="1225" y="796"/>
                </a:lnTo>
                <a:lnTo>
                  <a:pt x="1242" y="810"/>
                </a:lnTo>
                <a:lnTo>
                  <a:pt x="1258" y="824"/>
                </a:lnTo>
                <a:lnTo>
                  <a:pt x="1276" y="836"/>
                </a:lnTo>
                <a:lnTo>
                  <a:pt x="1285" y="841"/>
                </a:lnTo>
                <a:lnTo>
                  <a:pt x="1295" y="845"/>
                </a:lnTo>
                <a:lnTo>
                  <a:pt x="1295" y="845"/>
                </a:lnTo>
                <a:lnTo>
                  <a:pt x="1296" y="839"/>
                </a:lnTo>
                <a:lnTo>
                  <a:pt x="1295" y="835"/>
                </a:lnTo>
                <a:lnTo>
                  <a:pt x="1294" y="830"/>
                </a:lnTo>
                <a:lnTo>
                  <a:pt x="1292" y="826"/>
                </a:lnTo>
                <a:lnTo>
                  <a:pt x="1286" y="820"/>
                </a:lnTo>
                <a:lnTo>
                  <a:pt x="1279" y="814"/>
                </a:lnTo>
                <a:lnTo>
                  <a:pt x="1272" y="808"/>
                </a:lnTo>
                <a:lnTo>
                  <a:pt x="1265" y="802"/>
                </a:lnTo>
                <a:lnTo>
                  <a:pt x="1262" y="797"/>
                </a:lnTo>
                <a:lnTo>
                  <a:pt x="1261" y="793"/>
                </a:lnTo>
                <a:lnTo>
                  <a:pt x="1260" y="788"/>
                </a:lnTo>
                <a:lnTo>
                  <a:pt x="1259" y="781"/>
                </a:lnTo>
                <a:lnTo>
                  <a:pt x="1259" y="781"/>
                </a:lnTo>
                <a:lnTo>
                  <a:pt x="1265" y="775"/>
                </a:lnTo>
                <a:lnTo>
                  <a:pt x="1272" y="769"/>
                </a:lnTo>
                <a:lnTo>
                  <a:pt x="1279" y="765"/>
                </a:lnTo>
                <a:lnTo>
                  <a:pt x="1286" y="762"/>
                </a:lnTo>
                <a:lnTo>
                  <a:pt x="1295" y="761"/>
                </a:lnTo>
                <a:lnTo>
                  <a:pt x="1303" y="760"/>
                </a:lnTo>
                <a:lnTo>
                  <a:pt x="1311" y="760"/>
                </a:lnTo>
                <a:lnTo>
                  <a:pt x="1320" y="761"/>
                </a:lnTo>
                <a:lnTo>
                  <a:pt x="1328" y="763"/>
                </a:lnTo>
                <a:lnTo>
                  <a:pt x="1336" y="766"/>
                </a:lnTo>
                <a:lnTo>
                  <a:pt x="1352" y="773"/>
                </a:lnTo>
                <a:lnTo>
                  <a:pt x="1366" y="782"/>
                </a:lnTo>
                <a:lnTo>
                  <a:pt x="1379" y="792"/>
                </a:lnTo>
                <a:lnTo>
                  <a:pt x="1379" y="792"/>
                </a:lnTo>
                <a:lnTo>
                  <a:pt x="1380" y="798"/>
                </a:lnTo>
                <a:lnTo>
                  <a:pt x="1380" y="804"/>
                </a:lnTo>
                <a:lnTo>
                  <a:pt x="1379" y="814"/>
                </a:lnTo>
                <a:lnTo>
                  <a:pt x="1374" y="833"/>
                </a:lnTo>
                <a:lnTo>
                  <a:pt x="1374" y="833"/>
                </a:lnTo>
                <a:lnTo>
                  <a:pt x="1366" y="835"/>
                </a:lnTo>
                <a:lnTo>
                  <a:pt x="1356" y="837"/>
                </a:lnTo>
                <a:lnTo>
                  <a:pt x="1346" y="837"/>
                </a:lnTo>
                <a:lnTo>
                  <a:pt x="1336" y="837"/>
                </a:lnTo>
                <a:lnTo>
                  <a:pt x="1336" y="837"/>
                </a:lnTo>
                <a:lnTo>
                  <a:pt x="1329" y="851"/>
                </a:lnTo>
                <a:lnTo>
                  <a:pt x="1325" y="858"/>
                </a:lnTo>
                <a:lnTo>
                  <a:pt x="1321" y="865"/>
                </a:lnTo>
                <a:lnTo>
                  <a:pt x="1321" y="865"/>
                </a:lnTo>
                <a:lnTo>
                  <a:pt x="1323" y="869"/>
                </a:lnTo>
                <a:lnTo>
                  <a:pt x="1325" y="873"/>
                </a:lnTo>
                <a:lnTo>
                  <a:pt x="1333" y="882"/>
                </a:lnTo>
                <a:lnTo>
                  <a:pt x="1339" y="889"/>
                </a:lnTo>
                <a:lnTo>
                  <a:pt x="1342" y="894"/>
                </a:lnTo>
                <a:lnTo>
                  <a:pt x="1344" y="898"/>
                </a:lnTo>
                <a:lnTo>
                  <a:pt x="1344" y="898"/>
                </a:lnTo>
                <a:lnTo>
                  <a:pt x="1345" y="903"/>
                </a:lnTo>
                <a:lnTo>
                  <a:pt x="1345" y="908"/>
                </a:lnTo>
                <a:lnTo>
                  <a:pt x="1345" y="913"/>
                </a:lnTo>
                <a:lnTo>
                  <a:pt x="1346" y="917"/>
                </a:lnTo>
                <a:lnTo>
                  <a:pt x="1346" y="917"/>
                </a:lnTo>
                <a:lnTo>
                  <a:pt x="1350" y="923"/>
                </a:lnTo>
                <a:lnTo>
                  <a:pt x="1353" y="928"/>
                </a:lnTo>
                <a:lnTo>
                  <a:pt x="1361" y="939"/>
                </a:lnTo>
                <a:lnTo>
                  <a:pt x="1381" y="958"/>
                </a:lnTo>
                <a:lnTo>
                  <a:pt x="1381" y="958"/>
                </a:lnTo>
                <a:lnTo>
                  <a:pt x="1397" y="976"/>
                </a:lnTo>
                <a:lnTo>
                  <a:pt x="1415" y="993"/>
                </a:lnTo>
                <a:lnTo>
                  <a:pt x="1452" y="1029"/>
                </a:lnTo>
                <a:lnTo>
                  <a:pt x="1492" y="1063"/>
                </a:lnTo>
                <a:lnTo>
                  <a:pt x="1532" y="1097"/>
                </a:lnTo>
                <a:lnTo>
                  <a:pt x="1571" y="1131"/>
                </a:lnTo>
                <a:lnTo>
                  <a:pt x="1610" y="1167"/>
                </a:lnTo>
                <a:lnTo>
                  <a:pt x="1628" y="1184"/>
                </a:lnTo>
                <a:lnTo>
                  <a:pt x="1645" y="1203"/>
                </a:lnTo>
                <a:lnTo>
                  <a:pt x="1662" y="1221"/>
                </a:lnTo>
                <a:lnTo>
                  <a:pt x="1677" y="1241"/>
                </a:lnTo>
                <a:lnTo>
                  <a:pt x="1677" y="1241"/>
                </a:lnTo>
                <a:lnTo>
                  <a:pt x="1690" y="1249"/>
                </a:lnTo>
                <a:lnTo>
                  <a:pt x="1703" y="1261"/>
                </a:lnTo>
                <a:lnTo>
                  <a:pt x="1727" y="1287"/>
                </a:lnTo>
                <a:lnTo>
                  <a:pt x="1739" y="1299"/>
                </a:lnTo>
                <a:lnTo>
                  <a:pt x="1753" y="1312"/>
                </a:lnTo>
                <a:lnTo>
                  <a:pt x="1767" y="1323"/>
                </a:lnTo>
                <a:lnTo>
                  <a:pt x="1776" y="1327"/>
                </a:lnTo>
                <a:lnTo>
                  <a:pt x="1783" y="1332"/>
                </a:lnTo>
                <a:lnTo>
                  <a:pt x="1783" y="1332"/>
                </a:lnTo>
                <a:lnTo>
                  <a:pt x="1816" y="1312"/>
                </a:lnTo>
                <a:lnTo>
                  <a:pt x="1849" y="1293"/>
                </a:lnTo>
                <a:lnTo>
                  <a:pt x="1881" y="1274"/>
                </a:lnTo>
                <a:lnTo>
                  <a:pt x="1898" y="1265"/>
                </a:lnTo>
                <a:lnTo>
                  <a:pt x="1915" y="1258"/>
                </a:lnTo>
                <a:lnTo>
                  <a:pt x="1915" y="1258"/>
                </a:lnTo>
                <a:lnTo>
                  <a:pt x="1913" y="1253"/>
                </a:lnTo>
                <a:lnTo>
                  <a:pt x="1910" y="1250"/>
                </a:lnTo>
                <a:lnTo>
                  <a:pt x="1908" y="1246"/>
                </a:lnTo>
                <a:lnTo>
                  <a:pt x="1905" y="1243"/>
                </a:lnTo>
                <a:lnTo>
                  <a:pt x="1905" y="1243"/>
                </a:lnTo>
                <a:lnTo>
                  <a:pt x="1906" y="1236"/>
                </a:lnTo>
                <a:lnTo>
                  <a:pt x="1908" y="1230"/>
                </a:lnTo>
                <a:lnTo>
                  <a:pt x="1911" y="1219"/>
                </a:lnTo>
                <a:lnTo>
                  <a:pt x="1911" y="1219"/>
                </a:lnTo>
                <a:lnTo>
                  <a:pt x="1899" y="1209"/>
                </a:lnTo>
                <a:lnTo>
                  <a:pt x="1887" y="1201"/>
                </a:lnTo>
                <a:lnTo>
                  <a:pt x="1863" y="1183"/>
                </a:lnTo>
                <a:lnTo>
                  <a:pt x="1863" y="1183"/>
                </a:lnTo>
                <a:lnTo>
                  <a:pt x="1851" y="1188"/>
                </a:lnTo>
                <a:lnTo>
                  <a:pt x="1837" y="1191"/>
                </a:lnTo>
                <a:lnTo>
                  <a:pt x="1829" y="1192"/>
                </a:lnTo>
                <a:lnTo>
                  <a:pt x="1823" y="1192"/>
                </a:lnTo>
                <a:lnTo>
                  <a:pt x="1815" y="1191"/>
                </a:lnTo>
                <a:lnTo>
                  <a:pt x="1809" y="1189"/>
                </a:lnTo>
                <a:lnTo>
                  <a:pt x="1809" y="1189"/>
                </a:lnTo>
                <a:lnTo>
                  <a:pt x="1807" y="1182"/>
                </a:lnTo>
                <a:lnTo>
                  <a:pt x="1804" y="1173"/>
                </a:lnTo>
                <a:lnTo>
                  <a:pt x="1800" y="1166"/>
                </a:lnTo>
                <a:lnTo>
                  <a:pt x="1799" y="1161"/>
                </a:lnTo>
                <a:lnTo>
                  <a:pt x="1798" y="1157"/>
                </a:lnTo>
                <a:lnTo>
                  <a:pt x="1798" y="1157"/>
                </a:lnTo>
                <a:lnTo>
                  <a:pt x="1799" y="1151"/>
                </a:lnTo>
                <a:lnTo>
                  <a:pt x="1800" y="1143"/>
                </a:lnTo>
                <a:lnTo>
                  <a:pt x="1804" y="1135"/>
                </a:lnTo>
                <a:lnTo>
                  <a:pt x="1807" y="1127"/>
                </a:lnTo>
                <a:lnTo>
                  <a:pt x="1816" y="1110"/>
                </a:lnTo>
                <a:lnTo>
                  <a:pt x="1829" y="1093"/>
                </a:lnTo>
                <a:lnTo>
                  <a:pt x="1843" y="1079"/>
                </a:lnTo>
                <a:lnTo>
                  <a:pt x="1850" y="1072"/>
                </a:lnTo>
                <a:lnTo>
                  <a:pt x="1857" y="1067"/>
                </a:lnTo>
                <a:lnTo>
                  <a:pt x="1865" y="1063"/>
                </a:lnTo>
                <a:lnTo>
                  <a:pt x="1871" y="1060"/>
                </a:lnTo>
                <a:lnTo>
                  <a:pt x="1878" y="1057"/>
                </a:lnTo>
                <a:lnTo>
                  <a:pt x="1884" y="1057"/>
                </a:lnTo>
                <a:lnTo>
                  <a:pt x="1884" y="1057"/>
                </a:lnTo>
                <a:lnTo>
                  <a:pt x="1890" y="1059"/>
                </a:lnTo>
                <a:lnTo>
                  <a:pt x="1897" y="1062"/>
                </a:lnTo>
                <a:lnTo>
                  <a:pt x="1904" y="1065"/>
                </a:lnTo>
                <a:lnTo>
                  <a:pt x="1912" y="1069"/>
                </a:lnTo>
                <a:lnTo>
                  <a:pt x="1918" y="1075"/>
                </a:lnTo>
                <a:lnTo>
                  <a:pt x="1924" y="1080"/>
                </a:lnTo>
                <a:lnTo>
                  <a:pt x="1928" y="1086"/>
                </a:lnTo>
                <a:lnTo>
                  <a:pt x="1930" y="1092"/>
                </a:lnTo>
                <a:lnTo>
                  <a:pt x="1930" y="1092"/>
                </a:lnTo>
                <a:lnTo>
                  <a:pt x="1931" y="1095"/>
                </a:lnTo>
                <a:lnTo>
                  <a:pt x="1930" y="1098"/>
                </a:lnTo>
                <a:lnTo>
                  <a:pt x="1928" y="1105"/>
                </a:lnTo>
                <a:lnTo>
                  <a:pt x="1926" y="1111"/>
                </a:lnTo>
                <a:lnTo>
                  <a:pt x="1926" y="1114"/>
                </a:lnTo>
                <a:lnTo>
                  <a:pt x="1926" y="1117"/>
                </a:lnTo>
                <a:lnTo>
                  <a:pt x="1926" y="1117"/>
                </a:lnTo>
                <a:lnTo>
                  <a:pt x="1928" y="1123"/>
                </a:lnTo>
                <a:lnTo>
                  <a:pt x="1931" y="1127"/>
                </a:lnTo>
                <a:lnTo>
                  <a:pt x="1934" y="1131"/>
                </a:lnTo>
                <a:lnTo>
                  <a:pt x="1939" y="1135"/>
                </a:lnTo>
                <a:lnTo>
                  <a:pt x="1949" y="1142"/>
                </a:lnTo>
                <a:lnTo>
                  <a:pt x="1955" y="1146"/>
                </a:lnTo>
                <a:lnTo>
                  <a:pt x="1960" y="1151"/>
                </a:lnTo>
                <a:lnTo>
                  <a:pt x="1960" y="1151"/>
                </a:lnTo>
                <a:lnTo>
                  <a:pt x="1965" y="1150"/>
                </a:lnTo>
                <a:lnTo>
                  <a:pt x="1971" y="1148"/>
                </a:lnTo>
                <a:lnTo>
                  <a:pt x="1976" y="1148"/>
                </a:lnTo>
                <a:lnTo>
                  <a:pt x="1980" y="1148"/>
                </a:lnTo>
                <a:lnTo>
                  <a:pt x="1986" y="1150"/>
                </a:lnTo>
                <a:lnTo>
                  <a:pt x="1990" y="1152"/>
                </a:lnTo>
                <a:lnTo>
                  <a:pt x="1994" y="1154"/>
                </a:lnTo>
                <a:lnTo>
                  <a:pt x="1997" y="1156"/>
                </a:lnTo>
                <a:lnTo>
                  <a:pt x="2001" y="1160"/>
                </a:lnTo>
                <a:lnTo>
                  <a:pt x="2004" y="1163"/>
                </a:lnTo>
                <a:lnTo>
                  <a:pt x="2006" y="1168"/>
                </a:lnTo>
                <a:lnTo>
                  <a:pt x="2008" y="1172"/>
                </a:lnTo>
                <a:lnTo>
                  <a:pt x="2009" y="1177"/>
                </a:lnTo>
                <a:lnTo>
                  <a:pt x="2010" y="1183"/>
                </a:lnTo>
                <a:lnTo>
                  <a:pt x="2010" y="1188"/>
                </a:lnTo>
                <a:lnTo>
                  <a:pt x="2009" y="1193"/>
                </a:lnTo>
                <a:lnTo>
                  <a:pt x="2009" y="1193"/>
                </a:lnTo>
                <a:lnTo>
                  <a:pt x="2016" y="1201"/>
                </a:lnTo>
                <a:lnTo>
                  <a:pt x="2022" y="1211"/>
                </a:lnTo>
                <a:lnTo>
                  <a:pt x="2022" y="1211"/>
                </a:lnTo>
                <a:lnTo>
                  <a:pt x="2036" y="1202"/>
                </a:lnTo>
                <a:lnTo>
                  <a:pt x="2036" y="1202"/>
                </a:lnTo>
                <a:lnTo>
                  <a:pt x="2034" y="1195"/>
                </a:lnTo>
                <a:lnTo>
                  <a:pt x="2030" y="1187"/>
                </a:lnTo>
                <a:lnTo>
                  <a:pt x="2021" y="1174"/>
                </a:lnTo>
                <a:lnTo>
                  <a:pt x="2017" y="1167"/>
                </a:lnTo>
                <a:lnTo>
                  <a:pt x="2014" y="1159"/>
                </a:lnTo>
                <a:lnTo>
                  <a:pt x="2014" y="1155"/>
                </a:lnTo>
                <a:lnTo>
                  <a:pt x="2014" y="1151"/>
                </a:lnTo>
                <a:lnTo>
                  <a:pt x="2014" y="1145"/>
                </a:lnTo>
                <a:lnTo>
                  <a:pt x="2016" y="1140"/>
                </a:lnTo>
                <a:lnTo>
                  <a:pt x="2016" y="1140"/>
                </a:lnTo>
                <a:lnTo>
                  <a:pt x="2024" y="1139"/>
                </a:lnTo>
                <a:lnTo>
                  <a:pt x="2034" y="1138"/>
                </a:lnTo>
                <a:lnTo>
                  <a:pt x="2043" y="1139"/>
                </a:lnTo>
                <a:lnTo>
                  <a:pt x="2054" y="1141"/>
                </a:lnTo>
                <a:lnTo>
                  <a:pt x="2064" y="1144"/>
                </a:lnTo>
                <a:lnTo>
                  <a:pt x="2075" y="1148"/>
                </a:lnTo>
                <a:lnTo>
                  <a:pt x="2084" y="1154"/>
                </a:lnTo>
                <a:lnTo>
                  <a:pt x="2093" y="1160"/>
                </a:lnTo>
                <a:lnTo>
                  <a:pt x="2101" y="1167"/>
                </a:lnTo>
                <a:lnTo>
                  <a:pt x="2109" y="1174"/>
                </a:lnTo>
                <a:lnTo>
                  <a:pt x="2114" y="1182"/>
                </a:lnTo>
                <a:lnTo>
                  <a:pt x="2118" y="1189"/>
                </a:lnTo>
                <a:lnTo>
                  <a:pt x="2122" y="1197"/>
                </a:lnTo>
                <a:lnTo>
                  <a:pt x="2123" y="1204"/>
                </a:lnTo>
                <a:lnTo>
                  <a:pt x="2121" y="1212"/>
                </a:lnTo>
                <a:lnTo>
                  <a:pt x="2117" y="1219"/>
                </a:lnTo>
                <a:lnTo>
                  <a:pt x="2117" y="1219"/>
                </a:lnTo>
                <a:lnTo>
                  <a:pt x="2115" y="1222"/>
                </a:lnTo>
                <a:lnTo>
                  <a:pt x="2112" y="1224"/>
                </a:lnTo>
                <a:lnTo>
                  <a:pt x="2105" y="1228"/>
                </a:lnTo>
                <a:lnTo>
                  <a:pt x="2097" y="1229"/>
                </a:lnTo>
                <a:lnTo>
                  <a:pt x="2088" y="1229"/>
                </a:lnTo>
                <a:lnTo>
                  <a:pt x="2080" y="1227"/>
                </a:lnTo>
                <a:lnTo>
                  <a:pt x="2072" y="1223"/>
                </a:lnTo>
                <a:lnTo>
                  <a:pt x="2064" y="1219"/>
                </a:lnTo>
                <a:lnTo>
                  <a:pt x="2057" y="1215"/>
                </a:lnTo>
                <a:lnTo>
                  <a:pt x="2057" y="1215"/>
                </a:lnTo>
                <a:lnTo>
                  <a:pt x="2055" y="1216"/>
                </a:lnTo>
                <a:lnTo>
                  <a:pt x="2053" y="1217"/>
                </a:lnTo>
                <a:lnTo>
                  <a:pt x="2051" y="1220"/>
                </a:lnTo>
                <a:lnTo>
                  <a:pt x="2050" y="1222"/>
                </a:lnTo>
                <a:lnTo>
                  <a:pt x="2048" y="1224"/>
                </a:lnTo>
                <a:lnTo>
                  <a:pt x="2046" y="1226"/>
                </a:lnTo>
                <a:lnTo>
                  <a:pt x="2040" y="1226"/>
                </a:lnTo>
                <a:lnTo>
                  <a:pt x="2040" y="1226"/>
                </a:lnTo>
                <a:lnTo>
                  <a:pt x="2043" y="1229"/>
                </a:lnTo>
                <a:lnTo>
                  <a:pt x="2046" y="1231"/>
                </a:lnTo>
                <a:lnTo>
                  <a:pt x="2050" y="1233"/>
                </a:lnTo>
                <a:lnTo>
                  <a:pt x="2053" y="1234"/>
                </a:lnTo>
                <a:lnTo>
                  <a:pt x="2053" y="1234"/>
                </a:lnTo>
                <a:lnTo>
                  <a:pt x="2056" y="1232"/>
                </a:lnTo>
                <a:lnTo>
                  <a:pt x="2058" y="1231"/>
                </a:lnTo>
                <a:lnTo>
                  <a:pt x="2062" y="1229"/>
                </a:lnTo>
                <a:lnTo>
                  <a:pt x="2064" y="1226"/>
                </a:lnTo>
                <a:lnTo>
                  <a:pt x="2064" y="1226"/>
                </a:lnTo>
                <a:lnTo>
                  <a:pt x="2072" y="1227"/>
                </a:lnTo>
                <a:lnTo>
                  <a:pt x="2080" y="1230"/>
                </a:lnTo>
                <a:lnTo>
                  <a:pt x="2086" y="1235"/>
                </a:lnTo>
                <a:lnTo>
                  <a:pt x="2092" y="1241"/>
                </a:lnTo>
                <a:lnTo>
                  <a:pt x="2095" y="1248"/>
                </a:lnTo>
                <a:lnTo>
                  <a:pt x="2097" y="1256"/>
                </a:lnTo>
                <a:lnTo>
                  <a:pt x="2098" y="1265"/>
                </a:lnTo>
                <a:lnTo>
                  <a:pt x="2096" y="1274"/>
                </a:lnTo>
                <a:lnTo>
                  <a:pt x="2096" y="1274"/>
                </a:lnTo>
                <a:lnTo>
                  <a:pt x="2101" y="1281"/>
                </a:lnTo>
                <a:lnTo>
                  <a:pt x="2108" y="1289"/>
                </a:lnTo>
                <a:lnTo>
                  <a:pt x="2125" y="1303"/>
                </a:lnTo>
                <a:lnTo>
                  <a:pt x="2133" y="1309"/>
                </a:lnTo>
                <a:lnTo>
                  <a:pt x="2141" y="1317"/>
                </a:lnTo>
                <a:lnTo>
                  <a:pt x="2145" y="1323"/>
                </a:lnTo>
                <a:lnTo>
                  <a:pt x="2146" y="1326"/>
                </a:lnTo>
                <a:lnTo>
                  <a:pt x="2147" y="1329"/>
                </a:lnTo>
                <a:lnTo>
                  <a:pt x="2147" y="1329"/>
                </a:lnTo>
                <a:lnTo>
                  <a:pt x="2146" y="1336"/>
                </a:lnTo>
                <a:lnTo>
                  <a:pt x="2143" y="1342"/>
                </a:lnTo>
                <a:lnTo>
                  <a:pt x="2139" y="1348"/>
                </a:lnTo>
                <a:lnTo>
                  <a:pt x="2133" y="1354"/>
                </a:lnTo>
                <a:lnTo>
                  <a:pt x="2122" y="1365"/>
                </a:lnTo>
                <a:lnTo>
                  <a:pt x="2111" y="1377"/>
                </a:lnTo>
                <a:lnTo>
                  <a:pt x="2111" y="1377"/>
                </a:lnTo>
                <a:lnTo>
                  <a:pt x="2105" y="1377"/>
                </a:lnTo>
                <a:lnTo>
                  <a:pt x="2099" y="1377"/>
                </a:lnTo>
                <a:lnTo>
                  <a:pt x="2094" y="1375"/>
                </a:lnTo>
                <a:lnTo>
                  <a:pt x="2088" y="1374"/>
                </a:lnTo>
                <a:lnTo>
                  <a:pt x="2081" y="1370"/>
                </a:lnTo>
                <a:lnTo>
                  <a:pt x="2075" y="1364"/>
                </a:lnTo>
                <a:lnTo>
                  <a:pt x="2068" y="1356"/>
                </a:lnTo>
                <a:lnTo>
                  <a:pt x="2063" y="1349"/>
                </a:lnTo>
                <a:lnTo>
                  <a:pt x="2056" y="1341"/>
                </a:lnTo>
                <a:lnTo>
                  <a:pt x="2049" y="1334"/>
                </a:lnTo>
                <a:lnTo>
                  <a:pt x="2049" y="1334"/>
                </a:lnTo>
                <a:lnTo>
                  <a:pt x="2043" y="1335"/>
                </a:lnTo>
                <a:lnTo>
                  <a:pt x="2038" y="1338"/>
                </a:lnTo>
                <a:lnTo>
                  <a:pt x="2030" y="1344"/>
                </a:lnTo>
                <a:lnTo>
                  <a:pt x="2025" y="1347"/>
                </a:lnTo>
                <a:lnTo>
                  <a:pt x="2021" y="1350"/>
                </a:lnTo>
                <a:lnTo>
                  <a:pt x="2017" y="1351"/>
                </a:lnTo>
                <a:lnTo>
                  <a:pt x="2011" y="1351"/>
                </a:lnTo>
                <a:lnTo>
                  <a:pt x="2011" y="1351"/>
                </a:lnTo>
                <a:lnTo>
                  <a:pt x="2007" y="1350"/>
                </a:lnTo>
                <a:lnTo>
                  <a:pt x="2004" y="1349"/>
                </a:lnTo>
                <a:lnTo>
                  <a:pt x="2001" y="1347"/>
                </a:lnTo>
                <a:lnTo>
                  <a:pt x="1999" y="1343"/>
                </a:lnTo>
                <a:lnTo>
                  <a:pt x="1995" y="1338"/>
                </a:lnTo>
                <a:lnTo>
                  <a:pt x="1994" y="1330"/>
                </a:lnTo>
                <a:lnTo>
                  <a:pt x="1995" y="1323"/>
                </a:lnTo>
                <a:lnTo>
                  <a:pt x="1997" y="1316"/>
                </a:lnTo>
                <a:lnTo>
                  <a:pt x="2002" y="1309"/>
                </a:lnTo>
                <a:lnTo>
                  <a:pt x="2007" y="1304"/>
                </a:lnTo>
                <a:lnTo>
                  <a:pt x="2007" y="1304"/>
                </a:lnTo>
                <a:lnTo>
                  <a:pt x="1999" y="1297"/>
                </a:lnTo>
                <a:lnTo>
                  <a:pt x="1991" y="1291"/>
                </a:lnTo>
                <a:lnTo>
                  <a:pt x="1984" y="1284"/>
                </a:lnTo>
                <a:lnTo>
                  <a:pt x="1975" y="1278"/>
                </a:lnTo>
                <a:lnTo>
                  <a:pt x="1975" y="1278"/>
                </a:lnTo>
                <a:lnTo>
                  <a:pt x="1934" y="1302"/>
                </a:lnTo>
                <a:lnTo>
                  <a:pt x="1895" y="1326"/>
                </a:lnTo>
                <a:lnTo>
                  <a:pt x="1856" y="1351"/>
                </a:lnTo>
                <a:lnTo>
                  <a:pt x="1815" y="1374"/>
                </a:lnTo>
                <a:lnTo>
                  <a:pt x="1815" y="1374"/>
                </a:lnTo>
                <a:lnTo>
                  <a:pt x="1814" y="1386"/>
                </a:lnTo>
                <a:lnTo>
                  <a:pt x="1814" y="1398"/>
                </a:lnTo>
                <a:lnTo>
                  <a:pt x="1816" y="1409"/>
                </a:lnTo>
                <a:lnTo>
                  <a:pt x="1820" y="1418"/>
                </a:lnTo>
                <a:lnTo>
                  <a:pt x="1825" y="1428"/>
                </a:lnTo>
                <a:lnTo>
                  <a:pt x="1831" y="1435"/>
                </a:lnTo>
                <a:lnTo>
                  <a:pt x="1839" y="1443"/>
                </a:lnTo>
                <a:lnTo>
                  <a:pt x="1848" y="1448"/>
                </a:lnTo>
                <a:lnTo>
                  <a:pt x="1848" y="1448"/>
                </a:lnTo>
                <a:lnTo>
                  <a:pt x="1850" y="1458"/>
                </a:lnTo>
                <a:lnTo>
                  <a:pt x="1852" y="1465"/>
                </a:lnTo>
                <a:lnTo>
                  <a:pt x="1856" y="1472"/>
                </a:lnTo>
                <a:lnTo>
                  <a:pt x="1861" y="1478"/>
                </a:lnTo>
                <a:lnTo>
                  <a:pt x="1872" y="1489"/>
                </a:lnTo>
                <a:lnTo>
                  <a:pt x="1884" y="1500"/>
                </a:lnTo>
                <a:lnTo>
                  <a:pt x="1884" y="1500"/>
                </a:lnTo>
                <a:lnTo>
                  <a:pt x="1893" y="1499"/>
                </a:lnTo>
                <a:lnTo>
                  <a:pt x="1901" y="1500"/>
                </a:lnTo>
                <a:lnTo>
                  <a:pt x="1909" y="1503"/>
                </a:lnTo>
                <a:lnTo>
                  <a:pt x="1915" y="1508"/>
                </a:lnTo>
                <a:lnTo>
                  <a:pt x="1920" y="1515"/>
                </a:lnTo>
                <a:lnTo>
                  <a:pt x="1926" y="1522"/>
                </a:lnTo>
                <a:lnTo>
                  <a:pt x="1929" y="1531"/>
                </a:lnTo>
                <a:lnTo>
                  <a:pt x="1932" y="1539"/>
                </a:lnTo>
                <a:lnTo>
                  <a:pt x="1932" y="1539"/>
                </a:lnTo>
                <a:lnTo>
                  <a:pt x="1934" y="1536"/>
                </a:lnTo>
                <a:lnTo>
                  <a:pt x="1937" y="1533"/>
                </a:lnTo>
                <a:lnTo>
                  <a:pt x="1941" y="1531"/>
                </a:lnTo>
                <a:lnTo>
                  <a:pt x="1944" y="1529"/>
                </a:lnTo>
                <a:lnTo>
                  <a:pt x="1952" y="1526"/>
                </a:lnTo>
                <a:lnTo>
                  <a:pt x="1961" y="1526"/>
                </a:lnTo>
                <a:lnTo>
                  <a:pt x="1971" y="1528"/>
                </a:lnTo>
                <a:lnTo>
                  <a:pt x="1979" y="1530"/>
                </a:lnTo>
                <a:lnTo>
                  <a:pt x="1986" y="1532"/>
                </a:lnTo>
                <a:lnTo>
                  <a:pt x="1992" y="1535"/>
                </a:lnTo>
                <a:lnTo>
                  <a:pt x="1992" y="1535"/>
                </a:lnTo>
                <a:lnTo>
                  <a:pt x="1996" y="1533"/>
                </a:lnTo>
                <a:lnTo>
                  <a:pt x="2001" y="1529"/>
                </a:lnTo>
                <a:lnTo>
                  <a:pt x="2009" y="1520"/>
                </a:lnTo>
                <a:lnTo>
                  <a:pt x="2014" y="1515"/>
                </a:lnTo>
                <a:lnTo>
                  <a:pt x="2019" y="1511"/>
                </a:lnTo>
                <a:lnTo>
                  <a:pt x="2025" y="1507"/>
                </a:lnTo>
                <a:lnTo>
                  <a:pt x="2033" y="1506"/>
                </a:lnTo>
                <a:lnTo>
                  <a:pt x="2033" y="1506"/>
                </a:lnTo>
                <a:lnTo>
                  <a:pt x="2035" y="1506"/>
                </a:lnTo>
                <a:lnTo>
                  <a:pt x="2037" y="1508"/>
                </a:lnTo>
                <a:lnTo>
                  <a:pt x="2041" y="1511"/>
                </a:lnTo>
                <a:lnTo>
                  <a:pt x="2046" y="1515"/>
                </a:lnTo>
                <a:lnTo>
                  <a:pt x="2048" y="1516"/>
                </a:lnTo>
                <a:lnTo>
                  <a:pt x="2051" y="1517"/>
                </a:lnTo>
                <a:lnTo>
                  <a:pt x="2051" y="1517"/>
                </a:lnTo>
                <a:lnTo>
                  <a:pt x="2056" y="1515"/>
                </a:lnTo>
                <a:lnTo>
                  <a:pt x="2063" y="1513"/>
                </a:lnTo>
                <a:lnTo>
                  <a:pt x="2076" y="1505"/>
                </a:lnTo>
                <a:lnTo>
                  <a:pt x="2082" y="1502"/>
                </a:lnTo>
                <a:lnTo>
                  <a:pt x="2090" y="1501"/>
                </a:lnTo>
                <a:lnTo>
                  <a:pt x="2097" y="1501"/>
                </a:lnTo>
                <a:lnTo>
                  <a:pt x="2100" y="1502"/>
                </a:lnTo>
                <a:lnTo>
                  <a:pt x="2105" y="1504"/>
                </a:lnTo>
                <a:lnTo>
                  <a:pt x="2105" y="1504"/>
                </a:lnTo>
                <a:lnTo>
                  <a:pt x="2110" y="1508"/>
                </a:lnTo>
                <a:lnTo>
                  <a:pt x="2114" y="1514"/>
                </a:lnTo>
                <a:lnTo>
                  <a:pt x="2117" y="1521"/>
                </a:lnTo>
                <a:lnTo>
                  <a:pt x="2120" y="1529"/>
                </a:lnTo>
                <a:lnTo>
                  <a:pt x="2121" y="1537"/>
                </a:lnTo>
                <a:lnTo>
                  <a:pt x="2121" y="1546"/>
                </a:lnTo>
                <a:lnTo>
                  <a:pt x="2120" y="1554"/>
                </a:lnTo>
                <a:lnTo>
                  <a:pt x="2117" y="1563"/>
                </a:lnTo>
                <a:lnTo>
                  <a:pt x="2117" y="1563"/>
                </a:lnTo>
                <a:close/>
                <a:moveTo>
                  <a:pt x="1117" y="580"/>
                </a:moveTo>
                <a:lnTo>
                  <a:pt x="1117" y="580"/>
                </a:lnTo>
                <a:lnTo>
                  <a:pt x="1117" y="571"/>
                </a:lnTo>
                <a:lnTo>
                  <a:pt x="1116" y="566"/>
                </a:lnTo>
                <a:lnTo>
                  <a:pt x="1116" y="563"/>
                </a:lnTo>
                <a:lnTo>
                  <a:pt x="1114" y="561"/>
                </a:lnTo>
                <a:lnTo>
                  <a:pt x="1109" y="556"/>
                </a:lnTo>
                <a:lnTo>
                  <a:pt x="1109" y="556"/>
                </a:lnTo>
                <a:lnTo>
                  <a:pt x="1106" y="561"/>
                </a:lnTo>
                <a:lnTo>
                  <a:pt x="1102" y="565"/>
                </a:lnTo>
                <a:lnTo>
                  <a:pt x="1099" y="567"/>
                </a:lnTo>
                <a:lnTo>
                  <a:pt x="1096" y="569"/>
                </a:lnTo>
                <a:lnTo>
                  <a:pt x="1092" y="569"/>
                </a:lnTo>
                <a:lnTo>
                  <a:pt x="1087" y="569"/>
                </a:lnTo>
                <a:lnTo>
                  <a:pt x="1083" y="569"/>
                </a:lnTo>
                <a:lnTo>
                  <a:pt x="1079" y="568"/>
                </a:lnTo>
                <a:lnTo>
                  <a:pt x="1070" y="564"/>
                </a:lnTo>
                <a:lnTo>
                  <a:pt x="1064" y="557"/>
                </a:lnTo>
                <a:lnTo>
                  <a:pt x="1058" y="550"/>
                </a:lnTo>
                <a:lnTo>
                  <a:pt x="1056" y="546"/>
                </a:lnTo>
                <a:lnTo>
                  <a:pt x="1055" y="541"/>
                </a:lnTo>
                <a:lnTo>
                  <a:pt x="1055" y="541"/>
                </a:lnTo>
                <a:lnTo>
                  <a:pt x="1051" y="541"/>
                </a:lnTo>
                <a:lnTo>
                  <a:pt x="1048" y="542"/>
                </a:lnTo>
                <a:lnTo>
                  <a:pt x="1045" y="544"/>
                </a:lnTo>
                <a:lnTo>
                  <a:pt x="1041" y="546"/>
                </a:lnTo>
                <a:lnTo>
                  <a:pt x="1039" y="548"/>
                </a:lnTo>
                <a:lnTo>
                  <a:pt x="1038" y="550"/>
                </a:lnTo>
                <a:lnTo>
                  <a:pt x="1038" y="552"/>
                </a:lnTo>
                <a:lnTo>
                  <a:pt x="1038" y="554"/>
                </a:lnTo>
                <a:lnTo>
                  <a:pt x="1038" y="554"/>
                </a:lnTo>
                <a:lnTo>
                  <a:pt x="1042" y="559"/>
                </a:lnTo>
                <a:lnTo>
                  <a:pt x="1049" y="564"/>
                </a:lnTo>
                <a:lnTo>
                  <a:pt x="1057" y="570"/>
                </a:lnTo>
                <a:lnTo>
                  <a:pt x="1068" y="576"/>
                </a:lnTo>
                <a:lnTo>
                  <a:pt x="1080" y="580"/>
                </a:lnTo>
                <a:lnTo>
                  <a:pt x="1093" y="583"/>
                </a:lnTo>
                <a:lnTo>
                  <a:pt x="1099" y="583"/>
                </a:lnTo>
                <a:lnTo>
                  <a:pt x="1104" y="583"/>
                </a:lnTo>
                <a:lnTo>
                  <a:pt x="1111" y="582"/>
                </a:lnTo>
                <a:lnTo>
                  <a:pt x="1117" y="580"/>
                </a:lnTo>
                <a:lnTo>
                  <a:pt x="1117" y="580"/>
                </a:lnTo>
                <a:close/>
                <a:moveTo>
                  <a:pt x="341" y="66"/>
                </a:moveTo>
                <a:lnTo>
                  <a:pt x="341" y="66"/>
                </a:lnTo>
                <a:lnTo>
                  <a:pt x="330" y="90"/>
                </a:lnTo>
                <a:lnTo>
                  <a:pt x="319" y="112"/>
                </a:lnTo>
                <a:lnTo>
                  <a:pt x="306" y="133"/>
                </a:lnTo>
                <a:lnTo>
                  <a:pt x="292" y="153"/>
                </a:lnTo>
                <a:lnTo>
                  <a:pt x="277" y="171"/>
                </a:lnTo>
                <a:lnTo>
                  <a:pt x="260" y="187"/>
                </a:lnTo>
                <a:lnTo>
                  <a:pt x="251" y="194"/>
                </a:lnTo>
                <a:lnTo>
                  <a:pt x="241" y="202"/>
                </a:lnTo>
                <a:lnTo>
                  <a:pt x="231" y="208"/>
                </a:lnTo>
                <a:lnTo>
                  <a:pt x="220" y="215"/>
                </a:lnTo>
                <a:lnTo>
                  <a:pt x="220" y="215"/>
                </a:lnTo>
                <a:lnTo>
                  <a:pt x="222" y="217"/>
                </a:lnTo>
                <a:lnTo>
                  <a:pt x="222" y="219"/>
                </a:lnTo>
                <a:lnTo>
                  <a:pt x="220" y="220"/>
                </a:lnTo>
                <a:lnTo>
                  <a:pt x="218" y="221"/>
                </a:lnTo>
                <a:lnTo>
                  <a:pt x="216" y="222"/>
                </a:lnTo>
                <a:lnTo>
                  <a:pt x="214" y="223"/>
                </a:lnTo>
                <a:lnTo>
                  <a:pt x="213" y="226"/>
                </a:lnTo>
                <a:lnTo>
                  <a:pt x="212" y="229"/>
                </a:lnTo>
                <a:lnTo>
                  <a:pt x="212" y="229"/>
                </a:lnTo>
                <a:lnTo>
                  <a:pt x="215" y="231"/>
                </a:lnTo>
                <a:lnTo>
                  <a:pt x="217" y="231"/>
                </a:lnTo>
                <a:lnTo>
                  <a:pt x="223" y="230"/>
                </a:lnTo>
                <a:lnTo>
                  <a:pt x="230" y="230"/>
                </a:lnTo>
                <a:lnTo>
                  <a:pt x="233" y="230"/>
                </a:lnTo>
                <a:lnTo>
                  <a:pt x="235" y="231"/>
                </a:lnTo>
                <a:lnTo>
                  <a:pt x="235" y="231"/>
                </a:lnTo>
                <a:lnTo>
                  <a:pt x="260" y="215"/>
                </a:lnTo>
                <a:lnTo>
                  <a:pt x="284" y="196"/>
                </a:lnTo>
                <a:lnTo>
                  <a:pt x="308" y="176"/>
                </a:lnTo>
                <a:lnTo>
                  <a:pt x="319" y="166"/>
                </a:lnTo>
                <a:lnTo>
                  <a:pt x="329" y="154"/>
                </a:lnTo>
                <a:lnTo>
                  <a:pt x="339" y="142"/>
                </a:lnTo>
                <a:lnTo>
                  <a:pt x="347" y="130"/>
                </a:lnTo>
                <a:lnTo>
                  <a:pt x="355" y="117"/>
                </a:lnTo>
                <a:lnTo>
                  <a:pt x="361" y="103"/>
                </a:lnTo>
                <a:lnTo>
                  <a:pt x="367" y="90"/>
                </a:lnTo>
                <a:lnTo>
                  <a:pt x="371" y="75"/>
                </a:lnTo>
                <a:lnTo>
                  <a:pt x="373" y="58"/>
                </a:lnTo>
                <a:lnTo>
                  <a:pt x="373" y="42"/>
                </a:lnTo>
                <a:lnTo>
                  <a:pt x="373" y="42"/>
                </a:lnTo>
                <a:lnTo>
                  <a:pt x="374" y="39"/>
                </a:lnTo>
                <a:lnTo>
                  <a:pt x="375" y="38"/>
                </a:lnTo>
                <a:lnTo>
                  <a:pt x="377" y="38"/>
                </a:lnTo>
                <a:lnTo>
                  <a:pt x="377" y="38"/>
                </a:lnTo>
                <a:lnTo>
                  <a:pt x="374" y="32"/>
                </a:lnTo>
                <a:lnTo>
                  <a:pt x="370" y="26"/>
                </a:lnTo>
                <a:lnTo>
                  <a:pt x="364" y="23"/>
                </a:lnTo>
                <a:lnTo>
                  <a:pt x="356" y="21"/>
                </a:lnTo>
                <a:lnTo>
                  <a:pt x="356" y="21"/>
                </a:lnTo>
                <a:lnTo>
                  <a:pt x="356" y="26"/>
                </a:lnTo>
                <a:lnTo>
                  <a:pt x="354" y="31"/>
                </a:lnTo>
                <a:lnTo>
                  <a:pt x="347" y="41"/>
                </a:lnTo>
                <a:lnTo>
                  <a:pt x="344" y="48"/>
                </a:lnTo>
                <a:lnTo>
                  <a:pt x="342" y="53"/>
                </a:lnTo>
                <a:lnTo>
                  <a:pt x="341" y="60"/>
                </a:lnTo>
                <a:lnTo>
                  <a:pt x="341" y="66"/>
                </a:lnTo>
                <a:lnTo>
                  <a:pt x="341" y="66"/>
                </a:lnTo>
                <a:close/>
                <a:moveTo>
                  <a:pt x="200" y="206"/>
                </a:moveTo>
                <a:lnTo>
                  <a:pt x="200" y="206"/>
                </a:lnTo>
                <a:lnTo>
                  <a:pt x="222" y="191"/>
                </a:lnTo>
                <a:lnTo>
                  <a:pt x="245" y="174"/>
                </a:lnTo>
                <a:lnTo>
                  <a:pt x="254" y="166"/>
                </a:lnTo>
                <a:lnTo>
                  <a:pt x="265" y="156"/>
                </a:lnTo>
                <a:lnTo>
                  <a:pt x="274" y="145"/>
                </a:lnTo>
                <a:lnTo>
                  <a:pt x="283" y="134"/>
                </a:lnTo>
                <a:lnTo>
                  <a:pt x="291" y="124"/>
                </a:lnTo>
                <a:lnTo>
                  <a:pt x="298" y="112"/>
                </a:lnTo>
                <a:lnTo>
                  <a:pt x="306" y="100"/>
                </a:lnTo>
                <a:lnTo>
                  <a:pt x="312" y="87"/>
                </a:lnTo>
                <a:lnTo>
                  <a:pt x="318" y="75"/>
                </a:lnTo>
                <a:lnTo>
                  <a:pt x="322" y="61"/>
                </a:lnTo>
                <a:lnTo>
                  <a:pt x="326" y="47"/>
                </a:lnTo>
                <a:lnTo>
                  <a:pt x="329" y="32"/>
                </a:lnTo>
                <a:lnTo>
                  <a:pt x="329" y="32"/>
                </a:lnTo>
                <a:lnTo>
                  <a:pt x="315" y="37"/>
                </a:lnTo>
                <a:lnTo>
                  <a:pt x="304" y="45"/>
                </a:lnTo>
                <a:lnTo>
                  <a:pt x="292" y="52"/>
                </a:lnTo>
                <a:lnTo>
                  <a:pt x="281" y="61"/>
                </a:lnTo>
                <a:lnTo>
                  <a:pt x="270" y="70"/>
                </a:lnTo>
                <a:lnTo>
                  <a:pt x="262" y="80"/>
                </a:lnTo>
                <a:lnTo>
                  <a:pt x="252" y="91"/>
                </a:lnTo>
                <a:lnTo>
                  <a:pt x="245" y="101"/>
                </a:lnTo>
                <a:lnTo>
                  <a:pt x="237" y="113"/>
                </a:lnTo>
                <a:lnTo>
                  <a:pt x="230" y="126"/>
                </a:lnTo>
                <a:lnTo>
                  <a:pt x="223" y="138"/>
                </a:lnTo>
                <a:lnTo>
                  <a:pt x="218" y="152"/>
                </a:lnTo>
                <a:lnTo>
                  <a:pt x="207" y="178"/>
                </a:lnTo>
                <a:lnTo>
                  <a:pt x="200" y="206"/>
                </a:lnTo>
                <a:lnTo>
                  <a:pt x="200" y="206"/>
                </a:lnTo>
                <a:close/>
                <a:moveTo>
                  <a:pt x="250" y="242"/>
                </a:moveTo>
                <a:lnTo>
                  <a:pt x="250" y="242"/>
                </a:lnTo>
                <a:lnTo>
                  <a:pt x="263" y="255"/>
                </a:lnTo>
                <a:lnTo>
                  <a:pt x="277" y="268"/>
                </a:lnTo>
                <a:lnTo>
                  <a:pt x="291" y="280"/>
                </a:lnTo>
                <a:lnTo>
                  <a:pt x="305" y="292"/>
                </a:lnTo>
                <a:lnTo>
                  <a:pt x="334" y="314"/>
                </a:lnTo>
                <a:lnTo>
                  <a:pt x="362" y="338"/>
                </a:lnTo>
                <a:lnTo>
                  <a:pt x="362" y="338"/>
                </a:lnTo>
                <a:lnTo>
                  <a:pt x="384" y="355"/>
                </a:lnTo>
                <a:lnTo>
                  <a:pt x="404" y="374"/>
                </a:lnTo>
                <a:lnTo>
                  <a:pt x="445" y="412"/>
                </a:lnTo>
                <a:lnTo>
                  <a:pt x="466" y="431"/>
                </a:lnTo>
                <a:lnTo>
                  <a:pt x="487" y="448"/>
                </a:lnTo>
                <a:lnTo>
                  <a:pt x="508" y="466"/>
                </a:lnTo>
                <a:lnTo>
                  <a:pt x="531" y="481"/>
                </a:lnTo>
                <a:lnTo>
                  <a:pt x="531" y="481"/>
                </a:lnTo>
                <a:lnTo>
                  <a:pt x="555" y="469"/>
                </a:lnTo>
                <a:lnTo>
                  <a:pt x="578" y="454"/>
                </a:lnTo>
                <a:lnTo>
                  <a:pt x="589" y="445"/>
                </a:lnTo>
                <a:lnTo>
                  <a:pt x="599" y="435"/>
                </a:lnTo>
                <a:lnTo>
                  <a:pt x="610" y="426"/>
                </a:lnTo>
                <a:lnTo>
                  <a:pt x="619" y="416"/>
                </a:lnTo>
                <a:lnTo>
                  <a:pt x="628" y="405"/>
                </a:lnTo>
                <a:lnTo>
                  <a:pt x="637" y="394"/>
                </a:lnTo>
                <a:lnTo>
                  <a:pt x="643" y="381"/>
                </a:lnTo>
                <a:lnTo>
                  <a:pt x="649" y="368"/>
                </a:lnTo>
                <a:lnTo>
                  <a:pt x="655" y="354"/>
                </a:lnTo>
                <a:lnTo>
                  <a:pt x="659" y="340"/>
                </a:lnTo>
                <a:lnTo>
                  <a:pt x="662" y="324"/>
                </a:lnTo>
                <a:lnTo>
                  <a:pt x="664" y="308"/>
                </a:lnTo>
                <a:lnTo>
                  <a:pt x="664" y="308"/>
                </a:lnTo>
                <a:lnTo>
                  <a:pt x="633" y="275"/>
                </a:lnTo>
                <a:lnTo>
                  <a:pt x="601" y="242"/>
                </a:lnTo>
                <a:lnTo>
                  <a:pt x="569" y="211"/>
                </a:lnTo>
                <a:lnTo>
                  <a:pt x="536" y="179"/>
                </a:lnTo>
                <a:lnTo>
                  <a:pt x="502" y="149"/>
                </a:lnTo>
                <a:lnTo>
                  <a:pt x="466" y="120"/>
                </a:lnTo>
                <a:lnTo>
                  <a:pt x="430" y="92"/>
                </a:lnTo>
                <a:lnTo>
                  <a:pt x="392" y="66"/>
                </a:lnTo>
                <a:lnTo>
                  <a:pt x="392" y="66"/>
                </a:lnTo>
                <a:lnTo>
                  <a:pt x="387" y="81"/>
                </a:lnTo>
                <a:lnTo>
                  <a:pt x="382" y="95"/>
                </a:lnTo>
                <a:lnTo>
                  <a:pt x="376" y="109"/>
                </a:lnTo>
                <a:lnTo>
                  <a:pt x="369" y="122"/>
                </a:lnTo>
                <a:lnTo>
                  <a:pt x="362" y="134"/>
                </a:lnTo>
                <a:lnTo>
                  <a:pt x="354" y="147"/>
                </a:lnTo>
                <a:lnTo>
                  <a:pt x="346" y="158"/>
                </a:lnTo>
                <a:lnTo>
                  <a:pt x="337" y="170"/>
                </a:lnTo>
                <a:lnTo>
                  <a:pt x="328" y="181"/>
                </a:lnTo>
                <a:lnTo>
                  <a:pt x="319" y="190"/>
                </a:lnTo>
                <a:lnTo>
                  <a:pt x="308" y="200"/>
                </a:lnTo>
                <a:lnTo>
                  <a:pt x="297" y="209"/>
                </a:lnTo>
                <a:lnTo>
                  <a:pt x="275" y="227"/>
                </a:lnTo>
                <a:lnTo>
                  <a:pt x="250" y="242"/>
                </a:lnTo>
                <a:lnTo>
                  <a:pt x="250" y="242"/>
                </a:lnTo>
                <a:close/>
                <a:moveTo>
                  <a:pt x="537" y="499"/>
                </a:moveTo>
                <a:lnTo>
                  <a:pt x="537" y="499"/>
                </a:lnTo>
                <a:lnTo>
                  <a:pt x="557" y="518"/>
                </a:lnTo>
                <a:lnTo>
                  <a:pt x="579" y="536"/>
                </a:lnTo>
                <a:lnTo>
                  <a:pt x="623" y="572"/>
                </a:lnTo>
                <a:lnTo>
                  <a:pt x="668" y="608"/>
                </a:lnTo>
                <a:lnTo>
                  <a:pt x="713" y="642"/>
                </a:lnTo>
                <a:lnTo>
                  <a:pt x="804" y="711"/>
                </a:lnTo>
                <a:lnTo>
                  <a:pt x="849" y="745"/>
                </a:lnTo>
                <a:lnTo>
                  <a:pt x="891" y="781"/>
                </a:lnTo>
                <a:lnTo>
                  <a:pt x="891" y="781"/>
                </a:lnTo>
                <a:lnTo>
                  <a:pt x="914" y="772"/>
                </a:lnTo>
                <a:lnTo>
                  <a:pt x="926" y="765"/>
                </a:lnTo>
                <a:lnTo>
                  <a:pt x="936" y="758"/>
                </a:lnTo>
                <a:lnTo>
                  <a:pt x="936" y="758"/>
                </a:lnTo>
                <a:lnTo>
                  <a:pt x="950" y="746"/>
                </a:lnTo>
                <a:lnTo>
                  <a:pt x="966" y="729"/>
                </a:lnTo>
                <a:lnTo>
                  <a:pt x="981" y="712"/>
                </a:lnTo>
                <a:lnTo>
                  <a:pt x="986" y="703"/>
                </a:lnTo>
                <a:lnTo>
                  <a:pt x="990" y="697"/>
                </a:lnTo>
                <a:lnTo>
                  <a:pt x="990" y="697"/>
                </a:lnTo>
                <a:lnTo>
                  <a:pt x="990" y="693"/>
                </a:lnTo>
                <a:lnTo>
                  <a:pt x="989" y="690"/>
                </a:lnTo>
                <a:lnTo>
                  <a:pt x="988" y="686"/>
                </a:lnTo>
                <a:lnTo>
                  <a:pt x="988" y="684"/>
                </a:lnTo>
                <a:lnTo>
                  <a:pt x="988" y="684"/>
                </a:lnTo>
                <a:lnTo>
                  <a:pt x="989" y="677"/>
                </a:lnTo>
                <a:lnTo>
                  <a:pt x="992" y="671"/>
                </a:lnTo>
                <a:lnTo>
                  <a:pt x="1001" y="659"/>
                </a:lnTo>
                <a:lnTo>
                  <a:pt x="1009" y="647"/>
                </a:lnTo>
                <a:lnTo>
                  <a:pt x="1012" y="642"/>
                </a:lnTo>
                <a:lnTo>
                  <a:pt x="1015" y="635"/>
                </a:lnTo>
                <a:lnTo>
                  <a:pt x="1015" y="635"/>
                </a:lnTo>
                <a:lnTo>
                  <a:pt x="1012" y="627"/>
                </a:lnTo>
                <a:lnTo>
                  <a:pt x="1008" y="621"/>
                </a:lnTo>
                <a:lnTo>
                  <a:pt x="1001" y="608"/>
                </a:lnTo>
                <a:lnTo>
                  <a:pt x="991" y="597"/>
                </a:lnTo>
                <a:lnTo>
                  <a:pt x="980" y="586"/>
                </a:lnTo>
                <a:lnTo>
                  <a:pt x="971" y="576"/>
                </a:lnTo>
                <a:lnTo>
                  <a:pt x="960" y="566"/>
                </a:lnTo>
                <a:lnTo>
                  <a:pt x="950" y="554"/>
                </a:lnTo>
                <a:lnTo>
                  <a:pt x="943" y="541"/>
                </a:lnTo>
                <a:lnTo>
                  <a:pt x="943" y="541"/>
                </a:lnTo>
                <a:lnTo>
                  <a:pt x="937" y="539"/>
                </a:lnTo>
                <a:lnTo>
                  <a:pt x="933" y="536"/>
                </a:lnTo>
                <a:lnTo>
                  <a:pt x="926" y="531"/>
                </a:lnTo>
                <a:lnTo>
                  <a:pt x="922" y="527"/>
                </a:lnTo>
                <a:lnTo>
                  <a:pt x="919" y="525"/>
                </a:lnTo>
                <a:lnTo>
                  <a:pt x="914" y="523"/>
                </a:lnTo>
                <a:lnTo>
                  <a:pt x="909" y="522"/>
                </a:lnTo>
                <a:lnTo>
                  <a:pt x="909" y="522"/>
                </a:lnTo>
                <a:lnTo>
                  <a:pt x="900" y="514"/>
                </a:lnTo>
                <a:lnTo>
                  <a:pt x="891" y="504"/>
                </a:lnTo>
                <a:lnTo>
                  <a:pt x="874" y="485"/>
                </a:lnTo>
                <a:lnTo>
                  <a:pt x="866" y="475"/>
                </a:lnTo>
                <a:lnTo>
                  <a:pt x="856" y="466"/>
                </a:lnTo>
                <a:lnTo>
                  <a:pt x="845" y="459"/>
                </a:lnTo>
                <a:lnTo>
                  <a:pt x="835" y="453"/>
                </a:lnTo>
                <a:lnTo>
                  <a:pt x="835" y="453"/>
                </a:lnTo>
                <a:lnTo>
                  <a:pt x="819" y="433"/>
                </a:lnTo>
                <a:lnTo>
                  <a:pt x="803" y="415"/>
                </a:lnTo>
                <a:lnTo>
                  <a:pt x="785" y="398"/>
                </a:lnTo>
                <a:lnTo>
                  <a:pt x="767" y="381"/>
                </a:lnTo>
                <a:lnTo>
                  <a:pt x="749" y="365"/>
                </a:lnTo>
                <a:lnTo>
                  <a:pt x="730" y="350"/>
                </a:lnTo>
                <a:lnTo>
                  <a:pt x="709" y="336"/>
                </a:lnTo>
                <a:lnTo>
                  <a:pt x="688" y="323"/>
                </a:lnTo>
                <a:lnTo>
                  <a:pt x="688" y="323"/>
                </a:lnTo>
                <a:lnTo>
                  <a:pt x="684" y="338"/>
                </a:lnTo>
                <a:lnTo>
                  <a:pt x="678" y="352"/>
                </a:lnTo>
                <a:lnTo>
                  <a:pt x="672" y="367"/>
                </a:lnTo>
                <a:lnTo>
                  <a:pt x="667" y="381"/>
                </a:lnTo>
                <a:lnTo>
                  <a:pt x="659" y="394"/>
                </a:lnTo>
                <a:lnTo>
                  <a:pt x="652" y="406"/>
                </a:lnTo>
                <a:lnTo>
                  <a:pt x="643" y="419"/>
                </a:lnTo>
                <a:lnTo>
                  <a:pt x="634" y="430"/>
                </a:lnTo>
                <a:lnTo>
                  <a:pt x="625" y="442"/>
                </a:lnTo>
                <a:lnTo>
                  <a:pt x="614" y="451"/>
                </a:lnTo>
                <a:lnTo>
                  <a:pt x="603" y="462"/>
                </a:lnTo>
                <a:lnTo>
                  <a:pt x="592" y="471"/>
                </a:lnTo>
                <a:lnTo>
                  <a:pt x="579" y="479"/>
                </a:lnTo>
                <a:lnTo>
                  <a:pt x="566" y="487"/>
                </a:lnTo>
                <a:lnTo>
                  <a:pt x="552" y="493"/>
                </a:lnTo>
                <a:lnTo>
                  <a:pt x="537" y="499"/>
                </a:lnTo>
                <a:lnTo>
                  <a:pt x="537" y="499"/>
                </a:lnTo>
                <a:close/>
                <a:moveTo>
                  <a:pt x="1055" y="624"/>
                </a:moveTo>
                <a:lnTo>
                  <a:pt x="1055" y="624"/>
                </a:lnTo>
                <a:lnTo>
                  <a:pt x="1058" y="622"/>
                </a:lnTo>
                <a:lnTo>
                  <a:pt x="1062" y="618"/>
                </a:lnTo>
                <a:lnTo>
                  <a:pt x="1063" y="614"/>
                </a:lnTo>
                <a:lnTo>
                  <a:pt x="1064" y="611"/>
                </a:lnTo>
                <a:lnTo>
                  <a:pt x="1066" y="595"/>
                </a:lnTo>
                <a:lnTo>
                  <a:pt x="1066" y="595"/>
                </a:lnTo>
                <a:lnTo>
                  <a:pt x="1063" y="594"/>
                </a:lnTo>
                <a:lnTo>
                  <a:pt x="1061" y="592"/>
                </a:lnTo>
                <a:lnTo>
                  <a:pt x="1058" y="591"/>
                </a:lnTo>
                <a:lnTo>
                  <a:pt x="1055" y="591"/>
                </a:lnTo>
                <a:lnTo>
                  <a:pt x="1055" y="591"/>
                </a:lnTo>
                <a:lnTo>
                  <a:pt x="1055" y="624"/>
                </a:lnTo>
                <a:lnTo>
                  <a:pt x="1055" y="624"/>
                </a:lnTo>
                <a:close/>
                <a:moveTo>
                  <a:pt x="1129" y="997"/>
                </a:moveTo>
                <a:lnTo>
                  <a:pt x="1129" y="997"/>
                </a:lnTo>
                <a:lnTo>
                  <a:pt x="1148" y="997"/>
                </a:lnTo>
                <a:lnTo>
                  <a:pt x="1169" y="994"/>
                </a:lnTo>
                <a:lnTo>
                  <a:pt x="1178" y="992"/>
                </a:lnTo>
                <a:lnTo>
                  <a:pt x="1188" y="989"/>
                </a:lnTo>
                <a:lnTo>
                  <a:pt x="1197" y="986"/>
                </a:lnTo>
                <a:lnTo>
                  <a:pt x="1204" y="981"/>
                </a:lnTo>
                <a:lnTo>
                  <a:pt x="1204" y="981"/>
                </a:lnTo>
                <a:lnTo>
                  <a:pt x="1210" y="977"/>
                </a:lnTo>
                <a:lnTo>
                  <a:pt x="1217" y="971"/>
                </a:lnTo>
                <a:lnTo>
                  <a:pt x="1232" y="957"/>
                </a:lnTo>
                <a:lnTo>
                  <a:pt x="1247" y="940"/>
                </a:lnTo>
                <a:lnTo>
                  <a:pt x="1252" y="931"/>
                </a:lnTo>
                <a:lnTo>
                  <a:pt x="1257" y="924"/>
                </a:lnTo>
                <a:lnTo>
                  <a:pt x="1257" y="924"/>
                </a:lnTo>
                <a:lnTo>
                  <a:pt x="1263" y="911"/>
                </a:lnTo>
                <a:lnTo>
                  <a:pt x="1268" y="893"/>
                </a:lnTo>
                <a:lnTo>
                  <a:pt x="1270" y="883"/>
                </a:lnTo>
                <a:lnTo>
                  <a:pt x="1272" y="873"/>
                </a:lnTo>
                <a:lnTo>
                  <a:pt x="1272" y="865"/>
                </a:lnTo>
                <a:lnTo>
                  <a:pt x="1269" y="858"/>
                </a:lnTo>
                <a:lnTo>
                  <a:pt x="1269" y="858"/>
                </a:lnTo>
                <a:lnTo>
                  <a:pt x="1266" y="851"/>
                </a:lnTo>
                <a:lnTo>
                  <a:pt x="1260" y="843"/>
                </a:lnTo>
                <a:lnTo>
                  <a:pt x="1251" y="837"/>
                </a:lnTo>
                <a:lnTo>
                  <a:pt x="1242" y="830"/>
                </a:lnTo>
                <a:lnTo>
                  <a:pt x="1222" y="818"/>
                </a:lnTo>
                <a:lnTo>
                  <a:pt x="1214" y="811"/>
                </a:lnTo>
                <a:lnTo>
                  <a:pt x="1206" y="805"/>
                </a:lnTo>
                <a:lnTo>
                  <a:pt x="1206" y="805"/>
                </a:lnTo>
                <a:lnTo>
                  <a:pt x="1203" y="802"/>
                </a:lnTo>
                <a:lnTo>
                  <a:pt x="1201" y="797"/>
                </a:lnTo>
                <a:lnTo>
                  <a:pt x="1198" y="793"/>
                </a:lnTo>
                <a:lnTo>
                  <a:pt x="1195" y="790"/>
                </a:lnTo>
                <a:lnTo>
                  <a:pt x="1195" y="790"/>
                </a:lnTo>
                <a:lnTo>
                  <a:pt x="1188" y="784"/>
                </a:lnTo>
                <a:lnTo>
                  <a:pt x="1180" y="779"/>
                </a:lnTo>
                <a:lnTo>
                  <a:pt x="1180" y="779"/>
                </a:lnTo>
                <a:lnTo>
                  <a:pt x="1159" y="761"/>
                </a:lnTo>
                <a:lnTo>
                  <a:pt x="1137" y="742"/>
                </a:lnTo>
                <a:lnTo>
                  <a:pt x="1115" y="723"/>
                </a:lnTo>
                <a:lnTo>
                  <a:pt x="1104" y="715"/>
                </a:lnTo>
                <a:lnTo>
                  <a:pt x="1096" y="709"/>
                </a:lnTo>
                <a:lnTo>
                  <a:pt x="1096" y="709"/>
                </a:lnTo>
                <a:lnTo>
                  <a:pt x="1092" y="721"/>
                </a:lnTo>
                <a:lnTo>
                  <a:pt x="1086" y="733"/>
                </a:lnTo>
                <a:lnTo>
                  <a:pt x="1081" y="745"/>
                </a:lnTo>
                <a:lnTo>
                  <a:pt x="1074" y="756"/>
                </a:lnTo>
                <a:lnTo>
                  <a:pt x="1067" y="766"/>
                </a:lnTo>
                <a:lnTo>
                  <a:pt x="1060" y="776"/>
                </a:lnTo>
                <a:lnTo>
                  <a:pt x="1052" y="785"/>
                </a:lnTo>
                <a:lnTo>
                  <a:pt x="1042" y="794"/>
                </a:lnTo>
                <a:lnTo>
                  <a:pt x="1034" y="804"/>
                </a:lnTo>
                <a:lnTo>
                  <a:pt x="1024" y="811"/>
                </a:lnTo>
                <a:lnTo>
                  <a:pt x="1013" y="819"/>
                </a:lnTo>
                <a:lnTo>
                  <a:pt x="1003" y="825"/>
                </a:lnTo>
                <a:lnTo>
                  <a:pt x="992" y="832"/>
                </a:lnTo>
                <a:lnTo>
                  <a:pt x="981" y="838"/>
                </a:lnTo>
                <a:lnTo>
                  <a:pt x="970" y="843"/>
                </a:lnTo>
                <a:lnTo>
                  <a:pt x="958" y="848"/>
                </a:lnTo>
                <a:lnTo>
                  <a:pt x="958" y="848"/>
                </a:lnTo>
                <a:lnTo>
                  <a:pt x="998" y="886"/>
                </a:lnTo>
                <a:lnTo>
                  <a:pt x="1040" y="926"/>
                </a:lnTo>
                <a:lnTo>
                  <a:pt x="1061" y="945"/>
                </a:lnTo>
                <a:lnTo>
                  <a:pt x="1083" y="964"/>
                </a:lnTo>
                <a:lnTo>
                  <a:pt x="1106" y="981"/>
                </a:lnTo>
                <a:lnTo>
                  <a:pt x="1129" y="997"/>
                </a:lnTo>
                <a:lnTo>
                  <a:pt x="1129" y="997"/>
                </a:lnTo>
                <a:close/>
                <a:moveTo>
                  <a:pt x="997" y="737"/>
                </a:moveTo>
                <a:lnTo>
                  <a:pt x="997" y="737"/>
                </a:lnTo>
                <a:lnTo>
                  <a:pt x="995" y="737"/>
                </a:lnTo>
                <a:lnTo>
                  <a:pt x="994" y="739"/>
                </a:lnTo>
                <a:lnTo>
                  <a:pt x="992" y="741"/>
                </a:lnTo>
                <a:lnTo>
                  <a:pt x="990" y="741"/>
                </a:lnTo>
                <a:lnTo>
                  <a:pt x="990" y="741"/>
                </a:lnTo>
                <a:lnTo>
                  <a:pt x="991" y="738"/>
                </a:lnTo>
                <a:lnTo>
                  <a:pt x="993" y="736"/>
                </a:lnTo>
                <a:lnTo>
                  <a:pt x="994" y="733"/>
                </a:lnTo>
                <a:lnTo>
                  <a:pt x="993" y="732"/>
                </a:lnTo>
                <a:lnTo>
                  <a:pt x="992" y="731"/>
                </a:lnTo>
                <a:lnTo>
                  <a:pt x="992" y="731"/>
                </a:lnTo>
                <a:lnTo>
                  <a:pt x="971" y="752"/>
                </a:lnTo>
                <a:lnTo>
                  <a:pt x="959" y="763"/>
                </a:lnTo>
                <a:lnTo>
                  <a:pt x="947" y="773"/>
                </a:lnTo>
                <a:lnTo>
                  <a:pt x="947" y="773"/>
                </a:lnTo>
                <a:lnTo>
                  <a:pt x="948" y="777"/>
                </a:lnTo>
                <a:lnTo>
                  <a:pt x="948" y="778"/>
                </a:lnTo>
                <a:lnTo>
                  <a:pt x="947" y="779"/>
                </a:lnTo>
                <a:lnTo>
                  <a:pt x="945" y="780"/>
                </a:lnTo>
                <a:lnTo>
                  <a:pt x="943" y="783"/>
                </a:lnTo>
                <a:lnTo>
                  <a:pt x="943" y="783"/>
                </a:lnTo>
                <a:lnTo>
                  <a:pt x="948" y="784"/>
                </a:lnTo>
                <a:lnTo>
                  <a:pt x="951" y="785"/>
                </a:lnTo>
                <a:lnTo>
                  <a:pt x="952" y="785"/>
                </a:lnTo>
                <a:lnTo>
                  <a:pt x="951" y="787"/>
                </a:lnTo>
                <a:lnTo>
                  <a:pt x="947" y="790"/>
                </a:lnTo>
                <a:lnTo>
                  <a:pt x="947" y="790"/>
                </a:lnTo>
                <a:lnTo>
                  <a:pt x="949" y="791"/>
                </a:lnTo>
                <a:lnTo>
                  <a:pt x="950" y="790"/>
                </a:lnTo>
                <a:lnTo>
                  <a:pt x="954" y="789"/>
                </a:lnTo>
                <a:lnTo>
                  <a:pt x="956" y="788"/>
                </a:lnTo>
                <a:lnTo>
                  <a:pt x="957" y="789"/>
                </a:lnTo>
                <a:lnTo>
                  <a:pt x="958" y="790"/>
                </a:lnTo>
                <a:lnTo>
                  <a:pt x="958" y="790"/>
                </a:lnTo>
                <a:lnTo>
                  <a:pt x="956" y="794"/>
                </a:lnTo>
                <a:lnTo>
                  <a:pt x="957" y="796"/>
                </a:lnTo>
                <a:lnTo>
                  <a:pt x="959" y="798"/>
                </a:lnTo>
                <a:lnTo>
                  <a:pt x="962" y="799"/>
                </a:lnTo>
                <a:lnTo>
                  <a:pt x="970" y="802"/>
                </a:lnTo>
                <a:lnTo>
                  <a:pt x="974" y="804"/>
                </a:lnTo>
                <a:lnTo>
                  <a:pt x="977" y="805"/>
                </a:lnTo>
                <a:lnTo>
                  <a:pt x="977" y="805"/>
                </a:lnTo>
                <a:lnTo>
                  <a:pt x="975" y="805"/>
                </a:lnTo>
                <a:lnTo>
                  <a:pt x="974" y="806"/>
                </a:lnTo>
                <a:lnTo>
                  <a:pt x="974" y="808"/>
                </a:lnTo>
                <a:lnTo>
                  <a:pt x="974" y="810"/>
                </a:lnTo>
                <a:lnTo>
                  <a:pt x="974" y="811"/>
                </a:lnTo>
                <a:lnTo>
                  <a:pt x="973" y="811"/>
                </a:lnTo>
                <a:lnTo>
                  <a:pt x="973" y="811"/>
                </a:lnTo>
                <a:lnTo>
                  <a:pt x="965" y="814"/>
                </a:lnTo>
                <a:lnTo>
                  <a:pt x="962" y="815"/>
                </a:lnTo>
                <a:lnTo>
                  <a:pt x="963" y="814"/>
                </a:lnTo>
                <a:lnTo>
                  <a:pt x="968" y="813"/>
                </a:lnTo>
                <a:lnTo>
                  <a:pt x="968" y="813"/>
                </a:lnTo>
                <a:lnTo>
                  <a:pt x="979" y="810"/>
                </a:lnTo>
                <a:lnTo>
                  <a:pt x="990" y="806"/>
                </a:lnTo>
                <a:lnTo>
                  <a:pt x="1010" y="796"/>
                </a:lnTo>
                <a:lnTo>
                  <a:pt x="1010" y="796"/>
                </a:lnTo>
                <a:lnTo>
                  <a:pt x="1016" y="790"/>
                </a:lnTo>
                <a:lnTo>
                  <a:pt x="1021" y="785"/>
                </a:lnTo>
                <a:lnTo>
                  <a:pt x="1025" y="779"/>
                </a:lnTo>
                <a:lnTo>
                  <a:pt x="1030" y="773"/>
                </a:lnTo>
                <a:lnTo>
                  <a:pt x="1030" y="773"/>
                </a:lnTo>
                <a:lnTo>
                  <a:pt x="1027" y="773"/>
                </a:lnTo>
                <a:lnTo>
                  <a:pt x="1026" y="773"/>
                </a:lnTo>
                <a:lnTo>
                  <a:pt x="1024" y="775"/>
                </a:lnTo>
                <a:lnTo>
                  <a:pt x="1023" y="777"/>
                </a:lnTo>
                <a:lnTo>
                  <a:pt x="1021" y="777"/>
                </a:lnTo>
                <a:lnTo>
                  <a:pt x="1019" y="777"/>
                </a:lnTo>
                <a:lnTo>
                  <a:pt x="1019" y="777"/>
                </a:lnTo>
                <a:lnTo>
                  <a:pt x="1019" y="774"/>
                </a:lnTo>
                <a:lnTo>
                  <a:pt x="1018" y="773"/>
                </a:lnTo>
                <a:lnTo>
                  <a:pt x="1016" y="771"/>
                </a:lnTo>
                <a:lnTo>
                  <a:pt x="1015" y="768"/>
                </a:lnTo>
                <a:lnTo>
                  <a:pt x="1015" y="768"/>
                </a:lnTo>
                <a:lnTo>
                  <a:pt x="1019" y="766"/>
                </a:lnTo>
                <a:lnTo>
                  <a:pt x="1019" y="766"/>
                </a:lnTo>
                <a:lnTo>
                  <a:pt x="1018" y="766"/>
                </a:lnTo>
                <a:lnTo>
                  <a:pt x="1016" y="766"/>
                </a:lnTo>
                <a:lnTo>
                  <a:pt x="1013" y="765"/>
                </a:lnTo>
                <a:lnTo>
                  <a:pt x="1012" y="764"/>
                </a:lnTo>
                <a:lnTo>
                  <a:pt x="1012" y="764"/>
                </a:lnTo>
                <a:lnTo>
                  <a:pt x="1013" y="760"/>
                </a:lnTo>
                <a:lnTo>
                  <a:pt x="1013" y="754"/>
                </a:lnTo>
                <a:lnTo>
                  <a:pt x="1012" y="750"/>
                </a:lnTo>
                <a:lnTo>
                  <a:pt x="1012" y="747"/>
                </a:lnTo>
                <a:lnTo>
                  <a:pt x="1012" y="747"/>
                </a:lnTo>
                <a:lnTo>
                  <a:pt x="1010" y="749"/>
                </a:lnTo>
                <a:lnTo>
                  <a:pt x="1007" y="750"/>
                </a:lnTo>
                <a:lnTo>
                  <a:pt x="998" y="751"/>
                </a:lnTo>
                <a:lnTo>
                  <a:pt x="995" y="750"/>
                </a:lnTo>
                <a:lnTo>
                  <a:pt x="992" y="749"/>
                </a:lnTo>
                <a:lnTo>
                  <a:pt x="989" y="748"/>
                </a:lnTo>
                <a:lnTo>
                  <a:pt x="988" y="745"/>
                </a:lnTo>
                <a:lnTo>
                  <a:pt x="988" y="745"/>
                </a:lnTo>
                <a:lnTo>
                  <a:pt x="991" y="744"/>
                </a:lnTo>
                <a:lnTo>
                  <a:pt x="995" y="742"/>
                </a:lnTo>
                <a:lnTo>
                  <a:pt x="998" y="738"/>
                </a:lnTo>
                <a:lnTo>
                  <a:pt x="998" y="737"/>
                </a:lnTo>
                <a:lnTo>
                  <a:pt x="997" y="737"/>
                </a:lnTo>
                <a:lnTo>
                  <a:pt x="997" y="737"/>
                </a:lnTo>
                <a:close/>
                <a:moveTo>
                  <a:pt x="1282" y="792"/>
                </a:moveTo>
                <a:lnTo>
                  <a:pt x="1282" y="792"/>
                </a:lnTo>
                <a:lnTo>
                  <a:pt x="1285" y="798"/>
                </a:lnTo>
                <a:lnTo>
                  <a:pt x="1291" y="804"/>
                </a:lnTo>
                <a:lnTo>
                  <a:pt x="1296" y="809"/>
                </a:lnTo>
                <a:lnTo>
                  <a:pt x="1304" y="812"/>
                </a:lnTo>
                <a:lnTo>
                  <a:pt x="1310" y="815"/>
                </a:lnTo>
                <a:lnTo>
                  <a:pt x="1318" y="815"/>
                </a:lnTo>
                <a:lnTo>
                  <a:pt x="1325" y="814"/>
                </a:lnTo>
                <a:lnTo>
                  <a:pt x="1331" y="811"/>
                </a:lnTo>
                <a:lnTo>
                  <a:pt x="1331" y="811"/>
                </a:lnTo>
                <a:lnTo>
                  <a:pt x="1324" y="809"/>
                </a:lnTo>
                <a:lnTo>
                  <a:pt x="1318" y="807"/>
                </a:lnTo>
                <a:lnTo>
                  <a:pt x="1312" y="803"/>
                </a:lnTo>
                <a:lnTo>
                  <a:pt x="1308" y="798"/>
                </a:lnTo>
                <a:lnTo>
                  <a:pt x="1299" y="789"/>
                </a:lnTo>
                <a:lnTo>
                  <a:pt x="1291" y="779"/>
                </a:lnTo>
                <a:lnTo>
                  <a:pt x="1291" y="779"/>
                </a:lnTo>
                <a:lnTo>
                  <a:pt x="1291" y="781"/>
                </a:lnTo>
                <a:lnTo>
                  <a:pt x="1289" y="782"/>
                </a:lnTo>
                <a:lnTo>
                  <a:pt x="1286" y="785"/>
                </a:lnTo>
                <a:lnTo>
                  <a:pt x="1283" y="788"/>
                </a:lnTo>
                <a:lnTo>
                  <a:pt x="1283" y="790"/>
                </a:lnTo>
                <a:lnTo>
                  <a:pt x="1282" y="792"/>
                </a:lnTo>
                <a:lnTo>
                  <a:pt x="1282" y="792"/>
                </a:lnTo>
                <a:close/>
                <a:moveTo>
                  <a:pt x="1336" y="794"/>
                </a:moveTo>
                <a:lnTo>
                  <a:pt x="1336" y="794"/>
                </a:lnTo>
                <a:lnTo>
                  <a:pt x="1335" y="791"/>
                </a:lnTo>
                <a:lnTo>
                  <a:pt x="1333" y="788"/>
                </a:lnTo>
                <a:lnTo>
                  <a:pt x="1330" y="785"/>
                </a:lnTo>
                <a:lnTo>
                  <a:pt x="1327" y="784"/>
                </a:lnTo>
                <a:lnTo>
                  <a:pt x="1321" y="781"/>
                </a:lnTo>
                <a:lnTo>
                  <a:pt x="1314" y="779"/>
                </a:lnTo>
                <a:lnTo>
                  <a:pt x="1314" y="779"/>
                </a:lnTo>
                <a:lnTo>
                  <a:pt x="1318" y="785"/>
                </a:lnTo>
                <a:lnTo>
                  <a:pt x="1322" y="790"/>
                </a:lnTo>
                <a:lnTo>
                  <a:pt x="1324" y="792"/>
                </a:lnTo>
                <a:lnTo>
                  <a:pt x="1327" y="793"/>
                </a:lnTo>
                <a:lnTo>
                  <a:pt x="1331" y="794"/>
                </a:lnTo>
                <a:lnTo>
                  <a:pt x="1336" y="794"/>
                </a:lnTo>
                <a:lnTo>
                  <a:pt x="1336" y="794"/>
                </a:lnTo>
                <a:close/>
                <a:moveTo>
                  <a:pt x="835" y="848"/>
                </a:moveTo>
                <a:lnTo>
                  <a:pt x="835" y="848"/>
                </a:lnTo>
                <a:lnTo>
                  <a:pt x="836" y="851"/>
                </a:lnTo>
                <a:lnTo>
                  <a:pt x="838" y="855"/>
                </a:lnTo>
                <a:lnTo>
                  <a:pt x="841" y="859"/>
                </a:lnTo>
                <a:lnTo>
                  <a:pt x="845" y="863"/>
                </a:lnTo>
                <a:lnTo>
                  <a:pt x="855" y="870"/>
                </a:lnTo>
                <a:lnTo>
                  <a:pt x="864" y="877"/>
                </a:lnTo>
                <a:lnTo>
                  <a:pt x="864" y="877"/>
                </a:lnTo>
                <a:lnTo>
                  <a:pt x="892" y="898"/>
                </a:lnTo>
                <a:lnTo>
                  <a:pt x="921" y="919"/>
                </a:lnTo>
                <a:lnTo>
                  <a:pt x="977" y="964"/>
                </a:lnTo>
                <a:lnTo>
                  <a:pt x="1006" y="987"/>
                </a:lnTo>
                <a:lnTo>
                  <a:pt x="1034" y="1007"/>
                </a:lnTo>
                <a:lnTo>
                  <a:pt x="1063" y="1026"/>
                </a:lnTo>
                <a:lnTo>
                  <a:pt x="1077" y="1035"/>
                </a:lnTo>
                <a:lnTo>
                  <a:pt x="1092" y="1042"/>
                </a:lnTo>
                <a:lnTo>
                  <a:pt x="1092" y="1042"/>
                </a:lnTo>
                <a:lnTo>
                  <a:pt x="1098" y="1037"/>
                </a:lnTo>
                <a:lnTo>
                  <a:pt x="1103" y="1031"/>
                </a:lnTo>
                <a:lnTo>
                  <a:pt x="1109" y="1023"/>
                </a:lnTo>
                <a:lnTo>
                  <a:pt x="1113" y="1015"/>
                </a:lnTo>
                <a:lnTo>
                  <a:pt x="1113" y="1015"/>
                </a:lnTo>
                <a:lnTo>
                  <a:pt x="1110" y="1012"/>
                </a:lnTo>
                <a:lnTo>
                  <a:pt x="1108" y="1009"/>
                </a:lnTo>
                <a:lnTo>
                  <a:pt x="1106" y="1006"/>
                </a:lnTo>
                <a:lnTo>
                  <a:pt x="1104" y="1002"/>
                </a:lnTo>
                <a:lnTo>
                  <a:pt x="1104" y="1002"/>
                </a:lnTo>
                <a:lnTo>
                  <a:pt x="1098" y="1006"/>
                </a:lnTo>
                <a:lnTo>
                  <a:pt x="1092" y="1008"/>
                </a:lnTo>
                <a:lnTo>
                  <a:pt x="1086" y="1010"/>
                </a:lnTo>
                <a:lnTo>
                  <a:pt x="1081" y="1010"/>
                </a:lnTo>
                <a:lnTo>
                  <a:pt x="1076" y="1010"/>
                </a:lnTo>
                <a:lnTo>
                  <a:pt x="1071" y="1009"/>
                </a:lnTo>
                <a:lnTo>
                  <a:pt x="1063" y="1005"/>
                </a:lnTo>
                <a:lnTo>
                  <a:pt x="1055" y="999"/>
                </a:lnTo>
                <a:lnTo>
                  <a:pt x="1047" y="992"/>
                </a:lnTo>
                <a:lnTo>
                  <a:pt x="1038" y="985"/>
                </a:lnTo>
                <a:lnTo>
                  <a:pt x="1030" y="977"/>
                </a:lnTo>
                <a:lnTo>
                  <a:pt x="1030" y="977"/>
                </a:lnTo>
                <a:lnTo>
                  <a:pt x="1001" y="955"/>
                </a:lnTo>
                <a:lnTo>
                  <a:pt x="971" y="931"/>
                </a:lnTo>
                <a:lnTo>
                  <a:pt x="943" y="909"/>
                </a:lnTo>
                <a:lnTo>
                  <a:pt x="931" y="897"/>
                </a:lnTo>
                <a:lnTo>
                  <a:pt x="919" y="885"/>
                </a:lnTo>
                <a:lnTo>
                  <a:pt x="919" y="885"/>
                </a:lnTo>
                <a:lnTo>
                  <a:pt x="914" y="883"/>
                </a:lnTo>
                <a:lnTo>
                  <a:pt x="907" y="880"/>
                </a:lnTo>
                <a:lnTo>
                  <a:pt x="901" y="877"/>
                </a:lnTo>
                <a:lnTo>
                  <a:pt x="895" y="871"/>
                </a:lnTo>
                <a:lnTo>
                  <a:pt x="888" y="866"/>
                </a:lnTo>
                <a:lnTo>
                  <a:pt x="883" y="860"/>
                </a:lnTo>
                <a:lnTo>
                  <a:pt x="879" y="854"/>
                </a:lnTo>
                <a:lnTo>
                  <a:pt x="874" y="848"/>
                </a:lnTo>
                <a:lnTo>
                  <a:pt x="874" y="848"/>
                </a:lnTo>
                <a:lnTo>
                  <a:pt x="875" y="843"/>
                </a:lnTo>
                <a:lnTo>
                  <a:pt x="877" y="841"/>
                </a:lnTo>
                <a:lnTo>
                  <a:pt x="881" y="837"/>
                </a:lnTo>
                <a:lnTo>
                  <a:pt x="883" y="835"/>
                </a:lnTo>
                <a:lnTo>
                  <a:pt x="885" y="832"/>
                </a:lnTo>
                <a:lnTo>
                  <a:pt x="885" y="828"/>
                </a:lnTo>
                <a:lnTo>
                  <a:pt x="885" y="824"/>
                </a:lnTo>
                <a:lnTo>
                  <a:pt x="885" y="824"/>
                </a:lnTo>
                <a:lnTo>
                  <a:pt x="883" y="820"/>
                </a:lnTo>
                <a:lnTo>
                  <a:pt x="881" y="817"/>
                </a:lnTo>
                <a:lnTo>
                  <a:pt x="873" y="809"/>
                </a:lnTo>
                <a:lnTo>
                  <a:pt x="864" y="802"/>
                </a:lnTo>
                <a:lnTo>
                  <a:pt x="854" y="796"/>
                </a:lnTo>
                <a:lnTo>
                  <a:pt x="854" y="796"/>
                </a:lnTo>
                <a:lnTo>
                  <a:pt x="853" y="803"/>
                </a:lnTo>
                <a:lnTo>
                  <a:pt x="851" y="809"/>
                </a:lnTo>
                <a:lnTo>
                  <a:pt x="848" y="815"/>
                </a:lnTo>
                <a:lnTo>
                  <a:pt x="844" y="821"/>
                </a:lnTo>
                <a:lnTo>
                  <a:pt x="840" y="827"/>
                </a:lnTo>
                <a:lnTo>
                  <a:pt x="837" y="834"/>
                </a:lnTo>
                <a:lnTo>
                  <a:pt x="835" y="840"/>
                </a:lnTo>
                <a:lnTo>
                  <a:pt x="835" y="848"/>
                </a:lnTo>
                <a:lnTo>
                  <a:pt x="835" y="848"/>
                </a:lnTo>
                <a:close/>
                <a:moveTo>
                  <a:pt x="1334" y="811"/>
                </a:moveTo>
                <a:lnTo>
                  <a:pt x="1334" y="811"/>
                </a:lnTo>
                <a:lnTo>
                  <a:pt x="1335" y="815"/>
                </a:lnTo>
                <a:lnTo>
                  <a:pt x="1337" y="819"/>
                </a:lnTo>
                <a:lnTo>
                  <a:pt x="1339" y="820"/>
                </a:lnTo>
                <a:lnTo>
                  <a:pt x="1342" y="821"/>
                </a:lnTo>
                <a:lnTo>
                  <a:pt x="1350" y="821"/>
                </a:lnTo>
                <a:lnTo>
                  <a:pt x="1359" y="820"/>
                </a:lnTo>
                <a:lnTo>
                  <a:pt x="1359" y="820"/>
                </a:lnTo>
                <a:lnTo>
                  <a:pt x="1360" y="813"/>
                </a:lnTo>
                <a:lnTo>
                  <a:pt x="1360" y="809"/>
                </a:lnTo>
                <a:lnTo>
                  <a:pt x="1358" y="804"/>
                </a:lnTo>
                <a:lnTo>
                  <a:pt x="1357" y="803"/>
                </a:lnTo>
                <a:lnTo>
                  <a:pt x="1355" y="800"/>
                </a:lnTo>
                <a:lnTo>
                  <a:pt x="1355" y="800"/>
                </a:lnTo>
                <a:lnTo>
                  <a:pt x="1351" y="805"/>
                </a:lnTo>
                <a:lnTo>
                  <a:pt x="1346" y="809"/>
                </a:lnTo>
                <a:lnTo>
                  <a:pt x="1341" y="811"/>
                </a:lnTo>
                <a:lnTo>
                  <a:pt x="1334" y="811"/>
                </a:lnTo>
                <a:lnTo>
                  <a:pt x="1334" y="811"/>
                </a:lnTo>
                <a:close/>
                <a:moveTo>
                  <a:pt x="913" y="841"/>
                </a:moveTo>
                <a:lnTo>
                  <a:pt x="913" y="841"/>
                </a:lnTo>
                <a:lnTo>
                  <a:pt x="909" y="843"/>
                </a:lnTo>
                <a:lnTo>
                  <a:pt x="904" y="844"/>
                </a:lnTo>
                <a:lnTo>
                  <a:pt x="900" y="843"/>
                </a:lnTo>
                <a:lnTo>
                  <a:pt x="896" y="843"/>
                </a:lnTo>
                <a:lnTo>
                  <a:pt x="896" y="843"/>
                </a:lnTo>
                <a:lnTo>
                  <a:pt x="914" y="862"/>
                </a:lnTo>
                <a:lnTo>
                  <a:pt x="933" y="880"/>
                </a:lnTo>
                <a:lnTo>
                  <a:pt x="952" y="896"/>
                </a:lnTo>
                <a:lnTo>
                  <a:pt x="974" y="912"/>
                </a:lnTo>
                <a:lnTo>
                  <a:pt x="1016" y="943"/>
                </a:lnTo>
                <a:lnTo>
                  <a:pt x="1036" y="960"/>
                </a:lnTo>
                <a:lnTo>
                  <a:pt x="1055" y="977"/>
                </a:lnTo>
                <a:lnTo>
                  <a:pt x="1055" y="977"/>
                </a:lnTo>
                <a:lnTo>
                  <a:pt x="1061" y="977"/>
                </a:lnTo>
                <a:lnTo>
                  <a:pt x="1065" y="978"/>
                </a:lnTo>
                <a:lnTo>
                  <a:pt x="1068" y="981"/>
                </a:lnTo>
                <a:lnTo>
                  <a:pt x="1072" y="986"/>
                </a:lnTo>
                <a:lnTo>
                  <a:pt x="1074" y="989"/>
                </a:lnTo>
                <a:lnTo>
                  <a:pt x="1078" y="991"/>
                </a:lnTo>
                <a:lnTo>
                  <a:pt x="1080" y="992"/>
                </a:lnTo>
                <a:lnTo>
                  <a:pt x="1083" y="990"/>
                </a:lnTo>
                <a:lnTo>
                  <a:pt x="1083" y="990"/>
                </a:lnTo>
                <a:lnTo>
                  <a:pt x="1062" y="971"/>
                </a:lnTo>
                <a:lnTo>
                  <a:pt x="1041" y="950"/>
                </a:lnTo>
                <a:lnTo>
                  <a:pt x="1002" y="912"/>
                </a:lnTo>
                <a:lnTo>
                  <a:pt x="980" y="893"/>
                </a:lnTo>
                <a:lnTo>
                  <a:pt x="959" y="874"/>
                </a:lnTo>
                <a:lnTo>
                  <a:pt x="936" y="857"/>
                </a:lnTo>
                <a:lnTo>
                  <a:pt x="913" y="841"/>
                </a:lnTo>
                <a:lnTo>
                  <a:pt x="913" y="841"/>
                </a:lnTo>
                <a:close/>
                <a:moveTo>
                  <a:pt x="868" y="904"/>
                </a:moveTo>
                <a:lnTo>
                  <a:pt x="868" y="904"/>
                </a:lnTo>
                <a:lnTo>
                  <a:pt x="862" y="909"/>
                </a:lnTo>
                <a:lnTo>
                  <a:pt x="858" y="913"/>
                </a:lnTo>
                <a:lnTo>
                  <a:pt x="849" y="925"/>
                </a:lnTo>
                <a:lnTo>
                  <a:pt x="840" y="939"/>
                </a:lnTo>
                <a:lnTo>
                  <a:pt x="833" y="954"/>
                </a:lnTo>
                <a:lnTo>
                  <a:pt x="828" y="970"/>
                </a:lnTo>
                <a:lnTo>
                  <a:pt x="827" y="978"/>
                </a:lnTo>
                <a:lnTo>
                  <a:pt x="826" y="987"/>
                </a:lnTo>
                <a:lnTo>
                  <a:pt x="826" y="995"/>
                </a:lnTo>
                <a:lnTo>
                  <a:pt x="826" y="1003"/>
                </a:lnTo>
                <a:lnTo>
                  <a:pt x="828" y="1011"/>
                </a:lnTo>
                <a:lnTo>
                  <a:pt x="830" y="1019"/>
                </a:lnTo>
                <a:lnTo>
                  <a:pt x="830" y="1019"/>
                </a:lnTo>
                <a:lnTo>
                  <a:pt x="830" y="1009"/>
                </a:lnTo>
                <a:lnTo>
                  <a:pt x="830" y="1001"/>
                </a:lnTo>
                <a:lnTo>
                  <a:pt x="833" y="991"/>
                </a:lnTo>
                <a:lnTo>
                  <a:pt x="835" y="984"/>
                </a:lnTo>
                <a:lnTo>
                  <a:pt x="840" y="969"/>
                </a:lnTo>
                <a:lnTo>
                  <a:pt x="846" y="955"/>
                </a:lnTo>
                <a:lnTo>
                  <a:pt x="855" y="943"/>
                </a:lnTo>
                <a:lnTo>
                  <a:pt x="864" y="932"/>
                </a:lnTo>
                <a:lnTo>
                  <a:pt x="881" y="913"/>
                </a:lnTo>
                <a:lnTo>
                  <a:pt x="881" y="913"/>
                </a:lnTo>
                <a:lnTo>
                  <a:pt x="879" y="911"/>
                </a:lnTo>
                <a:lnTo>
                  <a:pt x="875" y="909"/>
                </a:lnTo>
                <a:lnTo>
                  <a:pt x="871" y="906"/>
                </a:lnTo>
                <a:lnTo>
                  <a:pt x="868" y="904"/>
                </a:lnTo>
                <a:lnTo>
                  <a:pt x="868" y="904"/>
                </a:lnTo>
                <a:close/>
                <a:moveTo>
                  <a:pt x="1122" y="1355"/>
                </a:moveTo>
                <a:lnTo>
                  <a:pt x="1122" y="1355"/>
                </a:lnTo>
                <a:lnTo>
                  <a:pt x="1116" y="1344"/>
                </a:lnTo>
                <a:lnTo>
                  <a:pt x="1113" y="1333"/>
                </a:lnTo>
                <a:lnTo>
                  <a:pt x="1104" y="1307"/>
                </a:lnTo>
                <a:lnTo>
                  <a:pt x="1096" y="1280"/>
                </a:lnTo>
                <a:lnTo>
                  <a:pt x="1091" y="1268"/>
                </a:lnTo>
                <a:lnTo>
                  <a:pt x="1085" y="1258"/>
                </a:lnTo>
                <a:lnTo>
                  <a:pt x="1085" y="1258"/>
                </a:lnTo>
                <a:lnTo>
                  <a:pt x="1079" y="1253"/>
                </a:lnTo>
                <a:lnTo>
                  <a:pt x="1072" y="1251"/>
                </a:lnTo>
                <a:lnTo>
                  <a:pt x="1058" y="1247"/>
                </a:lnTo>
                <a:lnTo>
                  <a:pt x="1031" y="1241"/>
                </a:lnTo>
                <a:lnTo>
                  <a:pt x="1018" y="1237"/>
                </a:lnTo>
                <a:lnTo>
                  <a:pt x="1006" y="1232"/>
                </a:lnTo>
                <a:lnTo>
                  <a:pt x="1001" y="1229"/>
                </a:lnTo>
                <a:lnTo>
                  <a:pt x="995" y="1226"/>
                </a:lnTo>
                <a:lnTo>
                  <a:pt x="991" y="1220"/>
                </a:lnTo>
                <a:lnTo>
                  <a:pt x="988" y="1215"/>
                </a:lnTo>
                <a:lnTo>
                  <a:pt x="988" y="1215"/>
                </a:lnTo>
                <a:lnTo>
                  <a:pt x="982" y="1203"/>
                </a:lnTo>
                <a:lnTo>
                  <a:pt x="978" y="1191"/>
                </a:lnTo>
                <a:lnTo>
                  <a:pt x="976" y="1177"/>
                </a:lnTo>
                <a:lnTo>
                  <a:pt x="974" y="1165"/>
                </a:lnTo>
                <a:lnTo>
                  <a:pt x="972" y="1137"/>
                </a:lnTo>
                <a:lnTo>
                  <a:pt x="971" y="1113"/>
                </a:lnTo>
                <a:lnTo>
                  <a:pt x="971" y="1113"/>
                </a:lnTo>
                <a:lnTo>
                  <a:pt x="985" y="1108"/>
                </a:lnTo>
                <a:lnTo>
                  <a:pt x="997" y="1101"/>
                </a:lnTo>
                <a:lnTo>
                  <a:pt x="1009" y="1094"/>
                </a:lnTo>
                <a:lnTo>
                  <a:pt x="1020" y="1083"/>
                </a:lnTo>
                <a:lnTo>
                  <a:pt x="1024" y="1078"/>
                </a:lnTo>
                <a:lnTo>
                  <a:pt x="1028" y="1071"/>
                </a:lnTo>
                <a:lnTo>
                  <a:pt x="1032" y="1065"/>
                </a:lnTo>
                <a:lnTo>
                  <a:pt x="1034" y="1059"/>
                </a:lnTo>
                <a:lnTo>
                  <a:pt x="1036" y="1051"/>
                </a:lnTo>
                <a:lnTo>
                  <a:pt x="1037" y="1044"/>
                </a:lnTo>
                <a:lnTo>
                  <a:pt x="1037" y="1036"/>
                </a:lnTo>
                <a:lnTo>
                  <a:pt x="1036" y="1027"/>
                </a:lnTo>
                <a:lnTo>
                  <a:pt x="1036" y="1027"/>
                </a:lnTo>
                <a:lnTo>
                  <a:pt x="1032" y="1026"/>
                </a:lnTo>
                <a:lnTo>
                  <a:pt x="1028" y="1023"/>
                </a:lnTo>
                <a:lnTo>
                  <a:pt x="1020" y="1018"/>
                </a:lnTo>
                <a:lnTo>
                  <a:pt x="1017" y="1015"/>
                </a:lnTo>
                <a:lnTo>
                  <a:pt x="1012" y="1014"/>
                </a:lnTo>
                <a:lnTo>
                  <a:pt x="1008" y="1012"/>
                </a:lnTo>
                <a:lnTo>
                  <a:pt x="1004" y="1012"/>
                </a:lnTo>
                <a:lnTo>
                  <a:pt x="1004" y="1012"/>
                </a:lnTo>
                <a:lnTo>
                  <a:pt x="1006" y="1025"/>
                </a:lnTo>
                <a:lnTo>
                  <a:pt x="1005" y="1036"/>
                </a:lnTo>
                <a:lnTo>
                  <a:pt x="1003" y="1046"/>
                </a:lnTo>
                <a:lnTo>
                  <a:pt x="997" y="1054"/>
                </a:lnTo>
                <a:lnTo>
                  <a:pt x="992" y="1061"/>
                </a:lnTo>
                <a:lnTo>
                  <a:pt x="985" y="1066"/>
                </a:lnTo>
                <a:lnTo>
                  <a:pt x="976" y="1070"/>
                </a:lnTo>
                <a:lnTo>
                  <a:pt x="966" y="1072"/>
                </a:lnTo>
                <a:lnTo>
                  <a:pt x="958" y="1074"/>
                </a:lnTo>
                <a:lnTo>
                  <a:pt x="947" y="1074"/>
                </a:lnTo>
                <a:lnTo>
                  <a:pt x="937" y="1071"/>
                </a:lnTo>
                <a:lnTo>
                  <a:pt x="929" y="1068"/>
                </a:lnTo>
                <a:lnTo>
                  <a:pt x="920" y="1063"/>
                </a:lnTo>
                <a:lnTo>
                  <a:pt x="912" y="1056"/>
                </a:lnTo>
                <a:lnTo>
                  <a:pt x="905" y="1048"/>
                </a:lnTo>
                <a:lnTo>
                  <a:pt x="900" y="1038"/>
                </a:lnTo>
                <a:lnTo>
                  <a:pt x="900" y="1038"/>
                </a:lnTo>
                <a:lnTo>
                  <a:pt x="899" y="1033"/>
                </a:lnTo>
                <a:lnTo>
                  <a:pt x="899" y="1026"/>
                </a:lnTo>
                <a:lnTo>
                  <a:pt x="901" y="1015"/>
                </a:lnTo>
                <a:lnTo>
                  <a:pt x="905" y="1005"/>
                </a:lnTo>
                <a:lnTo>
                  <a:pt x="911" y="995"/>
                </a:lnTo>
                <a:lnTo>
                  <a:pt x="919" y="988"/>
                </a:lnTo>
                <a:lnTo>
                  <a:pt x="928" y="980"/>
                </a:lnTo>
                <a:lnTo>
                  <a:pt x="940" y="976"/>
                </a:lnTo>
                <a:lnTo>
                  <a:pt x="951" y="973"/>
                </a:lnTo>
                <a:lnTo>
                  <a:pt x="951" y="973"/>
                </a:lnTo>
                <a:lnTo>
                  <a:pt x="945" y="966"/>
                </a:lnTo>
                <a:lnTo>
                  <a:pt x="937" y="961"/>
                </a:lnTo>
                <a:lnTo>
                  <a:pt x="922" y="950"/>
                </a:lnTo>
                <a:lnTo>
                  <a:pt x="891" y="930"/>
                </a:lnTo>
                <a:lnTo>
                  <a:pt x="891" y="930"/>
                </a:lnTo>
                <a:lnTo>
                  <a:pt x="884" y="935"/>
                </a:lnTo>
                <a:lnTo>
                  <a:pt x="875" y="943"/>
                </a:lnTo>
                <a:lnTo>
                  <a:pt x="869" y="950"/>
                </a:lnTo>
                <a:lnTo>
                  <a:pt x="864" y="960"/>
                </a:lnTo>
                <a:lnTo>
                  <a:pt x="858" y="970"/>
                </a:lnTo>
                <a:lnTo>
                  <a:pt x="854" y="979"/>
                </a:lnTo>
                <a:lnTo>
                  <a:pt x="851" y="990"/>
                </a:lnTo>
                <a:lnTo>
                  <a:pt x="849" y="1002"/>
                </a:lnTo>
                <a:lnTo>
                  <a:pt x="848" y="1012"/>
                </a:lnTo>
                <a:lnTo>
                  <a:pt x="848" y="1023"/>
                </a:lnTo>
                <a:lnTo>
                  <a:pt x="850" y="1035"/>
                </a:lnTo>
                <a:lnTo>
                  <a:pt x="852" y="1045"/>
                </a:lnTo>
                <a:lnTo>
                  <a:pt x="856" y="1054"/>
                </a:lnTo>
                <a:lnTo>
                  <a:pt x="861" y="1064"/>
                </a:lnTo>
                <a:lnTo>
                  <a:pt x="869" y="1071"/>
                </a:lnTo>
                <a:lnTo>
                  <a:pt x="876" y="1079"/>
                </a:lnTo>
                <a:lnTo>
                  <a:pt x="876" y="1079"/>
                </a:lnTo>
                <a:lnTo>
                  <a:pt x="873" y="1087"/>
                </a:lnTo>
                <a:lnTo>
                  <a:pt x="870" y="1098"/>
                </a:lnTo>
                <a:lnTo>
                  <a:pt x="865" y="1120"/>
                </a:lnTo>
                <a:lnTo>
                  <a:pt x="856" y="1168"/>
                </a:lnTo>
                <a:lnTo>
                  <a:pt x="851" y="1191"/>
                </a:lnTo>
                <a:lnTo>
                  <a:pt x="848" y="1202"/>
                </a:lnTo>
                <a:lnTo>
                  <a:pt x="844" y="1212"/>
                </a:lnTo>
                <a:lnTo>
                  <a:pt x="840" y="1220"/>
                </a:lnTo>
                <a:lnTo>
                  <a:pt x="835" y="1229"/>
                </a:lnTo>
                <a:lnTo>
                  <a:pt x="828" y="1235"/>
                </a:lnTo>
                <a:lnTo>
                  <a:pt x="822" y="1241"/>
                </a:lnTo>
                <a:lnTo>
                  <a:pt x="822" y="1241"/>
                </a:lnTo>
                <a:lnTo>
                  <a:pt x="815" y="1244"/>
                </a:lnTo>
                <a:lnTo>
                  <a:pt x="808" y="1246"/>
                </a:lnTo>
                <a:lnTo>
                  <a:pt x="792" y="1248"/>
                </a:lnTo>
                <a:lnTo>
                  <a:pt x="776" y="1250"/>
                </a:lnTo>
                <a:lnTo>
                  <a:pt x="767" y="1251"/>
                </a:lnTo>
                <a:lnTo>
                  <a:pt x="760" y="1253"/>
                </a:lnTo>
                <a:lnTo>
                  <a:pt x="760" y="1253"/>
                </a:lnTo>
                <a:lnTo>
                  <a:pt x="756" y="1254"/>
                </a:lnTo>
                <a:lnTo>
                  <a:pt x="752" y="1258"/>
                </a:lnTo>
                <a:lnTo>
                  <a:pt x="749" y="1260"/>
                </a:lnTo>
                <a:lnTo>
                  <a:pt x="745" y="1262"/>
                </a:lnTo>
                <a:lnTo>
                  <a:pt x="745" y="1262"/>
                </a:lnTo>
                <a:lnTo>
                  <a:pt x="736" y="1264"/>
                </a:lnTo>
                <a:lnTo>
                  <a:pt x="727" y="1265"/>
                </a:lnTo>
                <a:lnTo>
                  <a:pt x="707" y="1267"/>
                </a:lnTo>
                <a:lnTo>
                  <a:pt x="699" y="1268"/>
                </a:lnTo>
                <a:lnTo>
                  <a:pt x="689" y="1271"/>
                </a:lnTo>
                <a:lnTo>
                  <a:pt x="679" y="1274"/>
                </a:lnTo>
                <a:lnTo>
                  <a:pt x="671" y="1278"/>
                </a:lnTo>
                <a:lnTo>
                  <a:pt x="671" y="1278"/>
                </a:lnTo>
                <a:lnTo>
                  <a:pt x="663" y="1293"/>
                </a:lnTo>
                <a:lnTo>
                  <a:pt x="656" y="1308"/>
                </a:lnTo>
                <a:lnTo>
                  <a:pt x="650" y="1325"/>
                </a:lnTo>
                <a:lnTo>
                  <a:pt x="645" y="1342"/>
                </a:lnTo>
                <a:lnTo>
                  <a:pt x="645" y="1342"/>
                </a:lnTo>
                <a:lnTo>
                  <a:pt x="654" y="1342"/>
                </a:lnTo>
                <a:lnTo>
                  <a:pt x="662" y="1342"/>
                </a:lnTo>
                <a:lnTo>
                  <a:pt x="678" y="1345"/>
                </a:lnTo>
                <a:lnTo>
                  <a:pt x="712" y="1353"/>
                </a:lnTo>
                <a:lnTo>
                  <a:pt x="728" y="1357"/>
                </a:lnTo>
                <a:lnTo>
                  <a:pt x="745" y="1358"/>
                </a:lnTo>
                <a:lnTo>
                  <a:pt x="753" y="1359"/>
                </a:lnTo>
                <a:lnTo>
                  <a:pt x="762" y="1358"/>
                </a:lnTo>
                <a:lnTo>
                  <a:pt x="770" y="1357"/>
                </a:lnTo>
                <a:lnTo>
                  <a:pt x="779" y="1355"/>
                </a:lnTo>
                <a:lnTo>
                  <a:pt x="779" y="1355"/>
                </a:lnTo>
                <a:lnTo>
                  <a:pt x="785" y="1339"/>
                </a:lnTo>
                <a:lnTo>
                  <a:pt x="790" y="1330"/>
                </a:lnTo>
                <a:lnTo>
                  <a:pt x="794" y="1322"/>
                </a:lnTo>
                <a:lnTo>
                  <a:pt x="800" y="1314"/>
                </a:lnTo>
                <a:lnTo>
                  <a:pt x="808" y="1308"/>
                </a:lnTo>
                <a:lnTo>
                  <a:pt x="816" y="1303"/>
                </a:lnTo>
                <a:lnTo>
                  <a:pt x="826" y="1297"/>
                </a:lnTo>
                <a:lnTo>
                  <a:pt x="826" y="1297"/>
                </a:lnTo>
                <a:lnTo>
                  <a:pt x="837" y="1294"/>
                </a:lnTo>
                <a:lnTo>
                  <a:pt x="851" y="1292"/>
                </a:lnTo>
                <a:lnTo>
                  <a:pt x="867" y="1291"/>
                </a:lnTo>
                <a:lnTo>
                  <a:pt x="884" y="1290"/>
                </a:lnTo>
                <a:lnTo>
                  <a:pt x="901" y="1290"/>
                </a:lnTo>
                <a:lnTo>
                  <a:pt x="917" y="1290"/>
                </a:lnTo>
                <a:lnTo>
                  <a:pt x="932" y="1291"/>
                </a:lnTo>
                <a:lnTo>
                  <a:pt x="945" y="1293"/>
                </a:lnTo>
                <a:lnTo>
                  <a:pt x="945" y="1293"/>
                </a:lnTo>
                <a:lnTo>
                  <a:pt x="951" y="1295"/>
                </a:lnTo>
                <a:lnTo>
                  <a:pt x="957" y="1297"/>
                </a:lnTo>
                <a:lnTo>
                  <a:pt x="966" y="1303"/>
                </a:lnTo>
                <a:lnTo>
                  <a:pt x="974" y="1309"/>
                </a:lnTo>
                <a:lnTo>
                  <a:pt x="980" y="1318"/>
                </a:lnTo>
                <a:lnTo>
                  <a:pt x="986" y="1326"/>
                </a:lnTo>
                <a:lnTo>
                  <a:pt x="991" y="1335"/>
                </a:lnTo>
                <a:lnTo>
                  <a:pt x="1000" y="1353"/>
                </a:lnTo>
                <a:lnTo>
                  <a:pt x="1000" y="1353"/>
                </a:lnTo>
                <a:lnTo>
                  <a:pt x="1018" y="1355"/>
                </a:lnTo>
                <a:lnTo>
                  <a:pt x="1035" y="1357"/>
                </a:lnTo>
                <a:lnTo>
                  <a:pt x="1068" y="1358"/>
                </a:lnTo>
                <a:lnTo>
                  <a:pt x="1099" y="1358"/>
                </a:lnTo>
                <a:lnTo>
                  <a:pt x="1125" y="1359"/>
                </a:lnTo>
                <a:lnTo>
                  <a:pt x="1125" y="1359"/>
                </a:lnTo>
                <a:lnTo>
                  <a:pt x="1126" y="1356"/>
                </a:lnTo>
                <a:lnTo>
                  <a:pt x="1126" y="1355"/>
                </a:lnTo>
                <a:lnTo>
                  <a:pt x="1127" y="1354"/>
                </a:lnTo>
                <a:lnTo>
                  <a:pt x="1125" y="1353"/>
                </a:lnTo>
                <a:lnTo>
                  <a:pt x="1125" y="1353"/>
                </a:lnTo>
                <a:lnTo>
                  <a:pt x="1124" y="1354"/>
                </a:lnTo>
                <a:lnTo>
                  <a:pt x="1122" y="1355"/>
                </a:lnTo>
                <a:lnTo>
                  <a:pt x="1122" y="1355"/>
                </a:lnTo>
                <a:close/>
                <a:moveTo>
                  <a:pt x="1215" y="1077"/>
                </a:moveTo>
                <a:lnTo>
                  <a:pt x="1215" y="1077"/>
                </a:lnTo>
                <a:lnTo>
                  <a:pt x="1222" y="1089"/>
                </a:lnTo>
                <a:lnTo>
                  <a:pt x="1232" y="1099"/>
                </a:lnTo>
                <a:lnTo>
                  <a:pt x="1242" y="1110"/>
                </a:lnTo>
                <a:lnTo>
                  <a:pt x="1252" y="1120"/>
                </a:lnTo>
                <a:lnTo>
                  <a:pt x="1276" y="1138"/>
                </a:lnTo>
                <a:lnTo>
                  <a:pt x="1299" y="1155"/>
                </a:lnTo>
                <a:lnTo>
                  <a:pt x="1299" y="1155"/>
                </a:lnTo>
                <a:lnTo>
                  <a:pt x="1335" y="1183"/>
                </a:lnTo>
                <a:lnTo>
                  <a:pt x="1368" y="1211"/>
                </a:lnTo>
                <a:lnTo>
                  <a:pt x="1368" y="1211"/>
                </a:lnTo>
                <a:lnTo>
                  <a:pt x="1373" y="1216"/>
                </a:lnTo>
                <a:lnTo>
                  <a:pt x="1379" y="1221"/>
                </a:lnTo>
                <a:lnTo>
                  <a:pt x="1383" y="1227"/>
                </a:lnTo>
                <a:lnTo>
                  <a:pt x="1388" y="1232"/>
                </a:lnTo>
                <a:lnTo>
                  <a:pt x="1388" y="1232"/>
                </a:lnTo>
                <a:lnTo>
                  <a:pt x="1397" y="1237"/>
                </a:lnTo>
                <a:lnTo>
                  <a:pt x="1405" y="1242"/>
                </a:lnTo>
                <a:lnTo>
                  <a:pt x="1413" y="1246"/>
                </a:lnTo>
                <a:lnTo>
                  <a:pt x="1420" y="1251"/>
                </a:lnTo>
                <a:lnTo>
                  <a:pt x="1420" y="1251"/>
                </a:lnTo>
                <a:lnTo>
                  <a:pt x="1433" y="1263"/>
                </a:lnTo>
                <a:lnTo>
                  <a:pt x="1446" y="1276"/>
                </a:lnTo>
                <a:lnTo>
                  <a:pt x="1460" y="1289"/>
                </a:lnTo>
                <a:lnTo>
                  <a:pt x="1474" y="1302"/>
                </a:lnTo>
                <a:lnTo>
                  <a:pt x="1474" y="1302"/>
                </a:lnTo>
                <a:lnTo>
                  <a:pt x="1502" y="1326"/>
                </a:lnTo>
                <a:lnTo>
                  <a:pt x="1530" y="1349"/>
                </a:lnTo>
                <a:lnTo>
                  <a:pt x="1588" y="1395"/>
                </a:lnTo>
                <a:lnTo>
                  <a:pt x="1588" y="1395"/>
                </a:lnTo>
                <a:lnTo>
                  <a:pt x="1602" y="1408"/>
                </a:lnTo>
                <a:lnTo>
                  <a:pt x="1619" y="1422"/>
                </a:lnTo>
                <a:lnTo>
                  <a:pt x="1628" y="1428"/>
                </a:lnTo>
                <a:lnTo>
                  <a:pt x="1636" y="1433"/>
                </a:lnTo>
                <a:lnTo>
                  <a:pt x="1643" y="1436"/>
                </a:lnTo>
                <a:lnTo>
                  <a:pt x="1646" y="1438"/>
                </a:lnTo>
                <a:lnTo>
                  <a:pt x="1649" y="1438"/>
                </a:lnTo>
                <a:lnTo>
                  <a:pt x="1649" y="1438"/>
                </a:lnTo>
                <a:lnTo>
                  <a:pt x="1653" y="1436"/>
                </a:lnTo>
                <a:lnTo>
                  <a:pt x="1656" y="1435"/>
                </a:lnTo>
                <a:lnTo>
                  <a:pt x="1662" y="1430"/>
                </a:lnTo>
                <a:lnTo>
                  <a:pt x="1677" y="1416"/>
                </a:lnTo>
                <a:lnTo>
                  <a:pt x="1677" y="1416"/>
                </a:lnTo>
                <a:lnTo>
                  <a:pt x="1693" y="1402"/>
                </a:lnTo>
                <a:lnTo>
                  <a:pt x="1709" y="1387"/>
                </a:lnTo>
                <a:lnTo>
                  <a:pt x="1717" y="1379"/>
                </a:lnTo>
                <a:lnTo>
                  <a:pt x="1722" y="1370"/>
                </a:lnTo>
                <a:lnTo>
                  <a:pt x="1728" y="1362"/>
                </a:lnTo>
                <a:lnTo>
                  <a:pt x="1731" y="1353"/>
                </a:lnTo>
                <a:lnTo>
                  <a:pt x="1731" y="1353"/>
                </a:lnTo>
                <a:lnTo>
                  <a:pt x="1732" y="1344"/>
                </a:lnTo>
                <a:lnTo>
                  <a:pt x="1732" y="1336"/>
                </a:lnTo>
                <a:lnTo>
                  <a:pt x="1733" y="1329"/>
                </a:lnTo>
                <a:lnTo>
                  <a:pt x="1734" y="1326"/>
                </a:lnTo>
                <a:lnTo>
                  <a:pt x="1737" y="1323"/>
                </a:lnTo>
                <a:lnTo>
                  <a:pt x="1737" y="1323"/>
                </a:lnTo>
                <a:lnTo>
                  <a:pt x="1714" y="1297"/>
                </a:lnTo>
                <a:lnTo>
                  <a:pt x="1689" y="1273"/>
                </a:lnTo>
                <a:lnTo>
                  <a:pt x="1641" y="1223"/>
                </a:lnTo>
                <a:lnTo>
                  <a:pt x="1590" y="1175"/>
                </a:lnTo>
                <a:lnTo>
                  <a:pt x="1539" y="1128"/>
                </a:lnTo>
                <a:lnTo>
                  <a:pt x="1436" y="1035"/>
                </a:lnTo>
                <a:lnTo>
                  <a:pt x="1385" y="987"/>
                </a:lnTo>
                <a:lnTo>
                  <a:pt x="1336" y="939"/>
                </a:lnTo>
                <a:lnTo>
                  <a:pt x="1336" y="939"/>
                </a:lnTo>
                <a:lnTo>
                  <a:pt x="1324" y="960"/>
                </a:lnTo>
                <a:lnTo>
                  <a:pt x="1312" y="980"/>
                </a:lnTo>
                <a:lnTo>
                  <a:pt x="1300" y="1000"/>
                </a:lnTo>
                <a:lnTo>
                  <a:pt x="1286" y="1019"/>
                </a:lnTo>
                <a:lnTo>
                  <a:pt x="1272" y="1036"/>
                </a:lnTo>
                <a:lnTo>
                  <a:pt x="1263" y="1045"/>
                </a:lnTo>
                <a:lnTo>
                  <a:pt x="1254" y="1052"/>
                </a:lnTo>
                <a:lnTo>
                  <a:pt x="1246" y="1059"/>
                </a:lnTo>
                <a:lnTo>
                  <a:pt x="1236" y="1065"/>
                </a:lnTo>
                <a:lnTo>
                  <a:pt x="1225" y="1071"/>
                </a:lnTo>
                <a:lnTo>
                  <a:pt x="1215" y="1077"/>
                </a:lnTo>
                <a:lnTo>
                  <a:pt x="1215" y="1077"/>
                </a:lnTo>
                <a:close/>
                <a:moveTo>
                  <a:pt x="1221" y="1042"/>
                </a:moveTo>
                <a:lnTo>
                  <a:pt x="1221" y="1042"/>
                </a:lnTo>
                <a:lnTo>
                  <a:pt x="1224" y="1041"/>
                </a:lnTo>
                <a:lnTo>
                  <a:pt x="1224" y="1042"/>
                </a:lnTo>
                <a:lnTo>
                  <a:pt x="1225" y="1045"/>
                </a:lnTo>
                <a:lnTo>
                  <a:pt x="1225" y="1045"/>
                </a:lnTo>
                <a:lnTo>
                  <a:pt x="1238" y="1035"/>
                </a:lnTo>
                <a:lnTo>
                  <a:pt x="1251" y="1025"/>
                </a:lnTo>
                <a:lnTo>
                  <a:pt x="1257" y="1019"/>
                </a:lnTo>
                <a:lnTo>
                  <a:pt x="1262" y="1014"/>
                </a:lnTo>
                <a:lnTo>
                  <a:pt x="1266" y="1006"/>
                </a:lnTo>
                <a:lnTo>
                  <a:pt x="1269" y="997"/>
                </a:lnTo>
                <a:lnTo>
                  <a:pt x="1269" y="997"/>
                </a:lnTo>
                <a:lnTo>
                  <a:pt x="1267" y="996"/>
                </a:lnTo>
                <a:lnTo>
                  <a:pt x="1266" y="996"/>
                </a:lnTo>
                <a:lnTo>
                  <a:pt x="1263" y="1000"/>
                </a:lnTo>
                <a:lnTo>
                  <a:pt x="1260" y="1003"/>
                </a:lnTo>
                <a:lnTo>
                  <a:pt x="1258" y="1004"/>
                </a:lnTo>
                <a:lnTo>
                  <a:pt x="1254" y="1004"/>
                </a:lnTo>
                <a:lnTo>
                  <a:pt x="1254" y="1004"/>
                </a:lnTo>
                <a:lnTo>
                  <a:pt x="1252" y="1002"/>
                </a:lnTo>
                <a:lnTo>
                  <a:pt x="1249" y="997"/>
                </a:lnTo>
                <a:lnTo>
                  <a:pt x="1246" y="990"/>
                </a:lnTo>
                <a:lnTo>
                  <a:pt x="1245" y="980"/>
                </a:lnTo>
                <a:lnTo>
                  <a:pt x="1245" y="973"/>
                </a:lnTo>
                <a:lnTo>
                  <a:pt x="1245" y="973"/>
                </a:lnTo>
                <a:lnTo>
                  <a:pt x="1238" y="980"/>
                </a:lnTo>
                <a:lnTo>
                  <a:pt x="1231" y="987"/>
                </a:lnTo>
                <a:lnTo>
                  <a:pt x="1223" y="992"/>
                </a:lnTo>
                <a:lnTo>
                  <a:pt x="1215" y="997"/>
                </a:lnTo>
                <a:lnTo>
                  <a:pt x="1195" y="1005"/>
                </a:lnTo>
                <a:lnTo>
                  <a:pt x="1174" y="1012"/>
                </a:lnTo>
                <a:lnTo>
                  <a:pt x="1174" y="1012"/>
                </a:lnTo>
                <a:lnTo>
                  <a:pt x="1182" y="1014"/>
                </a:lnTo>
                <a:lnTo>
                  <a:pt x="1187" y="1015"/>
                </a:lnTo>
                <a:lnTo>
                  <a:pt x="1191" y="1017"/>
                </a:lnTo>
                <a:lnTo>
                  <a:pt x="1195" y="1017"/>
                </a:lnTo>
                <a:lnTo>
                  <a:pt x="1195" y="1017"/>
                </a:lnTo>
                <a:lnTo>
                  <a:pt x="1194" y="1019"/>
                </a:lnTo>
                <a:lnTo>
                  <a:pt x="1193" y="1020"/>
                </a:lnTo>
                <a:lnTo>
                  <a:pt x="1192" y="1022"/>
                </a:lnTo>
                <a:lnTo>
                  <a:pt x="1191" y="1023"/>
                </a:lnTo>
                <a:lnTo>
                  <a:pt x="1191" y="1023"/>
                </a:lnTo>
                <a:lnTo>
                  <a:pt x="1195" y="1023"/>
                </a:lnTo>
                <a:lnTo>
                  <a:pt x="1199" y="1025"/>
                </a:lnTo>
                <a:lnTo>
                  <a:pt x="1202" y="1027"/>
                </a:lnTo>
                <a:lnTo>
                  <a:pt x="1204" y="1031"/>
                </a:lnTo>
                <a:lnTo>
                  <a:pt x="1207" y="1034"/>
                </a:lnTo>
                <a:lnTo>
                  <a:pt x="1209" y="1035"/>
                </a:lnTo>
                <a:lnTo>
                  <a:pt x="1213" y="1035"/>
                </a:lnTo>
                <a:lnTo>
                  <a:pt x="1217" y="1032"/>
                </a:lnTo>
                <a:lnTo>
                  <a:pt x="1217" y="1032"/>
                </a:lnTo>
                <a:lnTo>
                  <a:pt x="1221" y="1038"/>
                </a:lnTo>
                <a:lnTo>
                  <a:pt x="1221" y="1040"/>
                </a:lnTo>
                <a:lnTo>
                  <a:pt x="1221" y="1042"/>
                </a:lnTo>
                <a:lnTo>
                  <a:pt x="1221" y="1042"/>
                </a:lnTo>
                <a:close/>
                <a:moveTo>
                  <a:pt x="988" y="1030"/>
                </a:moveTo>
                <a:lnTo>
                  <a:pt x="988" y="1030"/>
                </a:lnTo>
                <a:lnTo>
                  <a:pt x="987" y="1023"/>
                </a:lnTo>
                <a:lnTo>
                  <a:pt x="986" y="1017"/>
                </a:lnTo>
                <a:lnTo>
                  <a:pt x="983" y="1011"/>
                </a:lnTo>
                <a:lnTo>
                  <a:pt x="980" y="1007"/>
                </a:lnTo>
                <a:lnTo>
                  <a:pt x="977" y="1003"/>
                </a:lnTo>
                <a:lnTo>
                  <a:pt x="973" y="999"/>
                </a:lnTo>
                <a:lnTo>
                  <a:pt x="967" y="995"/>
                </a:lnTo>
                <a:lnTo>
                  <a:pt x="962" y="993"/>
                </a:lnTo>
                <a:lnTo>
                  <a:pt x="957" y="992"/>
                </a:lnTo>
                <a:lnTo>
                  <a:pt x="951" y="992"/>
                </a:lnTo>
                <a:lnTo>
                  <a:pt x="946" y="992"/>
                </a:lnTo>
                <a:lnTo>
                  <a:pt x="940" y="994"/>
                </a:lnTo>
                <a:lnTo>
                  <a:pt x="935" y="996"/>
                </a:lnTo>
                <a:lnTo>
                  <a:pt x="930" y="1000"/>
                </a:lnTo>
                <a:lnTo>
                  <a:pt x="926" y="1005"/>
                </a:lnTo>
                <a:lnTo>
                  <a:pt x="921" y="1010"/>
                </a:lnTo>
                <a:lnTo>
                  <a:pt x="921" y="1010"/>
                </a:lnTo>
                <a:lnTo>
                  <a:pt x="920" y="1020"/>
                </a:lnTo>
                <a:lnTo>
                  <a:pt x="920" y="1027"/>
                </a:lnTo>
                <a:lnTo>
                  <a:pt x="922" y="1035"/>
                </a:lnTo>
                <a:lnTo>
                  <a:pt x="927" y="1040"/>
                </a:lnTo>
                <a:lnTo>
                  <a:pt x="931" y="1046"/>
                </a:lnTo>
                <a:lnTo>
                  <a:pt x="936" y="1050"/>
                </a:lnTo>
                <a:lnTo>
                  <a:pt x="943" y="1053"/>
                </a:lnTo>
                <a:lnTo>
                  <a:pt x="949" y="1055"/>
                </a:lnTo>
                <a:lnTo>
                  <a:pt x="956" y="1056"/>
                </a:lnTo>
                <a:lnTo>
                  <a:pt x="962" y="1056"/>
                </a:lnTo>
                <a:lnTo>
                  <a:pt x="968" y="1055"/>
                </a:lnTo>
                <a:lnTo>
                  <a:pt x="974" y="1052"/>
                </a:lnTo>
                <a:lnTo>
                  <a:pt x="979" y="1049"/>
                </a:lnTo>
                <a:lnTo>
                  <a:pt x="983" y="1044"/>
                </a:lnTo>
                <a:lnTo>
                  <a:pt x="986" y="1037"/>
                </a:lnTo>
                <a:lnTo>
                  <a:pt x="988" y="1030"/>
                </a:lnTo>
                <a:lnTo>
                  <a:pt x="988" y="1030"/>
                </a:lnTo>
                <a:close/>
                <a:moveTo>
                  <a:pt x="1123" y="1124"/>
                </a:moveTo>
                <a:lnTo>
                  <a:pt x="1123" y="1124"/>
                </a:lnTo>
                <a:lnTo>
                  <a:pt x="1144" y="1124"/>
                </a:lnTo>
                <a:lnTo>
                  <a:pt x="1163" y="1126"/>
                </a:lnTo>
                <a:lnTo>
                  <a:pt x="1183" y="1129"/>
                </a:lnTo>
                <a:lnTo>
                  <a:pt x="1202" y="1133"/>
                </a:lnTo>
                <a:lnTo>
                  <a:pt x="1236" y="1142"/>
                </a:lnTo>
                <a:lnTo>
                  <a:pt x="1251" y="1146"/>
                </a:lnTo>
                <a:lnTo>
                  <a:pt x="1265" y="1148"/>
                </a:lnTo>
                <a:lnTo>
                  <a:pt x="1265" y="1148"/>
                </a:lnTo>
                <a:lnTo>
                  <a:pt x="1255" y="1142"/>
                </a:lnTo>
                <a:lnTo>
                  <a:pt x="1245" y="1133"/>
                </a:lnTo>
                <a:lnTo>
                  <a:pt x="1227" y="1117"/>
                </a:lnTo>
                <a:lnTo>
                  <a:pt x="1208" y="1099"/>
                </a:lnTo>
                <a:lnTo>
                  <a:pt x="1189" y="1083"/>
                </a:lnTo>
                <a:lnTo>
                  <a:pt x="1189" y="1083"/>
                </a:lnTo>
                <a:lnTo>
                  <a:pt x="1177" y="1085"/>
                </a:lnTo>
                <a:lnTo>
                  <a:pt x="1170" y="1086"/>
                </a:lnTo>
                <a:lnTo>
                  <a:pt x="1146" y="1085"/>
                </a:lnTo>
                <a:lnTo>
                  <a:pt x="1146" y="1085"/>
                </a:lnTo>
                <a:lnTo>
                  <a:pt x="1144" y="1079"/>
                </a:lnTo>
                <a:lnTo>
                  <a:pt x="1141" y="1074"/>
                </a:lnTo>
                <a:lnTo>
                  <a:pt x="1137" y="1069"/>
                </a:lnTo>
                <a:lnTo>
                  <a:pt x="1133" y="1065"/>
                </a:lnTo>
                <a:lnTo>
                  <a:pt x="1124" y="1057"/>
                </a:lnTo>
                <a:lnTo>
                  <a:pt x="1115" y="1049"/>
                </a:lnTo>
                <a:lnTo>
                  <a:pt x="1115" y="1049"/>
                </a:lnTo>
                <a:lnTo>
                  <a:pt x="1109" y="1056"/>
                </a:lnTo>
                <a:lnTo>
                  <a:pt x="1102" y="1061"/>
                </a:lnTo>
                <a:lnTo>
                  <a:pt x="1096" y="1063"/>
                </a:lnTo>
                <a:lnTo>
                  <a:pt x="1088" y="1063"/>
                </a:lnTo>
                <a:lnTo>
                  <a:pt x="1082" y="1062"/>
                </a:lnTo>
                <a:lnTo>
                  <a:pt x="1074" y="1059"/>
                </a:lnTo>
                <a:lnTo>
                  <a:pt x="1069" y="1055"/>
                </a:lnTo>
                <a:lnTo>
                  <a:pt x="1064" y="1051"/>
                </a:lnTo>
                <a:lnTo>
                  <a:pt x="1064" y="1051"/>
                </a:lnTo>
                <a:lnTo>
                  <a:pt x="1080" y="1068"/>
                </a:lnTo>
                <a:lnTo>
                  <a:pt x="1095" y="1085"/>
                </a:lnTo>
                <a:lnTo>
                  <a:pt x="1110" y="1103"/>
                </a:lnTo>
                <a:lnTo>
                  <a:pt x="1123" y="1124"/>
                </a:lnTo>
                <a:lnTo>
                  <a:pt x="1123" y="1124"/>
                </a:lnTo>
                <a:close/>
                <a:moveTo>
                  <a:pt x="1074" y="1120"/>
                </a:moveTo>
                <a:lnTo>
                  <a:pt x="1074" y="1120"/>
                </a:lnTo>
                <a:lnTo>
                  <a:pt x="1081" y="1118"/>
                </a:lnTo>
                <a:lnTo>
                  <a:pt x="1088" y="1120"/>
                </a:lnTo>
                <a:lnTo>
                  <a:pt x="1095" y="1120"/>
                </a:lnTo>
                <a:lnTo>
                  <a:pt x="1098" y="1118"/>
                </a:lnTo>
                <a:lnTo>
                  <a:pt x="1100" y="1117"/>
                </a:lnTo>
                <a:lnTo>
                  <a:pt x="1100" y="1117"/>
                </a:lnTo>
                <a:lnTo>
                  <a:pt x="1094" y="1111"/>
                </a:lnTo>
                <a:lnTo>
                  <a:pt x="1087" y="1105"/>
                </a:lnTo>
                <a:lnTo>
                  <a:pt x="1078" y="1091"/>
                </a:lnTo>
                <a:lnTo>
                  <a:pt x="1072" y="1084"/>
                </a:lnTo>
                <a:lnTo>
                  <a:pt x="1066" y="1077"/>
                </a:lnTo>
                <a:lnTo>
                  <a:pt x="1061" y="1071"/>
                </a:lnTo>
                <a:lnTo>
                  <a:pt x="1053" y="1066"/>
                </a:lnTo>
                <a:lnTo>
                  <a:pt x="1053" y="1066"/>
                </a:lnTo>
                <a:lnTo>
                  <a:pt x="1051" y="1070"/>
                </a:lnTo>
                <a:lnTo>
                  <a:pt x="1050" y="1075"/>
                </a:lnTo>
                <a:lnTo>
                  <a:pt x="1050" y="1078"/>
                </a:lnTo>
                <a:lnTo>
                  <a:pt x="1051" y="1082"/>
                </a:lnTo>
                <a:lnTo>
                  <a:pt x="1052" y="1085"/>
                </a:lnTo>
                <a:lnTo>
                  <a:pt x="1054" y="1089"/>
                </a:lnTo>
                <a:lnTo>
                  <a:pt x="1060" y="1094"/>
                </a:lnTo>
                <a:lnTo>
                  <a:pt x="1066" y="1099"/>
                </a:lnTo>
                <a:lnTo>
                  <a:pt x="1071" y="1106"/>
                </a:lnTo>
                <a:lnTo>
                  <a:pt x="1073" y="1109"/>
                </a:lnTo>
                <a:lnTo>
                  <a:pt x="1074" y="1112"/>
                </a:lnTo>
                <a:lnTo>
                  <a:pt x="1074" y="1115"/>
                </a:lnTo>
                <a:lnTo>
                  <a:pt x="1074" y="1120"/>
                </a:lnTo>
                <a:lnTo>
                  <a:pt x="1074" y="1120"/>
                </a:lnTo>
                <a:close/>
                <a:moveTo>
                  <a:pt x="1822" y="1163"/>
                </a:moveTo>
                <a:lnTo>
                  <a:pt x="1822" y="1163"/>
                </a:lnTo>
                <a:lnTo>
                  <a:pt x="1827" y="1163"/>
                </a:lnTo>
                <a:lnTo>
                  <a:pt x="1833" y="1161"/>
                </a:lnTo>
                <a:lnTo>
                  <a:pt x="1837" y="1158"/>
                </a:lnTo>
                <a:lnTo>
                  <a:pt x="1841" y="1154"/>
                </a:lnTo>
                <a:lnTo>
                  <a:pt x="1849" y="1143"/>
                </a:lnTo>
                <a:lnTo>
                  <a:pt x="1854" y="1133"/>
                </a:lnTo>
                <a:lnTo>
                  <a:pt x="1854" y="1133"/>
                </a:lnTo>
                <a:lnTo>
                  <a:pt x="1859" y="1126"/>
                </a:lnTo>
                <a:lnTo>
                  <a:pt x="1866" y="1118"/>
                </a:lnTo>
                <a:lnTo>
                  <a:pt x="1871" y="1112"/>
                </a:lnTo>
                <a:lnTo>
                  <a:pt x="1876" y="1106"/>
                </a:lnTo>
                <a:lnTo>
                  <a:pt x="1880" y="1099"/>
                </a:lnTo>
                <a:lnTo>
                  <a:pt x="1880" y="1094"/>
                </a:lnTo>
                <a:lnTo>
                  <a:pt x="1880" y="1091"/>
                </a:lnTo>
                <a:lnTo>
                  <a:pt x="1879" y="1089"/>
                </a:lnTo>
                <a:lnTo>
                  <a:pt x="1876" y="1085"/>
                </a:lnTo>
                <a:lnTo>
                  <a:pt x="1873" y="1083"/>
                </a:lnTo>
                <a:lnTo>
                  <a:pt x="1873" y="1083"/>
                </a:lnTo>
                <a:lnTo>
                  <a:pt x="1856" y="1096"/>
                </a:lnTo>
                <a:lnTo>
                  <a:pt x="1848" y="1105"/>
                </a:lnTo>
                <a:lnTo>
                  <a:pt x="1839" y="1114"/>
                </a:lnTo>
                <a:lnTo>
                  <a:pt x="1831" y="1125"/>
                </a:lnTo>
                <a:lnTo>
                  <a:pt x="1825" y="1137"/>
                </a:lnTo>
                <a:lnTo>
                  <a:pt x="1823" y="1143"/>
                </a:lnTo>
                <a:lnTo>
                  <a:pt x="1822" y="1150"/>
                </a:lnTo>
                <a:lnTo>
                  <a:pt x="1822" y="1157"/>
                </a:lnTo>
                <a:lnTo>
                  <a:pt x="1822" y="1163"/>
                </a:lnTo>
                <a:lnTo>
                  <a:pt x="1822" y="1163"/>
                </a:lnTo>
                <a:close/>
                <a:moveTo>
                  <a:pt x="1899" y="1117"/>
                </a:moveTo>
                <a:lnTo>
                  <a:pt x="1899" y="1117"/>
                </a:lnTo>
                <a:lnTo>
                  <a:pt x="1888" y="1127"/>
                </a:lnTo>
                <a:lnTo>
                  <a:pt x="1880" y="1139"/>
                </a:lnTo>
                <a:lnTo>
                  <a:pt x="1872" y="1151"/>
                </a:lnTo>
                <a:lnTo>
                  <a:pt x="1865" y="1163"/>
                </a:lnTo>
                <a:lnTo>
                  <a:pt x="1865" y="1163"/>
                </a:lnTo>
                <a:lnTo>
                  <a:pt x="1873" y="1158"/>
                </a:lnTo>
                <a:lnTo>
                  <a:pt x="1881" y="1151"/>
                </a:lnTo>
                <a:lnTo>
                  <a:pt x="1887" y="1143"/>
                </a:lnTo>
                <a:lnTo>
                  <a:pt x="1893" y="1136"/>
                </a:lnTo>
                <a:lnTo>
                  <a:pt x="1902" y="1117"/>
                </a:lnTo>
                <a:lnTo>
                  <a:pt x="1911" y="1100"/>
                </a:lnTo>
                <a:lnTo>
                  <a:pt x="1911" y="1100"/>
                </a:lnTo>
                <a:lnTo>
                  <a:pt x="1906" y="1093"/>
                </a:lnTo>
                <a:lnTo>
                  <a:pt x="1904" y="1090"/>
                </a:lnTo>
                <a:lnTo>
                  <a:pt x="1901" y="1087"/>
                </a:lnTo>
                <a:lnTo>
                  <a:pt x="1901" y="1087"/>
                </a:lnTo>
                <a:lnTo>
                  <a:pt x="1900" y="1091"/>
                </a:lnTo>
                <a:lnTo>
                  <a:pt x="1900" y="1095"/>
                </a:lnTo>
                <a:lnTo>
                  <a:pt x="1898" y="1101"/>
                </a:lnTo>
                <a:lnTo>
                  <a:pt x="1897" y="1109"/>
                </a:lnTo>
                <a:lnTo>
                  <a:pt x="1897" y="1112"/>
                </a:lnTo>
                <a:lnTo>
                  <a:pt x="1899" y="1117"/>
                </a:lnTo>
                <a:lnTo>
                  <a:pt x="1899" y="1117"/>
                </a:lnTo>
                <a:close/>
                <a:moveTo>
                  <a:pt x="1036" y="1090"/>
                </a:moveTo>
                <a:lnTo>
                  <a:pt x="1036" y="1090"/>
                </a:lnTo>
                <a:lnTo>
                  <a:pt x="1025" y="1102"/>
                </a:lnTo>
                <a:lnTo>
                  <a:pt x="1012" y="1115"/>
                </a:lnTo>
                <a:lnTo>
                  <a:pt x="1012" y="1115"/>
                </a:lnTo>
                <a:lnTo>
                  <a:pt x="1018" y="1114"/>
                </a:lnTo>
                <a:lnTo>
                  <a:pt x="1023" y="1114"/>
                </a:lnTo>
                <a:lnTo>
                  <a:pt x="1036" y="1115"/>
                </a:lnTo>
                <a:lnTo>
                  <a:pt x="1064" y="1120"/>
                </a:lnTo>
                <a:lnTo>
                  <a:pt x="1064" y="1120"/>
                </a:lnTo>
                <a:lnTo>
                  <a:pt x="1060" y="1110"/>
                </a:lnTo>
                <a:lnTo>
                  <a:pt x="1053" y="1101"/>
                </a:lnTo>
                <a:lnTo>
                  <a:pt x="1050" y="1097"/>
                </a:lnTo>
                <a:lnTo>
                  <a:pt x="1046" y="1094"/>
                </a:lnTo>
                <a:lnTo>
                  <a:pt x="1041" y="1092"/>
                </a:lnTo>
                <a:lnTo>
                  <a:pt x="1036" y="1090"/>
                </a:lnTo>
                <a:lnTo>
                  <a:pt x="1036" y="1090"/>
                </a:lnTo>
                <a:close/>
                <a:moveTo>
                  <a:pt x="731" y="1126"/>
                </a:moveTo>
                <a:lnTo>
                  <a:pt x="731" y="1126"/>
                </a:lnTo>
                <a:lnTo>
                  <a:pt x="736" y="1126"/>
                </a:lnTo>
                <a:lnTo>
                  <a:pt x="745" y="1125"/>
                </a:lnTo>
                <a:lnTo>
                  <a:pt x="753" y="1124"/>
                </a:lnTo>
                <a:lnTo>
                  <a:pt x="760" y="1122"/>
                </a:lnTo>
                <a:lnTo>
                  <a:pt x="760" y="1122"/>
                </a:lnTo>
                <a:lnTo>
                  <a:pt x="760" y="1116"/>
                </a:lnTo>
                <a:lnTo>
                  <a:pt x="759" y="1112"/>
                </a:lnTo>
                <a:lnTo>
                  <a:pt x="756" y="1109"/>
                </a:lnTo>
                <a:lnTo>
                  <a:pt x="754" y="1107"/>
                </a:lnTo>
                <a:lnTo>
                  <a:pt x="752" y="1105"/>
                </a:lnTo>
                <a:lnTo>
                  <a:pt x="749" y="1103"/>
                </a:lnTo>
                <a:lnTo>
                  <a:pt x="746" y="1103"/>
                </a:lnTo>
                <a:lnTo>
                  <a:pt x="744" y="1103"/>
                </a:lnTo>
                <a:lnTo>
                  <a:pt x="740" y="1103"/>
                </a:lnTo>
                <a:lnTo>
                  <a:pt x="737" y="1105"/>
                </a:lnTo>
                <a:lnTo>
                  <a:pt x="735" y="1107"/>
                </a:lnTo>
                <a:lnTo>
                  <a:pt x="733" y="1110"/>
                </a:lnTo>
                <a:lnTo>
                  <a:pt x="731" y="1113"/>
                </a:lnTo>
                <a:lnTo>
                  <a:pt x="730" y="1116"/>
                </a:lnTo>
                <a:lnTo>
                  <a:pt x="730" y="1121"/>
                </a:lnTo>
                <a:lnTo>
                  <a:pt x="731" y="1126"/>
                </a:lnTo>
                <a:lnTo>
                  <a:pt x="731" y="1126"/>
                </a:lnTo>
                <a:close/>
                <a:moveTo>
                  <a:pt x="1427" y="1295"/>
                </a:moveTo>
                <a:lnTo>
                  <a:pt x="1427" y="1295"/>
                </a:lnTo>
                <a:lnTo>
                  <a:pt x="1420" y="1286"/>
                </a:lnTo>
                <a:lnTo>
                  <a:pt x="1414" y="1276"/>
                </a:lnTo>
                <a:lnTo>
                  <a:pt x="1405" y="1267"/>
                </a:lnTo>
                <a:lnTo>
                  <a:pt x="1396" y="1259"/>
                </a:lnTo>
                <a:lnTo>
                  <a:pt x="1376" y="1244"/>
                </a:lnTo>
                <a:lnTo>
                  <a:pt x="1357" y="1230"/>
                </a:lnTo>
                <a:lnTo>
                  <a:pt x="1357" y="1230"/>
                </a:lnTo>
                <a:lnTo>
                  <a:pt x="1343" y="1220"/>
                </a:lnTo>
                <a:lnTo>
                  <a:pt x="1329" y="1213"/>
                </a:lnTo>
                <a:lnTo>
                  <a:pt x="1301" y="1196"/>
                </a:lnTo>
                <a:lnTo>
                  <a:pt x="1301" y="1196"/>
                </a:lnTo>
                <a:lnTo>
                  <a:pt x="1275" y="1180"/>
                </a:lnTo>
                <a:lnTo>
                  <a:pt x="1260" y="1172"/>
                </a:lnTo>
                <a:lnTo>
                  <a:pt x="1245" y="1165"/>
                </a:lnTo>
                <a:lnTo>
                  <a:pt x="1229" y="1158"/>
                </a:lnTo>
                <a:lnTo>
                  <a:pt x="1212" y="1153"/>
                </a:lnTo>
                <a:lnTo>
                  <a:pt x="1195" y="1147"/>
                </a:lnTo>
                <a:lnTo>
                  <a:pt x="1178" y="1144"/>
                </a:lnTo>
                <a:lnTo>
                  <a:pt x="1178" y="1144"/>
                </a:lnTo>
                <a:lnTo>
                  <a:pt x="1163" y="1143"/>
                </a:lnTo>
                <a:lnTo>
                  <a:pt x="1147" y="1142"/>
                </a:lnTo>
                <a:lnTo>
                  <a:pt x="1131" y="1142"/>
                </a:lnTo>
                <a:lnTo>
                  <a:pt x="1115" y="1140"/>
                </a:lnTo>
                <a:lnTo>
                  <a:pt x="1115" y="1140"/>
                </a:lnTo>
                <a:lnTo>
                  <a:pt x="1071" y="1135"/>
                </a:lnTo>
                <a:lnTo>
                  <a:pt x="1050" y="1132"/>
                </a:lnTo>
                <a:lnTo>
                  <a:pt x="1027" y="1131"/>
                </a:lnTo>
                <a:lnTo>
                  <a:pt x="1027" y="1131"/>
                </a:lnTo>
                <a:lnTo>
                  <a:pt x="1020" y="1131"/>
                </a:lnTo>
                <a:lnTo>
                  <a:pt x="1007" y="1131"/>
                </a:lnTo>
                <a:lnTo>
                  <a:pt x="1002" y="1132"/>
                </a:lnTo>
                <a:lnTo>
                  <a:pt x="996" y="1136"/>
                </a:lnTo>
                <a:lnTo>
                  <a:pt x="994" y="1137"/>
                </a:lnTo>
                <a:lnTo>
                  <a:pt x="993" y="1139"/>
                </a:lnTo>
                <a:lnTo>
                  <a:pt x="992" y="1142"/>
                </a:lnTo>
                <a:lnTo>
                  <a:pt x="992" y="1144"/>
                </a:lnTo>
                <a:lnTo>
                  <a:pt x="992" y="1144"/>
                </a:lnTo>
                <a:lnTo>
                  <a:pt x="1027" y="1144"/>
                </a:lnTo>
                <a:lnTo>
                  <a:pt x="1064" y="1145"/>
                </a:lnTo>
                <a:lnTo>
                  <a:pt x="1101" y="1147"/>
                </a:lnTo>
                <a:lnTo>
                  <a:pt x="1138" y="1152"/>
                </a:lnTo>
                <a:lnTo>
                  <a:pt x="1174" y="1157"/>
                </a:lnTo>
                <a:lnTo>
                  <a:pt x="1208" y="1166"/>
                </a:lnTo>
                <a:lnTo>
                  <a:pt x="1224" y="1170"/>
                </a:lnTo>
                <a:lnTo>
                  <a:pt x="1240" y="1175"/>
                </a:lnTo>
                <a:lnTo>
                  <a:pt x="1255" y="1181"/>
                </a:lnTo>
                <a:lnTo>
                  <a:pt x="1269" y="1187"/>
                </a:lnTo>
                <a:lnTo>
                  <a:pt x="1269" y="1187"/>
                </a:lnTo>
                <a:lnTo>
                  <a:pt x="1274" y="1190"/>
                </a:lnTo>
                <a:lnTo>
                  <a:pt x="1278" y="1193"/>
                </a:lnTo>
                <a:lnTo>
                  <a:pt x="1281" y="1197"/>
                </a:lnTo>
                <a:lnTo>
                  <a:pt x="1284" y="1200"/>
                </a:lnTo>
                <a:lnTo>
                  <a:pt x="1284" y="1200"/>
                </a:lnTo>
                <a:lnTo>
                  <a:pt x="1296" y="1205"/>
                </a:lnTo>
                <a:lnTo>
                  <a:pt x="1307" y="1209"/>
                </a:lnTo>
                <a:lnTo>
                  <a:pt x="1319" y="1215"/>
                </a:lnTo>
                <a:lnTo>
                  <a:pt x="1329" y="1221"/>
                </a:lnTo>
                <a:lnTo>
                  <a:pt x="1329" y="1221"/>
                </a:lnTo>
                <a:lnTo>
                  <a:pt x="1344" y="1232"/>
                </a:lnTo>
                <a:lnTo>
                  <a:pt x="1358" y="1243"/>
                </a:lnTo>
                <a:lnTo>
                  <a:pt x="1384" y="1263"/>
                </a:lnTo>
                <a:lnTo>
                  <a:pt x="1384" y="1263"/>
                </a:lnTo>
                <a:lnTo>
                  <a:pt x="1390" y="1267"/>
                </a:lnTo>
                <a:lnTo>
                  <a:pt x="1397" y="1269"/>
                </a:lnTo>
                <a:lnTo>
                  <a:pt x="1402" y="1273"/>
                </a:lnTo>
                <a:lnTo>
                  <a:pt x="1407" y="1276"/>
                </a:lnTo>
                <a:lnTo>
                  <a:pt x="1407" y="1276"/>
                </a:lnTo>
                <a:lnTo>
                  <a:pt x="1415" y="1284"/>
                </a:lnTo>
                <a:lnTo>
                  <a:pt x="1421" y="1293"/>
                </a:lnTo>
                <a:lnTo>
                  <a:pt x="1433" y="1311"/>
                </a:lnTo>
                <a:lnTo>
                  <a:pt x="1439" y="1320"/>
                </a:lnTo>
                <a:lnTo>
                  <a:pt x="1446" y="1327"/>
                </a:lnTo>
                <a:lnTo>
                  <a:pt x="1450" y="1330"/>
                </a:lnTo>
                <a:lnTo>
                  <a:pt x="1455" y="1333"/>
                </a:lnTo>
                <a:lnTo>
                  <a:pt x="1460" y="1335"/>
                </a:lnTo>
                <a:lnTo>
                  <a:pt x="1465" y="1336"/>
                </a:lnTo>
                <a:lnTo>
                  <a:pt x="1465" y="1336"/>
                </a:lnTo>
                <a:lnTo>
                  <a:pt x="1457" y="1324"/>
                </a:lnTo>
                <a:lnTo>
                  <a:pt x="1449" y="1312"/>
                </a:lnTo>
                <a:lnTo>
                  <a:pt x="1445" y="1307"/>
                </a:lnTo>
                <a:lnTo>
                  <a:pt x="1440" y="1303"/>
                </a:lnTo>
                <a:lnTo>
                  <a:pt x="1433" y="1298"/>
                </a:lnTo>
                <a:lnTo>
                  <a:pt x="1427" y="1295"/>
                </a:lnTo>
                <a:lnTo>
                  <a:pt x="1427" y="1295"/>
                </a:lnTo>
                <a:close/>
                <a:moveTo>
                  <a:pt x="731" y="1159"/>
                </a:moveTo>
                <a:lnTo>
                  <a:pt x="731" y="1159"/>
                </a:lnTo>
                <a:lnTo>
                  <a:pt x="735" y="1161"/>
                </a:lnTo>
                <a:lnTo>
                  <a:pt x="739" y="1161"/>
                </a:lnTo>
                <a:lnTo>
                  <a:pt x="749" y="1161"/>
                </a:lnTo>
                <a:lnTo>
                  <a:pt x="764" y="1159"/>
                </a:lnTo>
                <a:lnTo>
                  <a:pt x="764" y="1159"/>
                </a:lnTo>
                <a:lnTo>
                  <a:pt x="765" y="1153"/>
                </a:lnTo>
                <a:lnTo>
                  <a:pt x="764" y="1147"/>
                </a:lnTo>
                <a:lnTo>
                  <a:pt x="762" y="1144"/>
                </a:lnTo>
                <a:lnTo>
                  <a:pt x="758" y="1141"/>
                </a:lnTo>
                <a:lnTo>
                  <a:pt x="753" y="1139"/>
                </a:lnTo>
                <a:lnTo>
                  <a:pt x="748" y="1138"/>
                </a:lnTo>
                <a:lnTo>
                  <a:pt x="734" y="1136"/>
                </a:lnTo>
                <a:lnTo>
                  <a:pt x="734" y="1136"/>
                </a:lnTo>
                <a:lnTo>
                  <a:pt x="732" y="1141"/>
                </a:lnTo>
                <a:lnTo>
                  <a:pt x="731" y="1146"/>
                </a:lnTo>
                <a:lnTo>
                  <a:pt x="731" y="1152"/>
                </a:lnTo>
                <a:lnTo>
                  <a:pt x="731" y="1159"/>
                </a:lnTo>
                <a:lnTo>
                  <a:pt x="731" y="1159"/>
                </a:lnTo>
                <a:close/>
                <a:moveTo>
                  <a:pt x="1913" y="1138"/>
                </a:moveTo>
                <a:lnTo>
                  <a:pt x="1913" y="1138"/>
                </a:lnTo>
                <a:lnTo>
                  <a:pt x="1906" y="1148"/>
                </a:lnTo>
                <a:lnTo>
                  <a:pt x="1898" y="1158"/>
                </a:lnTo>
                <a:lnTo>
                  <a:pt x="1882" y="1176"/>
                </a:lnTo>
                <a:lnTo>
                  <a:pt x="1882" y="1176"/>
                </a:lnTo>
                <a:lnTo>
                  <a:pt x="1887" y="1181"/>
                </a:lnTo>
                <a:lnTo>
                  <a:pt x="1893" y="1184"/>
                </a:lnTo>
                <a:lnTo>
                  <a:pt x="1903" y="1193"/>
                </a:lnTo>
                <a:lnTo>
                  <a:pt x="1909" y="1197"/>
                </a:lnTo>
                <a:lnTo>
                  <a:pt x="1915" y="1200"/>
                </a:lnTo>
                <a:lnTo>
                  <a:pt x="1922" y="1203"/>
                </a:lnTo>
                <a:lnTo>
                  <a:pt x="1930" y="1204"/>
                </a:lnTo>
                <a:lnTo>
                  <a:pt x="1930" y="1204"/>
                </a:lnTo>
                <a:lnTo>
                  <a:pt x="1936" y="1198"/>
                </a:lnTo>
                <a:lnTo>
                  <a:pt x="1943" y="1190"/>
                </a:lnTo>
                <a:lnTo>
                  <a:pt x="1948" y="1183"/>
                </a:lnTo>
                <a:lnTo>
                  <a:pt x="1954" y="1174"/>
                </a:lnTo>
                <a:lnTo>
                  <a:pt x="1954" y="1174"/>
                </a:lnTo>
                <a:lnTo>
                  <a:pt x="1945" y="1163"/>
                </a:lnTo>
                <a:lnTo>
                  <a:pt x="1935" y="1154"/>
                </a:lnTo>
                <a:lnTo>
                  <a:pt x="1926" y="1145"/>
                </a:lnTo>
                <a:lnTo>
                  <a:pt x="1919" y="1141"/>
                </a:lnTo>
                <a:lnTo>
                  <a:pt x="1913" y="1138"/>
                </a:lnTo>
                <a:lnTo>
                  <a:pt x="1913" y="1138"/>
                </a:lnTo>
                <a:close/>
                <a:moveTo>
                  <a:pt x="809" y="1155"/>
                </a:moveTo>
                <a:lnTo>
                  <a:pt x="809" y="1155"/>
                </a:lnTo>
                <a:lnTo>
                  <a:pt x="821" y="1157"/>
                </a:lnTo>
                <a:lnTo>
                  <a:pt x="827" y="1157"/>
                </a:lnTo>
                <a:lnTo>
                  <a:pt x="833" y="1157"/>
                </a:lnTo>
                <a:lnTo>
                  <a:pt x="838" y="1156"/>
                </a:lnTo>
                <a:lnTo>
                  <a:pt x="842" y="1153"/>
                </a:lnTo>
                <a:lnTo>
                  <a:pt x="844" y="1148"/>
                </a:lnTo>
                <a:lnTo>
                  <a:pt x="845" y="1142"/>
                </a:lnTo>
                <a:lnTo>
                  <a:pt x="845" y="1142"/>
                </a:lnTo>
                <a:lnTo>
                  <a:pt x="837" y="1141"/>
                </a:lnTo>
                <a:lnTo>
                  <a:pt x="830" y="1141"/>
                </a:lnTo>
                <a:lnTo>
                  <a:pt x="816" y="1142"/>
                </a:lnTo>
                <a:lnTo>
                  <a:pt x="801" y="1144"/>
                </a:lnTo>
                <a:lnTo>
                  <a:pt x="793" y="1145"/>
                </a:lnTo>
                <a:lnTo>
                  <a:pt x="783" y="1144"/>
                </a:lnTo>
                <a:lnTo>
                  <a:pt x="783" y="1144"/>
                </a:lnTo>
                <a:lnTo>
                  <a:pt x="784" y="1154"/>
                </a:lnTo>
                <a:lnTo>
                  <a:pt x="784" y="1157"/>
                </a:lnTo>
                <a:lnTo>
                  <a:pt x="783" y="1161"/>
                </a:lnTo>
                <a:lnTo>
                  <a:pt x="783" y="1161"/>
                </a:lnTo>
                <a:lnTo>
                  <a:pt x="790" y="1160"/>
                </a:lnTo>
                <a:lnTo>
                  <a:pt x="797" y="1160"/>
                </a:lnTo>
                <a:lnTo>
                  <a:pt x="800" y="1159"/>
                </a:lnTo>
                <a:lnTo>
                  <a:pt x="803" y="1159"/>
                </a:lnTo>
                <a:lnTo>
                  <a:pt x="803" y="1157"/>
                </a:lnTo>
                <a:lnTo>
                  <a:pt x="800" y="1155"/>
                </a:lnTo>
                <a:lnTo>
                  <a:pt x="800" y="1155"/>
                </a:lnTo>
                <a:lnTo>
                  <a:pt x="803" y="1155"/>
                </a:lnTo>
                <a:lnTo>
                  <a:pt x="806" y="1156"/>
                </a:lnTo>
                <a:lnTo>
                  <a:pt x="809" y="1158"/>
                </a:lnTo>
                <a:lnTo>
                  <a:pt x="810" y="1159"/>
                </a:lnTo>
                <a:lnTo>
                  <a:pt x="809" y="1155"/>
                </a:lnTo>
                <a:lnTo>
                  <a:pt x="809" y="1155"/>
                </a:lnTo>
                <a:close/>
                <a:moveTo>
                  <a:pt x="2028" y="1155"/>
                </a:moveTo>
                <a:lnTo>
                  <a:pt x="2028" y="1155"/>
                </a:lnTo>
                <a:lnTo>
                  <a:pt x="2033" y="1166"/>
                </a:lnTo>
                <a:lnTo>
                  <a:pt x="2039" y="1174"/>
                </a:lnTo>
                <a:lnTo>
                  <a:pt x="2046" y="1183"/>
                </a:lnTo>
                <a:lnTo>
                  <a:pt x="2053" y="1190"/>
                </a:lnTo>
                <a:lnTo>
                  <a:pt x="2062" y="1197"/>
                </a:lnTo>
                <a:lnTo>
                  <a:pt x="2071" y="1203"/>
                </a:lnTo>
                <a:lnTo>
                  <a:pt x="2082" y="1207"/>
                </a:lnTo>
                <a:lnTo>
                  <a:pt x="2094" y="1211"/>
                </a:lnTo>
                <a:lnTo>
                  <a:pt x="2094" y="1211"/>
                </a:lnTo>
                <a:lnTo>
                  <a:pt x="2098" y="1200"/>
                </a:lnTo>
                <a:lnTo>
                  <a:pt x="2102" y="1187"/>
                </a:lnTo>
                <a:lnTo>
                  <a:pt x="2102" y="1187"/>
                </a:lnTo>
                <a:lnTo>
                  <a:pt x="2099" y="1187"/>
                </a:lnTo>
                <a:lnTo>
                  <a:pt x="2098" y="1186"/>
                </a:lnTo>
                <a:lnTo>
                  <a:pt x="2098" y="1185"/>
                </a:lnTo>
                <a:lnTo>
                  <a:pt x="2098" y="1185"/>
                </a:lnTo>
                <a:lnTo>
                  <a:pt x="2095" y="1187"/>
                </a:lnTo>
                <a:lnTo>
                  <a:pt x="2093" y="1189"/>
                </a:lnTo>
                <a:lnTo>
                  <a:pt x="2088" y="1195"/>
                </a:lnTo>
                <a:lnTo>
                  <a:pt x="2084" y="1200"/>
                </a:lnTo>
                <a:lnTo>
                  <a:pt x="2081" y="1201"/>
                </a:lnTo>
                <a:lnTo>
                  <a:pt x="2077" y="1202"/>
                </a:lnTo>
                <a:lnTo>
                  <a:pt x="2077" y="1202"/>
                </a:lnTo>
                <a:lnTo>
                  <a:pt x="2072" y="1200"/>
                </a:lnTo>
                <a:lnTo>
                  <a:pt x="2068" y="1197"/>
                </a:lnTo>
                <a:lnTo>
                  <a:pt x="2062" y="1190"/>
                </a:lnTo>
                <a:lnTo>
                  <a:pt x="2057" y="1182"/>
                </a:lnTo>
                <a:lnTo>
                  <a:pt x="2053" y="1172"/>
                </a:lnTo>
                <a:lnTo>
                  <a:pt x="2053" y="1172"/>
                </a:lnTo>
                <a:lnTo>
                  <a:pt x="2054" y="1170"/>
                </a:lnTo>
                <a:lnTo>
                  <a:pt x="2055" y="1169"/>
                </a:lnTo>
                <a:lnTo>
                  <a:pt x="2058" y="1168"/>
                </a:lnTo>
                <a:lnTo>
                  <a:pt x="2062" y="1167"/>
                </a:lnTo>
                <a:lnTo>
                  <a:pt x="2063" y="1166"/>
                </a:lnTo>
                <a:lnTo>
                  <a:pt x="2064" y="1163"/>
                </a:lnTo>
                <a:lnTo>
                  <a:pt x="2064" y="1163"/>
                </a:lnTo>
                <a:lnTo>
                  <a:pt x="2056" y="1158"/>
                </a:lnTo>
                <a:lnTo>
                  <a:pt x="2047" y="1154"/>
                </a:lnTo>
                <a:lnTo>
                  <a:pt x="2042" y="1153"/>
                </a:lnTo>
                <a:lnTo>
                  <a:pt x="2037" y="1153"/>
                </a:lnTo>
                <a:lnTo>
                  <a:pt x="2033" y="1153"/>
                </a:lnTo>
                <a:lnTo>
                  <a:pt x="2028" y="1155"/>
                </a:lnTo>
                <a:lnTo>
                  <a:pt x="2028" y="1155"/>
                </a:lnTo>
                <a:close/>
                <a:moveTo>
                  <a:pt x="2079" y="1176"/>
                </a:moveTo>
                <a:lnTo>
                  <a:pt x="2079" y="1176"/>
                </a:lnTo>
                <a:lnTo>
                  <a:pt x="2076" y="1174"/>
                </a:lnTo>
                <a:lnTo>
                  <a:pt x="2072" y="1172"/>
                </a:lnTo>
                <a:lnTo>
                  <a:pt x="2069" y="1169"/>
                </a:lnTo>
                <a:lnTo>
                  <a:pt x="2066" y="1166"/>
                </a:lnTo>
                <a:lnTo>
                  <a:pt x="2066" y="1166"/>
                </a:lnTo>
                <a:lnTo>
                  <a:pt x="2068" y="1171"/>
                </a:lnTo>
                <a:lnTo>
                  <a:pt x="2071" y="1175"/>
                </a:lnTo>
                <a:lnTo>
                  <a:pt x="2073" y="1176"/>
                </a:lnTo>
                <a:lnTo>
                  <a:pt x="2076" y="1177"/>
                </a:lnTo>
                <a:lnTo>
                  <a:pt x="2078" y="1177"/>
                </a:lnTo>
                <a:lnTo>
                  <a:pt x="2079" y="1176"/>
                </a:lnTo>
                <a:lnTo>
                  <a:pt x="2079" y="1176"/>
                </a:lnTo>
                <a:close/>
                <a:moveTo>
                  <a:pt x="1119" y="1174"/>
                </a:moveTo>
                <a:lnTo>
                  <a:pt x="1119" y="1174"/>
                </a:lnTo>
                <a:lnTo>
                  <a:pt x="1147" y="1206"/>
                </a:lnTo>
                <a:lnTo>
                  <a:pt x="1176" y="1238"/>
                </a:lnTo>
                <a:lnTo>
                  <a:pt x="1203" y="1271"/>
                </a:lnTo>
                <a:lnTo>
                  <a:pt x="1230" y="1304"/>
                </a:lnTo>
                <a:lnTo>
                  <a:pt x="1283" y="1371"/>
                </a:lnTo>
                <a:lnTo>
                  <a:pt x="1338" y="1438"/>
                </a:lnTo>
                <a:lnTo>
                  <a:pt x="1338" y="1438"/>
                </a:lnTo>
                <a:lnTo>
                  <a:pt x="1354" y="1464"/>
                </a:lnTo>
                <a:lnTo>
                  <a:pt x="1371" y="1491"/>
                </a:lnTo>
                <a:lnTo>
                  <a:pt x="1380" y="1504"/>
                </a:lnTo>
                <a:lnTo>
                  <a:pt x="1389" y="1515"/>
                </a:lnTo>
                <a:lnTo>
                  <a:pt x="1400" y="1524"/>
                </a:lnTo>
                <a:lnTo>
                  <a:pt x="1406" y="1529"/>
                </a:lnTo>
                <a:lnTo>
                  <a:pt x="1412" y="1531"/>
                </a:lnTo>
                <a:lnTo>
                  <a:pt x="1412" y="1531"/>
                </a:lnTo>
                <a:lnTo>
                  <a:pt x="1385" y="1492"/>
                </a:lnTo>
                <a:lnTo>
                  <a:pt x="1357" y="1454"/>
                </a:lnTo>
                <a:lnTo>
                  <a:pt x="1301" y="1379"/>
                </a:lnTo>
                <a:lnTo>
                  <a:pt x="1301" y="1379"/>
                </a:lnTo>
                <a:lnTo>
                  <a:pt x="1280" y="1351"/>
                </a:lnTo>
                <a:lnTo>
                  <a:pt x="1272" y="1338"/>
                </a:lnTo>
                <a:lnTo>
                  <a:pt x="1267" y="1330"/>
                </a:lnTo>
                <a:lnTo>
                  <a:pt x="1263" y="1323"/>
                </a:lnTo>
                <a:lnTo>
                  <a:pt x="1263" y="1323"/>
                </a:lnTo>
                <a:lnTo>
                  <a:pt x="1249" y="1309"/>
                </a:lnTo>
                <a:lnTo>
                  <a:pt x="1236" y="1294"/>
                </a:lnTo>
                <a:lnTo>
                  <a:pt x="1212" y="1263"/>
                </a:lnTo>
                <a:lnTo>
                  <a:pt x="1187" y="1231"/>
                </a:lnTo>
                <a:lnTo>
                  <a:pt x="1174" y="1216"/>
                </a:lnTo>
                <a:lnTo>
                  <a:pt x="1161" y="1202"/>
                </a:lnTo>
                <a:lnTo>
                  <a:pt x="1161" y="1202"/>
                </a:lnTo>
                <a:lnTo>
                  <a:pt x="1153" y="1192"/>
                </a:lnTo>
                <a:lnTo>
                  <a:pt x="1143" y="1183"/>
                </a:lnTo>
                <a:lnTo>
                  <a:pt x="1139" y="1177"/>
                </a:lnTo>
                <a:lnTo>
                  <a:pt x="1133" y="1174"/>
                </a:lnTo>
                <a:lnTo>
                  <a:pt x="1127" y="1170"/>
                </a:lnTo>
                <a:lnTo>
                  <a:pt x="1122" y="1168"/>
                </a:lnTo>
                <a:lnTo>
                  <a:pt x="1122" y="1168"/>
                </a:lnTo>
                <a:lnTo>
                  <a:pt x="1117" y="1168"/>
                </a:lnTo>
                <a:lnTo>
                  <a:pt x="1117" y="1168"/>
                </a:lnTo>
                <a:lnTo>
                  <a:pt x="1117" y="1172"/>
                </a:lnTo>
                <a:lnTo>
                  <a:pt x="1117" y="1173"/>
                </a:lnTo>
                <a:lnTo>
                  <a:pt x="1119" y="1174"/>
                </a:lnTo>
                <a:lnTo>
                  <a:pt x="1119" y="1174"/>
                </a:lnTo>
                <a:close/>
                <a:moveTo>
                  <a:pt x="1926" y="1230"/>
                </a:moveTo>
                <a:lnTo>
                  <a:pt x="1926" y="1230"/>
                </a:lnTo>
                <a:lnTo>
                  <a:pt x="1927" y="1233"/>
                </a:lnTo>
                <a:lnTo>
                  <a:pt x="1928" y="1234"/>
                </a:lnTo>
                <a:lnTo>
                  <a:pt x="1929" y="1236"/>
                </a:lnTo>
                <a:lnTo>
                  <a:pt x="1928" y="1241"/>
                </a:lnTo>
                <a:lnTo>
                  <a:pt x="1928" y="1241"/>
                </a:lnTo>
                <a:lnTo>
                  <a:pt x="1937" y="1237"/>
                </a:lnTo>
                <a:lnTo>
                  <a:pt x="1947" y="1233"/>
                </a:lnTo>
                <a:lnTo>
                  <a:pt x="1956" y="1229"/>
                </a:lnTo>
                <a:lnTo>
                  <a:pt x="1963" y="1222"/>
                </a:lnTo>
                <a:lnTo>
                  <a:pt x="1970" y="1216"/>
                </a:lnTo>
                <a:lnTo>
                  <a:pt x="1974" y="1208"/>
                </a:lnTo>
                <a:lnTo>
                  <a:pt x="1977" y="1199"/>
                </a:lnTo>
                <a:lnTo>
                  <a:pt x="1977" y="1189"/>
                </a:lnTo>
                <a:lnTo>
                  <a:pt x="1977" y="1189"/>
                </a:lnTo>
                <a:lnTo>
                  <a:pt x="1980" y="1187"/>
                </a:lnTo>
                <a:lnTo>
                  <a:pt x="1984" y="1185"/>
                </a:lnTo>
                <a:lnTo>
                  <a:pt x="1987" y="1183"/>
                </a:lnTo>
                <a:lnTo>
                  <a:pt x="1992" y="1183"/>
                </a:lnTo>
                <a:lnTo>
                  <a:pt x="1992" y="1183"/>
                </a:lnTo>
                <a:lnTo>
                  <a:pt x="1992" y="1180"/>
                </a:lnTo>
                <a:lnTo>
                  <a:pt x="1991" y="1177"/>
                </a:lnTo>
                <a:lnTo>
                  <a:pt x="1988" y="1174"/>
                </a:lnTo>
                <a:lnTo>
                  <a:pt x="1985" y="1171"/>
                </a:lnTo>
                <a:lnTo>
                  <a:pt x="1981" y="1168"/>
                </a:lnTo>
                <a:lnTo>
                  <a:pt x="1981" y="1168"/>
                </a:lnTo>
                <a:lnTo>
                  <a:pt x="1970" y="1184"/>
                </a:lnTo>
                <a:lnTo>
                  <a:pt x="1957" y="1200"/>
                </a:lnTo>
                <a:lnTo>
                  <a:pt x="1943" y="1216"/>
                </a:lnTo>
                <a:lnTo>
                  <a:pt x="1934" y="1223"/>
                </a:lnTo>
                <a:lnTo>
                  <a:pt x="1926" y="1230"/>
                </a:lnTo>
                <a:lnTo>
                  <a:pt x="1926" y="1230"/>
                </a:lnTo>
                <a:close/>
                <a:moveTo>
                  <a:pt x="736" y="1202"/>
                </a:moveTo>
                <a:lnTo>
                  <a:pt x="736" y="1202"/>
                </a:lnTo>
                <a:lnTo>
                  <a:pt x="737" y="1204"/>
                </a:lnTo>
                <a:lnTo>
                  <a:pt x="738" y="1204"/>
                </a:lnTo>
                <a:lnTo>
                  <a:pt x="738" y="1204"/>
                </a:lnTo>
                <a:lnTo>
                  <a:pt x="739" y="1202"/>
                </a:lnTo>
                <a:lnTo>
                  <a:pt x="742" y="1201"/>
                </a:lnTo>
                <a:lnTo>
                  <a:pt x="743" y="1200"/>
                </a:lnTo>
                <a:lnTo>
                  <a:pt x="745" y="1201"/>
                </a:lnTo>
                <a:lnTo>
                  <a:pt x="750" y="1202"/>
                </a:lnTo>
                <a:lnTo>
                  <a:pt x="752" y="1202"/>
                </a:lnTo>
                <a:lnTo>
                  <a:pt x="755" y="1202"/>
                </a:lnTo>
                <a:lnTo>
                  <a:pt x="755" y="1202"/>
                </a:lnTo>
                <a:lnTo>
                  <a:pt x="758" y="1196"/>
                </a:lnTo>
                <a:lnTo>
                  <a:pt x="761" y="1190"/>
                </a:lnTo>
                <a:lnTo>
                  <a:pt x="763" y="1184"/>
                </a:lnTo>
                <a:lnTo>
                  <a:pt x="764" y="1176"/>
                </a:lnTo>
                <a:lnTo>
                  <a:pt x="764" y="1176"/>
                </a:lnTo>
                <a:lnTo>
                  <a:pt x="754" y="1176"/>
                </a:lnTo>
                <a:lnTo>
                  <a:pt x="746" y="1175"/>
                </a:lnTo>
                <a:lnTo>
                  <a:pt x="738" y="1172"/>
                </a:lnTo>
                <a:lnTo>
                  <a:pt x="731" y="1170"/>
                </a:lnTo>
                <a:lnTo>
                  <a:pt x="731" y="1170"/>
                </a:lnTo>
                <a:lnTo>
                  <a:pt x="729" y="1176"/>
                </a:lnTo>
                <a:lnTo>
                  <a:pt x="730" y="1182"/>
                </a:lnTo>
                <a:lnTo>
                  <a:pt x="732" y="1186"/>
                </a:lnTo>
                <a:lnTo>
                  <a:pt x="734" y="1190"/>
                </a:lnTo>
                <a:lnTo>
                  <a:pt x="738" y="1197"/>
                </a:lnTo>
                <a:lnTo>
                  <a:pt x="738" y="1200"/>
                </a:lnTo>
                <a:lnTo>
                  <a:pt x="736" y="1202"/>
                </a:lnTo>
                <a:lnTo>
                  <a:pt x="736" y="1202"/>
                </a:lnTo>
                <a:close/>
                <a:moveTo>
                  <a:pt x="1966" y="1245"/>
                </a:moveTo>
                <a:lnTo>
                  <a:pt x="1966" y="1245"/>
                </a:lnTo>
                <a:lnTo>
                  <a:pt x="1973" y="1251"/>
                </a:lnTo>
                <a:lnTo>
                  <a:pt x="1979" y="1258"/>
                </a:lnTo>
                <a:lnTo>
                  <a:pt x="1987" y="1263"/>
                </a:lnTo>
                <a:lnTo>
                  <a:pt x="1994" y="1268"/>
                </a:lnTo>
                <a:lnTo>
                  <a:pt x="2010" y="1278"/>
                </a:lnTo>
                <a:lnTo>
                  <a:pt x="2019" y="1283"/>
                </a:lnTo>
                <a:lnTo>
                  <a:pt x="2026" y="1289"/>
                </a:lnTo>
                <a:lnTo>
                  <a:pt x="2026" y="1289"/>
                </a:lnTo>
                <a:lnTo>
                  <a:pt x="2032" y="1281"/>
                </a:lnTo>
                <a:lnTo>
                  <a:pt x="2038" y="1274"/>
                </a:lnTo>
                <a:lnTo>
                  <a:pt x="2041" y="1271"/>
                </a:lnTo>
                <a:lnTo>
                  <a:pt x="2043" y="1266"/>
                </a:lnTo>
                <a:lnTo>
                  <a:pt x="2046" y="1261"/>
                </a:lnTo>
                <a:lnTo>
                  <a:pt x="2047" y="1256"/>
                </a:lnTo>
                <a:lnTo>
                  <a:pt x="2047" y="1256"/>
                </a:lnTo>
                <a:lnTo>
                  <a:pt x="2035" y="1243"/>
                </a:lnTo>
                <a:lnTo>
                  <a:pt x="2022" y="1232"/>
                </a:lnTo>
                <a:lnTo>
                  <a:pt x="1994" y="1211"/>
                </a:lnTo>
                <a:lnTo>
                  <a:pt x="1994" y="1211"/>
                </a:lnTo>
                <a:lnTo>
                  <a:pt x="1991" y="1215"/>
                </a:lnTo>
                <a:lnTo>
                  <a:pt x="1987" y="1219"/>
                </a:lnTo>
                <a:lnTo>
                  <a:pt x="1979" y="1227"/>
                </a:lnTo>
                <a:lnTo>
                  <a:pt x="1972" y="1234"/>
                </a:lnTo>
                <a:lnTo>
                  <a:pt x="1969" y="1239"/>
                </a:lnTo>
                <a:lnTo>
                  <a:pt x="1966" y="1245"/>
                </a:lnTo>
                <a:lnTo>
                  <a:pt x="1966" y="1245"/>
                </a:lnTo>
                <a:close/>
                <a:moveTo>
                  <a:pt x="2072" y="1287"/>
                </a:moveTo>
                <a:lnTo>
                  <a:pt x="2072" y="1287"/>
                </a:lnTo>
                <a:lnTo>
                  <a:pt x="2073" y="1289"/>
                </a:lnTo>
                <a:lnTo>
                  <a:pt x="2075" y="1289"/>
                </a:lnTo>
                <a:lnTo>
                  <a:pt x="2076" y="1287"/>
                </a:lnTo>
                <a:lnTo>
                  <a:pt x="2077" y="1286"/>
                </a:lnTo>
                <a:lnTo>
                  <a:pt x="2076" y="1286"/>
                </a:lnTo>
                <a:lnTo>
                  <a:pt x="2075" y="1286"/>
                </a:lnTo>
                <a:lnTo>
                  <a:pt x="2072" y="1287"/>
                </a:lnTo>
                <a:lnTo>
                  <a:pt x="2072" y="1287"/>
                </a:lnTo>
                <a:lnTo>
                  <a:pt x="2076" y="1279"/>
                </a:lnTo>
                <a:lnTo>
                  <a:pt x="2079" y="1269"/>
                </a:lnTo>
                <a:lnTo>
                  <a:pt x="2079" y="1265"/>
                </a:lnTo>
                <a:lnTo>
                  <a:pt x="2079" y="1261"/>
                </a:lnTo>
                <a:lnTo>
                  <a:pt x="2077" y="1258"/>
                </a:lnTo>
                <a:lnTo>
                  <a:pt x="2072" y="1256"/>
                </a:lnTo>
                <a:lnTo>
                  <a:pt x="2072" y="1256"/>
                </a:lnTo>
                <a:lnTo>
                  <a:pt x="2064" y="1267"/>
                </a:lnTo>
                <a:lnTo>
                  <a:pt x="2054" y="1279"/>
                </a:lnTo>
                <a:lnTo>
                  <a:pt x="2045" y="1291"/>
                </a:lnTo>
                <a:lnTo>
                  <a:pt x="2036" y="1304"/>
                </a:lnTo>
                <a:lnTo>
                  <a:pt x="2036" y="1304"/>
                </a:lnTo>
                <a:lnTo>
                  <a:pt x="2024" y="1313"/>
                </a:lnTo>
                <a:lnTo>
                  <a:pt x="2021" y="1316"/>
                </a:lnTo>
                <a:lnTo>
                  <a:pt x="2020" y="1319"/>
                </a:lnTo>
                <a:lnTo>
                  <a:pt x="2019" y="1322"/>
                </a:lnTo>
                <a:lnTo>
                  <a:pt x="2020" y="1325"/>
                </a:lnTo>
                <a:lnTo>
                  <a:pt x="2020" y="1325"/>
                </a:lnTo>
                <a:lnTo>
                  <a:pt x="2035" y="1318"/>
                </a:lnTo>
                <a:lnTo>
                  <a:pt x="2048" y="1309"/>
                </a:lnTo>
                <a:lnTo>
                  <a:pt x="2061" y="1298"/>
                </a:lnTo>
                <a:lnTo>
                  <a:pt x="2072" y="1287"/>
                </a:lnTo>
                <a:lnTo>
                  <a:pt x="2072" y="1287"/>
                </a:lnTo>
                <a:close/>
                <a:moveTo>
                  <a:pt x="1915" y="1272"/>
                </a:moveTo>
                <a:lnTo>
                  <a:pt x="1915" y="1272"/>
                </a:lnTo>
                <a:lnTo>
                  <a:pt x="1884" y="1291"/>
                </a:lnTo>
                <a:lnTo>
                  <a:pt x="1852" y="1310"/>
                </a:lnTo>
                <a:lnTo>
                  <a:pt x="1822" y="1328"/>
                </a:lnTo>
                <a:lnTo>
                  <a:pt x="1808" y="1338"/>
                </a:lnTo>
                <a:lnTo>
                  <a:pt x="1796" y="1347"/>
                </a:lnTo>
                <a:lnTo>
                  <a:pt x="1796" y="1347"/>
                </a:lnTo>
                <a:lnTo>
                  <a:pt x="1800" y="1352"/>
                </a:lnTo>
                <a:lnTo>
                  <a:pt x="1805" y="1357"/>
                </a:lnTo>
                <a:lnTo>
                  <a:pt x="1805" y="1357"/>
                </a:lnTo>
                <a:lnTo>
                  <a:pt x="1826" y="1348"/>
                </a:lnTo>
                <a:lnTo>
                  <a:pt x="1845" y="1337"/>
                </a:lnTo>
                <a:lnTo>
                  <a:pt x="1884" y="1314"/>
                </a:lnTo>
                <a:lnTo>
                  <a:pt x="1921" y="1291"/>
                </a:lnTo>
                <a:lnTo>
                  <a:pt x="1960" y="1267"/>
                </a:lnTo>
                <a:lnTo>
                  <a:pt x="1960" y="1267"/>
                </a:lnTo>
                <a:lnTo>
                  <a:pt x="1956" y="1262"/>
                </a:lnTo>
                <a:lnTo>
                  <a:pt x="1954" y="1260"/>
                </a:lnTo>
                <a:lnTo>
                  <a:pt x="1951" y="1259"/>
                </a:lnTo>
                <a:lnTo>
                  <a:pt x="1946" y="1258"/>
                </a:lnTo>
                <a:lnTo>
                  <a:pt x="1940" y="1259"/>
                </a:lnTo>
                <a:lnTo>
                  <a:pt x="1933" y="1261"/>
                </a:lnTo>
                <a:lnTo>
                  <a:pt x="1928" y="1264"/>
                </a:lnTo>
                <a:lnTo>
                  <a:pt x="1915" y="1272"/>
                </a:lnTo>
                <a:lnTo>
                  <a:pt x="1915" y="1272"/>
                </a:lnTo>
                <a:close/>
                <a:moveTo>
                  <a:pt x="2100" y="1355"/>
                </a:moveTo>
                <a:lnTo>
                  <a:pt x="2100" y="1355"/>
                </a:lnTo>
                <a:lnTo>
                  <a:pt x="2103" y="1354"/>
                </a:lnTo>
                <a:lnTo>
                  <a:pt x="2108" y="1353"/>
                </a:lnTo>
                <a:lnTo>
                  <a:pt x="2115" y="1348"/>
                </a:lnTo>
                <a:lnTo>
                  <a:pt x="2118" y="1344"/>
                </a:lnTo>
                <a:lnTo>
                  <a:pt x="2122" y="1340"/>
                </a:lnTo>
                <a:lnTo>
                  <a:pt x="2123" y="1337"/>
                </a:lnTo>
                <a:lnTo>
                  <a:pt x="2124" y="1334"/>
                </a:lnTo>
                <a:lnTo>
                  <a:pt x="2124" y="1334"/>
                </a:lnTo>
                <a:lnTo>
                  <a:pt x="2123" y="1330"/>
                </a:lnTo>
                <a:lnTo>
                  <a:pt x="2118" y="1326"/>
                </a:lnTo>
                <a:lnTo>
                  <a:pt x="2107" y="1313"/>
                </a:lnTo>
                <a:lnTo>
                  <a:pt x="2094" y="1302"/>
                </a:lnTo>
                <a:lnTo>
                  <a:pt x="2087" y="1297"/>
                </a:lnTo>
                <a:lnTo>
                  <a:pt x="2083" y="1295"/>
                </a:lnTo>
                <a:lnTo>
                  <a:pt x="2083" y="1295"/>
                </a:lnTo>
                <a:lnTo>
                  <a:pt x="2078" y="1302"/>
                </a:lnTo>
                <a:lnTo>
                  <a:pt x="2072" y="1308"/>
                </a:lnTo>
                <a:lnTo>
                  <a:pt x="2067" y="1314"/>
                </a:lnTo>
                <a:lnTo>
                  <a:pt x="2062" y="1321"/>
                </a:lnTo>
                <a:lnTo>
                  <a:pt x="2062" y="1321"/>
                </a:lnTo>
                <a:lnTo>
                  <a:pt x="2066" y="1324"/>
                </a:lnTo>
                <a:lnTo>
                  <a:pt x="2070" y="1328"/>
                </a:lnTo>
                <a:lnTo>
                  <a:pt x="2079" y="1340"/>
                </a:lnTo>
                <a:lnTo>
                  <a:pt x="2083" y="1345"/>
                </a:lnTo>
                <a:lnTo>
                  <a:pt x="2088" y="1351"/>
                </a:lnTo>
                <a:lnTo>
                  <a:pt x="2094" y="1354"/>
                </a:lnTo>
                <a:lnTo>
                  <a:pt x="2100" y="1355"/>
                </a:lnTo>
                <a:lnTo>
                  <a:pt x="2100" y="1355"/>
                </a:lnTo>
                <a:close/>
                <a:moveTo>
                  <a:pt x="889" y="1308"/>
                </a:moveTo>
                <a:lnTo>
                  <a:pt x="889" y="1308"/>
                </a:lnTo>
                <a:lnTo>
                  <a:pt x="871" y="1308"/>
                </a:lnTo>
                <a:lnTo>
                  <a:pt x="853" y="1307"/>
                </a:lnTo>
                <a:lnTo>
                  <a:pt x="844" y="1308"/>
                </a:lnTo>
                <a:lnTo>
                  <a:pt x="836" y="1310"/>
                </a:lnTo>
                <a:lnTo>
                  <a:pt x="828" y="1313"/>
                </a:lnTo>
                <a:lnTo>
                  <a:pt x="822" y="1319"/>
                </a:lnTo>
                <a:lnTo>
                  <a:pt x="822" y="1319"/>
                </a:lnTo>
                <a:lnTo>
                  <a:pt x="858" y="1322"/>
                </a:lnTo>
                <a:lnTo>
                  <a:pt x="895" y="1326"/>
                </a:lnTo>
                <a:lnTo>
                  <a:pt x="931" y="1329"/>
                </a:lnTo>
                <a:lnTo>
                  <a:pt x="949" y="1329"/>
                </a:lnTo>
                <a:lnTo>
                  <a:pt x="968" y="1329"/>
                </a:lnTo>
                <a:lnTo>
                  <a:pt x="968" y="1329"/>
                </a:lnTo>
                <a:lnTo>
                  <a:pt x="965" y="1324"/>
                </a:lnTo>
                <a:lnTo>
                  <a:pt x="962" y="1321"/>
                </a:lnTo>
                <a:lnTo>
                  <a:pt x="958" y="1317"/>
                </a:lnTo>
                <a:lnTo>
                  <a:pt x="954" y="1314"/>
                </a:lnTo>
                <a:lnTo>
                  <a:pt x="944" y="1310"/>
                </a:lnTo>
                <a:lnTo>
                  <a:pt x="934" y="1308"/>
                </a:lnTo>
                <a:lnTo>
                  <a:pt x="924" y="1307"/>
                </a:lnTo>
                <a:lnTo>
                  <a:pt x="912" y="1307"/>
                </a:lnTo>
                <a:lnTo>
                  <a:pt x="889" y="1308"/>
                </a:lnTo>
                <a:lnTo>
                  <a:pt x="889" y="1308"/>
                </a:lnTo>
                <a:close/>
                <a:moveTo>
                  <a:pt x="820" y="1338"/>
                </a:moveTo>
                <a:lnTo>
                  <a:pt x="820" y="1338"/>
                </a:lnTo>
                <a:lnTo>
                  <a:pt x="819" y="1369"/>
                </a:lnTo>
                <a:lnTo>
                  <a:pt x="818" y="1399"/>
                </a:lnTo>
                <a:lnTo>
                  <a:pt x="818" y="1455"/>
                </a:lnTo>
                <a:lnTo>
                  <a:pt x="818" y="1455"/>
                </a:lnTo>
                <a:lnTo>
                  <a:pt x="821" y="1476"/>
                </a:lnTo>
                <a:lnTo>
                  <a:pt x="824" y="1499"/>
                </a:lnTo>
                <a:lnTo>
                  <a:pt x="825" y="1522"/>
                </a:lnTo>
                <a:lnTo>
                  <a:pt x="826" y="1546"/>
                </a:lnTo>
                <a:lnTo>
                  <a:pt x="827" y="1594"/>
                </a:lnTo>
                <a:lnTo>
                  <a:pt x="827" y="1644"/>
                </a:lnTo>
                <a:lnTo>
                  <a:pt x="826" y="1696"/>
                </a:lnTo>
                <a:lnTo>
                  <a:pt x="826" y="1747"/>
                </a:lnTo>
                <a:lnTo>
                  <a:pt x="827" y="1798"/>
                </a:lnTo>
                <a:lnTo>
                  <a:pt x="828" y="1824"/>
                </a:lnTo>
                <a:lnTo>
                  <a:pt x="830" y="1850"/>
                </a:lnTo>
                <a:lnTo>
                  <a:pt x="830" y="1850"/>
                </a:lnTo>
                <a:lnTo>
                  <a:pt x="827" y="1857"/>
                </a:lnTo>
                <a:lnTo>
                  <a:pt x="826" y="1865"/>
                </a:lnTo>
                <a:lnTo>
                  <a:pt x="825" y="1872"/>
                </a:lnTo>
                <a:lnTo>
                  <a:pt x="824" y="1881"/>
                </a:lnTo>
                <a:lnTo>
                  <a:pt x="825" y="1899"/>
                </a:lnTo>
                <a:lnTo>
                  <a:pt x="826" y="1917"/>
                </a:lnTo>
                <a:lnTo>
                  <a:pt x="826" y="1917"/>
                </a:lnTo>
                <a:lnTo>
                  <a:pt x="836" y="2037"/>
                </a:lnTo>
                <a:lnTo>
                  <a:pt x="840" y="2096"/>
                </a:lnTo>
                <a:lnTo>
                  <a:pt x="843" y="2154"/>
                </a:lnTo>
                <a:lnTo>
                  <a:pt x="843" y="2154"/>
                </a:lnTo>
                <a:lnTo>
                  <a:pt x="849" y="2152"/>
                </a:lnTo>
                <a:lnTo>
                  <a:pt x="855" y="2151"/>
                </a:lnTo>
                <a:lnTo>
                  <a:pt x="861" y="2151"/>
                </a:lnTo>
                <a:lnTo>
                  <a:pt x="869" y="2151"/>
                </a:lnTo>
                <a:lnTo>
                  <a:pt x="881" y="2153"/>
                </a:lnTo>
                <a:lnTo>
                  <a:pt x="886" y="2154"/>
                </a:lnTo>
                <a:lnTo>
                  <a:pt x="891" y="2154"/>
                </a:lnTo>
                <a:lnTo>
                  <a:pt x="891" y="2154"/>
                </a:lnTo>
                <a:lnTo>
                  <a:pt x="889" y="2128"/>
                </a:lnTo>
                <a:lnTo>
                  <a:pt x="888" y="2101"/>
                </a:lnTo>
                <a:lnTo>
                  <a:pt x="888" y="2045"/>
                </a:lnTo>
                <a:lnTo>
                  <a:pt x="887" y="2016"/>
                </a:lnTo>
                <a:lnTo>
                  <a:pt x="886" y="1988"/>
                </a:lnTo>
                <a:lnTo>
                  <a:pt x="884" y="1961"/>
                </a:lnTo>
                <a:lnTo>
                  <a:pt x="881" y="1937"/>
                </a:lnTo>
                <a:lnTo>
                  <a:pt x="881" y="1937"/>
                </a:lnTo>
                <a:lnTo>
                  <a:pt x="884" y="1926"/>
                </a:lnTo>
                <a:lnTo>
                  <a:pt x="885" y="1915"/>
                </a:lnTo>
                <a:lnTo>
                  <a:pt x="886" y="1902"/>
                </a:lnTo>
                <a:lnTo>
                  <a:pt x="886" y="1890"/>
                </a:lnTo>
                <a:lnTo>
                  <a:pt x="885" y="1867"/>
                </a:lnTo>
                <a:lnTo>
                  <a:pt x="883" y="1848"/>
                </a:lnTo>
                <a:lnTo>
                  <a:pt x="883" y="1848"/>
                </a:lnTo>
                <a:lnTo>
                  <a:pt x="884" y="1841"/>
                </a:lnTo>
                <a:lnTo>
                  <a:pt x="885" y="1836"/>
                </a:lnTo>
                <a:lnTo>
                  <a:pt x="887" y="1829"/>
                </a:lnTo>
                <a:lnTo>
                  <a:pt x="887" y="1824"/>
                </a:lnTo>
                <a:lnTo>
                  <a:pt x="887" y="1824"/>
                </a:lnTo>
                <a:lnTo>
                  <a:pt x="886" y="1819"/>
                </a:lnTo>
                <a:lnTo>
                  <a:pt x="884" y="1813"/>
                </a:lnTo>
                <a:lnTo>
                  <a:pt x="883" y="1808"/>
                </a:lnTo>
                <a:lnTo>
                  <a:pt x="881" y="1803"/>
                </a:lnTo>
                <a:lnTo>
                  <a:pt x="881" y="1803"/>
                </a:lnTo>
                <a:lnTo>
                  <a:pt x="879" y="1779"/>
                </a:lnTo>
                <a:lnTo>
                  <a:pt x="877" y="1754"/>
                </a:lnTo>
                <a:lnTo>
                  <a:pt x="876" y="1703"/>
                </a:lnTo>
                <a:lnTo>
                  <a:pt x="876" y="1703"/>
                </a:lnTo>
                <a:lnTo>
                  <a:pt x="877" y="1607"/>
                </a:lnTo>
                <a:lnTo>
                  <a:pt x="879" y="1517"/>
                </a:lnTo>
                <a:lnTo>
                  <a:pt x="880" y="1432"/>
                </a:lnTo>
                <a:lnTo>
                  <a:pt x="879" y="1351"/>
                </a:lnTo>
                <a:lnTo>
                  <a:pt x="879" y="1351"/>
                </a:lnTo>
                <a:lnTo>
                  <a:pt x="882" y="1349"/>
                </a:lnTo>
                <a:lnTo>
                  <a:pt x="885" y="1348"/>
                </a:lnTo>
                <a:lnTo>
                  <a:pt x="889" y="1347"/>
                </a:lnTo>
                <a:lnTo>
                  <a:pt x="891" y="1344"/>
                </a:lnTo>
                <a:lnTo>
                  <a:pt x="891" y="1344"/>
                </a:lnTo>
                <a:lnTo>
                  <a:pt x="881" y="1344"/>
                </a:lnTo>
                <a:lnTo>
                  <a:pt x="871" y="1344"/>
                </a:lnTo>
                <a:lnTo>
                  <a:pt x="854" y="1341"/>
                </a:lnTo>
                <a:lnTo>
                  <a:pt x="838" y="1338"/>
                </a:lnTo>
                <a:lnTo>
                  <a:pt x="829" y="1338"/>
                </a:lnTo>
                <a:lnTo>
                  <a:pt x="820" y="1338"/>
                </a:lnTo>
                <a:lnTo>
                  <a:pt x="820" y="1338"/>
                </a:lnTo>
                <a:close/>
                <a:moveTo>
                  <a:pt x="900" y="1351"/>
                </a:moveTo>
                <a:lnTo>
                  <a:pt x="900" y="1351"/>
                </a:lnTo>
                <a:lnTo>
                  <a:pt x="900" y="1383"/>
                </a:lnTo>
                <a:lnTo>
                  <a:pt x="898" y="1414"/>
                </a:lnTo>
                <a:lnTo>
                  <a:pt x="894" y="1474"/>
                </a:lnTo>
                <a:lnTo>
                  <a:pt x="894" y="1474"/>
                </a:lnTo>
                <a:lnTo>
                  <a:pt x="892" y="1504"/>
                </a:lnTo>
                <a:lnTo>
                  <a:pt x="894" y="1534"/>
                </a:lnTo>
                <a:lnTo>
                  <a:pt x="894" y="1595"/>
                </a:lnTo>
                <a:lnTo>
                  <a:pt x="894" y="1595"/>
                </a:lnTo>
                <a:lnTo>
                  <a:pt x="892" y="1668"/>
                </a:lnTo>
                <a:lnTo>
                  <a:pt x="892" y="1703"/>
                </a:lnTo>
                <a:lnTo>
                  <a:pt x="894" y="1740"/>
                </a:lnTo>
                <a:lnTo>
                  <a:pt x="894" y="1740"/>
                </a:lnTo>
                <a:lnTo>
                  <a:pt x="899" y="1805"/>
                </a:lnTo>
                <a:lnTo>
                  <a:pt x="904" y="1871"/>
                </a:lnTo>
                <a:lnTo>
                  <a:pt x="907" y="1939"/>
                </a:lnTo>
                <a:lnTo>
                  <a:pt x="909" y="1972"/>
                </a:lnTo>
                <a:lnTo>
                  <a:pt x="909" y="2007"/>
                </a:lnTo>
                <a:lnTo>
                  <a:pt x="909" y="2007"/>
                </a:lnTo>
                <a:lnTo>
                  <a:pt x="907" y="2026"/>
                </a:lnTo>
                <a:lnTo>
                  <a:pt x="906" y="2045"/>
                </a:lnTo>
                <a:lnTo>
                  <a:pt x="904" y="2064"/>
                </a:lnTo>
                <a:lnTo>
                  <a:pt x="904" y="2083"/>
                </a:lnTo>
                <a:lnTo>
                  <a:pt x="904" y="2083"/>
                </a:lnTo>
                <a:lnTo>
                  <a:pt x="906" y="2102"/>
                </a:lnTo>
                <a:lnTo>
                  <a:pt x="909" y="2122"/>
                </a:lnTo>
                <a:lnTo>
                  <a:pt x="909" y="2131"/>
                </a:lnTo>
                <a:lnTo>
                  <a:pt x="910" y="2140"/>
                </a:lnTo>
                <a:lnTo>
                  <a:pt x="909" y="2150"/>
                </a:lnTo>
                <a:lnTo>
                  <a:pt x="906" y="2158"/>
                </a:lnTo>
                <a:lnTo>
                  <a:pt x="906" y="2158"/>
                </a:lnTo>
                <a:lnTo>
                  <a:pt x="920" y="2159"/>
                </a:lnTo>
                <a:lnTo>
                  <a:pt x="935" y="2161"/>
                </a:lnTo>
                <a:lnTo>
                  <a:pt x="948" y="2162"/>
                </a:lnTo>
                <a:lnTo>
                  <a:pt x="952" y="2162"/>
                </a:lnTo>
                <a:lnTo>
                  <a:pt x="956" y="2162"/>
                </a:lnTo>
                <a:lnTo>
                  <a:pt x="956" y="2162"/>
                </a:lnTo>
                <a:lnTo>
                  <a:pt x="952" y="2134"/>
                </a:lnTo>
                <a:lnTo>
                  <a:pt x="951" y="2106"/>
                </a:lnTo>
                <a:lnTo>
                  <a:pt x="950" y="2078"/>
                </a:lnTo>
                <a:lnTo>
                  <a:pt x="950" y="2050"/>
                </a:lnTo>
                <a:lnTo>
                  <a:pt x="952" y="1995"/>
                </a:lnTo>
                <a:lnTo>
                  <a:pt x="954" y="1943"/>
                </a:lnTo>
                <a:lnTo>
                  <a:pt x="954" y="1943"/>
                </a:lnTo>
                <a:lnTo>
                  <a:pt x="952" y="1922"/>
                </a:lnTo>
                <a:lnTo>
                  <a:pt x="952" y="1900"/>
                </a:lnTo>
                <a:lnTo>
                  <a:pt x="951" y="1879"/>
                </a:lnTo>
                <a:lnTo>
                  <a:pt x="951" y="1856"/>
                </a:lnTo>
                <a:lnTo>
                  <a:pt x="951" y="1856"/>
                </a:lnTo>
                <a:lnTo>
                  <a:pt x="951" y="1832"/>
                </a:lnTo>
                <a:lnTo>
                  <a:pt x="950" y="1807"/>
                </a:lnTo>
                <a:lnTo>
                  <a:pt x="948" y="1758"/>
                </a:lnTo>
                <a:lnTo>
                  <a:pt x="946" y="1707"/>
                </a:lnTo>
                <a:lnTo>
                  <a:pt x="945" y="1682"/>
                </a:lnTo>
                <a:lnTo>
                  <a:pt x="945" y="1656"/>
                </a:lnTo>
                <a:lnTo>
                  <a:pt x="945" y="1656"/>
                </a:lnTo>
                <a:lnTo>
                  <a:pt x="945" y="1499"/>
                </a:lnTo>
                <a:lnTo>
                  <a:pt x="945" y="1349"/>
                </a:lnTo>
                <a:lnTo>
                  <a:pt x="945" y="1349"/>
                </a:lnTo>
                <a:lnTo>
                  <a:pt x="920" y="1347"/>
                </a:lnTo>
                <a:lnTo>
                  <a:pt x="894" y="1347"/>
                </a:lnTo>
                <a:lnTo>
                  <a:pt x="894" y="1347"/>
                </a:lnTo>
                <a:lnTo>
                  <a:pt x="896" y="1348"/>
                </a:lnTo>
                <a:lnTo>
                  <a:pt x="897" y="1349"/>
                </a:lnTo>
                <a:lnTo>
                  <a:pt x="899" y="1350"/>
                </a:lnTo>
                <a:lnTo>
                  <a:pt x="900" y="1351"/>
                </a:lnTo>
                <a:lnTo>
                  <a:pt x="900" y="1351"/>
                </a:lnTo>
                <a:close/>
                <a:moveTo>
                  <a:pt x="768" y="1377"/>
                </a:moveTo>
                <a:lnTo>
                  <a:pt x="768" y="1377"/>
                </a:lnTo>
                <a:lnTo>
                  <a:pt x="755" y="1410"/>
                </a:lnTo>
                <a:lnTo>
                  <a:pt x="742" y="1444"/>
                </a:lnTo>
                <a:lnTo>
                  <a:pt x="712" y="1514"/>
                </a:lnTo>
                <a:lnTo>
                  <a:pt x="698" y="1549"/>
                </a:lnTo>
                <a:lnTo>
                  <a:pt x="685" y="1584"/>
                </a:lnTo>
                <a:lnTo>
                  <a:pt x="673" y="1620"/>
                </a:lnTo>
                <a:lnTo>
                  <a:pt x="662" y="1656"/>
                </a:lnTo>
                <a:lnTo>
                  <a:pt x="662" y="1656"/>
                </a:lnTo>
                <a:lnTo>
                  <a:pt x="640" y="1717"/>
                </a:lnTo>
                <a:lnTo>
                  <a:pt x="617" y="1776"/>
                </a:lnTo>
                <a:lnTo>
                  <a:pt x="571" y="1894"/>
                </a:lnTo>
                <a:lnTo>
                  <a:pt x="550" y="1953"/>
                </a:lnTo>
                <a:lnTo>
                  <a:pt x="527" y="2011"/>
                </a:lnTo>
                <a:lnTo>
                  <a:pt x="507" y="2071"/>
                </a:lnTo>
                <a:lnTo>
                  <a:pt x="488" y="2132"/>
                </a:lnTo>
                <a:lnTo>
                  <a:pt x="488" y="2132"/>
                </a:lnTo>
                <a:lnTo>
                  <a:pt x="475" y="2161"/>
                </a:lnTo>
                <a:lnTo>
                  <a:pt x="462" y="2190"/>
                </a:lnTo>
                <a:lnTo>
                  <a:pt x="440" y="2247"/>
                </a:lnTo>
                <a:lnTo>
                  <a:pt x="418" y="2304"/>
                </a:lnTo>
                <a:lnTo>
                  <a:pt x="406" y="2333"/>
                </a:lnTo>
                <a:lnTo>
                  <a:pt x="395" y="2362"/>
                </a:lnTo>
                <a:lnTo>
                  <a:pt x="395" y="2362"/>
                </a:lnTo>
                <a:lnTo>
                  <a:pt x="462" y="2350"/>
                </a:lnTo>
                <a:lnTo>
                  <a:pt x="493" y="2344"/>
                </a:lnTo>
                <a:lnTo>
                  <a:pt x="526" y="2340"/>
                </a:lnTo>
                <a:lnTo>
                  <a:pt x="526" y="2340"/>
                </a:lnTo>
                <a:lnTo>
                  <a:pt x="524" y="2333"/>
                </a:lnTo>
                <a:lnTo>
                  <a:pt x="522" y="2326"/>
                </a:lnTo>
                <a:lnTo>
                  <a:pt x="522" y="2319"/>
                </a:lnTo>
                <a:lnTo>
                  <a:pt x="522" y="2312"/>
                </a:lnTo>
                <a:lnTo>
                  <a:pt x="522" y="2305"/>
                </a:lnTo>
                <a:lnTo>
                  <a:pt x="523" y="2298"/>
                </a:lnTo>
                <a:lnTo>
                  <a:pt x="525" y="2292"/>
                </a:lnTo>
                <a:lnTo>
                  <a:pt x="528" y="2286"/>
                </a:lnTo>
                <a:lnTo>
                  <a:pt x="532" y="2280"/>
                </a:lnTo>
                <a:lnTo>
                  <a:pt x="535" y="2275"/>
                </a:lnTo>
                <a:lnTo>
                  <a:pt x="544" y="2264"/>
                </a:lnTo>
                <a:lnTo>
                  <a:pt x="555" y="2256"/>
                </a:lnTo>
                <a:lnTo>
                  <a:pt x="569" y="2249"/>
                </a:lnTo>
                <a:lnTo>
                  <a:pt x="569" y="2249"/>
                </a:lnTo>
                <a:lnTo>
                  <a:pt x="596" y="2238"/>
                </a:lnTo>
                <a:lnTo>
                  <a:pt x="625" y="2228"/>
                </a:lnTo>
                <a:lnTo>
                  <a:pt x="684" y="2206"/>
                </a:lnTo>
                <a:lnTo>
                  <a:pt x="745" y="2187"/>
                </a:lnTo>
                <a:lnTo>
                  <a:pt x="803" y="2169"/>
                </a:lnTo>
                <a:lnTo>
                  <a:pt x="803" y="2169"/>
                </a:lnTo>
                <a:lnTo>
                  <a:pt x="809" y="2165"/>
                </a:lnTo>
                <a:lnTo>
                  <a:pt x="814" y="2159"/>
                </a:lnTo>
                <a:lnTo>
                  <a:pt x="818" y="2158"/>
                </a:lnTo>
                <a:lnTo>
                  <a:pt x="821" y="2157"/>
                </a:lnTo>
                <a:lnTo>
                  <a:pt x="824" y="2156"/>
                </a:lnTo>
                <a:lnTo>
                  <a:pt x="828" y="2158"/>
                </a:lnTo>
                <a:lnTo>
                  <a:pt x="828" y="2158"/>
                </a:lnTo>
                <a:lnTo>
                  <a:pt x="825" y="2137"/>
                </a:lnTo>
                <a:lnTo>
                  <a:pt x="823" y="2115"/>
                </a:lnTo>
                <a:lnTo>
                  <a:pt x="821" y="2094"/>
                </a:lnTo>
                <a:lnTo>
                  <a:pt x="821" y="2073"/>
                </a:lnTo>
                <a:lnTo>
                  <a:pt x="820" y="2028"/>
                </a:lnTo>
                <a:lnTo>
                  <a:pt x="818" y="1981"/>
                </a:lnTo>
                <a:lnTo>
                  <a:pt x="818" y="1981"/>
                </a:lnTo>
                <a:lnTo>
                  <a:pt x="814" y="1952"/>
                </a:lnTo>
                <a:lnTo>
                  <a:pt x="810" y="1922"/>
                </a:lnTo>
                <a:lnTo>
                  <a:pt x="808" y="1907"/>
                </a:lnTo>
                <a:lnTo>
                  <a:pt x="807" y="1892"/>
                </a:lnTo>
                <a:lnTo>
                  <a:pt x="806" y="1875"/>
                </a:lnTo>
                <a:lnTo>
                  <a:pt x="807" y="1860"/>
                </a:lnTo>
                <a:lnTo>
                  <a:pt x="807" y="1860"/>
                </a:lnTo>
                <a:lnTo>
                  <a:pt x="808" y="1850"/>
                </a:lnTo>
                <a:lnTo>
                  <a:pt x="810" y="1839"/>
                </a:lnTo>
                <a:lnTo>
                  <a:pt x="812" y="1828"/>
                </a:lnTo>
                <a:lnTo>
                  <a:pt x="813" y="1818"/>
                </a:lnTo>
                <a:lnTo>
                  <a:pt x="813" y="1818"/>
                </a:lnTo>
                <a:lnTo>
                  <a:pt x="812" y="1796"/>
                </a:lnTo>
                <a:lnTo>
                  <a:pt x="810" y="1776"/>
                </a:lnTo>
                <a:lnTo>
                  <a:pt x="808" y="1754"/>
                </a:lnTo>
                <a:lnTo>
                  <a:pt x="807" y="1733"/>
                </a:lnTo>
                <a:lnTo>
                  <a:pt x="807" y="1733"/>
                </a:lnTo>
                <a:lnTo>
                  <a:pt x="807" y="1710"/>
                </a:lnTo>
                <a:lnTo>
                  <a:pt x="808" y="1687"/>
                </a:lnTo>
                <a:lnTo>
                  <a:pt x="809" y="1642"/>
                </a:lnTo>
                <a:lnTo>
                  <a:pt x="809" y="1642"/>
                </a:lnTo>
                <a:lnTo>
                  <a:pt x="809" y="1607"/>
                </a:lnTo>
                <a:lnTo>
                  <a:pt x="807" y="1570"/>
                </a:lnTo>
                <a:lnTo>
                  <a:pt x="804" y="1500"/>
                </a:lnTo>
                <a:lnTo>
                  <a:pt x="800" y="1426"/>
                </a:lnTo>
                <a:lnTo>
                  <a:pt x="800" y="1388"/>
                </a:lnTo>
                <a:lnTo>
                  <a:pt x="800" y="1351"/>
                </a:lnTo>
                <a:lnTo>
                  <a:pt x="800" y="1351"/>
                </a:lnTo>
                <a:lnTo>
                  <a:pt x="799" y="1349"/>
                </a:lnTo>
                <a:lnTo>
                  <a:pt x="796" y="1349"/>
                </a:lnTo>
                <a:lnTo>
                  <a:pt x="796" y="1349"/>
                </a:lnTo>
                <a:lnTo>
                  <a:pt x="793" y="1359"/>
                </a:lnTo>
                <a:lnTo>
                  <a:pt x="791" y="1365"/>
                </a:lnTo>
                <a:lnTo>
                  <a:pt x="789" y="1369"/>
                </a:lnTo>
                <a:lnTo>
                  <a:pt x="785" y="1372"/>
                </a:lnTo>
                <a:lnTo>
                  <a:pt x="781" y="1374"/>
                </a:lnTo>
                <a:lnTo>
                  <a:pt x="775" y="1375"/>
                </a:lnTo>
                <a:lnTo>
                  <a:pt x="768" y="1377"/>
                </a:lnTo>
                <a:lnTo>
                  <a:pt x="768" y="1377"/>
                </a:lnTo>
                <a:close/>
                <a:moveTo>
                  <a:pt x="968" y="1349"/>
                </a:moveTo>
                <a:lnTo>
                  <a:pt x="968" y="1349"/>
                </a:lnTo>
                <a:lnTo>
                  <a:pt x="964" y="1353"/>
                </a:lnTo>
                <a:lnTo>
                  <a:pt x="962" y="1358"/>
                </a:lnTo>
                <a:lnTo>
                  <a:pt x="961" y="1366"/>
                </a:lnTo>
                <a:lnTo>
                  <a:pt x="960" y="1372"/>
                </a:lnTo>
                <a:lnTo>
                  <a:pt x="960" y="1372"/>
                </a:lnTo>
                <a:lnTo>
                  <a:pt x="958" y="1396"/>
                </a:lnTo>
                <a:lnTo>
                  <a:pt x="957" y="1422"/>
                </a:lnTo>
                <a:lnTo>
                  <a:pt x="957" y="1446"/>
                </a:lnTo>
                <a:lnTo>
                  <a:pt x="958" y="1472"/>
                </a:lnTo>
                <a:lnTo>
                  <a:pt x="960" y="1522"/>
                </a:lnTo>
                <a:lnTo>
                  <a:pt x="964" y="1569"/>
                </a:lnTo>
                <a:lnTo>
                  <a:pt x="964" y="1569"/>
                </a:lnTo>
                <a:lnTo>
                  <a:pt x="964" y="1599"/>
                </a:lnTo>
                <a:lnTo>
                  <a:pt x="964" y="1628"/>
                </a:lnTo>
                <a:lnTo>
                  <a:pt x="962" y="1657"/>
                </a:lnTo>
                <a:lnTo>
                  <a:pt x="962" y="1686"/>
                </a:lnTo>
                <a:lnTo>
                  <a:pt x="962" y="1686"/>
                </a:lnTo>
                <a:lnTo>
                  <a:pt x="962" y="1714"/>
                </a:lnTo>
                <a:lnTo>
                  <a:pt x="964" y="1742"/>
                </a:lnTo>
                <a:lnTo>
                  <a:pt x="967" y="1796"/>
                </a:lnTo>
                <a:lnTo>
                  <a:pt x="970" y="1824"/>
                </a:lnTo>
                <a:lnTo>
                  <a:pt x="971" y="1851"/>
                </a:lnTo>
                <a:lnTo>
                  <a:pt x="972" y="1879"/>
                </a:lnTo>
                <a:lnTo>
                  <a:pt x="971" y="1905"/>
                </a:lnTo>
                <a:lnTo>
                  <a:pt x="971" y="1905"/>
                </a:lnTo>
                <a:lnTo>
                  <a:pt x="970" y="1925"/>
                </a:lnTo>
                <a:lnTo>
                  <a:pt x="970" y="1943"/>
                </a:lnTo>
                <a:lnTo>
                  <a:pt x="971" y="1977"/>
                </a:lnTo>
                <a:lnTo>
                  <a:pt x="971" y="1977"/>
                </a:lnTo>
                <a:lnTo>
                  <a:pt x="971" y="2020"/>
                </a:lnTo>
                <a:lnTo>
                  <a:pt x="971" y="2040"/>
                </a:lnTo>
                <a:lnTo>
                  <a:pt x="973" y="2060"/>
                </a:lnTo>
                <a:lnTo>
                  <a:pt x="973" y="2060"/>
                </a:lnTo>
                <a:lnTo>
                  <a:pt x="974" y="2065"/>
                </a:lnTo>
                <a:lnTo>
                  <a:pt x="976" y="2069"/>
                </a:lnTo>
                <a:lnTo>
                  <a:pt x="977" y="2075"/>
                </a:lnTo>
                <a:lnTo>
                  <a:pt x="979" y="2079"/>
                </a:lnTo>
                <a:lnTo>
                  <a:pt x="979" y="2079"/>
                </a:lnTo>
                <a:lnTo>
                  <a:pt x="979" y="2090"/>
                </a:lnTo>
                <a:lnTo>
                  <a:pt x="979" y="2100"/>
                </a:lnTo>
                <a:lnTo>
                  <a:pt x="978" y="2124"/>
                </a:lnTo>
                <a:lnTo>
                  <a:pt x="977" y="2146"/>
                </a:lnTo>
                <a:lnTo>
                  <a:pt x="978" y="2158"/>
                </a:lnTo>
                <a:lnTo>
                  <a:pt x="979" y="2169"/>
                </a:lnTo>
                <a:lnTo>
                  <a:pt x="979" y="2169"/>
                </a:lnTo>
                <a:lnTo>
                  <a:pt x="1108" y="2215"/>
                </a:lnTo>
                <a:lnTo>
                  <a:pt x="1174" y="2240"/>
                </a:lnTo>
                <a:lnTo>
                  <a:pt x="1205" y="2252"/>
                </a:lnTo>
                <a:lnTo>
                  <a:pt x="1234" y="2264"/>
                </a:lnTo>
                <a:lnTo>
                  <a:pt x="1234" y="2264"/>
                </a:lnTo>
                <a:lnTo>
                  <a:pt x="1238" y="2266"/>
                </a:lnTo>
                <a:lnTo>
                  <a:pt x="1243" y="2270"/>
                </a:lnTo>
                <a:lnTo>
                  <a:pt x="1249" y="2276"/>
                </a:lnTo>
                <a:lnTo>
                  <a:pt x="1255" y="2285"/>
                </a:lnTo>
                <a:lnTo>
                  <a:pt x="1260" y="2295"/>
                </a:lnTo>
                <a:lnTo>
                  <a:pt x="1263" y="2306"/>
                </a:lnTo>
                <a:lnTo>
                  <a:pt x="1264" y="2318"/>
                </a:lnTo>
                <a:lnTo>
                  <a:pt x="1265" y="2328"/>
                </a:lnTo>
                <a:lnTo>
                  <a:pt x="1263" y="2340"/>
                </a:lnTo>
                <a:lnTo>
                  <a:pt x="1263" y="2340"/>
                </a:lnTo>
                <a:lnTo>
                  <a:pt x="1274" y="2341"/>
                </a:lnTo>
                <a:lnTo>
                  <a:pt x="1284" y="2343"/>
                </a:lnTo>
                <a:lnTo>
                  <a:pt x="1305" y="2349"/>
                </a:lnTo>
                <a:lnTo>
                  <a:pt x="1324" y="2353"/>
                </a:lnTo>
                <a:lnTo>
                  <a:pt x="1334" y="2355"/>
                </a:lnTo>
                <a:lnTo>
                  <a:pt x="1342" y="2355"/>
                </a:lnTo>
                <a:lnTo>
                  <a:pt x="1342" y="2355"/>
                </a:lnTo>
                <a:lnTo>
                  <a:pt x="1278" y="2179"/>
                </a:lnTo>
                <a:lnTo>
                  <a:pt x="1215" y="2002"/>
                </a:lnTo>
                <a:lnTo>
                  <a:pt x="1183" y="1913"/>
                </a:lnTo>
                <a:lnTo>
                  <a:pt x="1149" y="1826"/>
                </a:lnTo>
                <a:lnTo>
                  <a:pt x="1116" y="1740"/>
                </a:lnTo>
                <a:lnTo>
                  <a:pt x="1081" y="1654"/>
                </a:lnTo>
                <a:lnTo>
                  <a:pt x="1081" y="1654"/>
                </a:lnTo>
                <a:lnTo>
                  <a:pt x="1078" y="1639"/>
                </a:lnTo>
                <a:lnTo>
                  <a:pt x="1074" y="1624"/>
                </a:lnTo>
                <a:lnTo>
                  <a:pt x="1070" y="1611"/>
                </a:lnTo>
                <a:lnTo>
                  <a:pt x="1065" y="1598"/>
                </a:lnTo>
                <a:lnTo>
                  <a:pt x="1055" y="1572"/>
                </a:lnTo>
                <a:lnTo>
                  <a:pt x="1045" y="1548"/>
                </a:lnTo>
                <a:lnTo>
                  <a:pt x="1045" y="1548"/>
                </a:lnTo>
                <a:lnTo>
                  <a:pt x="1039" y="1531"/>
                </a:lnTo>
                <a:lnTo>
                  <a:pt x="1034" y="1513"/>
                </a:lnTo>
                <a:lnTo>
                  <a:pt x="1030" y="1495"/>
                </a:lnTo>
                <a:lnTo>
                  <a:pt x="1023" y="1478"/>
                </a:lnTo>
                <a:lnTo>
                  <a:pt x="1023" y="1478"/>
                </a:lnTo>
                <a:lnTo>
                  <a:pt x="1019" y="1466"/>
                </a:lnTo>
                <a:lnTo>
                  <a:pt x="1012" y="1456"/>
                </a:lnTo>
                <a:lnTo>
                  <a:pt x="1007" y="1445"/>
                </a:lnTo>
                <a:lnTo>
                  <a:pt x="1002" y="1433"/>
                </a:lnTo>
                <a:lnTo>
                  <a:pt x="1002" y="1433"/>
                </a:lnTo>
                <a:lnTo>
                  <a:pt x="1000" y="1425"/>
                </a:lnTo>
                <a:lnTo>
                  <a:pt x="996" y="1415"/>
                </a:lnTo>
                <a:lnTo>
                  <a:pt x="992" y="1397"/>
                </a:lnTo>
                <a:lnTo>
                  <a:pt x="990" y="1388"/>
                </a:lnTo>
                <a:lnTo>
                  <a:pt x="987" y="1381"/>
                </a:lnTo>
                <a:lnTo>
                  <a:pt x="982" y="1373"/>
                </a:lnTo>
                <a:lnTo>
                  <a:pt x="977" y="1368"/>
                </a:lnTo>
                <a:lnTo>
                  <a:pt x="977" y="1368"/>
                </a:lnTo>
                <a:lnTo>
                  <a:pt x="978" y="1359"/>
                </a:lnTo>
                <a:lnTo>
                  <a:pt x="979" y="1354"/>
                </a:lnTo>
                <a:lnTo>
                  <a:pt x="979" y="1352"/>
                </a:lnTo>
                <a:lnTo>
                  <a:pt x="977" y="1350"/>
                </a:lnTo>
                <a:lnTo>
                  <a:pt x="974" y="1349"/>
                </a:lnTo>
                <a:lnTo>
                  <a:pt x="968" y="1349"/>
                </a:lnTo>
                <a:lnTo>
                  <a:pt x="968" y="1349"/>
                </a:lnTo>
                <a:close/>
                <a:moveTo>
                  <a:pt x="641" y="1364"/>
                </a:moveTo>
                <a:lnTo>
                  <a:pt x="641" y="1364"/>
                </a:lnTo>
                <a:lnTo>
                  <a:pt x="637" y="1380"/>
                </a:lnTo>
                <a:lnTo>
                  <a:pt x="631" y="1395"/>
                </a:lnTo>
                <a:lnTo>
                  <a:pt x="619" y="1420"/>
                </a:lnTo>
                <a:lnTo>
                  <a:pt x="614" y="1434"/>
                </a:lnTo>
                <a:lnTo>
                  <a:pt x="609" y="1448"/>
                </a:lnTo>
                <a:lnTo>
                  <a:pt x="604" y="1463"/>
                </a:lnTo>
                <a:lnTo>
                  <a:pt x="600" y="1480"/>
                </a:lnTo>
                <a:lnTo>
                  <a:pt x="600" y="1480"/>
                </a:lnTo>
                <a:lnTo>
                  <a:pt x="593" y="1495"/>
                </a:lnTo>
                <a:lnTo>
                  <a:pt x="585" y="1510"/>
                </a:lnTo>
                <a:lnTo>
                  <a:pt x="579" y="1526"/>
                </a:lnTo>
                <a:lnTo>
                  <a:pt x="573" y="1542"/>
                </a:lnTo>
                <a:lnTo>
                  <a:pt x="563" y="1575"/>
                </a:lnTo>
                <a:lnTo>
                  <a:pt x="552" y="1608"/>
                </a:lnTo>
                <a:lnTo>
                  <a:pt x="552" y="1608"/>
                </a:lnTo>
                <a:lnTo>
                  <a:pt x="528" y="1669"/>
                </a:lnTo>
                <a:lnTo>
                  <a:pt x="504" y="1731"/>
                </a:lnTo>
                <a:lnTo>
                  <a:pt x="480" y="1792"/>
                </a:lnTo>
                <a:lnTo>
                  <a:pt x="459" y="1854"/>
                </a:lnTo>
                <a:lnTo>
                  <a:pt x="459" y="1854"/>
                </a:lnTo>
                <a:lnTo>
                  <a:pt x="447" y="1878"/>
                </a:lnTo>
                <a:lnTo>
                  <a:pt x="436" y="1901"/>
                </a:lnTo>
                <a:lnTo>
                  <a:pt x="416" y="1950"/>
                </a:lnTo>
                <a:lnTo>
                  <a:pt x="397" y="2001"/>
                </a:lnTo>
                <a:lnTo>
                  <a:pt x="379" y="2052"/>
                </a:lnTo>
                <a:lnTo>
                  <a:pt x="360" y="2102"/>
                </a:lnTo>
                <a:lnTo>
                  <a:pt x="342" y="2154"/>
                </a:lnTo>
                <a:lnTo>
                  <a:pt x="323" y="2203"/>
                </a:lnTo>
                <a:lnTo>
                  <a:pt x="312" y="2228"/>
                </a:lnTo>
                <a:lnTo>
                  <a:pt x="301" y="2251"/>
                </a:lnTo>
                <a:lnTo>
                  <a:pt x="301" y="2251"/>
                </a:lnTo>
                <a:lnTo>
                  <a:pt x="299" y="2264"/>
                </a:lnTo>
                <a:lnTo>
                  <a:pt x="297" y="2276"/>
                </a:lnTo>
                <a:lnTo>
                  <a:pt x="291" y="2296"/>
                </a:lnTo>
                <a:lnTo>
                  <a:pt x="285" y="2317"/>
                </a:lnTo>
                <a:lnTo>
                  <a:pt x="283" y="2327"/>
                </a:lnTo>
                <a:lnTo>
                  <a:pt x="282" y="2340"/>
                </a:lnTo>
                <a:lnTo>
                  <a:pt x="282" y="2340"/>
                </a:lnTo>
                <a:lnTo>
                  <a:pt x="265" y="2380"/>
                </a:lnTo>
                <a:lnTo>
                  <a:pt x="250" y="2423"/>
                </a:lnTo>
                <a:lnTo>
                  <a:pt x="236" y="2467"/>
                </a:lnTo>
                <a:lnTo>
                  <a:pt x="222" y="2513"/>
                </a:lnTo>
                <a:lnTo>
                  <a:pt x="222" y="2513"/>
                </a:lnTo>
                <a:lnTo>
                  <a:pt x="216" y="2523"/>
                </a:lnTo>
                <a:lnTo>
                  <a:pt x="210" y="2535"/>
                </a:lnTo>
                <a:lnTo>
                  <a:pt x="205" y="2547"/>
                </a:lnTo>
                <a:lnTo>
                  <a:pt x="201" y="2559"/>
                </a:lnTo>
                <a:lnTo>
                  <a:pt x="193" y="2583"/>
                </a:lnTo>
                <a:lnTo>
                  <a:pt x="185" y="2608"/>
                </a:lnTo>
                <a:lnTo>
                  <a:pt x="185" y="2608"/>
                </a:lnTo>
                <a:lnTo>
                  <a:pt x="174" y="2631"/>
                </a:lnTo>
                <a:lnTo>
                  <a:pt x="163" y="2654"/>
                </a:lnTo>
                <a:lnTo>
                  <a:pt x="154" y="2676"/>
                </a:lnTo>
                <a:lnTo>
                  <a:pt x="149" y="2687"/>
                </a:lnTo>
                <a:lnTo>
                  <a:pt x="146" y="2699"/>
                </a:lnTo>
                <a:lnTo>
                  <a:pt x="146" y="2699"/>
                </a:lnTo>
                <a:lnTo>
                  <a:pt x="156" y="2704"/>
                </a:lnTo>
                <a:lnTo>
                  <a:pt x="168" y="2710"/>
                </a:lnTo>
                <a:lnTo>
                  <a:pt x="178" y="2713"/>
                </a:lnTo>
                <a:lnTo>
                  <a:pt x="184" y="2714"/>
                </a:lnTo>
                <a:lnTo>
                  <a:pt x="189" y="2714"/>
                </a:lnTo>
                <a:lnTo>
                  <a:pt x="189" y="2714"/>
                </a:lnTo>
                <a:lnTo>
                  <a:pt x="190" y="2701"/>
                </a:lnTo>
                <a:lnTo>
                  <a:pt x="193" y="2689"/>
                </a:lnTo>
                <a:lnTo>
                  <a:pt x="198" y="2677"/>
                </a:lnTo>
                <a:lnTo>
                  <a:pt x="202" y="2667"/>
                </a:lnTo>
                <a:lnTo>
                  <a:pt x="212" y="2645"/>
                </a:lnTo>
                <a:lnTo>
                  <a:pt x="220" y="2623"/>
                </a:lnTo>
                <a:lnTo>
                  <a:pt x="220" y="2623"/>
                </a:lnTo>
                <a:lnTo>
                  <a:pt x="231" y="2592"/>
                </a:lnTo>
                <a:lnTo>
                  <a:pt x="241" y="2560"/>
                </a:lnTo>
                <a:lnTo>
                  <a:pt x="241" y="2560"/>
                </a:lnTo>
                <a:lnTo>
                  <a:pt x="263" y="2501"/>
                </a:lnTo>
                <a:lnTo>
                  <a:pt x="284" y="2442"/>
                </a:lnTo>
                <a:lnTo>
                  <a:pt x="294" y="2412"/>
                </a:lnTo>
                <a:lnTo>
                  <a:pt x="304" y="2381"/>
                </a:lnTo>
                <a:lnTo>
                  <a:pt x="313" y="2350"/>
                </a:lnTo>
                <a:lnTo>
                  <a:pt x="321" y="2317"/>
                </a:lnTo>
                <a:lnTo>
                  <a:pt x="321" y="2317"/>
                </a:lnTo>
                <a:lnTo>
                  <a:pt x="343" y="2263"/>
                </a:lnTo>
                <a:lnTo>
                  <a:pt x="365" y="2210"/>
                </a:lnTo>
                <a:lnTo>
                  <a:pt x="405" y="2101"/>
                </a:lnTo>
                <a:lnTo>
                  <a:pt x="445" y="1992"/>
                </a:lnTo>
                <a:lnTo>
                  <a:pt x="486" y="1884"/>
                </a:lnTo>
                <a:lnTo>
                  <a:pt x="486" y="1884"/>
                </a:lnTo>
                <a:lnTo>
                  <a:pt x="511" y="1818"/>
                </a:lnTo>
                <a:lnTo>
                  <a:pt x="536" y="1752"/>
                </a:lnTo>
                <a:lnTo>
                  <a:pt x="584" y="1621"/>
                </a:lnTo>
                <a:lnTo>
                  <a:pt x="609" y="1556"/>
                </a:lnTo>
                <a:lnTo>
                  <a:pt x="633" y="1492"/>
                </a:lnTo>
                <a:lnTo>
                  <a:pt x="659" y="1428"/>
                </a:lnTo>
                <a:lnTo>
                  <a:pt x="686" y="1366"/>
                </a:lnTo>
                <a:lnTo>
                  <a:pt x="686" y="1366"/>
                </a:lnTo>
                <a:lnTo>
                  <a:pt x="675" y="1362"/>
                </a:lnTo>
                <a:lnTo>
                  <a:pt x="662" y="1359"/>
                </a:lnTo>
                <a:lnTo>
                  <a:pt x="656" y="1358"/>
                </a:lnTo>
                <a:lnTo>
                  <a:pt x="649" y="1359"/>
                </a:lnTo>
                <a:lnTo>
                  <a:pt x="645" y="1360"/>
                </a:lnTo>
                <a:lnTo>
                  <a:pt x="641" y="1364"/>
                </a:lnTo>
                <a:lnTo>
                  <a:pt x="641" y="1364"/>
                </a:lnTo>
                <a:close/>
                <a:moveTo>
                  <a:pt x="703" y="1368"/>
                </a:moveTo>
                <a:lnTo>
                  <a:pt x="703" y="1368"/>
                </a:lnTo>
                <a:lnTo>
                  <a:pt x="692" y="1389"/>
                </a:lnTo>
                <a:lnTo>
                  <a:pt x="685" y="1411"/>
                </a:lnTo>
                <a:lnTo>
                  <a:pt x="677" y="1432"/>
                </a:lnTo>
                <a:lnTo>
                  <a:pt x="669" y="1455"/>
                </a:lnTo>
                <a:lnTo>
                  <a:pt x="669" y="1455"/>
                </a:lnTo>
                <a:lnTo>
                  <a:pt x="663" y="1466"/>
                </a:lnTo>
                <a:lnTo>
                  <a:pt x="657" y="1478"/>
                </a:lnTo>
                <a:lnTo>
                  <a:pt x="650" y="1490"/>
                </a:lnTo>
                <a:lnTo>
                  <a:pt x="645" y="1502"/>
                </a:lnTo>
                <a:lnTo>
                  <a:pt x="645" y="1502"/>
                </a:lnTo>
                <a:lnTo>
                  <a:pt x="632" y="1538"/>
                </a:lnTo>
                <a:lnTo>
                  <a:pt x="621" y="1576"/>
                </a:lnTo>
                <a:lnTo>
                  <a:pt x="608" y="1613"/>
                </a:lnTo>
                <a:lnTo>
                  <a:pt x="595" y="1651"/>
                </a:lnTo>
                <a:lnTo>
                  <a:pt x="595" y="1651"/>
                </a:lnTo>
                <a:lnTo>
                  <a:pt x="576" y="1699"/>
                </a:lnTo>
                <a:lnTo>
                  <a:pt x="558" y="1746"/>
                </a:lnTo>
                <a:lnTo>
                  <a:pt x="542" y="1791"/>
                </a:lnTo>
                <a:lnTo>
                  <a:pt x="524" y="1837"/>
                </a:lnTo>
                <a:lnTo>
                  <a:pt x="524" y="1837"/>
                </a:lnTo>
                <a:lnTo>
                  <a:pt x="516" y="1860"/>
                </a:lnTo>
                <a:lnTo>
                  <a:pt x="507" y="1884"/>
                </a:lnTo>
                <a:lnTo>
                  <a:pt x="507" y="1884"/>
                </a:lnTo>
                <a:lnTo>
                  <a:pt x="498" y="1907"/>
                </a:lnTo>
                <a:lnTo>
                  <a:pt x="489" y="1929"/>
                </a:lnTo>
                <a:lnTo>
                  <a:pt x="478" y="1952"/>
                </a:lnTo>
                <a:lnTo>
                  <a:pt x="468" y="1973"/>
                </a:lnTo>
                <a:lnTo>
                  <a:pt x="468" y="1973"/>
                </a:lnTo>
                <a:lnTo>
                  <a:pt x="464" y="1986"/>
                </a:lnTo>
                <a:lnTo>
                  <a:pt x="462" y="1999"/>
                </a:lnTo>
                <a:lnTo>
                  <a:pt x="459" y="2011"/>
                </a:lnTo>
                <a:lnTo>
                  <a:pt x="455" y="2024"/>
                </a:lnTo>
                <a:lnTo>
                  <a:pt x="455" y="2024"/>
                </a:lnTo>
                <a:lnTo>
                  <a:pt x="441" y="2055"/>
                </a:lnTo>
                <a:lnTo>
                  <a:pt x="429" y="2090"/>
                </a:lnTo>
                <a:lnTo>
                  <a:pt x="429" y="2090"/>
                </a:lnTo>
                <a:lnTo>
                  <a:pt x="425" y="2099"/>
                </a:lnTo>
                <a:lnTo>
                  <a:pt x="419" y="2109"/>
                </a:lnTo>
                <a:lnTo>
                  <a:pt x="414" y="2119"/>
                </a:lnTo>
                <a:lnTo>
                  <a:pt x="410" y="2128"/>
                </a:lnTo>
                <a:lnTo>
                  <a:pt x="410" y="2128"/>
                </a:lnTo>
                <a:lnTo>
                  <a:pt x="409" y="2131"/>
                </a:lnTo>
                <a:lnTo>
                  <a:pt x="410" y="2136"/>
                </a:lnTo>
                <a:lnTo>
                  <a:pt x="410" y="2139"/>
                </a:lnTo>
                <a:lnTo>
                  <a:pt x="410" y="2143"/>
                </a:lnTo>
                <a:lnTo>
                  <a:pt x="410" y="2143"/>
                </a:lnTo>
                <a:lnTo>
                  <a:pt x="405" y="2154"/>
                </a:lnTo>
                <a:lnTo>
                  <a:pt x="399" y="2165"/>
                </a:lnTo>
                <a:lnTo>
                  <a:pt x="394" y="2176"/>
                </a:lnTo>
                <a:lnTo>
                  <a:pt x="388" y="2187"/>
                </a:lnTo>
                <a:lnTo>
                  <a:pt x="388" y="2187"/>
                </a:lnTo>
                <a:lnTo>
                  <a:pt x="381" y="2213"/>
                </a:lnTo>
                <a:lnTo>
                  <a:pt x="373" y="2236"/>
                </a:lnTo>
                <a:lnTo>
                  <a:pt x="373" y="2236"/>
                </a:lnTo>
                <a:lnTo>
                  <a:pt x="354" y="2288"/>
                </a:lnTo>
                <a:lnTo>
                  <a:pt x="335" y="2340"/>
                </a:lnTo>
                <a:lnTo>
                  <a:pt x="326" y="2367"/>
                </a:lnTo>
                <a:lnTo>
                  <a:pt x="316" y="2394"/>
                </a:lnTo>
                <a:lnTo>
                  <a:pt x="309" y="2422"/>
                </a:lnTo>
                <a:lnTo>
                  <a:pt x="301" y="2450"/>
                </a:lnTo>
                <a:lnTo>
                  <a:pt x="301" y="2450"/>
                </a:lnTo>
                <a:lnTo>
                  <a:pt x="292" y="2470"/>
                </a:lnTo>
                <a:lnTo>
                  <a:pt x="284" y="2488"/>
                </a:lnTo>
                <a:lnTo>
                  <a:pt x="271" y="2523"/>
                </a:lnTo>
                <a:lnTo>
                  <a:pt x="271" y="2523"/>
                </a:lnTo>
                <a:lnTo>
                  <a:pt x="271" y="2526"/>
                </a:lnTo>
                <a:lnTo>
                  <a:pt x="271" y="2531"/>
                </a:lnTo>
                <a:lnTo>
                  <a:pt x="271" y="2534"/>
                </a:lnTo>
                <a:lnTo>
                  <a:pt x="271" y="2538"/>
                </a:lnTo>
                <a:lnTo>
                  <a:pt x="271" y="2538"/>
                </a:lnTo>
                <a:lnTo>
                  <a:pt x="267" y="2549"/>
                </a:lnTo>
                <a:lnTo>
                  <a:pt x="262" y="2561"/>
                </a:lnTo>
                <a:lnTo>
                  <a:pt x="256" y="2573"/>
                </a:lnTo>
                <a:lnTo>
                  <a:pt x="252" y="2584"/>
                </a:lnTo>
                <a:lnTo>
                  <a:pt x="252" y="2584"/>
                </a:lnTo>
                <a:lnTo>
                  <a:pt x="240" y="2621"/>
                </a:lnTo>
                <a:lnTo>
                  <a:pt x="229" y="2654"/>
                </a:lnTo>
                <a:lnTo>
                  <a:pt x="217" y="2686"/>
                </a:lnTo>
                <a:lnTo>
                  <a:pt x="204" y="2718"/>
                </a:lnTo>
                <a:lnTo>
                  <a:pt x="204" y="2718"/>
                </a:lnTo>
                <a:lnTo>
                  <a:pt x="208" y="2717"/>
                </a:lnTo>
                <a:lnTo>
                  <a:pt x="213" y="2716"/>
                </a:lnTo>
                <a:lnTo>
                  <a:pt x="222" y="2717"/>
                </a:lnTo>
                <a:lnTo>
                  <a:pt x="233" y="2718"/>
                </a:lnTo>
                <a:lnTo>
                  <a:pt x="238" y="2719"/>
                </a:lnTo>
                <a:lnTo>
                  <a:pt x="244" y="2718"/>
                </a:lnTo>
                <a:lnTo>
                  <a:pt x="244" y="2718"/>
                </a:lnTo>
                <a:lnTo>
                  <a:pt x="246" y="2711"/>
                </a:lnTo>
                <a:lnTo>
                  <a:pt x="248" y="2703"/>
                </a:lnTo>
                <a:lnTo>
                  <a:pt x="254" y="2688"/>
                </a:lnTo>
                <a:lnTo>
                  <a:pt x="261" y="2673"/>
                </a:lnTo>
                <a:lnTo>
                  <a:pt x="267" y="2659"/>
                </a:lnTo>
                <a:lnTo>
                  <a:pt x="267" y="2659"/>
                </a:lnTo>
                <a:lnTo>
                  <a:pt x="279" y="2628"/>
                </a:lnTo>
                <a:lnTo>
                  <a:pt x="290" y="2598"/>
                </a:lnTo>
                <a:lnTo>
                  <a:pt x="312" y="2538"/>
                </a:lnTo>
                <a:lnTo>
                  <a:pt x="312" y="2538"/>
                </a:lnTo>
                <a:lnTo>
                  <a:pt x="319" y="2524"/>
                </a:lnTo>
                <a:lnTo>
                  <a:pt x="325" y="2510"/>
                </a:lnTo>
                <a:lnTo>
                  <a:pt x="332" y="2497"/>
                </a:lnTo>
                <a:lnTo>
                  <a:pt x="335" y="2490"/>
                </a:lnTo>
                <a:lnTo>
                  <a:pt x="338" y="2483"/>
                </a:lnTo>
                <a:lnTo>
                  <a:pt x="338" y="2483"/>
                </a:lnTo>
                <a:lnTo>
                  <a:pt x="351" y="2433"/>
                </a:lnTo>
                <a:lnTo>
                  <a:pt x="357" y="2412"/>
                </a:lnTo>
                <a:lnTo>
                  <a:pt x="365" y="2389"/>
                </a:lnTo>
                <a:lnTo>
                  <a:pt x="365" y="2389"/>
                </a:lnTo>
                <a:lnTo>
                  <a:pt x="376" y="2359"/>
                </a:lnTo>
                <a:lnTo>
                  <a:pt x="388" y="2332"/>
                </a:lnTo>
                <a:lnTo>
                  <a:pt x="412" y="2275"/>
                </a:lnTo>
                <a:lnTo>
                  <a:pt x="412" y="2275"/>
                </a:lnTo>
                <a:lnTo>
                  <a:pt x="433" y="2220"/>
                </a:lnTo>
                <a:lnTo>
                  <a:pt x="452" y="2169"/>
                </a:lnTo>
                <a:lnTo>
                  <a:pt x="452" y="2169"/>
                </a:lnTo>
                <a:lnTo>
                  <a:pt x="467" y="2126"/>
                </a:lnTo>
                <a:lnTo>
                  <a:pt x="485" y="2085"/>
                </a:lnTo>
                <a:lnTo>
                  <a:pt x="492" y="2064"/>
                </a:lnTo>
                <a:lnTo>
                  <a:pt x="498" y="2044"/>
                </a:lnTo>
                <a:lnTo>
                  <a:pt x="505" y="2022"/>
                </a:lnTo>
                <a:lnTo>
                  <a:pt x="509" y="2001"/>
                </a:lnTo>
                <a:lnTo>
                  <a:pt x="509" y="2001"/>
                </a:lnTo>
                <a:lnTo>
                  <a:pt x="534" y="1944"/>
                </a:lnTo>
                <a:lnTo>
                  <a:pt x="557" y="1886"/>
                </a:lnTo>
                <a:lnTo>
                  <a:pt x="580" y="1826"/>
                </a:lnTo>
                <a:lnTo>
                  <a:pt x="602" y="1766"/>
                </a:lnTo>
                <a:lnTo>
                  <a:pt x="645" y="1645"/>
                </a:lnTo>
                <a:lnTo>
                  <a:pt x="667" y="1586"/>
                </a:lnTo>
                <a:lnTo>
                  <a:pt x="688" y="1526"/>
                </a:lnTo>
                <a:lnTo>
                  <a:pt x="688" y="1526"/>
                </a:lnTo>
                <a:lnTo>
                  <a:pt x="703" y="1489"/>
                </a:lnTo>
                <a:lnTo>
                  <a:pt x="720" y="1451"/>
                </a:lnTo>
                <a:lnTo>
                  <a:pt x="735" y="1414"/>
                </a:lnTo>
                <a:lnTo>
                  <a:pt x="742" y="1395"/>
                </a:lnTo>
                <a:lnTo>
                  <a:pt x="747" y="1377"/>
                </a:lnTo>
                <a:lnTo>
                  <a:pt x="747" y="1377"/>
                </a:lnTo>
                <a:lnTo>
                  <a:pt x="743" y="1375"/>
                </a:lnTo>
                <a:lnTo>
                  <a:pt x="737" y="1374"/>
                </a:lnTo>
                <a:lnTo>
                  <a:pt x="727" y="1372"/>
                </a:lnTo>
                <a:lnTo>
                  <a:pt x="716" y="1369"/>
                </a:lnTo>
                <a:lnTo>
                  <a:pt x="709" y="1368"/>
                </a:lnTo>
                <a:lnTo>
                  <a:pt x="703" y="1368"/>
                </a:lnTo>
                <a:lnTo>
                  <a:pt x="703" y="1368"/>
                </a:lnTo>
                <a:close/>
                <a:moveTo>
                  <a:pt x="1000" y="1374"/>
                </a:moveTo>
                <a:lnTo>
                  <a:pt x="1000" y="1374"/>
                </a:lnTo>
                <a:lnTo>
                  <a:pt x="1009" y="1401"/>
                </a:lnTo>
                <a:lnTo>
                  <a:pt x="1019" y="1429"/>
                </a:lnTo>
                <a:lnTo>
                  <a:pt x="1024" y="1442"/>
                </a:lnTo>
                <a:lnTo>
                  <a:pt x="1030" y="1455"/>
                </a:lnTo>
                <a:lnTo>
                  <a:pt x="1035" y="1466"/>
                </a:lnTo>
                <a:lnTo>
                  <a:pt x="1042" y="1478"/>
                </a:lnTo>
                <a:lnTo>
                  <a:pt x="1042" y="1478"/>
                </a:lnTo>
                <a:lnTo>
                  <a:pt x="1046" y="1496"/>
                </a:lnTo>
                <a:lnTo>
                  <a:pt x="1051" y="1514"/>
                </a:lnTo>
                <a:lnTo>
                  <a:pt x="1057" y="1532"/>
                </a:lnTo>
                <a:lnTo>
                  <a:pt x="1064" y="1550"/>
                </a:lnTo>
                <a:lnTo>
                  <a:pt x="1079" y="1586"/>
                </a:lnTo>
                <a:lnTo>
                  <a:pt x="1086" y="1605"/>
                </a:lnTo>
                <a:lnTo>
                  <a:pt x="1092" y="1625"/>
                </a:lnTo>
                <a:lnTo>
                  <a:pt x="1092" y="1625"/>
                </a:lnTo>
                <a:lnTo>
                  <a:pt x="1095" y="1627"/>
                </a:lnTo>
                <a:lnTo>
                  <a:pt x="1097" y="1630"/>
                </a:lnTo>
                <a:lnTo>
                  <a:pt x="1099" y="1637"/>
                </a:lnTo>
                <a:lnTo>
                  <a:pt x="1101" y="1643"/>
                </a:lnTo>
                <a:lnTo>
                  <a:pt x="1103" y="1645"/>
                </a:lnTo>
                <a:lnTo>
                  <a:pt x="1107" y="1648"/>
                </a:lnTo>
                <a:lnTo>
                  <a:pt x="1107" y="1648"/>
                </a:lnTo>
                <a:lnTo>
                  <a:pt x="1111" y="1673"/>
                </a:lnTo>
                <a:lnTo>
                  <a:pt x="1117" y="1699"/>
                </a:lnTo>
                <a:lnTo>
                  <a:pt x="1122" y="1712"/>
                </a:lnTo>
                <a:lnTo>
                  <a:pt x="1127" y="1725"/>
                </a:lnTo>
                <a:lnTo>
                  <a:pt x="1132" y="1735"/>
                </a:lnTo>
                <a:lnTo>
                  <a:pt x="1138" y="1746"/>
                </a:lnTo>
                <a:lnTo>
                  <a:pt x="1138" y="1746"/>
                </a:lnTo>
                <a:lnTo>
                  <a:pt x="1174" y="1843"/>
                </a:lnTo>
                <a:lnTo>
                  <a:pt x="1210" y="1941"/>
                </a:lnTo>
                <a:lnTo>
                  <a:pt x="1248" y="2039"/>
                </a:lnTo>
                <a:lnTo>
                  <a:pt x="1284" y="2139"/>
                </a:lnTo>
                <a:lnTo>
                  <a:pt x="1284" y="2139"/>
                </a:lnTo>
                <a:lnTo>
                  <a:pt x="1299" y="2182"/>
                </a:lnTo>
                <a:lnTo>
                  <a:pt x="1313" y="2226"/>
                </a:lnTo>
                <a:lnTo>
                  <a:pt x="1327" y="2270"/>
                </a:lnTo>
                <a:lnTo>
                  <a:pt x="1342" y="2312"/>
                </a:lnTo>
                <a:lnTo>
                  <a:pt x="1342" y="2312"/>
                </a:lnTo>
                <a:lnTo>
                  <a:pt x="1349" y="2326"/>
                </a:lnTo>
                <a:lnTo>
                  <a:pt x="1355" y="2340"/>
                </a:lnTo>
                <a:lnTo>
                  <a:pt x="1361" y="2354"/>
                </a:lnTo>
                <a:lnTo>
                  <a:pt x="1368" y="2368"/>
                </a:lnTo>
                <a:lnTo>
                  <a:pt x="1368" y="2368"/>
                </a:lnTo>
                <a:lnTo>
                  <a:pt x="1371" y="2383"/>
                </a:lnTo>
                <a:lnTo>
                  <a:pt x="1375" y="2399"/>
                </a:lnTo>
                <a:lnTo>
                  <a:pt x="1379" y="2414"/>
                </a:lnTo>
                <a:lnTo>
                  <a:pt x="1383" y="2430"/>
                </a:lnTo>
                <a:lnTo>
                  <a:pt x="1383" y="2430"/>
                </a:lnTo>
                <a:lnTo>
                  <a:pt x="1404" y="2502"/>
                </a:lnTo>
                <a:lnTo>
                  <a:pt x="1426" y="2571"/>
                </a:lnTo>
                <a:lnTo>
                  <a:pt x="1437" y="2606"/>
                </a:lnTo>
                <a:lnTo>
                  <a:pt x="1450" y="2639"/>
                </a:lnTo>
                <a:lnTo>
                  <a:pt x="1464" y="2673"/>
                </a:lnTo>
                <a:lnTo>
                  <a:pt x="1480" y="2705"/>
                </a:lnTo>
                <a:lnTo>
                  <a:pt x="1480" y="2705"/>
                </a:lnTo>
                <a:lnTo>
                  <a:pt x="1488" y="2704"/>
                </a:lnTo>
                <a:lnTo>
                  <a:pt x="1494" y="2704"/>
                </a:lnTo>
                <a:lnTo>
                  <a:pt x="1508" y="2704"/>
                </a:lnTo>
                <a:lnTo>
                  <a:pt x="1521" y="2703"/>
                </a:lnTo>
                <a:lnTo>
                  <a:pt x="1528" y="2703"/>
                </a:lnTo>
                <a:lnTo>
                  <a:pt x="1535" y="2701"/>
                </a:lnTo>
                <a:lnTo>
                  <a:pt x="1535" y="2701"/>
                </a:lnTo>
                <a:lnTo>
                  <a:pt x="1534" y="2694"/>
                </a:lnTo>
                <a:lnTo>
                  <a:pt x="1532" y="2686"/>
                </a:lnTo>
                <a:lnTo>
                  <a:pt x="1525" y="2671"/>
                </a:lnTo>
                <a:lnTo>
                  <a:pt x="1523" y="2664"/>
                </a:lnTo>
                <a:lnTo>
                  <a:pt x="1522" y="2657"/>
                </a:lnTo>
                <a:lnTo>
                  <a:pt x="1522" y="2651"/>
                </a:lnTo>
                <a:lnTo>
                  <a:pt x="1523" y="2649"/>
                </a:lnTo>
                <a:lnTo>
                  <a:pt x="1524" y="2646"/>
                </a:lnTo>
                <a:lnTo>
                  <a:pt x="1524" y="2646"/>
                </a:lnTo>
                <a:lnTo>
                  <a:pt x="1511" y="2619"/>
                </a:lnTo>
                <a:lnTo>
                  <a:pt x="1500" y="2593"/>
                </a:lnTo>
                <a:lnTo>
                  <a:pt x="1500" y="2593"/>
                </a:lnTo>
                <a:lnTo>
                  <a:pt x="1496" y="2584"/>
                </a:lnTo>
                <a:lnTo>
                  <a:pt x="1494" y="2576"/>
                </a:lnTo>
                <a:lnTo>
                  <a:pt x="1493" y="2566"/>
                </a:lnTo>
                <a:lnTo>
                  <a:pt x="1491" y="2558"/>
                </a:lnTo>
                <a:lnTo>
                  <a:pt x="1491" y="2558"/>
                </a:lnTo>
                <a:lnTo>
                  <a:pt x="1486" y="2544"/>
                </a:lnTo>
                <a:lnTo>
                  <a:pt x="1479" y="2531"/>
                </a:lnTo>
                <a:lnTo>
                  <a:pt x="1473" y="2518"/>
                </a:lnTo>
                <a:lnTo>
                  <a:pt x="1467" y="2504"/>
                </a:lnTo>
                <a:lnTo>
                  <a:pt x="1467" y="2504"/>
                </a:lnTo>
                <a:lnTo>
                  <a:pt x="1461" y="2488"/>
                </a:lnTo>
                <a:lnTo>
                  <a:pt x="1456" y="2471"/>
                </a:lnTo>
                <a:lnTo>
                  <a:pt x="1451" y="2453"/>
                </a:lnTo>
                <a:lnTo>
                  <a:pt x="1448" y="2433"/>
                </a:lnTo>
                <a:lnTo>
                  <a:pt x="1448" y="2433"/>
                </a:lnTo>
                <a:lnTo>
                  <a:pt x="1433" y="2402"/>
                </a:lnTo>
                <a:lnTo>
                  <a:pt x="1418" y="2371"/>
                </a:lnTo>
                <a:lnTo>
                  <a:pt x="1403" y="2340"/>
                </a:lnTo>
                <a:lnTo>
                  <a:pt x="1388" y="2308"/>
                </a:lnTo>
                <a:lnTo>
                  <a:pt x="1374" y="2275"/>
                </a:lnTo>
                <a:lnTo>
                  <a:pt x="1363" y="2241"/>
                </a:lnTo>
                <a:lnTo>
                  <a:pt x="1357" y="2223"/>
                </a:lnTo>
                <a:lnTo>
                  <a:pt x="1353" y="2205"/>
                </a:lnTo>
                <a:lnTo>
                  <a:pt x="1350" y="2187"/>
                </a:lnTo>
                <a:lnTo>
                  <a:pt x="1346" y="2169"/>
                </a:lnTo>
                <a:lnTo>
                  <a:pt x="1346" y="2169"/>
                </a:lnTo>
                <a:lnTo>
                  <a:pt x="1285" y="1998"/>
                </a:lnTo>
                <a:lnTo>
                  <a:pt x="1255" y="1913"/>
                </a:lnTo>
                <a:lnTo>
                  <a:pt x="1225" y="1831"/>
                </a:lnTo>
                <a:lnTo>
                  <a:pt x="1225" y="1831"/>
                </a:lnTo>
                <a:lnTo>
                  <a:pt x="1220" y="1819"/>
                </a:lnTo>
                <a:lnTo>
                  <a:pt x="1215" y="1807"/>
                </a:lnTo>
                <a:lnTo>
                  <a:pt x="1204" y="1783"/>
                </a:lnTo>
                <a:lnTo>
                  <a:pt x="1204" y="1783"/>
                </a:lnTo>
                <a:lnTo>
                  <a:pt x="1195" y="1762"/>
                </a:lnTo>
                <a:lnTo>
                  <a:pt x="1187" y="1738"/>
                </a:lnTo>
                <a:lnTo>
                  <a:pt x="1171" y="1690"/>
                </a:lnTo>
                <a:lnTo>
                  <a:pt x="1162" y="1666"/>
                </a:lnTo>
                <a:lnTo>
                  <a:pt x="1154" y="1642"/>
                </a:lnTo>
                <a:lnTo>
                  <a:pt x="1144" y="1620"/>
                </a:lnTo>
                <a:lnTo>
                  <a:pt x="1133" y="1599"/>
                </a:lnTo>
                <a:lnTo>
                  <a:pt x="1133" y="1599"/>
                </a:lnTo>
                <a:lnTo>
                  <a:pt x="1121" y="1571"/>
                </a:lnTo>
                <a:lnTo>
                  <a:pt x="1108" y="1544"/>
                </a:lnTo>
                <a:lnTo>
                  <a:pt x="1097" y="1516"/>
                </a:lnTo>
                <a:lnTo>
                  <a:pt x="1087" y="1487"/>
                </a:lnTo>
                <a:lnTo>
                  <a:pt x="1068" y="1430"/>
                </a:lnTo>
                <a:lnTo>
                  <a:pt x="1058" y="1402"/>
                </a:lnTo>
                <a:lnTo>
                  <a:pt x="1047" y="1374"/>
                </a:lnTo>
                <a:lnTo>
                  <a:pt x="1047" y="1374"/>
                </a:lnTo>
                <a:lnTo>
                  <a:pt x="1036" y="1372"/>
                </a:lnTo>
                <a:lnTo>
                  <a:pt x="1024" y="1369"/>
                </a:lnTo>
                <a:lnTo>
                  <a:pt x="1018" y="1369"/>
                </a:lnTo>
                <a:lnTo>
                  <a:pt x="1011" y="1369"/>
                </a:lnTo>
                <a:lnTo>
                  <a:pt x="1006" y="1371"/>
                </a:lnTo>
                <a:lnTo>
                  <a:pt x="1000" y="1374"/>
                </a:lnTo>
                <a:lnTo>
                  <a:pt x="1000" y="1374"/>
                </a:lnTo>
                <a:close/>
                <a:moveTo>
                  <a:pt x="1068" y="1377"/>
                </a:moveTo>
                <a:lnTo>
                  <a:pt x="1068" y="1377"/>
                </a:lnTo>
                <a:lnTo>
                  <a:pt x="1085" y="1428"/>
                </a:lnTo>
                <a:lnTo>
                  <a:pt x="1104" y="1483"/>
                </a:lnTo>
                <a:lnTo>
                  <a:pt x="1114" y="1510"/>
                </a:lnTo>
                <a:lnTo>
                  <a:pt x="1125" y="1537"/>
                </a:lnTo>
                <a:lnTo>
                  <a:pt x="1137" y="1562"/>
                </a:lnTo>
                <a:lnTo>
                  <a:pt x="1148" y="1586"/>
                </a:lnTo>
                <a:lnTo>
                  <a:pt x="1148" y="1586"/>
                </a:lnTo>
                <a:lnTo>
                  <a:pt x="1183" y="1681"/>
                </a:lnTo>
                <a:lnTo>
                  <a:pt x="1201" y="1727"/>
                </a:lnTo>
                <a:lnTo>
                  <a:pt x="1219" y="1772"/>
                </a:lnTo>
                <a:lnTo>
                  <a:pt x="1219" y="1772"/>
                </a:lnTo>
                <a:lnTo>
                  <a:pt x="1243" y="1829"/>
                </a:lnTo>
                <a:lnTo>
                  <a:pt x="1265" y="1888"/>
                </a:lnTo>
                <a:lnTo>
                  <a:pt x="1285" y="1947"/>
                </a:lnTo>
                <a:lnTo>
                  <a:pt x="1306" y="2007"/>
                </a:lnTo>
                <a:lnTo>
                  <a:pt x="1306" y="2007"/>
                </a:lnTo>
                <a:lnTo>
                  <a:pt x="1329" y="2073"/>
                </a:lnTo>
                <a:lnTo>
                  <a:pt x="1353" y="2139"/>
                </a:lnTo>
                <a:lnTo>
                  <a:pt x="1376" y="2206"/>
                </a:lnTo>
                <a:lnTo>
                  <a:pt x="1387" y="2241"/>
                </a:lnTo>
                <a:lnTo>
                  <a:pt x="1397" y="2275"/>
                </a:lnTo>
                <a:lnTo>
                  <a:pt x="1397" y="2275"/>
                </a:lnTo>
                <a:lnTo>
                  <a:pt x="1405" y="2295"/>
                </a:lnTo>
                <a:lnTo>
                  <a:pt x="1413" y="2317"/>
                </a:lnTo>
                <a:lnTo>
                  <a:pt x="1432" y="2357"/>
                </a:lnTo>
                <a:lnTo>
                  <a:pt x="1472" y="2438"/>
                </a:lnTo>
                <a:lnTo>
                  <a:pt x="1472" y="2438"/>
                </a:lnTo>
                <a:lnTo>
                  <a:pt x="1477" y="2452"/>
                </a:lnTo>
                <a:lnTo>
                  <a:pt x="1481" y="2465"/>
                </a:lnTo>
                <a:lnTo>
                  <a:pt x="1486" y="2479"/>
                </a:lnTo>
                <a:lnTo>
                  <a:pt x="1491" y="2493"/>
                </a:lnTo>
                <a:lnTo>
                  <a:pt x="1491" y="2493"/>
                </a:lnTo>
                <a:lnTo>
                  <a:pt x="1495" y="2501"/>
                </a:lnTo>
                <a:lnTo>
                  <a:pt x="1500" y="2508"/>
                </a:lnTo>
                <a:lnTo>
                  <a:pt x="1504" y="2516"/>
                </a:lnTo>
                <a:lnTo>
                  <a:pt x="1508" y="2523"/>
                </a:lnTo>
                <a:lnTo>
                  <a:pt x="1508" y="2523"/>
                </a:lnTo>
                <a:lnTo>
                  <a:pt x="1513" y="2543"/>
                </a:lnTo>
                <a:lnTo>
                  <a:pt x="1520" y="2562"/>
                </a:lnTo>
                <a:lnTo>
                  <a:pt x="1531" y="2601"/>
                </a:lnTo>
                <a:lnTo>
                  <a:pt x="1537" y="2622"/>
                </a:lnTo>
                <a:lnTo>
                  <a:pt x="1543" y="2641"/>
                </a:lnTo>
                <a:lnTo>
                  <a:pt x="1550" y="2661"/>
                </a:lnTo>
                <a:lnTo>
                  <a:pt x="1558" y="2681"/>
                </a:lnTo>
                <a:lnTo>
                  <a:pt x="1558" y="2681"/>
                </a:lnTo>
                <a:lnTo>
                  <a:pt x="1558" y="2684"/>
                </a:lnTo>
                <a:lnTo>
                  <a:pt x="1558" y="2686"/>
                </a:lnTo>
                <a:lnTo>
                  <a:pt x="1555" y="2690"/>
                </a:lnTo>
                <a:lnTo>
                  <a:pt x="1553" y="2691"/>
                </a:lnTo>
                <a:lnTo>
                  <a:pt x="1553" y="2694"/>
                </a:lnTo>
                <a:lnTo>
                  <a:pt x="1553" y="2695"/>
                </a:lnTo>
                <a:lnTo>
                  <a:pt x="1554" y="2697"/>
                </a:lnTo>
                <a:lnTo>
                  <a:pt x="1554" y="2697"/>
                </a:lnTo>
                <a:lnTo>
                  <a:pt x="1568" y="2694"/>
                </a:lnTo>
                <a:lnTo>
                  <a:pt x="1579" y="2688"/>
                </a:lnTo>
                <a:lnTo>
                  <a:pt x="1584" y="2685"/>
                </a:lnTo>
                <a:lnTo>
                  <a:pt x="1590" y="2681"/>
                </a:lnTo>
                <a:lnTo>
                  <a:pt x="1594" y="2676"/>
                </a:lnTo>
                <a:lnTo>
                  <a:pt x="1597" y="2672"/>
                </a:lnTo>
                <a:lnTo>
                  <a:pt x="1597" y="2672"/>
                </a:lnTo>
                <a:lnTo>
                  <a:pt x="1595" y="2662"/>
                </a:lnTo>
                <a:lnTo>
                  <a:pt x="1592" y="2653"/>
                </a:lnTo>
                <a:lnTo>
                  <a:pt x="1583" y="2634"/>
                </a:lnTo>
                <a:lnTo>
                  <a:pt x="1575" y="2614"/>
                </a:lnTo>
                <a:lnTo>
                  <a:pt x="1567" y="2597"/>
                </a:lnTo>
                <a:lnTo>
                  <a:pt x="1567" y="2597"/>
                </a:lnTo>
                <a:lnTo>
                  <a:pt x="1564" y="2589"/>
                </a:lnTo>
                <a:lnTo>
                  <a:pt x="1562" y="2580"/>
                </a:lnTo>
                <a:lnTo>
                  <a:pt x="1556" y="2562"/>
                </a:lnTo>
                <a:lnTo>
                  <a:pt x="1556" y="2562"/>
                </a:lnTo>
                <a:lnTo>
                  <a:pt x="1521" y="2455"/>
                </a:lnTo>
                <a:lnTo>
                  <a:pt x="1504" y="2402"/>
                </a:lnTo>
                <a:lnTo>
                  <a:pt x="1489" y="2349"/>
                </a:lnTo>
                <a:lnTo>
                  <a:pt x="1489" y="2349"/>
                </a:lnTo>
                <a:lnTo>
                  <a:pt x="1478" y="2312"/>
                </a:lnTo>
                <a:lnTo>
                  <a:pt x="1466" y="2277"/>
                </a:lnTo>
                <a:lnTo>
                  <a:pt x="1441" y="2206"/>
                </a:lnTo>
                <a:lnTo>
                  <a:pt x="1415" y="2137"/>
                </a:lnTo>
                <a:lnTo>
                  <a:pt x="1402" y="2101"/>
                </a:lnTo>
                <a:lnTo>
                  <a:pt x="1390" y="2066"/>
                </a:lnTo>
                <a:lnTo>
                  <a:pt x="1390" y="2066"/>
                </a:lnTo>
                <a:lnTo>
                  <a:pt x="1376" y="2023"/>
                </a:lnTo>
                <a:lnTo>
                  <a:pt x="1361" y="1981"/>
                </a:lnTo>
                <a:lnTo>
                  <a:pt x="1329" y="1899"/>
                </a:lnTo>
                <a:lnTo>
                  <a:pt x="1296" y="1819"/>
                </a:lnTo>
                <a:lnTo>
                  <a:pt x="1265" y="1740"/>
                </a:lnTo>
                <a:lnTo>
                  <a:pt x="1265" y="1740"/>
                </a:lnTo>
                <a:lnTo>
                  <a:pt x="1266" y="1734"/>
                </a:lnTo>
                <a:lnTo>
                  <a:pt x="1266" y="1730"/>
                </a:lnTo>
                <a:lnTo>
                  <a:pt x="1267" y="1727"/>
                </a:lnTo>
                <a:lnTo>
                  <a:pt x="1265" y="1722"/>
                </a:lnTo>
                <a:lnTo>
                  <a:pt x="1265" y="1722"/>
                </a:lnTo>
                <a:lnTo>
                  <a:pt x="1255" y="1693"/>
                </a:lnTo>
                <a:lnTo>
                  <a:pt x="1245" y="1665"/>
                </a:lnTo>
                <a:lnTo>
                  <a:pt x="1220" y="1609"/>
                </a:lnTo>
                <a:lnTo>
                  <a:pt x="1195" y="1554"/>
                </a:lnTo>
                <a:lnTo>
                  <a:pt x="1172" y="1504"/>
                </a:lnTo>
                <a:lnTo>
                  <a:pt x="1172" y="1504"/>
                </a:lnTo>
                <a:lnTo>
                  <a:pt x="1169" y="1487"/>
                </a:lnTo>
                <a:lnTo>
                  <a:pt x="1163" y="1471"/>
                </a:lnTo>
                <a:lnTo>
                  <a:pt x="1158" y="1455"/>
                </a:lnTo>
                <a:lnTo>
                  <a:pt x="1151" y="1440"/>
                </a:lnTo>
                <a:lnTo>
                  <a:pt x="1134" y="1408"/>
                </a:lnTo>
                <a:lnTo>
                  <a:pt x="1126" y="1393"/>
                </a:lnTo>
                <a:lnTo>
                  <a:pt x="1119" y="1377"/>
                </a:lnTo>
                <a:lnTo>
                  <a:pt x="1119" y="1377"/>
                </a:lnTo>
                <a:lnTo>
                  <a:pt x="1111" y="1378"/>
                </a:lnTo>
                <a:lnTo>
                  <a:pt x="1104" y="1378"/>
                </a:lnTo>
                <a:lnTo>
                  <a:pt x="1099" y="1377"/>
                </a:lnTo>
                <a:lnTo>
                  <a:pt x="1094" y="1375"/>
                </a:lnTo>
                <a:lnTo>
                  <a:pt x="1088" y="1374"/>
                </a:lnTo>
                <a:lnTo>
                  <a:pt x="1083" y="1373"/>
                </a:lnTo>
                <a:lnTo>
                  <a:pt x="1076" y="1374"/>
                </a:lnTo>
                <a:lnTo>
                  <a:pt x="1068" y="1377"/>
                </a:lnTo>
                <a:lnTo>
                  <a:pt x="1068" y="1377"/>
                </a:lnTo>
                <a:close/>
                <a:moveTo>
                  <a:pt x="1748" y="1453"/>
                </a:moveTo>
                <a:lnTo>
                  <a:pt x="1748" y="1453"/>
                </a:lnTo>
                <a:lnTo>
                  <a:pt x="1748" y="1450"/>
                </a:lnTo>
                <a:lnTo>
                  <a:pt x="1749" y="1449"/>
                </a:lnTo>
                <a:lnTo>
                  <a:pt x="1750" y="1448"/>
                </a:lnTo>
                <a:lnTo>
                  <a:pt x="1750" y="1446"/>
                </a:lnTo>
                <a:lnTo>
                  <a:pt x="1750" y="1446"/>
                </a:lnTo>
                <a:lnTo>
                  <a:pt x="1747" y="1446"/>
                </a:lnTo>
                <a:lnTo>
                  <a:pt x="1744" y="1446"/>
                </a:lnTo>
                <a:lnTo>
                  <a:pt x="1743" y="1444"/>
                </a:lnTo>
                <a:lnTo>
                  <a:pt x="1742" y="1442"/>
                </a:lnTo>
                <a:lnTo>
                  <a:pt x="1742" y="1442"/>
                </a:lnTo>
                <a:lnTo>
                  <a:pt x="1736" y="1444"/>
                </a:lnTo>
                <a:lnTo>
                  <a:pt x="1731" y="1445"/>
                </a:lnTo>
                <a:lnTo>
                  <a:pt x="1729" y="1444"/>
                </a:lnTo>
                <a:lnTo>
                  <a:pt x="1728" y="1443"/>
                </a:lnTo>
                <a:lnTo>
                  <a:pt x="1728" y="1441"/>
                </a:lnTo>
                <a:lnTo>
                  <a:pt x="1729" y="1438"/>
                </a:lnTo>
                <a:lnTo>
                  <a:pt x="1729" y="1438"/>
                </a:lnTo>
                <a:lnTo>
                  <a:pt x="1724" y="1439"/>
                </a:lnTo>
                <a:lnTo>
                  <a:pt x="1721" y="1439"/>
                </a:lnTo>
                <a:lnTo>
                  <a:pt x="1717" y="1438"/>
                </a:lnTo>
                <a:lnTo>
                  <a:pt x="1712" y="1438"/>
                </a:lnTo>
                <a:lnTo>
                  <a:pt x="1712" y="1438"/>
                </a:lnTo>
                <a:lnTo>
                  <a:pt x="1710" y="1436"/>
                </a:lnTo>
                <a:lnTo>
                  <a:pt x="1709" y="1433"/>
                </a:lnTo>
                <a:lnTo>
                  <a:pt x="1708" y="1429"/>
                </a:lnTo>
                <a:lnTo>
                  <a:pt x="1706" y="1424"/>
                </a:lnTo>
                <a:lnTo>
                  <a:pt x="1705" y="1422"/>
                </a:lnTo>
                <a:lnTo>
                  <a:pt x="1703" y="1420"/>
                </a:lnTo>
                <a:lnTo>
                  <a:pt x="1703" y="1420"/>
                </a:lnTo>
                <a:lnTo>
                  <a:pt x="1700" y="1425"/>
                </a:lnTo>
                <a:lnTo>
                  <a:pt x="1696" y="1428"/>
                </a:lnTo>
                <a:lnTo>
                  <a:pt x="1687" y="1433"/>
                </a:lnTo>
                <a:lnTo>
                  <a:pt x="1684" y="1436"/>
                </a:lnTo>
                <a:lnTo>
                  <a:pt x="1681" y="1440"/>
                </a:lnTo>
                <a:lnTo>
                  <a:pt x="1678" y="1443"/>
                </a:lnTo>
                <a:lnTo>
                  <a:pt x="1677" y="1448"/>
                </a:lnTo>
                <a:lnTo>
                  <a:pt x="1677" y="1448"/>
                </a:lnTo>
                <a:lnTo>
                  <a:pt x="1678" y="1450"/>
                </a:lnTo>
                <a:lnTo>
                  <a:pt x="1679" y="1450"/>
                </a:lnTo>
                <a:lnTo>
                  <a:pt x="1681" y="1448"/>
                </a:lnTo>
                <a:lnTo>
                  <a:pt x="1683" y="1446"/>
                </a:lnTo>
                <a:lnTo>
                  <a:pt x="1684" y="1446"/>
                </a:lnTo>
                <a:lnTo>
                  <a:pt x="1686" y="1446"/>
                </a:lnTo>
                <a:lnTo>
                  <a:pt x="1686" y="1446"/>
                </a:lnTo>
                <a:lnTo>
                  <a:pt x="1686" y="1448"/>
                </a:lnTo>
                <a:lnTo>
                  <a:pt x="1686" y="1450"/>
                </a:lnTo>
                <a:lnTo>
                  <a:pt x="1687" y="1451"/>
                </a:lnTo>
                <a:lnTo>
                  <a:pt x="1689" y="1451"/>
                </a:lnTo>
                <a:lnTo>
                  <a:pt x="1692" y="1453"/>
                </a:lnTo>
                <a:lnTo>
                  <a:pt x="1693" y="1454"/>
                </a:lnTo>
                <a:lnTo>
                  <a:pt x="1694" y="1455"/>
                </a:lnTo>
                <a:lnTo>
                  <a:pt x="1694" y="1455"/>
                </a:lnTo>
                <a:lnTo>
                  <a:pt x="1692" y="1456"/>
                </a:lnTo>
                <a:lnTo>
                  <a:pt x="1691" y="1457"/>
                </a:lnTo>
                <a:lnTo>
                  <a:pt x="1690" y="1460"/>
                </a:lnTo>
                <a:lnTo>
                  <a:pt x="1690" y="1463"/>
                </a:lnTo>
                <a:lnTo>
                  <a:pt x="1690" y="1463"/>
                </a:lnTo>
                <a:lnTo>
                  <a:pt x="1693" y="1465"/>
                </a:lnTo>
                <a:lnTo>
                  <a:pt x="1697" y="1468"/>
                </a:lnTo>
                <a:lnTo>
                  <a:pt x="1703" y="1470"/>
                </a:lnTo>
                <a:lnTo>
                  <a:pt x="1710" y="1471"/>
                </a:lnTo>
                <a:lnTo>
                  <a:pt x="1718" y="1472"/>
                </a:lnTo>
                <a:lnTo>
                  <a:pt x="1725" y="1472"/>
                </a:lnTo>
                <a:lnTo>
                  <a:pt x="1732" y="1474"/>
                </a:lnTo>
                <a:lnTo>
                  <a:pt x="1734" y="1476"/>
                </a:lnTo>
                <a:lnTo>
                  <a:pt x="1737" y="1478"/>
                </a:lnTo>
                <a:lnTo>
                  <a:pt x="1739" y="1480"/>
                </a:lnTo>
                <a:lnTo>
                  <a:pt x="1742" y="1485"/>
                </a:lnTo>
                <a:lnTo>
                  <a:pt x="1742" y="1485"/>
                </a:lnTo>
                <a:lnTo>
                  <a:pt x="1746" y="1481"/>
                </a:lnTo>
                <a:lnTo>
                  <a:pt x="1751" y="1478"/>
                </a:lnTo>
                <a:lnTo>
                  <a:pt x="1759" y="1470"/>
                </a:lnTo>
                <a:lnTo>
                  <a:pt x="1765" y="1460"/>
                </a:lnTo>
                <a:lnTo>
                  <a:pt x="1772" y="1450"/>
                </a:lnTo>
                <a:lnTo>
                  <a:pt x="1772" y="1450"/>
                </a:lnTo>
                <a:lnTo>
                  <a:pt x="1767" y="1450"/>
                </a:lnTo>
                <a:lnTo>
                  <a:pt x="1765" y="1449"/>
                </a:lnTo>
                <a:lnTo>
                  <a:pt x="1765" y="1448"/>
                </a:lnTo>
                <a:lnTo>
                  <a:pt x="1765" y="1448"/>
                </a:lnTo>
                <a:lnTo>
                  <a:pt x="1767" y="1446"/>
                </a:lnTo>
                <a:lnTo>
                  <a:pt x="1770" y="1444"/>
                </a:lnTo>
                <a:lnTo>
                  <a:pt x="1773" y="1441"/>
                </a:lnTo>
                <a:lnTo>
                  <a:pt x="1773" y="1439"/>
                </a:lnTo>
                <a:lnTo>
                  <a:pt x="1772" y="1438"/>
                </a:lnTo>
                <a:lnTo>
                  <a:pt x="1772" y="1438"/>
                </a:lnTo>
                <a:lnTo>
                  <a:pt x="1766" y="1444"/>
                </a:lnTo>
                <a:lnTo>
                  <a:pt x="1761" y="1448"/>
                </a:lnTo>
                <a:lnTo>
                  <a:pt x="1755" y="1450"/>
                </a:lnTo>
                <a:lnTo>
                  <a:pt x="1748" y="1453"/>
                </a:lnTo>
                <a:lnTo>
                  <a:pt x="1748" y="1453"/>
                </a:lnTo>
                <a:close/>
                <a:moveTo>
                  <a:pt x="1759" y="1502"/>
                </a:moveTo>
                <a:lnTo>
                  <a:pt x="1759" y="1502"/>
                </a:lnTo>
                <a:lnTo>
                  <a:pt x="1766" y="1507"/>
                </a:lnTo>
                <a:lnTo>
                  <a:pt x="1775" y="1510"/>
                </a:lnTo>
                <a:lnTo>
                  <a:pt x="1783" y="1511"/>
                </a:lnTo>
                <a:lnTo>
                  <a:pt x="1792" y="1510"/>
                </a:lnTo>
                <a:lnTo>
                  <a:pt x="1799" y="1507"/>
                </a:lnTo>
                <a:lnTo>
                  <a:pt x="1807" y="1503"/>
                </a:lnTo>
                <a:lnTo>
                  <a:pt x="1813" y="1498"/>
                </a:lnTo>
                <a:lnTo>
                  <a:pt x="1819" y="1491"/>
                </a:lnTo>
                <a:lnTo>
                  <a:pt x="1823" y="1484"/>
                </a:lnTo>
                <a:lnTo>
                  <a:pt x="1826" y="1476"/>
                </a:lnTo>
                <a:lnTo>
                  <a:pt x="1827" y="1469"/>
                </a:lnTo>
                <a:lnTo>
                  <a:pt x="1827" y="1461"/>
                </a:lnTo>
                <a:lnTo>
                  <a:pt x="1825" y="1454"/>
                </a:lnTo>
                <a:lnTo>
                  <a:pt x="1821" y="1446"/>
                </a:lnTo>
                <a:lnTo>
                  <a:pt x="1814" y="1441"/>
                </a:lnTo>
                <a:lnTo>
                  <a:pt x="1805" y="1435"/>
                </a:lnTo>
                <a:lnTo>
                  <a:pt x="1805" y="1435"/>
                </a:lnTo>
                <a:lnTo>
                  <a:pt x="1795" y="1454"/>
                </a:lnTo>
                <a:lnTo>
                  <a:pt x="1783" y="1470"/>
                </a:lnTo>
                <a:lnTo>
                  <a:pt x="1759" y="1502"/>
                </a:lnTo>
                <a:lnTo>
                  <a:pt x="1759" y="1502"/>
                </a:lnTo>
                <a:close/>
                <a:moveTo>
                  <a:pt x="1841" y="1489"/>
                </a:moveTo>
                <a:lnTo>
                  <a:pt x="1841" y="1489"/>
                </a:lnTo>
                <a:lnTo>
                  <a:pt x="1826" y="1504"/>
                </a:lnTo>
                <a:lnTo>
                  <a:pt x="1811" y="1520"/>
                </a:lnTo>
                <a:lnTo>
                  <a:pt x="1811" y="1520"/>
                </a:lnTo>
                <a:lnTo>
                  <a:pt x="1820" y="1526"/>
                </a:lnTo>
                <a:lnTo>
                  <a:pt x="1828" y="1534"/>
                </a:lnTo>
                <a:lnTo>
                  <a:pt x="1836" y="1541"/>
                </a:lnTo>
                <a:lnTo>
                  <a:pt x="1843" y="1548"/>
                </a:lnTo>
                <a:lnTo>
                  <a:pt x="1843" y="1548"/>
                </a:lnTo>
                <a:lnTo>
                  <a:pt x="1861" y="1534"/>
                </a:lnTo>
                <a:lnTo>
                  <a:pt x="1865" y="1530"/>
                </a:lnTo>
                <a:lnTo>
                  <a:pt x="1868" y="1525"/>
                </a:lnTo>
                <a:lnTo>
                  <a:pt x="1870" y="1521"/>
                </a:lnTo>
                <a:lnTo>
                  <a:pt x="1871" y="1517"/>
                </a:lnTo>
                <a:lnTo>
                  <a:pt x="1871" y="1517"/>
                </a:lnTo>
                <a:lnTo>
                  <a:pt x="1867" y="1516"/>
                </a:lnTo>
                <a:lnTo>
                  <a:pt x="1864" y="1513"/>
                </a:lnTo>
                <a:lnTo>
                  <a:pt x="1857" y="1504"/>
                </a:lnTo>
                <a:lnTo>
                  <a:pt x="1854" y="1499"/>
                </a:lnTo>
                <a:lnTo>
                  <a:pt x="1851" y="1494"/>
                </a:lnTo>
                <a:lnTo>
                  <a:pt x="1846" y="1491"/>
                </a:lnTo>
                <a:lnTo>
                  <a:pt x="1841" y="1489"/>
                </a:lnTo>
                <a:lnTo>
                  <a:pt x="1841" y="1489"/>
                </a:lnTo>
                <a:close/>
                <a:moveTo>
                  <a:pt x="1427" y="1522"/>
                </a:moveTo>
                <a:lnTo>
                  <a:pt x="1427" y="1522"/>
                </a:lnTo>
                <a:lnTo>
                  <a:pt x="1427" y="1529"/>
                </a:lnTo>
                <a:lnTo>
                  <a:pt x="1428" y="1533"/>
                </a:lnTo>
                <a:lnTo>
                  <a:pt x="1429" y="1537"/>
                </a:lnTo>
                <a:lnTo>
                  <a:pt x="1429" y="1541"/>
                </a:lnTo>
                <a:lnTo>
                  <a:pt x="1429" y="1541"/>
                </a:lnTo>
                <a:lnTo>
                  <a:pt x="1426" y="1546"/>
                </a:lnTo>
                <a:lnTo>
                  <a:pt x="1422" y="1549"/>
                </a:lnTo>
                <a:lnTo>
                  <a:pt x="1417" y="1550"/>
                </a:lnTo>
                <a:lnTo>
                  <a:pt x="1413" y="1551"/>
                </a:lnTo>
                <a:lnTo>
                  <a:pt x="1407" y="1551"/>
                </a:lnTo>
                <a:lnTo>
                  <a:pt x="1402" y="1550"/>
                </a:lnTo>
                <a:lnTo>
                  <a:pt x="1396" y="1548"/>
                </a:lnTo>
                <a:lnTo>
                  <a:pt x="1390" y="1546"/>
                </a:lnTo>
                <a:lnTo>
                  <a:pt x="1390" y="1546"/>
                </a:lnTo>
                <a:lnTo>
                  <a:pt x="1388" y="1550"/>
                </a:lnTo>
                <a:lnTo>
                  <a:pt x="1385" y="1554"/>
                </a:lnTo>
                <a:lnTo>
                  <a:pt x="1379" y="1561"/>
                </a:lnTo>
                <a:lnTo>
                  <a:pt x="1376" y="1564"/>
                </a:lnTo>
                <a:lnTo>
                  <a:pt x="1373" y="1568"/>
                </a:lnTo>
                <a:lnTo>
                  <a:pt x="1372" y="1574"/>
                </a:lnTo>
                <a:lnTo>
                  <a:pt x="1372" y="1580"/>
                </a:lnTo>
                <a:lnTo>
                  <a:pt x="1372" y="1580"/>
                </a:lnTo>
                <a:lnTo>
                  <a:pt x="1379" y="1582"/>
                </a:lnTo>
                <a:lnTo>
                  <a:pt x="1385" y="1584"/>
                </a:lnTo>
                <a:lnTo>
                  <a:pt x="1392" y="1584"/>
                </a:lnTo>
                <a:lnTo>
                  <a:pt x="1399" y="1584"/>
                </a:lnTo>
                <a:lnTo>
                  <a:pt x="1405" y="1583"/>
                </a:lnTo>
                <a:lnTo>
                  <a:pt x="1412" y="1581"/>
                </a:lnTo>
                <a:lnTo>
                  <a:pt x="1424" y="1577"/>
                </a:lnTo>
                <a:lnTo>
                  <a:pt x="1434" y="1569"/>
                </a:lnTo>
                <a:lnTo>
                  <a:pt x="1444" y="1562"/>
                </a:lnTo>
                <a:lnTo>
                  <a:pt x="1454" y="1552"/>
                </a:lnTo>
                <a:lnTo>
                  <a:pt x="1461" y="1544"/>
                </a:lnTo>
                <a:lnTo>
                  <a:pt x="1461" y="1544"/>
                </a:lnTo>
                <a:lnTo>
                  <a:pt x="1461" y="1540"/>
                </a:lnTo>
                <a:lnTo>
                  <a:pt x="1460" y="1538"/>
                </a:lnTo>
                <a:lnTo>
                  <a:pt x="1457" y="1533"/>
                </a:lnTo>
                <a:lnTo>
                  <a:pt x="1455" y="1532"/>
                </a:lnTo>
                <a:lnTo>
                  <a:pt x="1454" y="1530"/>
                </a:lnTo>
                <a:lnTo>
                  <a:pt x="1454" y="1528"/>
                </a:lnTo>
                <a:lnTo>
                  <a:pt x="1455" y="1524"/>
                </a:lnTo>
                <a:lnTo>
                  <a:pt x="1455" y="1524"/>
                </a:lnTo>
                <a:lnTo>
                  <a:pt x="1447" y="1523"/>
                </a:lnTo>
                <a:lnTo>
                  <a:pt x="1442" y="1522"/>
                </a:lnTo>
                <a:lnTo>
                  <a:pt x="1435" y="1522"/>
                </a:lnTo>
                <a:lnTo>
                  <a:pt x="1427" y="1522"/>
                </a:lnTo>
                <a:lnTo>
                  <a:pt x="1427" y="1522"/>
                </a:lnTo>
                <a:close/>
                <a:moveTo>
                  <a:pt x="1856" y="1571"/>
                </a:moveTo>
                <a:lnTo>
                  <a:pt x="1856" y="1571"/>
                </a:lnTo>
                <a:lnTo>
                  <a:pt x="1859" y="1576"/>
                </a:lnTo>
                <a:lnTo>
                  <a:pt x="1865" y="1579"/>
                </a:lnTo>
                <a:lnTo>
                  <a:pt x="1870" y="1581"/>
                </a:lnTo>
                <a:lnTo>
                  <a:pt x="1873" y="1581"/>
                </a:lnTo>
                <a:lnTo>
                  <a:pt x="1875" y="1580"/>
                </a:lnTo>
                <a:lnTo>
                  <a:pt x="1875" y="1580"/>
                </a:lnTo>
                <a:lnTo>
                  <a:pt x="1883" y="1568"/>
                </a:lnTo>
                <a:lnTo>
                  <a:pt x="1891" y="1553"/>
                </a:lnTo>
                <a:lnTo>
                  <a:pt x="1896" y="1546"/>
                </a:lnTo>
                <a:lnTo>
                  <a:pt x="1899" y="1537"/>
                </a:lnTo>
                <a:lnTo>
                  <a:pt x="1900" y="1529"/>
                </a:lnTo>
                <a:lnTo>
                  <a:pt x="1901" y="1520"/>
                </a:lnTo>
                <a:lnTo>
                  <a:pt x="1901" y="1520"/>
                </a:lnTo>
                <a:lnTo>
                  <a:pt x="1887" y="1532"/>
                </a:lnTo>
                <a:lnTo>
                  <a:pt x="1874" y="1545"/>
                </a:lnTo>
                <a:lnTo>
                  <a:pt x="1868" y="1551"/>
                </a:lnTo>
                <a:lnTo>
                  <a:pt x="1864" y="1557"/>
                </a:lnTo>
                <a:lnTo>
                  <a:pt x="1859" y="1564"/>
                </a:lnTo>
                <a:lnTo>
                  <a:pt x="1856" y="1571"/>
                </a:lnTo>
                <a:lnTo>
                  <a:pt x="1856" y="1571"/>
                </a:lnTo>
                <a:close/>
                <a:moveTo>
                  <a:pt x="2102" y="1535"/>
                </a:moveTo>
                <a:lnTo>
                  <a:pt x="2102" y="1535"/>
                </a:lnTo>
                <a:lnTo>
                  <a:pt x="2099" y="1533"/>
                </a:lnTo>
                <a:lnTo>
                  <a:pt x="2098" y="1531"/>
                </a:lnTo>
                <a:lnTo>
                  <a:pt x="2094" y="1524"/>
                </a:lnTo>
                <a:lnTo>
                  <a:pt x="2094" y="1524"/>
                </a:lnTo>
                <a:lnTo>
                  <a:pt x="2093" y="1526"/>
                </a:lnTo>
                <a:lnTo>
                  <a:pt x="2093" y="1529"/>
                </a:lnTo>
                <a:lnTo>
                  <a:pt x="2095" y="1533"/>
                </a:lnTo>
                <a:lnTo>
                  <a:pt x="2097" y="1535"/>
                </a:lnTo>
                <a:lnTo>
                  <a:pt x="2099" y="1536"/>
                </a:lnTo>
                <a:lnTo>
                  <a:pt x="2100" y="1537"/>
                </a:lnTo>
                <a:lnTo>
                  <a:pt x="2102" y="1535"/>
                </a:lnTo>
                <a:lnTo>
                  <a:pt x="2102" y="1535"/>
                </a:lnTo>
                <a:close/>
                <a:moveTo>
                  <a:pt x="2051" y="1539"/>
                </a:moveTo>
                <a:lnTo>
                  <a:pt x="2051" y="1539"/>
                </a:lnTo>
                <a:lnTo>
                  <a:pt x="2054" y="1547"/>
                </a:lnTo>
                <a:lnTo>
                  <a:pt x="2056" y="1554"/>
                </a:lnTo>
                <a:lnTo>
                  <a:pt x="2058" y="1557"/>
                </a:lnTo>
                <a:lnTo>
                  <a:pt x="2061" y="1560"/>
                </a:lnTo>
                <a:lnTo>
                  <a:pt x="2063" y="1562"/>
                </a:lnTo>
                <a:lnTo>
                  <a:pt x="2066" y="1563"/>
                </a:lnTo>
                <a:lnTo>
                  <a:pt x="2066" y="1563"/>
                </a:lnTo>
                <a:lnTo>
                  <a:pt x="2069" y="1562"/>
                </a:lnTo>
                <a:lnTo>
                  <a:pt x="2072" y="1560"/>
                </a:lnTo>
                <a:lnTo>
                  <a:pt x="2077" y="1555"/>
                </a:lnTo>
                <a:lnTo>
                  <a:pt x="2082" y="1551"/>
                </a:lnTo>
                <a:lnTo>
                  <a:pt x="2084" y="1550"/>
                </a:lnTo>
                <a:lnTo>
                  <a:pt x="2087" y="1548"/>
                </a:lnTo>
                <a:lnTo>
                  <a:pt x="2087" y="1548"/>
                </a:lnTo>
                <a:lnTo>
                  <a:pt x="2085" y="1541"/>
                </a:lnTo>
                <a:lnTo>
                  <a:pt x="2082" y="1537"/>
                </a:lnTo>
                <a:lnTo>
                  <a:pt x="2079" y="1534"/>
                </a:lnTo>
                <a:lnTo>
                  <a:pt x="2075" y="1534"/>
                </a:lnTo>
                <a:lnTo>
                  <a:pt x="2069" y="1535"/>
                </a:lnTo>
                <a:lnTo>
                  <a:pt x="2064" y="1536"/>
                </a:lnTo>
                <a:lnTo>
                  <a:pt x="2051" y="1539"/>
                </a:lnTo>
                <a:lnTo>
                  <a:pt x="2051" y="1539"/>
                </a:lnTo>
                <a:close/>
                <a:moveTo>
                  <a:pt x="2040" y="1576"/>
                </a:moveTo>
                <a:lnTo>
                  <a:pt x="2040" y="1576"/>
                </a:lnTo>
                <a:lnTo>
                  <a:pt x="2041" y="1570"/>
                </a:lnTo>
                <a:lnTo>
                  <a:pt x="2041" y="1564"/>
                </a:lnTo>
                <a:lnTo>
                  <a:pt x="2039" y="1559"/>
                </a:lnTo>
                <a:lnTo>
                  <a:pt x="2037" y="1553"/>
                </a:lnTo>
                <a:lnTo>
                  <a:pt x="2032" y="1542"/>
                </a:lnTo>
                <a:lnTo>
                  <a:pt x="2026" y="1533"/>
                </a:lnTo>
                <a:lnTo>
                  <a:pt x="2026" y="1533"/>
                </a:lnTo>
                <a:lnTo>
                  <a:pt x="2025" y="1546"/>
                </a:lnTo>
                <a:lnTo>
                  <a:pt x="2025" y="1552"/>
                </a:lnTo>
                <a:lnTo>
                  <a:pt x="2026" y="1560"/>
                </a:lnTo>
                <a:lnTo>
                  <a:pt x="2027" y="1566"/>
                </a:lnTo>
                <a:lnTo>
                  <a:pt x="2031" y="1570"/>
                </a:lnTo>
                <a:lnTo>
                  <a:pt x="2035" y="1575"/>
                </a:lnTo>
                <a:lnTo>
                  <a:pt x="2037" y="1576"/>
                </a:lnTo>
                <a:lnTo>
                  <a:pt x="2040" y="1576"/>
                </a:lnTo>
                <a:lnTo>
                  <a:pt x="2040" y="1576"/>
                </a:lnTo>
                <a:close/>
                <a:moveTo>
                  <a:pt x="1954" y="1548"/>
                </a:moveTo>
                <a:lnTo>
                  <a:pt x="1954" y="1548"/>
                </a:lnTo>
                <a:lnTo>
                  <a:pt x="1954" y="1557"/>
                </a:lnTo>
                <a:lnTo>
                  <a:pt x="1951" y="1568"/>
                </a:lnTo>
                <a:lnTo>
                  <a:pt x="1946" y="1589"/>
                </a:lnTo>
                <a:lnTo>
                  <a:pt x="1945" y="1597"/>
                </a:lnTo>
                <a:lnTo>
                  <a:pt x="1945" y="1602"/>
                </a:lnTo>
                <a:lnTo>
                  <a:pt x="1946" y="1607"/>
                </a:lnTo>
                <a:lnTo>
                  <a:pt x="1947" y="1610"/>
                </a:lnTo>
                <a:lnTo>
                  <a:pt x="1950" y="1614"/>
                </a:lnTo>
                <a:lnTo>
                  <a:pt x="1954" y="1617"/>
                </a:lnTo>
                <a:lnTo>
                  <a:pt x="1958" y="1621"/>
                </a:lnTo>
                <a:lnTo>
                  <a:pt x="1958" y="1621"/>
                </a:lnTo>
                <a:lnTo>
                  <a:pt x="1961" y="1616"/>
                </a:lnTo>
                <a:lnTo>
                  <a:pt x="1963" y="1613"/>
                </a:lnTo>
                <a:lnTo>
                  <a:pt x="1966" y="1605"/>
                </a:lnTo>
                <a:lnTo>
                  <a:pt x="1966" y="1596"/>
                </a:lnTo>
                <a:lnTo>
                  <a:pt x="1965" y="1586"/>
                </a:lnTo>
                <a:lnTo>
                  <a:pt x="1963" y="1578"/>
                </a:lnTo>
                <a:lnTo>
                  <a:pt x="1960" y="1568"/>
                </a:lnTo>
                <a:lnTo>
                  <a:pt x="1954" y="1548"/>
                </a:lnTo>
                <a:lnTo>
                  <a:pt x="1954" y="1548"/>
                </a:lnTo>
                <a:close/>
                <a:moveTo>
                  <a:pt x="1901" y="1586"/>
                </a:moveTo>
                <a:lnTo>
                  <a:pt x="1901" y="1586"/>
                </a:lnTo>
                <a:lnTo>
                  <a:pt x="1906" y="1590"/>
                </a:lnTo>
                <a:lnTo>
                  <a:pt x="1912" y="1592"/>
                </a:lnTo>
                <a:lnTo>
                  <a:pt x="1926" y="1595"/>
                </a:lnTo>
                <a:lnTo>
                  <a:pt x="1926" y="1595"/>
                </a:lnTo>
                <a:lnTo>
                  <a:pt x="1928" y="1586"/>
                </a:lnTo>
                <a:lnTo>
                  <a:pt x="1928" y="1578"/>
                </a:lnTo>
                <a:lnTo>
                  <a:pt x="1929" y="1570"/>
                </a:lnTo>
                <a:lnTo>
                  <a:pt x="1932" y="1561"/>
                </a:lnTo>
                <a:lnTo>
                  <a:pt x="1932" y="1561"/>
                </a:lnTo>
                <a:lnTo>
                  <a:pt x="1930" y="1560"/>
                </a:lnTo>
                <a:lnTo>
                  <a:pt x="1928" y="1559"/>
                </a:lnTo>
                <a:lnTo>
                  <a:pt x="1926" y="1555"/>
                </a:lnTo>
                <a:lnTo>
                  <a:pt x="1922" y="1552"/>
                </a:lnTo>
                <a:lnTo>
                  <a:pt x="1920" y="1551"/>
                </a:lnTo>
                <a:lnTo>
                  <a:pt x="1917" y="1550"/>
                </a:lnTo>
                <a:lnTo>
                  <a:pt x="1917" y="1550"/>
                </a:lnTo>
                <a:lnTo>
                  <a:pt x="1916" y="1555"/>
                </a:lnTo>
                <a:lnTo>
                  <a:pt x="1913" y="1560"/>
                </a:lnTo>
                <a:lnTo>
                  <a:pt x="1908" y="1567"/>
                </a:lnTo>
                <a:lnTo>
                  <a:pt x="1904" y="1570"/>
                </a:lnTo>
                <a:lnTo>
                  <a:pt x="1902" y="1575"/>
                </a:lnTo>
                <a:lnTo>
                  <a:pt x="1901" y="1580"/>
                </a:lnTo>
                <a:lnTo>
                  <a:pt x="1901" y="1586"/>
                </a:lnTo>
                <a:lnTo>
                  <a:pt x="1901" y="1586"/>
                </a:lnTo>
                <a:close/>
                <a:moveTo>
                  <a:pt x="1374" y="1616"/>
                </a:moveTo>
                <a:lnTo>
                  <a:pt x="1374" y="1616"/>
                </a:lnTo>
                <a:lnTo>
                  <a:pt x="1383" y="1620"/>
                </a:lnTo>
                <a:lnTo>
                  <a:pt x="1392" y="1622"/>
                </a:lnTo>
                <a:lnTo>
                  <a:pt x="1401" y="1623"/>
                </a:lnTo>
                <a:lnTo>
                  <a:pt x="1410" y="1623"/>
                </a:lnTo>
                <a:lnTo>
                  <a:pt x="1418" y="1622"/>
                </a:lnTo>
                <a:lnTo>
                  <a:pt x="1426" y="1619"/>
                </a:lnTo>
                <a:lnTo>
                  <a:pt x="1433" y="1615"/>
                </a:lnTo>
                <a:lnTo>
                  <a:pt x="1440" y="1612"/>
                </a:lnTo>
                <a:lnTo>
                  <a:pt x="1452" y="1602"/>
                </a:lnTo>
                <a:lnTo>
                  <a:pt x="1464" y="1591"/>
                </a:lnTo>
                <a:lnTo>
                  <a:pt x="1475" y="1579"/>
                </a:lnTo>
                <a:lnTo>
                  <a:pt x="1485" y="1567"/>
                </a:lnTo>
                <a:lnTo>
                  <a:pt x="1485" y="1567"/>
                </a:lnTo>
                <a:lnTo>
                  <a:pt x="1484" y="1565"/>
                </a:lnTo>
                <a:lnTo>
                  <a:pt x="1482" y="1563"/>
                </a:lnTo>
                <a:lnTo>
                  <a:pt x="1484" y="1559"/>
                </a:lnTo>
                <a:lnTo>
                  <a:pt x="1484" y="1554"/>
                </a:lnTo>
                <a:lnTo>
                  <a:pt x="1482" y="1553"/>
                </a:lnTo>
                <a:lnTo>
                  <a:pt x="1480" y="1552"/>
                </a:lnTo>
                <a:lnTo>
                  <a:pt x="1480" y="1552"/>
                </a:lnTo>
                <a:lnTo>
                  <a:pt x="1469" y="1564"/>
                </a:lnTo>
                <a:lnTo>
                  <a:pt x="1457" y="1575"/>
                </a:lnTo>
                <a:lnTo>
                  <a:pt x="1433" y="1595"/>
                </a:lnTo>
                <a:lnTo>
                  <a:pt x="1433" y="1595"/>
                </a:lnTo>
                <a:lnTo>
                  <a:pt x="1412" y="1599"/>
                </a:lnTo>
                <a:lnTo>
                  <a:pt x="1392" y="1604"/>
                </a:lnTo>
                <a:lnTo>
                  <a:pt x="1384" y="1604"/>
                </a:lnTo>
                <a:lnTo>
                  <a:pt x="1375" y="1604"/>
                </a:lnTo>
                <a:lnTo>
                  <a:pt x="1368" y="1602"/>
                </a:lnTo>
                <a:lnTo>
                  <a:pt x="1361" y="1599"/>
                </a:lnTo>
                <a:lnTo>
                  <a:pt x="1361" y="1599"/>
                </a:lnTo>
                <a:lnTo>
                  <a:pt x="1364" y="1600"/>
                </a:lnTo>
                <a:lnTo>
                  <a:pt x="1366" y="1602"/>
                </a:lnTo>
                <a:lnTo>
                  <a:pt x="1368" y="1607"/>
                </a:lnTo>
                <a:lnTo>
                  <a:pt x="1371" y="1612"/>
                </a:lnTo>
                <a:lnTo>
                  <a:pt x="1374" y="1616"/>
                </a:lnTo>
                <a:lnTo>
                  <a:pt x="1374" y="1616"/>
                </a:lnTo>
                <a:close/>
                <a:moveTo>
                  <a:pt x="1977" y="1561"/>
                </a:moveTo>
                <a:lnTo>
                  <a:pt x="1977" y="1561"/>
                </a:lnTo>
                <a:lnTo>
                  <a:pt x="1979" y="1564"/>
                </a:lnTo>
                <a:lnTo>
                  <a:pt x="1980" y="1568"/>
                </a:lnTo>
                <a:lnTo>
                  <a:pt x="1981" y="1572"/>
                </a:lnTo>
                <a:lnTo>
                  <a:pt x="1984" y="1576"/>
                </a:lnTo>
                <a:lnTo>
                  <a:pt x="1984" y="1576"/>
                </a:lnTo>
                <a:lnTo>
                  <a:pt x="1992" y="1576"/>
                </a:lnTo>
                <a:lnTo>
                  <a:pt x="1999" y="1575"/>
                </a:lnTo>
                <a:lnTo>
                  <a:pt x="2011" y="1569"/>
                </a:lnTo>
                <a:lnTo>
                  <a:pt x="2011" y="1569"/>
                </a:lnTo>
                <a:lnTo>
                  <a:pt x="2011" y="1564"/>
                </a:lnTo>
                <a:lnTo>
                  <a:pt x="2009" y="1560"/>
                </a:lnTo>
                <a:lnTo>
                  <a:pt x="2005" y="1552"/>
                </a:lnTo>
                <a:lnTo>
                  <a:pt x="2005" y="1552"/>
                </a:lnTo>
                <a:lnTo>
                  <a:pt x="1996" y="1553"/>
                </a:lnTo>
                <a:lnTo>
                  <a:pt x="1989" y="1553"/>
                </a:lnTo>
                <a:lnTo>
                  <a:pt x="1986" y="1554"/>
                </a:lnTo>
                <a:lnTo>
                  <a:pt x="1982" y="1555"/>
                </a:lnTo>
                <a:lnTo>
                  <a:pt x="1979" y="1557"/>
                </a:lnTo>
                <a:lnTo>
                  <a:pt x="1977" y="1561"/>
                </a:lnTo>
                <a:lnTo>
                  <a:pt x="1977" y="1561"/>
                </a:lnTo>
                <a:close/>
                <a:moveTo>
                  <a:pt x="1476" y="1627"/>
                </a:moveTo>
                <a:lnTo>
                  <a:pt x="1476" y="1627"/>
                </a:lnTo>
                <a:lnTo>
                  <a:pt x="1474" y="1626"/>
                </a:lnTo>
                <a:lnTo>
                  <a:pt x="1473" y="1624"/>
                </a:lnTo>
                <a:lnTo>
                  <a:pt x="1472" y="1619"/>
                </a:lnTo>
                <a:lnTo>
                  <a:pt x="1471" y="1614"/>
                </a:lnTo>
                <a:lnTo>
                  <a:pt x="1470" y="1613"/>
                </a:lnTo>
                <a:lnTo>
                  <a:pt x="1467" y="1612"/>
                </a:lnTo>
                <a:lnTo>
                  <a:pt x="1467" y="1612"/>
                </a:lnTo>
                <a:lnTo>
                  <a:pt x="1463" y="1616"/>
                </a:lnTo>
                <a:lnTo>
                  <a:pt x="1460" y="1621"/>
                </a:lnTo>
                <a:lnTo>
                  <a:pt x="1460" y="1625"/>
                </a:lnTo>
                <a:lnTo>
                  <a:pt x="1461" y="1629"/>
                </a:lnTo>
                <a:lnTo>
                  <a:pt x="1463" y="1631"/>
                </a:lnTo>
                <a:lnTo>
                  <a:pt x="1466" y="1632"/>
                </a:lnTo>
                <a:lnTo>
                  <a:pt x="1471" y="1631"/>
                </a:lnTo>
                <a:lnTo>
                  <a:pt x="1476" y="1627"/>
                </a:lnTo>
                <a:lnTo>
                  <a:pt x="1476" y="1627"/>
                </a:lnTo>
                <a:close/>
                <a:moveTo>
                  <a:pt x="1151" y="2298"/>
                </a:moveTo>
                <a:lnTo>
                  <a:pt x="1151" y="2298"/>
                </a:lnTo>
                <a:lnTo>
                  <a:pt x="1153" y="2298"/>
                </a:lnTo>
                <a:lnTo>
                  <a:pt x="1153" y="2301"/>
                </a:lnTo>
                <a:lnTo>
                  <a:pt x="1153" y="2301"/>
                </a:lnTo>
                <a:lnTo>
                  <a:pt x="1147" y="2297"/>
                </a:lnTo>
                <a:lnTo>
                  <a:pt x="1142" y="2297"/>
                </a:lnTo>
                <a:lnTo>
                  <a:pt x="1137" y="2297"/>
                </a:lnTo>
                <a:lnTo>
                  <a:pt x="1131" y="2297"/>
                </a:lnTo>
                <a:lnTo>
                  <a:pt x="1119" y="2299"/>
                </a:lnTo>
                <a:lnTo>
                  <a:pt x="1107" y="2303"/>
                </a:lnTo>
                <a:lnTo>
                  <a:pt x="1107" y="2303"/>
                </a:lnTo>
                <a:lnTo>
                  <a:pt x="1094" y="2303"/>
                </a:lnTo>
                <a:lnTo>
                  <a:pt x="1082" y="2304"/>
                </a:lnTo>
                <a:lnTo>
                  <a:pt x="1058" y="2303"/>
                </a:lnTo>
                <a:lnTo>
                  <a:pt x="1035" y="2303"/>
                </a:lnTo>
                <a:lnTo>
                  <a:pt x="1012" y="2303"/>
                </a:lnTo>
                <a:lnTo>
                  <a:pt x="1012" y="2303"/>
                </a:lnTo>
                <a:lnTo>
                  <a:pt x="886" y="2307"/>
                </a:lnTo>
                <a:lnTo>
                  <a:pt x="760" y="2310"/>
                </a:lnTo>
                <a:lnTo>
                  <a:pt x="760" y="2310"/>
                </a:lnTo>
                <a:lnTo>
                  <a:pt x="714" y="2311"/>
                </a:lnTo>
                <a:lnTo>
                  <a:pt x="669" y="2311"/>
                </a:lnTo>
                <a:lnTo>
                  <a:pt x="625" y="2309"/>
                </a:lnTo>
                <a:lnTo>
                  <a:pt x="586" y="2306"/>
                </a:lnTo>
                <a:lnTo>
                  <a:pt x="586" y="2306"/>
                </a:lnTo>
                <a:lnTo>
                  <a:pt x="588" y="2309"/>
                </a:lnTo>
                <a:lnTo>
                  <a:pt x="592" y="2311"/>
                </a:lnTo>
                <a:lnTo>
                  <a:pt x="600" y="2314"/>
                </a:lnTo>
                <a:lnTo>
                  <a:pt x="612" y="2318"/>
                </a:lnTo>
                <a:lnTo>
                  <a:pt x="624" y="2319"/>
                </a:lnTo>
                <a:lnTo>
                  <a:pt x="643" y="2322"/>
                </a:lnTo>
                <a:lnTo>
                  <a:pt x="645" y="2322"/>
                </a:lnTo>
                <a:lnTo>
                  <a:pt x="646" y="2323"/>
                </a:lnTo>
                <a:lnTo>
                  <a:pt x="645" y="2324"/>
                </a:lnTo>
                <a:lnTo>
                  <a:pt x="643" y="2325"/>
                </a:lnTo>
                <a:lnTo>
                  <a:pt x="643" y="2325"/>
                </a:lnTo>
                <a:lnTo>
                  <a:pt x="665" y="2326"/>
                </a:lnTo>
                <a:lnTo>
                  <a:pt x="689" y="2329"/>
                </a:lnTo>
                <a:lnTo>
                  <a:pt x="738" y="2336"/>
                </a:lnTo>
                <a:lnTo>
                  <a:pt x="738" y="2336"/>
                </a:lnTo>
                <a:lnTo>
                  <a:pt x="735" y="2338"/>
                </a:lnTo>
                <a:lnTo>
                  <a:pt x="730" y="2339"/>
                </a:lnTo>
                <a:lnTo>
                  <a:pt x="720" y="2338"/>
                </a:lnTo>
                <a:lnTo>
                  <a:pt x="712" y="2337"/>
                </a:lnTo>
                <a:lnTo>
                  <a:pt x="707" y="2338"/>
                </a:lnTo>
                <a:lnTo>
                  <a:pt x="705" y="2340"/>
                </a:lnTo>
                <a:lnTo>
                  <a:pt x="705" y="2340"/>
                </a:lnTo>
                <a:lnTo>
                  <a:pt x="709" y="2342"/>
                </a:lnTo>
                <a:lnTo>
                  <a:pt x="715" y="2344"/>
                </a:lnTo>
                <a:lnTo>
                  <a:pt x="721" y="2344"/>
                </a:lnTo>
                <a:lnTo>
                  <a:pt x="723" y="2344"/>
                </a:lnTo>
                <a:lnTo>
                  <a:pt x="727" y="2342"/>
                </a:lnTo>
                <a:lnTo>
                  <a:pt x="727" y="2342"/>
                </a:lnTo>
                <a:lnTo>
                  <a:pt x="727" y="2347"/>
                </a:lnTo>
                <a:lnTo>
                  <a:pt x="729" y="2349"/>
                </a:lnTo>
                <a:lnTo>
                  <a:pt x="729" y="2349"/>
                </a:lnTo>
                <a:lnTo>
                  <a:pt x="750" y="2352"/>
                </a:lnTo>
                <a:lnTo>
                  <a:pt x="771" y="2353"/>
                </a:lnTo>
                <a:lnTo>
                  <a:pt x="793" y="2354"/>
                </a:lnTo>
                <a:lnTo>
                  <a:pt x="813" y="2355"/>
                </a:lnTo>
                <a:lnTo>
                  <a:pt x="855" y="2354"/>
                </a:lnTo>
                <a:lnTo>
                  <a:pt x="898" y="2353"/>
                </a:lnTo>
                <a:lnTo>
                  <a:pt x="898" y="2353"/>
                </a:lnTo>
                <a:lnTo>
                  <a:pt x="897" y="2355"/>
                </a:lnTo>
                <a:lnTo>
                  <a:pt x="897" y="2356"/>
                </a:lnTo>
                <a:lnTo>
                  <a:pt x="898" y="2356"/>
                </a:lnTo>
                <a:lnTo>
                  <a:pt x="901" y="2357"/>
                </a:lnTo>
                <a:lnTo>
                  <a:pt x="906" y="2357"/>
                </a:lnTo>
                <a:lnTo>
                  <a:pt x="911" y="2355"/>
                </a:lnTo>
                <a:lnTo>
                  <a:pt x="911" y="2355"/>
                </a:lnTo>
                <a:lnTo>
                  <a:pt x="907" y="2354"/>
                </a:lnTo>
                <a:lnTo>
                  <a:pt x="907" y="2353"/>
                </a:lnTo>
                <a:lnTo>
                  <a:pt x="909" y="2352"/>
                </a:lnTo>
                <a:lnTo>
                  <a:pt x="913" y="2351"/>
                </a:lnTo>
                <a:lnTo>
                  <a:pt x="919" y="2350"/>
                </a:lnTo>
                <a:lnTo>
                  <a:pt x="934" y="2348"/>
                </a:lnTo>
                <a:lnTo>
                  <a:pt x="947" y="2344"/>
                </a:lnTo>
                <a:lnTo>
                  <a:pt x="947" y="2344"/>
                </a:lnTo>
                <a:lnTo>
                  <a:pt x="945" y="2349"/>
                </a:lnTo>
                <a:lnTo>
                  <a:pt x="945" y="2350"/>
                </a:lnTo>
                <a:lnTo>
                  <a:pt x="947" y="2351"/>
                </a:lnTo>
                <a:lnTo>
                  <a:pt x="947" y="2351"/>
                </a:lnTo>
                <a:lnTo>
                  <a:pt x="948" y="2350"/>
                </a:lnTo>
                <a:lnTo>
                  <a:pt x="950" y="2349"/>
                </a:lnTo>
                <a:lnTo>
                  <a:pt x="956" y="2350"/>
                </a:lnTo>
                <a:lnTo>
                  <a:pt x="960" y="2351"/>
                </a:lnTo>
                <a:lnTo>
                  <a:pt x="963" y="2352"/>
                </a:lnTo>
                <a:lnTo>
                  <a:pt x="966" y="2351"/>
                </a:lnTo>
                <a:lnTo>
                  <a:pt x="966" y="2351"/>
                </a:lnTo>
                <a:lnTo>
                  <a:pt x="965" y="2349"/>
                </a:lnTo>
                <a:lnTo>
                  <a:pt x="966" y="2347"/>
                </a:lnTo>
                <a:lnTo>
                  <a:pt x="967" y="2346"/>
                </a:lnTo>
                <a:lnTo>
                  <a:pt x="970" y="2344"/>
                </a:lnTo>
                <a:lnTo>
                  <a:pt x="975" y="2343"/>
                </a:lnTo>
                <a:lnTo>
                  <a:pt x="981" y="2342"/>
                </a:lnTo>
                <a:lnTo>
                  <a:pt x="996" y="2342"/>
                </a:lnTo>
                <a:lnTo>
                  <a:pt x="1004" y="2342"/>
                </a:lnTo>
                <a:lnTo>
                  <a:pt x="1008" y="2340"/>
                </a:lnTo>
                <a:lnTo>
                  <a:pt x="1008" y="2340"/>
                </a:lnTo>
                <a:lnTo>
                  <a:pt x="1005" y="2340"/>
                </a:lnTo>
                <a:lnTo>
                  <a:pt x="1003" y="2339"/>
                </a:lnTo>
                <a:lnTo>
                  <a:pt x="1002" y="2338"/>
                </a:lnTo>
                <a:lnTo>
                  <a:pt x="1002" y="2338"/>
                </a:lnTo>
                <a:lnTo>
                  <a:pt x="1006" y="2339"/>
                </a:lnTo>
                <a:lnTo>
                  <a:pt x="1008" y="2338"/>
                </a:lnTo>
                <a:lnTo>
                  <a:pt x="1015" y="2337"/>
                </a:lnTo>
                <a:lnTo>
                  <a:pt x="1017" y="2337"/>
                </a:lnTo>
                <a:lnTo>
                  <a:pt x="1019" y="2337"/>
                </a:lnTo>
                <a:lnTo>
                  <a:pt x="1020" y="2338"/>
                </a:lnTo>
                <a:lnTo>
                  <a:pt x="1021" y="2340"/>
                </a:lnTo>
                <a:lnTo>
                  <a:pt x="1021" y="2340"/>
                </a:lnTo>
                <a:lnTo>
                  <a:pt x="1018" y="2340"/>
                </a:lnTo>
                <a:lnTo>
                  <a:pt x="1015" y="2340"/>
                </a:lnTo>
                <a:lnTo>
                  <a:pt x="1011" y="2340"/>
                </a:lnTo>
                <a:lnTo>
                  <a:pt x="1011" y="2341"/>
                </a:lnTo>
                <a:lnTo>
                  <a:pt x="1010" y="2342"/>
                </a:lnTo>
                <a:lnTo>
                  <a:pt x="1010" y="2342"/>
                </a:lnTo>
                <a:lnTo>
                  <a:pt x="1025" y="2341"/>
                </a:lnTo>
                <a:lnTo>
                  <a:pt x="1033" y="2340"/>
                </a:lnTo>
                <a:lnTo>
                  <a:pt x="1038" y="2338"/>
                </a:lnTo>
                <a:lnTo>
                  <a:pt x="1038" y="2338"/>
                </a:lnTo>
                <a:lnTo>
                  <a:pt x="1032" y="2338"/>
                </a:lnTo>
                <a:lnTo>
                  <a:pt x="1030" y="2337"/>
                </a:lnTo>
                <a:lnTo>
                  <a:pt x="1030" y="2336"/>
                </a:lnTo>
                <a:lnTo>
                  <a:pt x="1030" y="2334"/>
                </a:lnTo>
                <a:lnTo>
                  <a:pt x="1030" y="2334"/>
                </a:lnTo>
                <a:lnTo>
                  <a:pt x="1027" y="2336"/>
                </a:lnTo>
                <a:lnTo>
                  <a:pt x="1025" y="2337"/>
                </a:lnTo>
                <a:lnTo>
                  <a:pt x="1022" y="2337"/>
                </a:lnTo>
                <a:lnTo>
                  <a:pt x="1020" y="2336"/>
                </a:lnTo>
                <a:lnTo>
                  <a:pt x="1013" y="2334"/>
                </a:lnTo>
                <a:lnTo>
                  <a:pt x="1008" y="2329"/>
                </a:lnTo>
                <a:lnTo>
                  <a:pt x="1008" y="2329"/>
                </a:lnTo>
                <a:lnTo>
                  <a:pt x="1027" y="2328"/>
                </a:lnTo>
                <a:lnTo>
                  <a:pt x="1047" y="2327"/>
                </a:lnTo>
                <a:lnTo>
                  <a:pt x="1083" y="2323"/>
                </a:lnTo>
                <a:lnTo>
                  <a:pt x="1119" y="2319"/>
                </a:lnTo>
                <a:lnTo>
                  <a:pt x="1155" y="2314"/>
                </a:lnTo>
                <a:lnTo>
                  <a:pt x="1155" y="2314"/>
                </a:lnTo>
                <a:lnTo>
                  <a:pt x="1152" y="2314"/>
                </a:lnTo>
                <a:lnTo>
                  <a:pt x="1148" y="2316"/>
                </a:lnTo>
                <a:lnTo>
                  <a:pt x="1145" y="2314"/>
                </a:lnTo>
                <a:lnTo>
                  <a:pt x="1145" y="2314"/>
                </a:lnTo>
                <a:lnTo>
                  <a:pt x="1144" y="2312"/>
                </a:lnTo>
                <a:lnTo>
                  <a:pt x="1144" y="2312"/>
                </a:lnTo>
                <a:lnTo>
                  <a:pt x="1155" y="2310"/>
                </a:lnTo>
                <a:lnTo>
                  <a:pt x="1166" y="2307"/>
                </a:lnTo>
                <a:lnTo>
                  <a:pt x="1188" y="2304"/>
                </a:lnTo>
                <a:lnTo>
                  <a:pt x="1199" y="2301"/>
                </a:lnTo>
                <a:lnTo>
                  <a:pt x="1209" y="2297"/>
                </a:lnTo>
                <a:lnTo>
                  <a:pt x="1218" y="2293"/>
                </a:lnTo>
                <a:lnTo>
                  <a:pt x="1222" y="2291"/>
                </a:lnTo>
                <a:lnTo>
                  <a:pt x="1225" y="2288"/>
                </a:lnTo>
                <a:lnTo>
                  <a:pt x="1225" y="2288"/>
                </a:lnTo>
                <a:lnTo>
                  <a:pt x="1233" y="2291"/>
                </a:lnTo>
                <a:lnTo>
                  <a:pt x="1236" y="2292"/>
                </a:lnTo>
                <a:lnTo>
                  <a:pt x="1237" y="2292"/>
                </a:lnTo>
                <a:lnTo>
                  <a:pt x="1238" y="2292"/>
                </a:lnTo>
                <a:lnTo>
                  <a:pt x="1238" y="2292"/>
                </a:lnTo>
                <a:lnTo>
                  <a:pt x="1230" y="2285"/>
                </a:lnTo>
                <a:lnTo>
                  <a:pt x="1224" y="2282"/>
                </a:lnTo>
                <a:lnTo>
                  <a:pt x="1219" y="2281"/>
                </a:lnTo>
                <a:lnTo>
                  <a:pt x="1219" y="2281"/>
                </a:lnTo>
                <a:lnTo>
                  <a:pt x="1217" y="2285"/>
                </a:lnTo>
                <a:lnTo>
                  <a:pt x="1215" y="2289"/>
                </a:lnTo>
                <a:lnTo>
                  <a:pt x="1213" y="2291"/>
                </a:lnTo>
                <a:lnTo>
                  <a:pt x="1208" y="2293"/>
                </a:lnTo>
                <a:lnTo>
                  <a:pt x="1200" y="2296"/>
                </a:lnTo>
                <a:lnTo>
                  <a:pt x="1190" y="2298"/>
                </a:lnTo>
                <a:lnTo>
                  <a:pt x="1179" y="2299"/>
                </a:lnTo>
                <a:lnTo>
                  <a:pt x="1170" y="2298"/>
                </a:lnTo>
                <a:lnTo>
                  <a:pt x="1151" y="2298"/>
                </a:lnTo>
                <a:lnTo>
                  <a:pt x="1151" y="2298"/>
                </a:lnTo>
                <a:close/>
                <a:moveTo>
                  <a:pt x="1213" y="2355"/>
                </a:moveTo>
                <a:lnTo>
                  <a:pt x="1213" y="2355"/>
                </a:lnTo>
                <a:lnTo>
                  <a:pt x="1205" y="2358"/>
                </a:lnTo>
                <a:lnTo>
                  <a:pt x="1197" y="2361"/>
                </a:lnTo>
                <a:lnTo>
                  <a:pt x="1178" y="2364"/>
                </a:lnTo>
                <a:lnTo>
                  <a:pt x="1159" y="2366"/>
                </a:lnTo>
                <a:lnTo>
                  <a:pt x="1151" y="2368"/>
                </a:lnTo>
                <a:lnTo>
                  <a:pt x="1142" y="2370"/>
                </a:lnTo>
                <a:lnTo>
                  <a:pt x="1142" y="2370"/>
                </a:lnTo>
                <a:lnTo>
                  <a:pt x="1197" y="2384"/>
                </a:lnTo>
                <a:lnTo>
                  <a:pt x="1250" y="2398"/>
                </a:lnTo>
                <a:lnTo>
                  <a:pt x="1305" y="2412"/>
                </a:lnTo>
                <a:lnTo>
                  <a:pt x="1333" y="2418"/>
                </a:lnTo>
                <a:lnTo>
                  <a:pt x="1361" y="2424"/>
                </a:lnTo>
                <a:lnTo>
                  <a:pt x="1361" y="2424"/>
                </a:lnTo>
                <a:lnTo>
                  <a:pt x="1354" y="2400"/>
                </a:lnTo>
                <a:lnTo>
                  <a:pt x="1349" y="2377"/>
                </a:lnTo>
                <a:lnTo>
                  <a:pt x="1349" y="2377"/>
                </a:lnTo>
                <a:lnTo>
                  <a:pt x="1316" y="2367"/>
                </a:lnTo>
                <a:lnTo>
                  <a:pt x="1299" y="2363"/>
                </a:lnTo>
                <a:lnTo>
                  <a:pt x="1282" y="2358"/>
                </a:lnTo>
                <a:lnTo>
                  <a:pt x="1265" y="2355"/>
                </a:lnTo>
                <a:lnTo>
                  <a:pt x="1247" y="2353"/>
                </a:lnTo>
                <a:lnTo>
                  <a:pt x="1230" y="2353"/>
                </a:lnTo>
                <a:lnTo>
                  <a:pt x="1213" y="2355"/>
                </a:lnTo>
                <a:lnTo>
                  <a:pt x="1213" y="2355"/>
                </a:lnTo>
                <a:close/>
                <a:moveTo>
                  <a:pt x="652" y="2381"/>
                </a:moveTo>
                <a:lnTo>
                  <a:pt x="652" y="2381"/>
                </a:lnTo>
                <a:lnTo>
                  <a:pt x="655" y="2380"/>
                </a:lnTo>
                <a:lnTo>
                  <a:pt x="655" y="2380"/>
                </a:lnTo>
                <a:lnTo>
                  <a:pt x="654" y="2379"/>
                </a:lnTo>
                <a:lnTo>
                  <a:pt x="654" y="2379"/>
                </a:lnTo>
                <a:lnTo>
                  <a:pt x="641" y="2376"/>
                </a:lnTo>
                <a:lnTo>
                  <a:pt x="626" y="2373"/>
                </a:lnTo>
                <a:lnTo>
                  <a:pt x="596" y="2369"/>
                </a:lnTo>
                <a:lnTo>
                  <a:pt x="580" y="2367"/>
                </a:lnTo>
                <a:lnTo>
                  <a:pt x="565" y="2364"/>
                </a:lnTo>
                <a:lnTo>
                  <a:pt x="551" y="2359"/>
                </a:lnTo>
                <a:lnTo>
                  <a:pt x="539" y="2353"/>
                </a:lnTo>
                <a:lnTo>
                  <a:pt x="539" y="2353"/>
                </a:lnTo>
                <a:lnTo>
                  <a:pt x="500" y="2359"/>
                </a:lnTo>
                <a:lnTo>
                  <a:pt x="460" y="2366"/>
                </a:lnTo>
                <a:lnTo>
                  <a:pt x="421" y="2373"/>
                </a:lnTo>
                <a:lnTo>
                  <a:pt x="402" y="2378"/>
                </a:lnTo>
                <a:lnTo>
                  <a:pt x="384" y="2383"/>
                </a:lnTo>
                <a:lnTo>
                  <a:pt x="384" y="2383"/>
                </a:lnTo>
                <a:lnTo>
                  <a:pt x="384" y="2387"/>
                </a:lnTo>
                <a:lnTo>
                  <a:pt x="383" y="2393"/>
                </a:lnTo>
                <a:lnTo>
                  <a:pt x="380" y="2402"/>
                </a:lnTo>
                <a:lnTo>
                  <a:pt x="374" y="2412"/>
                </a:lnTo>
                <a:lnTo>
                  <a:pt x="372" y="2417"/>
                </a:lnTo>
                <a:lnTo>
                  <a:pt x="371" y="2424"/>
                </a:lnTo>
                <a:lnTo>
                  <a:pt x="371" y="2424"/>
                </a:lnTo>
                <a:lnTo>
                  <a:pt x="442" y="2414"/>
                </a:lnTo>
                <a:lnTo>
                  <a:pt x="513" y="2404"/>
                </a:lnTo>
                <a:lnTo>
                  <a:pt x="583" y="2393"/>
                </a:lnTo>
                <a:lnTo>
                  <a:pt x="652" y="2381"/>
                </a:lnTo>
                <a:lnTo>
                  <a:pt x="652" y="2381"/>
                </a:lnTo>
                <a:close/>
                <a:moveTo>
                  <a:pt x="826" y="2377"/>
                </a:moveTo>
                <a:lnTo>
                  <a:pt x="826" y="2377"/>
                </a:lnTo>
                <a:lnTo>
                  <a:pt x="826" y="2402"/>
                </a:lnTo>
                <a:lnTo>
                  <a:pt x="826" y="2402"/>
                </a:lnTo>
                <a:lnTo>
                  <a:pt x="833" y="2405"/>
                </a:lnTo>
                <a:lnTo>
                  <a:pt x="839" y="2408"/>
                </a:lnTo>
                <a:lnTo>
                  <a:pt x="846" y="2409"/>
                </a:lnTo>
                <a:lnTo>
                  <a:pt x="854" y="2410"/>
                </a:lnTo>
                <a:lnTo>
                  <a:pt x="869" y="2411"/>
                </a:lnTo>
                <a:lnTo>
                  <a:pt x="876" y="2412"/>
                </a:lnTo>
                <a:lnTo>
                  <a:pt x="883" y="2415"/>
                </a:lnTo>
                <a:lnTo>
                  <a:pt x="883" y="2415"/>
                </a:lnTo>
                <a:lnTo>
                  <a:pt x="883" y="2403"/>
                </a:lnTo>
                <a:lnTo>
                  <a:pt x="883" y="2393"/>
                </a:lnTo>
                <a:lnTo>
                  <a:pt x="881" y="2383"/>
                </a:lnTo>
                <a:lnTo>
                  <a:pt x="876" y="2374"/>
                </a:lnTo>
                <a:lnTo>
                  <a:pt x="876" y="2374"/>
                </a:lnTo>
                <a:lnTo>
                  <a:pt x="868" y="2376"/>
                </a:lnTo>
                <a:lnTo>
                  <a:pt x="854" y="2377"/>
                </a:lnTo>
                <a:lnTo>
                  <a:pt x="826" y="2377"/>
                </a:lnTo>
                <a:lnTo>
                  <a:pt x="826" y="2377"/>
                </a:lnTo>
                <a:close/>
                <a:moveTo>
                  <a:pt x="900" y="2415"/>
                </a:moveTo>
                <a:lnTo>
                  <a:pt x="900" y="2415"/>
                </a:lnTo>
                <a:lnTo>
                  <a:pt x="926" y="2416"/>
                </a:lnTo>
                <a:lnTo>
                  <a:pt x="937" y="2415"/>
                </a:lnTo>
                <a:lnTo>
                  <a:pt x="944" y="2414"/>
                </a:lnTo>
                <a:lnTo>
                  <a:pt x="949" y="2413"/>
                </a:lnTo>
                <a:lnTo>
                  <a:pt x="949" y="2413"/>
                </a:lnTo>
                <a:lnTo>
                  <a:pt x="949" y="2402"/>
                </a:lnTo>
                <a:lnTo>
                  <a:pt x="950" y="2394"/>
                </a:lnTo>
                <a:lnTo>
                  <a:pt x="950" y="2385"/>
                </a:lnTo>
                <a:lnTo>
                  <a:pt x="949" y="2377"/>
                </a:lnTo>
                <a:lnTo>
                  <a:pt x="949" y="2377"/>
                </a:lnTo>
                <a:lnTo>
                  <a:pt x="927" y="2376"/>
                </a:lnTo>
                <a:lnTo>
                  <a:pt x="902" y="2374"/>
                </a:lnTo>
                <a:lnTo>
                  <a:pt x="902" y="2374"/>
                </a:lnTo>
                <a:lnTo>
                  <a:pt x="901" y="2380"/>
                </a:lnTo>
                <a:lnTo>
                  <a:pt x="900" y="2384"/>
                </a:lnTo>
                <a:lnTo>
                  <a:pt x="900" y="2394"/>
                </a:lnTo>
                <a:lnTo>
                  <a:pt x="901" y="2403"/>
                </a:lnTo>
                <a:lnTo>
                  <a:pt x="900" y="2415"/>
                </a:lnTo>
                <a:lnTo>
                  <a:pt x="900" y="2415"/>
                </a:lnTo>
                <a:close/>
                <a:moveTo>
                  <a:pt x="807" y="2433"/>
                </a:moveTo>
                <a:lnTo>
                  <a:pt x="807" y="2433"/>
                </a:lnTo>
                <a:lnTo>
                  <a:pt x="808" y="2448"/>
                </a:lnTo>
                <a:lnTo>
                  <a:pt x="811" y="2463"/>
                </a:lnTo>
                <a:lnTo>
                  <a:pt x="815" y="2478"/>
                </a:lnTo>
                <a:lnTo>
                  <a:pt x="822" y="2491"/>
                </a:lnTo>
                <a:lnTo>
                  <a:pt x="822" y="2491"/>
                </a:lnTo>
                <a:lnTo>
                  <a:pt x="829" y="2494"/>
                </a:lnTo>
                <a:lnTo>
                  <a:pt x="838" y="2498"/>
                </a:lnTo>
                <a:lnTo>
                  <a:pt x="857" y="2503"/>
                </a:lnTo>
                <a:lnTo>
                  <a:pt x="879" y="2506"/>
                </a:lnTo>
                <a:lnTo>
                  <a:pt x="900" y="2506"/>
                </a:lnTo>
                <a:lnTo>
                  <a:pt x="920" y="2505"/>
                </a:lnTo>
                <a:lnTo>
                  <a:pt x="931" y="2504"/>
                </a:lnTo>
                <a:lnTo>
                  <a:pt x="941" y="2501"/>
                </a:lnTo>
                <a:lnTo>
                  <a:pt x="950" y="2499"/>
                </a:lnTo>
                <a:lnTo>
                  <a:pt x="958" y="2494"/>
                </a:lnTo>
                <a:lnTo>
                  <a:pt x="965" y="2490"/>
                </a:lnTo>
                <a:lnTo>
                  <a:pt x="973" y="2485"/>
                </a:lnTo>
                <a:lnTo>
                  <a:pt x="973" y="2485"/>
                </a:lnTo>
                <a:lnTo>
                  <a:pt x="972" y="2478"/>
                </a:lnTo>
                <a:lnTo>
                  <a:pt x="973" y="2472"/>
                </a:lnTo>
                <a:lnTo>
                  <a:pt x="974" y="2457"/>
                </a:lnTo>
                <a:lnTo>
                  <a:pt x="974" y="2450"/>
                </a:lnTo>
                <a:lnTo>
                  <a:pt x="974" y="2443"/>
                </a:lnTo>
                <a:lnTo>
                  <a:pt x="973" y="2437"/>
                </a:lnTo>
                <a:lnTo>
                  <a:pt x="971" y="2430"/>
                </a:lnTo>
                <a:lnTo>
                  <a:pt x="971" y="2430"/>
                </a:lnTo>
                <a:lnTo>
                  <a:pt x="950" y="2433"/>
                </a:lnTo>
                <a:lnTo>
                  <a:pt x="930" y="2434"/>
                </a:lnTo>
                <a:lnTo>
                  <a:pt x="909" y="2435"/>
                </a:lnTo>
                <a:lnTo>
                  <a:pt x="887" y="2437"/>
                </a:lnTo>
                <a:lnTo>
                  <a:pt x="845" y="2435"/>
                </a:lnTo>
                <a:lnTo>
                  <a:pt x="807" y="2433"/>
                </a:lnTo>
                <a:lnTo>
                  <a:pt x="807" y="2433"/>
                </a:lnTo>
                <a:close/>
                <a:moveTo>
                  <a:pt x="745" y="2461"/>
                </a:moveTo>
                <a:lnTo>
                  <a:pt x="745" y="2461"/>
                </a:lnTo>
                <a:lnTo>
                  <a:pt x="744" y="2460"/>
                </a:lnTo>
                <a:lnTo>
                  <a:pt x="744" y="2458"/>
                </a:lnTo>
                <a:lnTo>
                  <a:pt x="745" y="2454"/>
                </a:lnTo>
                <a:lnTo>
                  <a:pt x="745" y="2449"/>
                </a:lnTo>
                <a:lnTo>
                  <a:pt x="745" y="2446"/>
                </a:lnTo>
                <a:lnTo>
                  <a:pt x="743" y="2444"/>
                </a:lnTo>
                <a:lnTo>
                  <a:pt x="743" y="2444"/>
                </a:lnTo>
                <a:lnTo>
                  <a:pt x="739" y="2445"/>
                </a:lnTo>
                <a:lnTo>
                  <a:pt x="736" y="2446"/>
                </a:lnTo>
                <a:lnTo>
                  <a:pt x="733" y="2447"/>
                </a:lnTo>
                <a:lnTo>
                  <a:pt x="729" y="2446"/>
                </a:lnTo>
                <a:lnTo>
                  <a:pt x="729" y="2446"/>
                </a:lnTo>
                <a:lnTo>
                  <a:pt x="729" y="2463"/>
                </a:lnTo>
                <a:lnTo>
                  <a:pt x="729" y="2463"/>
                </a:lnTo>
                <a:lnTo>
                  <a:pt x="739" y="2463"/>
                </a:lnTo>
                <a:lnTo>
                  <a:pt x="743" y="2462"/>
                </a:lnTo>
                <a:lnTo>
                  <a:pt x="745" y="2461"/>
                </a:lnTo>
                <a:lnTo>
                  <a:pt x="745" y="2461"/>
                </a:lnTo>
                <a:close/>
                <a:moveTo>
                  <a:pt x="764" y="2457"/>
                </a:moveTo>
                <a:lnTo>
                  <a:pt x="764" y="2457"/>
                </a:lnTo>
                <a:lnTo>
                  <a:pt x="764" y="2468"/>
                </a:lnTo>
                <a:lnTo>
                  <a:pt x="764" y="2468"/>
                </a:lnTo>
                <a:lnTo>
                  <a:pt x="770" y="2465"/>
                </a:lnTo>
                <a:lnTo>
                  <a:pt x="777" y="2464"/>
                </a:lnTo>
                <a:lnTo>
                  <a:pt x="783" y="2461"/>
                </a:lnTo>
                <a:lnTo>
                  <a:pt x="785" y="2460"/>
                </a:lnTo>
                <a:lnTo>
                  <a:pt x="788" y="2457"/>
                </a:lnTo>
                <a:lnTo>
                  <a:pt x="788" y="2457"/>
                </a:lnTo>
                <a:lnTo>
                  <a:pt x="783" y="2456"/>
                </a:lnTo>
                <a:lnTo>
                  <a:pt x="778" y="2456"/>
                </a:lnTo>
                <a:lnTo>
                  <a:pt x="764" y="2457"/>
                </a:lnTo>
                <a:lnTo>
                  <a:pt x="764" y="2457"/>
                </a:lnTo>
                <a:close/>
                <a:moveTo>
                  <a:pt x="734" y="2502"/>
                </a:moveTo>
                <a:lnTo>
                  <a:pt x="734" y="2502"/>
                </a:lnTo>
                <a:lnTo>
                  <a:pt x="738" y="2501"/>
                </a:lnTo>
                <a:lnTo>
                  <a:pt x="740" y="2499"/>
                </a:lnTo>
                <a:lnTo>
                  <a:pt x="742" y="2498"/>
                </a:lnTo>
                <a:lnTo>
                  <a:pt x="743" y="2495"/>
                </a:lnTo>
                <a:lnTo>
                  <a:pt x="744" y="2490"/>
                </a:lnTo>
                <a:lnTo>
                  <a:pt x="745" y="2483"/>
                </a:lnTo>
                <a:lnTo>
                  <a:pt x="745" y="2483"/>
                </a:lnTo>
                <a:lnTo>
                  <a:pt x="743" y="2483"/>
                </a:lnTo>
                <a:lnTo>
                  <a:pt x="739" y="2482"/>
                </a:lnTo>
                <a:lnTo>
                  <a:pt x="735" y="2480"/>
                </a:lnTo>
                <a:lnTo>
                  <a:pt x="731" y="2478"/>
                </a:lnTo>
                <a:lnTo>
                  <a:pt x="728" y="2478"/>
                </a:lnTo>
                <a:lnTo>
                  <a:pt x="724" y="2478"/>
                </a:lnTo>
                <a:lnTo>
                  <a:pt x="724" y="2478"/>
                </a:lnTo>
                <a:lnTo>
                  <a:pt x="724" y="2487"/>
                </a:lnTo>
                <a:lnTo>
                  <a:pt x="725" y="2493"/>
                </a:lnTo>
                <a:lnTo>
                  <a:pt x="730" y="2499"/>
                </a:lnTo>
                <a:lnTo>
                  <a:pt x="734" y="2502"/>
                </a:lnTo>
                <a:lnTo>
                  <a:pt x="734" y="2502"/>
                </a:lnTo>
                <a:close/>
                <a:moveTo>
                  <a:pt x="924" y="2604"/>
                </a:moveTo>
                <a:lnTo>
                  <a:pt x="924" y="2604"/>
                </a:lnTo>
                <a:lnTo>
                  <a:pt x="925" y="2592"/>
                </a:lnTo>
                <a:lnTo>
                  <a:pt x="927" y="2581"/>
                </a:lnTo>
                <a:lnTo>
                  <a:pt x="930" y="2562"/>
                </a:lnTo>
                <a:lnTo>
                  <a:pt x="931" y="2553"/>
                </a:lnTo>
                <a:lnTo>
                  <a:pt x="931" y="2544"/>
                </a:lnTo>
                <a:lnTo>
                  <a:pt x="930" y="2533"/>
                </a:lnTo>
                <a:lnTo>
                  <a:pt x="928" y="2521"/>
                </a:lnTo>
                <a:lnTo>
                  <a:pt x="928" y="2521"/>
                </a:lnTo>
                <a:lnTo>
                  <a:pt x="905" y="2523"/>
                </a:lnTo>
                <a:lnTo>
                  <a:pt x="885" y="2523"/>
                </a:lnTo>
                <a:lnTo>
                  <a:pt x="864" y="2521"/>
                </a:lnTo>
                <a:lnTo>
                  <a:pt x="853" y="2519"/>
                </a:lnTo>
                <a:lnTo>
                  <a:pt x="841" y="2517"/>
                </a:lnTo>
                <a:lnTo>
                  <a:pt x="841" y="2517"/>
                </a:lnTo>
                <a:lnTo>
                  <a:pt x="841" y="2562"/>
                </a:lnTo>
                <a:lnTo>
                  <a:pt x="841" y="2584"/>
                </a:lnTo>
                <a:lnTo>
                  <a:pt x="839" y="2610"/>
                </a:lnTo>
                <a:lnTo>
                  <a:pt x="839" y="2610"/>
                </a:lnTo>
                <a:lnTo>
                  <a:pt x="851" y="2613"/>
                </a:lnTo>
                <a:lnTo>
                  <a:pt x="861" y="2614"/>
                </a:lnTo>
                <a:lnTo>
                  <a:pt x="872" y="2615"/>
                </a:lnTo>
                <a:lnTo>
                  <a:pt x="882" y="2615"/>
                </a:lnTo>
                <a:lnTo>
                  <a:pt x="891" y="2614"/>
                </a:lnTo>
                <a:lnTo>
                  <a:pt x="902" y="2612"/>
                </a:lnTo>
                <a:lnTo>
                  <a:pt x="913" y="2609"/>
                </a:lnTo>
                <a:lnTo>
                  <a:pt x="924" y="2604"/>
                </a:lnTo>
                <a:lnTo>
                  <a:pt x="924" y="2604"/>
                </a:lnTo>
                <a:close/>
                <a:moveTo>
                  <a:pt x="830" y="2657"/>
                </a:moveTo>
                <a:lnTo>
                  <a:pt x="830" y="2657"/>
                </a:lnTo>
                <a:lnTo>
                  <a:pt x="843" y="2660"/>
                </a:lnTo>
                <a:lnTo>
                  <a:pt x="858" y="2662"/>
                </a:lnTo>
                <a:lnTo>
                  <a:pt x="875" y="2664"/>
                </a:lnTo>
                <a:lnTo>
                  <a:pt x="891" y="2662"/>
                </a:lnTo>
                <a:lnTo>
                  <a:pt x="900" y="2660"/>
                </a:lnTo>
                <a:lnTo>
                  <a:pt x="906" y="2658"/>
                </a:lnTo>
                <a:lnTo>
                  <a:pt x="913" y="2655"/>
                </a:lnTo>
                <a:lnTo>
                  <a:pt x="919" y="2651"/>
                </a:lnTo>
                <a:lnTo>
                  <a:pt x="924" y="2646"/>
                </a:lnTo>
                <a:lnTo>
                  <a:pt x="927" y="2640"/>
                </a:lnTo>
                <a:lnTo>
                  <a:pt x="929" y="2634"/>
                </a:lnTo>
                <a:lnTo>
                  <a:pt x="930" y="2625"/>
                </a:lnTo>
                <a:lnTo>
                  <a:pt x="930" y="2625"/>
                </a:lnTo>
                <a:lnTo>
                  <a:pt x="904" y="2631"/>
                </a:lnTo>
                <a:lnTo>
                  <a:pt x="891" y="2634"/>
                </a:lnTo>
                <a:lnTo>
                  <a:pt x="880" y="2635"/>
                </a:lnTo>
                <a:lnTo>
                  <a:pt x="867" y="2635"/>
                </a:lnTo>
                <a:lnTo>
                  <a:pt x="855" y="2632"/>
                </a:lnTo>
                <a:lnTo>
                  <a:pt x="843" y="2629"/>
                </a:lnTo>
                <a:lnTo>
                  <a:pt x="830" y="2625"/>
                </a:lnTo>
                <a:lnTo>
                  <a:pt x="830" y="2625"/>
                </a:lnTo>
                <a:lnTo>
                  <a:pt x="830" y="2657"/>
                </a:lnTo>
                <a:lnTo>
                  <a:pt x="830" y="2657"/>
                </a:lnTo>
                <a:close/>
                <a:moveTo>
                  <a:pt x="42" y="2694"/>
                </a:moveTo>
                <a:lnTo>
                  <a:pt x="42" y="2694"/>
                </a:lnTo>
                <a:lnTo>
                  <a:pt x="46" y="2692"/>
                </a:lnTo>
                <a:lnTo>
                  <a:pt x="49" y="2694"/>
                </a:lnTo>
                <a:lnTo>
                  <a:pt x="55" y="2695"/>
                </a:lnTo>
                <a:lnTo>
                  <a:pt x="61" y="2696"/>
                </a:lnTo>
                <a:lnTo>
                  <a:pt x="63" y="2695"/>
                </a:lnTo>
                <a:lnTo>
                  <a:pt x="66" y="2694"/>
                </a:lnTo>
                <a:lnTo>
                  <a:pt x="66" y="2694"/>
                </a:lnTo>
                <a:lnTo>
                  <a:pt x="63" y="2687"/>
                </a:lnTo>
                <a:lnTo>
                  <a:pt x="61" y="2683"/>
                </a:lnTo>
                <a:lnTo>
                  <a:pt x="56" y="2679"/>
                </a:lnTo>
                <a:lnTo>
                  <a:pt x="51" y="2676"/>
                </a:lnTo>
                <a:lnTo>
                  <a:pt x="51" y="2676"/>
                </a:lnTo>
                <a:lnTo>
                  <a:pt x="42" y="2694"/>
                </a:lnTo>
                <a:lnTo>
                  <a:pt x="42" y="2694"/>
                </a:lnTo>
                <a:close/>
                <a:moveTo>
                  <a:pt x="861" y="2681"/>
                </a:moveTo>
                <a:lnTo>
                  <a:pt x="861" y="2681"/>
                </a:lnTo>
                <a:lnTo>
                  <a:pt x="862" y="2684"/>
                </a:lnTo>
                <a:lnTo>
                  <a:pt x="864" y="2688"/>
                </a:lnTo>
                <a:lnTo>
                  <a:pt x="866" y="2690"/>
                </a:lnTo>
                <a:lnTo>
                  <a:pt x="868" y="2692"/>
                </a:lnTo>
                <a:lnTo>
                  <a:pt x="872" y="2695"/>
                </a:lnTo>
                <a:lnTo>
                  <a:pt x="879" y="2695"/>
                </a:lnTo>
                <a:lnTo>
                  <a:pt x="884" y="2694"/>
                </a:lnTo>
                <a:lnTo>
                  <a:pt x="888" y="2690"/>
                </a:lnTo>
                <a:lnTo>
                  <a:pt x="891" y="2686"/>
                </a:lnTo>
                <a:lnTo>
                  <a:pt x="891" y="2683"/>
                </a:lnTo>
                <a:lnTo>
                  <a:pt x="891" y="2681"/>
                </a:lnTo>
                <a:lnTo>
                  <a:pt x="891" y="2681"/>
                </a:lnTo>
                <a:lnTo>
                  <a:pt x="884" y="2680"/>
                </a:lnTo>
                <a:lnTo>
                  <a:pt x="877" y="2680"/>
                </a:lnTo>
                <a:lnTo>
                  <a:pt x="871" y="2681"/>
                </a:lnTo>
                <a:lnTo>
                  <a:pt x="861" y="2681"/>
                </a:lnTo>
                <a:lnTo>
                  <a:pt x="861" y="2681"/>
                </a:lnTo>
                <a:close/>
                <a:moveTo>
                  <a:pt x="1625" y="2699"/>
                </a:moveTo>
                <a:lnTo>
                  <a:pt x="1625" y="2699"/>
                </a:lnTo>
                <a:lnTo>
                  <a:pt x="1622" y="2700"/>
                </a:lnTo>
                <a:lnTo>
                  <a:pt x="1618" y="2700"/>
                </a:lnTo>
                <a:lnTo>
                  <a:pt x="1613" y="2698"/>
                </a:lnTo>
                <a:lnTo>
                  <a:pt x="1607" y="2696"/>
                </a:lnTo>
                <a:lnTo>
                  <a:pt x="1602" y="2695"/>
                </a:lnTo>
                <a:lnTo>
                  <a:pt x="1599" y="2696"/>
                </a:lnTo>
                <a:lnTo>
                  <a:pt x="1599" y="2696"/>
                </a:lnTo>
                <a:lnTo>
                  <a:pt x="1595" y="2700"/>
                </a:lnTo>
                <a:lnTo>
                  <a:pt x="1590" y="2705"/>
                </a:lnTo>
                <a:lnTo>
                  <a:pt x="1583" y="2709"/>
                </a:lnTo>
                <a:lnTo>
                  <a:pt x="1577" y="2712"/>
                </a:lnTo>
                <a:lnTo>
                  <a:pt x="1562" y="2716"/>
                </a:lnTo>
                <a:lnTo>
                  <a:pt x="1545" y="2718"/>
                </a:lnTo>
                <a:lnTo>
                  <a:pt x="1510" y="2723"/>
                </a:lnTo>
                <a:lnTo>
                  <a:pt x="1494" y="2727"/>
                </a:lnTo>
                <a:lnTo>
                  <a:pt x="1487" y="2729"/>
                </a:lnTo>
                <a:lnTo>
                  <a:pt x="1480" y="2731"/>
                </a:lnTo>
                <a:lnTo>
                  <a:pt x="1480" y="2731"/>
                </a:lnTo>
                <a:lnTo>
                  <a:pt x="1479" y="2729"/>
                </a:lnTo>
                <a:lnTo>
                  <a:pt x="1479" y="2728"/>
                </a:lnTo>
                <a:lnTo>
                  <a:pt x="1478" y="2727"/>
                </a:lnTo>
                <a:lnTo>
                  <a:pt x="1476" y="2728"/>
                </a:lnTo>
                <a:lnTo>
                  <a:pt x="1473" y="2728"/>
                </a:lnTo>
                <a:lnTo>
                  <a:pt x="1472" y="2728"/>
                </a:lnTo>
                <a:lnTo>
                  <a:pt x="1470" y="2727"/>
                </a:lnTo>
                <a:lnTo>
                  <a:pt x="1470" y="2727"/>
                </a:lnTo>
                <a:lnTo>
                  <a:pt x="1482" y="2759"/>
                </a:lnTo>
                <a:lnTo>
                  <a:pt x="1494" y="2790"/>
                </a:lnTo>
                <a:lnTo>
                  <a:pt x="1506" y="2819"/>
                </a:lnTo>
                <a:lnTo>
                  <a:pt x="1512" y="2833"/>
                </a:lnTo>
                <a:lnTo>
                  <a:pt x="1520" y="2846"/>
                </a:lnTo>
                <a:lnTo>
                  <a:pt x="1520" y="2846"/>
                </a:lnTo>
                <a:lnTo>
                  <a:pt x="1556" y="2850"/>
                </a:lnTo>
                <a:lnTo>
                  <a:pt x="1575" y="2851"/>
                </a:lnTo>
                <a:lnTo>
                  <a:pt x="1593" y="2851"/>
                </a:lnTo>
                <a:lnTo>
                  <a:pt x="1610" y="2849"/>
                </a:lnTo>
                <a:lnTo>
                  <a:pt x="1617" y="2847"/>
                </a:lnTo>
                <a:lnTo>
                  <a:pt x="1625" y="2844"/>
                </a:lnTo>
                <a:lnTo>
                  <a:pt x="1631" y="2840"/>
                </a:lnTo>
                <a:lnTo>
                  <a:pt x="1638" y="2836"/>
                </a:lnTo>
                <a:lnTo>
                  <a:pt x="1643" y="2831"/>
                </a:lnTo>
                <a:lnTo>
                  <a:pt x="1647" y="2825"/>
                </a:lnTo>
                <a:lnTo>
                  <a:pt x="1647" y="2825"/>
                </a:lnTo>
                <a:lnTo>
                  <a:pt x="1654" y="2823"/>
                </a:lnTo>
                <a:lnTo>
                  <a:pt x="1657" y="2823"/>
                </a:lnTo>
                <a:lnTo>
                  <a:pt x="1660" y="2825"/>
                </a:lnTo>
                <a:lnTo>
                  <a:pt x="1660" y="2825"/>
                </a:lnTo>
                <a:lnTo>
                  <a:pt x="1662" y="2818"/>
                </a:lnTo>
                <a:lnTo>
                  <a:pt x="1663" y="2810"/>
                </a:lnTo>
                <a:lnTo>
                  <a:pt x="1663" y="2803"/>
                </a:lnTo>
                <a:lnTo>
                  <a:pt x="1662" y="2794"/>
                </a:lnTo>
                <a:lnTo>
                  <a:pt x="1659" y="2778"/>
                </a:lnTo>
                <a:lnTo>
                  <a:pt x="1655" y="2762"/>
                </a:lnTo>
                <a:lnTo>
                  <a:pt x="1648" y="2746"/>
                </a:lnTo>
                <a:lnTo>
                  <a:pt x="1641" y="2730"/>
                </a:lnTo>
                <a:lnTo>
                  <a:pt x="1625" y="2699"/>
                </a:lnTo>
                <a:lnTo>
                  <a:pt x="1625" y="2699"/>
                </a:lnTo>
                <a:close/>
                <a:moveTo>
                  <a:pt x="1709" y="2720"/>
                </a:moveTo>
                <a:lnTo>
                  <a:pt x="1709" y="2720"/>
                </a:lnTo>
                <a:lnTo>
                  <a:pt x="1713" y="2720"/>
                </a:lnTo>
                <a:lnTo>
                  <a:pt x="1716" y="2718"/>
                </a:lnTo>
                <a:lnTo>
                  <a:pt x="1718" y="2717"/>
                </a:lnTo>
                <a:lnTo>
                  <a:pt x="1722" y="2716"/>
                </a:lnTo>
                <a:lnTo>
                  <a:pt x="1722" y="2716"/>
                </a:lnTo>
                <a:lnTo>
                  <a:pt x="1720" y="2710"/>
                </a:lnTo>
                <a:lnTo>
                  <a:pt x="1717" y="2703"/>
                </a:lnTo>
                <a:lnTo>
                  <a:pt x="1715" y="2700"/>
                </a:lnTo>
                <a:lnTo>
                  <a:pt x="1712" y="2698"/>
                </a:lnTo>
                <a:lnTo>
                  <a:pt x="1709" y="2696"/>
                </a:lnTo>
                <a:lnTo>
                  <a:pt x="1705" y="2696"/>
                </a:lnTo>
                <a:lnTo>
                  <a:pt x="1705" y="2696"/>
                </a:lnTo>
                <a:lnTo>
                  <a:pt x="1704" y="2700"/>
                </a:lnTo>
                <a:lnTo>
                  <a:pt x="1705" y="2707"/>
                </a:lnTo>
                <a:lnTo>
                  <a:pt x="1707" y="2715"/>
                </a:lnTo>
                <a:lnTo>
                  <a:pt x="1709" y="2720"/>
                </a:lnTo>
                <a:lnTo>
                  <a:pt x="1709" y="2720"/>
                </a:lnTo>
                <a:close/>
                <a:moveTo>
                  <a:pt x="25" y="2746"/>
                </a:moveTo>
                <a:lnTo>
                  <a:pt x="25" y="2746"/>
                </a:lnTo>
                <a:lnTo>
                  <a:pt x="39" y="2746"/>
                </a:lnTo>
                <a:lnTo>
                  <a:pt x="46" y="2747"/>
                </a:lnTo>
                <a:lnTo>
                  <a:pt x="51" y="2748"/>
                </a:lnTo>
                <a:lnTo>
                  <a:pt x="51" y="2748"/>
                </a:lnTo>
                <a:lnTo>
                  <a:pt x="51" y="2743"/>
                </a:lnTo>
                <a:lnTo>
                  <a:pt x="51" y="2737"/>
                </a:lnTo>
                <a:lnTo>
                  <a:pt x="54" y="2730"/>
                </a:lnTo>
                <a:lnTo>
                  <a:pt x="57" y="2721"/>
                </a:lnTo>
                <a:lnTo>
                  <a:pt x="59" y="2712"/>
                </a:lnTo>
                <a:lnTo>
                  <a:pt x="59" y="2712"/>
                </a:lnTo>
                <a:lnTo>
                  <a:pt x="48" y="2709"/>
                </a:lnTo>
                <a:lnTo>
                  <a:pt x="36" y="2705"/>
                </a:lnTo>
                <a:lnTo>
                  <a:pt x="36" y="2705"/>
                </a:lnTo>
                <a:lnTo>
                  <a:pt x="33" y="2716"/>
                </a:lnTo>
                <a:lnTo>
                  <a:pt x="29" y="2727"/>
                </a:lnTo>
                <a:lnTo>
                  <a:pt x="25" y="2737"/>
                </a:lnTo>
                <a:lnTo>
                  <a:pt x="25" y="2742"/>
                </a:lnTo>
                <a:lnTo>
                  <a:pt x="25" y="2746"/>
                </a:lnTo>
                <a:lnTo>
                  <a:pt x="25" y="2746"/>
                </a:lnTo>
                <a:close/>
                <a:moveTo>
                  <a:pt x="125" y="2714"/>
                </a:moveTo>
                <a:lnTo>
                  <a:pt x="125" y="2714"/>
                </a:lnTo>
                <a:lnTo>
                  <a:pt x="116" y="2738"/>
                </a:lnTo>
                <a:lnTo>
                  <a:pt x="109" y="2763"/>
                </a:lnTo>
                <a:lnTo>
                  <a:pt x="101" y="2789"/>
                </a:lnTo>
                <a:lnTo>
                  <a:pt x="93" y="2815"/>
                </a:lnTo>
                <a:lnTo>
                  <a:pt x="93" y="2815"/>
                </a:lnTo>
                <a:lnTo>
                  <a:pt x="101" y="2822"/>
                </a:lnTo>
                <a:lnTo>
                  <a:pt x="111" y="2828"/>
                </a:lnTo>
                <a:lnTo>
                  <a:pt x="122" y="2834"/>
                </a:lnTo>
                <a:lnTo>
                  <a:pt x="133" y="2838"/>
                </a:lnTo>
                <a:lnTo>
                  <a:pt x="146" y="2842"/>
                </a:lnTo>
                <a:lnTo>
                  <a:pt x="160" y="2844"/>
                </a:lnTo>
                <a:lnTo>
                  <a:pt x="189" y="2848"/>
                </a:lnTo>
                <a:lnTo>
                  <a:pt x="189" y="2848"/>
                </a:lnTo>
                <a:lnTo>
                  <a:pt x="195" y="2844"/>
                </a:lnTo>
                <a:lnTo>
                  <a:pt x="201" y="2842"/>
                </a:lnTo>
                <a:lnTo>
                  <a:pt x="204" y="2841"/>
                </a:lnTo>
                <a:lnTo>
                  <a:pt x="207" y="2841"/>
                </a:lnTo>
                <a:lnTo>
                  <a:pt x="210" y="2842"/>
                </a:lnTo>
                <a:lnTo>
                  <a:pt x="214" y="2843"/>
                </a:lnTo>
                <a:lnTo>
                  <a:pt x="214" y="2843"/>
                </a:lnTo>
                <a:lnTo>
                  <a:pt x="225" y="2821"/>
                </a:lnTo>
                <a:lnTo>
                  <a:pt x="236" y="2796"/>
                </a:lnTo>
                <a:lnTo>
                  <a:pt x="240" y="2783"/>
                </a:lnTo>
                <a:lnTo>
                  <a:pt x="245" y="2771"/>
                </a:lnTo>
                <a:lnTo>
                  <a:pt x="248" y="2757"/>
                </a:lnTo>
                <a:lnTo>
                  <a:pt x="250" y="2742"/>
                </a:lnTo>
                <a:lnTo>
                  <a:pt x="250" y="2742"/>
                </a:lnTo>
                <a:lnTo>
                  <a:pt x="235" y="2742"/>
                </a:lnTo>
                <a:lnTo>
                  <a:pt x="219" y="2741"/>
                </a:lnTo>
                <a:lnTo>
                  <a:pt x="203" y="2737"/>
                </a:lnTo>
                <a:lnTo>
                  <a:pt x="188" y="2734"/>
                </a:lnTo>
                <a:lnTo>
                  <a:pt x="156" y="2725"/>
                </a:lnTo>
                <a:lnTo>
                  <a:pt x="125" y="2714"/>
                </a:lnTo>
                <a:lnTo>
                  <a:pt x="125" y="2714"/>
                </a:lnTo>
                <a:close/>
                <a:moveTo>
                  <a:pt x="1716" y="2737"/>
                </a:moveTo>
                <a:lnTo>
                  <a:pt x="1716" y="2737"/>
                </a:lnTo>
                <a:lnTo>
                  <a:pt x="1716" y="2742"/>
                </a:lnTo>
                <a:lnTo>
                  <a:pt x="1716" y="2745"/>
                </a:lnTo>
                <a:lnTo>
                  <a:pt x="1717" y="2747"/>
                </a:lnTo>
                <a:lnTo>
                  <a:pt x="1718" y="2750"/>
                </a:lnTo>
                <a:lnTo>
                  <a:pt x="1718" y="2750"/>
                </a:lnTo>
                <a:lnTo>
                  <a:pt x="1722" y="2750"/>
                </a:lnTo>
                <a:lnTo>
                  <a:pt x="1727" y="2749"/>
                </a:lnTo>
                <a:lnTo>
                  <a:pt x="1730" y="2748"/>
                </a:lnTo>
                <a:lnTo>
                  <a:pt x="1735" y="2748"/>
                </a:lnTo>
                <a:lnTo>
                  <a:pt x="1735" y="2748"/>
                </a:lnTo>
                <a:lnTo>
                  <a:pt x="1735" y="2744"/>
                </a:lnTo>
                <a:lnTo>
                  <a:pt x="1734" y="2741"/>
                </a:lnTo>
                <a:lnTo>
                  <a:pt x="1733" y="2737"/>
                </a:lnTo>
                <a:lnTo>
                  <a:pt x="1733" y="2733"/>
                </a:lnTo>
                <a:lnTo>
                  <a:pt x="1733" y="2733"/>
                </a:lnTo>
                <a:lnTo>
                  <a:pt x="1728" y="2733"/>
                </a:lnTo>
                <a:lnTo>
                  <a:pt x="1723" y="2734"/>
                </a:lnTo>
                <a:lnTo>
                  <a:pt x="1716" y="2737"/>
                </a:lnTo>
                <a:lnTo>
                  <a:pt x="1716" y="2737"/>
                </a:lnTo>
                <a:close/>
                <a:moveTo>
                  <a:pt x="1669" y="2748"/>
                </a:moveTo>
                <a:lnTo>
                  <a:pt x="1669" y="2748"/>
                </a:lnTo>
                <a:lnTo>
                  <a:pt x="1672" y="2750"/>
                </a:lnTo>
                <a:lnTo>
                  <a:pt x="1673" y="2752"/>
                </a:lnTo>
                <a:lnTo>
                  <a:pt x="1675" y="2756"/>
                </a:lnTo>
                <a:lnTo>
                  <a:pt x="1675" y="2759"/>
                </a:lnTo>
                <a:lnTo>
                  <a:pt x="1675" y="2759"/>
                </a:lnTo>
                <a:lnTo>
                  <a:pt x="1683" y="2758"/>
                </a:lnTo>
                <a:lnTo>
                  <a:pt x="1688" y="2756"/>
                </a:lnTo>
                <a:lnTo>
                  <a:pt x="1696" y="2755"/>
                </a:lnTo>
                <a:lnTo>
                  <a:pt x="1703" y="2755"/>
                </a:lnTo>
                <a:lnTo>
                  <a:pt x="1703" y="2755"/>
                </a:lnTo>
                <a:lnTo>
                  <a:pt x="1703" y="2750"/>
                </a:lnTo>
                <a:lnTo>
                  <a:pt x="1703" y="2747"/>
                </a:lnTo>
                <a:lnTo>
                  <a:pt x="1701" y="2744"/>
                </a:lnTo>
                <a:lnTo>
                  <a:pt x="1699" y="2742"/>
                </a:lnTo>
                <a:lnTo>
                  <a:pt x="1699" y="2742"/>
                </a:lnTo>
                <a:lnTo>
                  <a:pt x="1692" y="2742"/>
                </a:lnTo>
                <a:lnTo>
                  <a:pt x="1684" y="2743"/>
                </a:lnTo>
                <a:lnTo>
                  <a:pt x="1675" y="2745"/>
                </a:lnTo>
                <a:lnTo>
                  <a:pt x="1672" y="2746"/>
                </a:lnTo>
                <a:lnTo>
                  <a:pt x="1669" y="2748"/>
                </a:lnTo>
                <a:lnTo>
                  <a:pt x="1669" y="2748"/>
                </a:lnTo>
                <a:close/>
                <a:moveTo>
                  <a:pt x="95" y="2757"/>
                </a:moveTo>
                <a:lnTo>
                  <a:pt x="95" y="2757"/>
                </a:lnTo>
                <a:lnTo>
                  <a:pt x="87" y="2753"/>
                </a:lnTo>
                <a:lnTo>
                  <a:pt x="82" y="2751"/>
                </a:lnTo>
                <a:lnTo>
                  <a:pt x="76" y="2749"/>
                </a:lnTo>
                <a:lnTo>
                  <a:pt x="66" y="2748"/>
                </a:lnTo>
                <a:lnTo>
                  <a:pt x="66" y="2748"/>
                </a:lnTo>
                <a:lnTo>
                  <a:pt x="72" y="2752"/>
                </a:lnTo>
                <a:lnTo>
                  <a:pt x="81" y="2757"/>
                </a:lnTo>
                <a:lnTo>
                  <a:pt x="85" y="2759"/>
                </a:lnTo>
                <a:lnTo>
                  <a:pt x="89" y="2759"/>
                </a:lnTo>
                <a:lnTo>
                  <a:pt x="93" y="2759"/>
                </a:lnTo>
                <a:lnTo>
                  <a:pt x="95" y="2757"/>
                </a:lnTo>
                <a:lnTo>
                  <a:pt x="95" y="2757"/>
                </a:lnTo>
                <a:close/>
                <a:moveTo>
                  <a:pt x="17" y="2789"/>
                </a:moveTo>
                <a:lnTo>
                  <a:pt x="17" y="2789"/>
                </a:lnTo>
                <a:lnTo>
                  <a:pt x="23" y="2788"/>
                </a:lnTo>
                <a:lnTo>
                  <a:pt x="28" y="2787"/>
                </a:lnTo>
                <a:lnTo>
                  <a:pt x="33" y="2785"/>
                </a:lnTo>
                <a:lnTo>
                  <a:pt x="36" y="2781"/>
                </a:lnTo>
                <a:lnTo>
                  <a:pt x="39" y="2777"/>
                </a:lnTo>
                <a:lnTo>
                  <a:pt x="41" y="2773"/>
                </a:lnTo>
                <a:lnTo>
                  <a:pt x="44" y="2763"/>
                </a:lnTo>
                <a:lnTo>
                  <a:pt x="44" y="2763"/>
                </a:lnTo>
                <a:lnTo>
                  <a:pt x="37" y="2762"/>
                </a:lnTo>
                <a:lnTo>
                  <a:pt x="32" y="2761"/>
                </a:lnTo>
                <a:lnTo>
                  <a:pt x="25" y="2760"/>
                </a:lnTo>
                <a:lnTo>
                  <a:pt x="19" y="2759"/>
                </a:lnTo>
                <a:lnTo>
                  <a:pt x="19" y="2759"/>
                </a:lnTo>
                <a:lnTo>
                  <a:pt x="19" y="2766"/>
                </a:lnTo>
                <a:lnTo>
                  <a:pt x="18" y="2774"/>
                </a:lnTo>
                <a:lnTo>
                  <a:pt x="17" y="2780"/>
                </a:lnTo>
                <a:lnTo>
                  <a:pt x="17" y="2789"/>
                </a:lnTo>
                <a:lnTo>
                  <a:pt x="17" y="2789"/>
                </a:lnTo>
                <a:close/>
                <a:moveTo>
                  <a:pt x="1731" y="2765"/>
                </a:moveTo>
                <a:lnTo>
                  <a:pt x="1731" y="2765"/>
                </a:lnTo>
                <a:lnTo>
                  <a:pt x="1730" y="2768"/>
                </a:lnTo>
                <a:lnTo>
                  <a:pt x="1731" y="2772"/>
                </a:lnTo>
                <a:lnTo>
                  <a:pt x="1732" y="2775"/>
                </a:lnTo>
                <a:lnTo>
                  <a:pt x="1735" y="2778"/>
                </a:lnTo>
                <a:lnTo>
                  <a:pt x="1739" y="2780"/>
                </a:lnTo>
                <a:lnTo>
                  <a:pt x="1739" y="2780"/>
                </a:lnTo>
                <a:lnTo>
                  <a:pt x="1739" y="2775"/>
                </a:lnTo>
                <a:lnTo>
                  <a:pt x="1742" y="2770"/>
                </a:lnTo>
                <a:lnTo>
                  <a:pt x="1742" y="2767"/>
                </a:lnTo>
                <a:lnTo>
                  <a:pt x="1740" y="2765"/>
                </a:lnTo>
                <a:lnTo>
                  <a:pt x="1739" y="2764"/>
                </a:lnTo>
                <a:lnTo>
                  <a:pt x="1737" y="2763"/>
                </a:lnTo>
                <a:lnTo>
                  <a:pt x="1737" y="2763"/>
                </a:lnTo>
                <a:lnTo>
                  <a:pt x="1736" y="2764"/>
                </a:lnTo>
                <a:lnTo>
                  <a:pt x="1735" y="2765"/>
                </a:lnTo>
                <a:lnTo>
                  <a:pt x="1731" y="2765"/>
                </a:lnTo>
                <a:lnTo>
                  <a:pt x="1731" y="2765"/>
                </a:lnTo>
                <a:close/>
                <a:moveTo>
                  <a:pt x="55" y="2950"/>
                </a:moveTo>
                <a:lnTo>
                  <a:pt x="55" y="2950"/>
                </a:lnTo>
                <a:lnTo>
                  <a:pt x="66" y="2953"/>
                </a:lnTo>
                <a:lnTo>
                  <a:pt x="77" y="2957"/>
                </a:lnTo>
                <a:lnTo>
                  <a:pt x="98" y="2965"/>
                </a:lnTo>
                <a:lnTo>
                  <a:pt x="109" y="2969"/>
                </a:lnTo>
                <a:lnTo>
                  <a:pt x="118" y="2971"/>
                </a:lnTo>
                <a:lnTo>
                  <a:pt x="129" y="2972"/>
                </a:lnTo>
                <a:lnTo>
                  <a:pt x="140" y="2971"/>
                </a:lnTo>
                <a:lnTo>
                  <a:pt x="140" y="2971"/>
                </a:lnTo>
                <a:lnTo>
                  <a:pt x="144" y="2958"/>
                </a:lnTo>
                <a:lnTo>
                  <a:pt x="149" y="2945"/>
                </a:lnTo>
                <a:lnTo>
                  <a:pt x="161" y="2919"/>
                </a:lnTo>
                <a:lnTo>
                  <a:pt x="174" y="2893"/>
                </a:lnTo>
                <a:lnTo>
                  <a:pt x="187" y="2865"/>
                </a:lnTo>
                <a:lnTo>
                  <a:pt x="187" y="2865"/>
                </a:lnTo>
                <a:lnTo>
                  <a:pt x="161" y="2863"/>
                </a:lnTo>
                <a:lnTo>
                  <a:pt x="138" y="2859"/>
                </a:lnTo>
                <a:lnTo>
                  <a:pt x="127" y="2857"/>
                </a:lnTo>
                <a:lnTo>
                  <a:pt x="116" y="2853"/>
                </a:lnTo>
                <a:lnTo>
                  <a:pt x="106" y="2849"/>
                </a:lnTo>
                <a:lnTo>
                  <a:pt x="95" y="2843"/>
                </a:lnTo>
                <a:lnTo>
                  <a:pt x="95" y="2843"/>
                </a:lnTo>
                <a:lnTo>
                  <a:pt x="87" y="2872"/>
                </a:lnTo>
                <a:lnTo>
                  <a:pt x="78" y="2899"/>
                </a:lnTo>
                <a:lnTo>
                  <a:pt x="67" y="2926"/>
                </a:lnTo>
                <a:lnTo>
                  <a:pt x="55" y="2950"/>
                </a:lnTo>
                <a:lnTo>
                  <a:pt x="55" y="2950"/>
                </a:lnTo>
                <a:close/>
                <a:moveTo>
                  <a:pt x="1552" y="2873"/>
                </a:moveTo>
                <a:lnTo>
                  <a:pt x="1552" y="2873"/>
                </a:lnTo>
                <a:lnTo>
                  <a:pt x="1560" y="2887"/>
                </a:lnTo>
                <a:lnTo>
                  <a:pt x="1566" y="2900"/>
                </a:lnTo>
                <a:lnTo>
                  <a:pt x="1579" y="2929"/>
                </a:lnTo>
                <a:lnTo>
                  <a:pt x="1591" y="2957"/>
                </a:lnTo>
                <a:lnTo>
                  <a:pt x="1598" y="2971"/>
                </a:lnTo>
                <a:lnTo>
                  <a:pt x="1606" y="2984"/>
                </a:lnTo>
                <a:lnTo>
                  <a:pt x="1606" y="2984"/>
                </a:lnTo>
                <a:lnTo>
                  <a:pt x="1615" y="2980"/>
                </a:lnTo>
                <a:lnTo>
                  <a:pt x="1627" y="2977"/>
                </a:lnTo>
                <a:lnTo>
                  <a:pt x="1652" y="2974"/>
                </a:lnTo>
                <a:lnTo>
                  <a:pt x="1664" y="2972"/>
                </a:lnTo>
                <a:lnTo>
                  <a:pt x="1675" y="2970"/>
                </a:lnTo>
                <a:lnTo>
                  <a:pt x="1686" y="2967"/>
                </a:lnTo>
                <a:lnTo>
                  <a:pt x="1690" y="2963"/>
                </a:lnTo>
                <a:lnTo>
                  <a:pt x="1694" y="2960"/>
                </a:lnTo>
                <a:lnTo>
                  <a:pt x="1694" y="2960"/>
                </a:lnTo>
                <a:lnTo>
                  <a:pt x="1684" y="2932"/>
                </a:lnTo>
                <a:lnTo>
                  <a:pt x="1674" y="2903"/>
                </a:lnTo>
                <a:lnTo>
                  <a:pt x="1663" y="2876"/>
                </a:lnTo>
                <a:lnTo>
                  <a:pt x="1657" y="2863"/>
                </a:lnTo>
                <a:lnTo>
                  <a:pt x="1649" y="2850"/>
                </a:lnTo>
                <a:lnTo>
                  <a:pt x="1649" y="2850"/>
                </a:lnTo>
                <a:lnTo>
                  <a:pt x="1645" y="2855"/>
                </a:lnTo>
                <a:lnTo>
                  <a:pt x="1640" y="2859"/>
                </a:lnTo>
                <a:lnTo>
                  <a:pt x="1634" y="2863"/>
                </a:lnTo>
                <a:lnTo>
                  <a:pt x="1629" y="2865"/>
                </a:lnTo>
                <a:lnTo>
                  <a:pt x="1617" y="2868"/>
                </a:lnTo>
                <a:lnTo>
                  <a:pt x="1606" y="2870"/>
                </a:lnTo>
                <a:lnTo>
                  <a:pt x="1580" y="2871"/>
                </a:lnTo>
                <a:lnTo>
                  <a:pt x="1566" y="2872"/>
                </a:lnTo>
                <a:lnTo>
                  <a:pt x="1552" y="2873"/>
                </a:lnTo>
                <a:lnTo>
                  <a:pt x="1552" y="2873"/>
                </a:lnTo>
                <a:close/>
                <a:moveTo>
                  <a:pt x="51" y="3027"/>
                </a:moveTo>
                <a:lnTo>
                  <a:pt x="51" y="3027"/>
                </a:lnTo>
                <a:lnTo>
                  <a:pt x="55" y="3024"/>
                </a:lnTo>
                <a:lnTo>
                  <a:pt x="61" y="3023"/>
                </a:lnTo>
                <a:lnTo>
                  <a:pt x="65" y="3023"/>
                </a:lnTo>
                <a:lnTo>
                  <a:pt x="68" y="3024"/>
                </a:lnTo>
                <a:lnTo>
                  <a:pt x="70" y="3027"/>
                </a:lnTo>
                <a:lnTo>
                  <a:pt x="70" y="3027"/>
                </a:lnTo>
                <a:lnTo>
                  <a:pt x="69" y="3029"/>
                </a:lnTo>
                <a:lnTo>
                  <a:pt x="69" y="3031"/>
                </a:lnTo>
                <a:lnTo>
                  <a:pt x="68" y="3033"/>
                </a:lnTo>
                <a:lnTo>
                  <a:pt x="68" y="3035"/>
                </a:lnTo>
                <a:lnTo>
                  <a:pt x="68" y="3035"/>
                </a:lnTo>
                <a:lnTo>
                  <a:pt x="76" y="3038"/>
                </a:lnTo>
                <a:lnTo>
                  <a:pt x="85" y="3042"/>
                </a:lnTo>
                <a:lnTo>
                  <a:pt x="103" y="3046"/>
                </a:lnTo>
                <a:lnTo>
                  <a:pt x="103" y="3046"/>
                </a:lnTo>
                <a:lnTo>
                  <a:pt x="120" y="3019"/>
                </a:lnTo>
                <a:lnTo>
                  <a:pt x="127" y="3005"/>
                </a:lnTo>
                <a:lnTo>
                  <a:pt x="133" y="2990"/>
                </a:lnTo>
                <a:lnTo>
                  <a:pt x="133" y="2990"/>
                </a:lnTo>
                <a:lnTo>
                  <a:pt x="124" y="2990"/>
                </a:lnTo>
                <a:lnTo>
                  <a:pt x="113" y="2988"/>
                </a:lnTo>
                <a:lnTo>
                  <a:pt x="91" y="2982"/>
                </a:lnTo>
                <a:lnTo>
                  <a:pt x="68" y="2975"/>
                </a:lnTo>
                <a:lnTo>
                  <a:pt x="57" y="2973"/>
                </a:lnTo>
                <a:lnTo>
                  <a:pt x="47" y="2971"/>
                </a:lnTo>
                <a:lnTo>
                  <a:pt x="47" y="2971"/>
                </a:lnTo>
                <a:lnTo>
                  <a:pt x="42" y="2987"/>
                </a:lnTo>
                <a:lnTo>
                  <a:pt x="40" y="2995"/>
                </a:lnTo>
                <a:lnTo>
                  <a:pt x="39" y="3004"/>
                </a:lnTo>
                <a:lnTo>
                  <a:pt x="39" y="3012"/>
                </a:lnTo>
                <a:lnTo>
                  <a:pt x="40" y="3019"/>
                </a:lnTo>
                <a:lnTo>
                  <a:pt x="42" y="3021"/>
                </a:lnTo>
                <a:lnTo>
                  <a:pt x="44" y="3023"/>
                </a:lnTo>
                <a:lnTo>
                  <a:pt x="47" y="3025"/>
                </a:lnTo>
                <a:lnTo>
                  <a:pt x="51" y="3027"/>
                </a:lnTo>
                <a:lnTo>
                  <a:pt x="51" y="3027"/>
                </a:lnTo>
                <a:close/>
                <a:moveTo>
                  <a:pt x="1705" y="2982"/>
                </a:moveTo>
                <a:lnTo>
                  <a:pt x="1705" y="2982"/>
                </a:lnTo>
                <a:lnTo>
                  <a:pt x="1694" y="2986"/>
                </a:lnTo>
                <a:lnTo>
                  <a:pt x="1684" y="2989"/>
                </a:lnTo>
                <a:lnTo>
                  <a:pt x="1661" y="2992"/>
                </a:lnTo>
                <a:lnTo>
                  <a:pt x="1639" y="2995"/>
                </a:lnTo>
                <a:lnTo>
                  <a:pt x="1627" y="2998"/>
                </a:lnTo>
                <a:lnTo>
                  <a:pt x="1616" y="3001"/>
                </a:lnTo>
                <a:lnTo>
                  <a:pt x="1616" y="3001"/>
                </a:lnTo>
                <a:lnTo>
                  <a:pt x="1630" y="3035"/>
                </a:lnTo>
                <a:lnTo>
                  <a:pt x="1638" y="3052"/>
                </a:lnTo>
                <a:lnTo>
                  <a:pt x="1643" y="3060"/>
                </a:lnTo>
                <a:lnTo>
                  <a:pt x="1647" y="3067"/>
                </a:lnTo>
                <a:lnTo>
                  <a:pt x="1647" y="3067"/>
                </a:lnTo>
                <a:lnTo>
                  <a:pt x="1669" y="3062"/>
                </a:lnTo>
                <a:lnTo>
                  <a:pt x="1690" y="3058"/>
                </a:lnTo>
                <a:lnTo>
                  <a:pt x="1700" y="3054"/>
                </a:lnTo>
                <a:lnTo>
                  <a:pt x="1708" y="3051"/>
                </a:lnTo>
                <a:lnTo>
                  <a:pt x="1716" y="3046"/>
                </a:lnTo>
                <a:lnTo>
                  <a:pt x="1722" y="3039"/>
                </a:lnTo>
                <a:lnTo>
                  <a:pt x="1722" y="3039"/>
                </a:lnTo>
                <a:lnTo>
                  <a:pt x="1720" y="3023"/>
                </a:lnTo>
                <a:lnTo>
                  <a:pt x="1716" y="3008"/>
                </a:lnTo>
                <a:lnTo>
                  <a:pt x="1710" y="2994"/>
                </a:lnTo>
                <a:lnTo>
                  <a:pt x="1705" y="2982"/>
                </a:lnTo>
                <a:lnTo>
                  <a:pt x="1705" y="2982"/>
                </a:lnTo>
                <a:close/>
                <a:moveTo>
                  <a:pt x="47" y="3085"/>
                </a:moveTo>
                <a:lnTo>
                  <a:pt x="47" y="3085"/>
                </a:lnTo>
                <a:lnTo>
                  <a:pt x="49" y="3086"/>
                </a:lnTo>
                <a:lnTo>
                  <a:pt x="50" y="3086"/>
                </a:lnTo>
                <a:lnTo>
                  <a:pt x="53" y="3089"/>
                </a:lnTo>
                <a:lnTo>
                  <a:pt x="56" y="3091"/>
                </a:lnTo>
                <a:lnTo>
                  <a:pt x="58" y="3091"/>
                </a:lnTo>
                <a:lnTo>
                  <a:pt x="62" y="3090"/>
                </a:lnTo>
                <a:lnTo>
                  <a:pt x="62" y="3090"/>
                </a:lnTo>
                <a:lnTo>
                  <a:pt x="66" y="3083"/>
                </a:lnTo>
                <a:lnTo>
                  <a:pt x="69" y="3075"/>
                </a:lnTo>
                <a:lnTo>
                  <a:pt x="77" y="3059"/>
                </a:lnTo>
                <a:lnTo>
                  <a:pt x="77" y="3059"/>
                </a:lnTo>
                <a:lnTo>
                  <a:pt x="71" y="3056"/>
                </a:lnTo>
                <a:lnTo>
                  <a:pt x="67" y="3054"/>
                </a:lnTo>
                <a:lnTo>
                  <a:pt x="64" y="3053"/>
                </a:lnTo>
                <a:lnTo>
                  <a:pt x="59" y="3050"/>
                </a:lnTo>
                <a:lnTo>
                  <a:pt x="59" y="3050"/>
                </a:lnTo>
                <a:lnTo>
                  <a:pt x="55" y="3059"/>
                </a:lnTo>
                <a:lnTo>
                  <a:pt x="52" y="3066"/>
                </a:lnTo>
                <a:lnTo>
                  <a:pt x="48" y="3076"/>
                </a:lnTo>
                <a:lnTo>
                  <a:pt x="47" y="3080"/>
                </a:lnTo>
                <a:lnTo>
                  <a:pt x="47" y="3085"/>
                </a:lnTo>
                <a:lnTo>
                  <a:pt x="47" y="3085"/>
                </a:lnTo>
                <a:close/>
                <a:moveTo>
                  <a:pt x="1686" y="3080"/>
                </a:moveTo>
                <a:lnTo>
                  <a:pt x="1686" y="3080"/>
                </a:lnTo>
                <a:lnTo>
                  <a:pt x="1687" y="3084"/>
                </a:lnTo>
                <a:lnTo>
                  <a:pt x="1687" y="3089"/>
                </a:lnTo>
                <a:lnTo>
                  <a:pt x="1691" y="3098"/>
                </a:lnTo>
                <a:lnTo>
                  <a:pt x="1697" y="3106"/>
                </a:lnTo>
                <a:lnTo>
                  <a:pt x="1703" y="3113"/>
                </a:lnTo>
                <a:lnTo>
                  <a:pt x="1703" y="3113"/>
                </a:lnTo>
                <a:lnTo>
                  <a:pt x="1706" y="3104"/>
                </a:lnTo>
                <a:lnTo>
                  <a:pt x="1710" y="3094"/>
                </a:lnTo>
                <a:lnTo>
                  <a:pt x="1710" y="3089"/>
                </a:lnTo>
                <a:lnTo>
                  <a:pt x="1710" y="3083"/>
                </a:lnTo>
                <a:lnTo>
                  <a:pt x="1709" y="3078"/>
                </a:lnTo>
                <a:lnTo>
                  <a:pt x="1707" y="3074"/>
                </a:lnTo>
                <a:lnTo>
                  <a:pt x="1707" y="3074"/>
                </a:lnTo>
                <a:lnTo>
                  <a:pt x="1698" y="3077"/>
                </a:lnTo>
                <a:lnTo>
                  <a:pt x="1686" y="3080"/>
                </a:lnTo>
                <a:lnTo>
                  <a:pt x="1686" y="3080"/>
                </a:lnTo>
                <a:close/>
              </a:path>
            </a:pathLst>
          </a:custGeom>
          <a:solidFill>
            <a:schemeClr val="tx1">
              <a:lumMod val="75000"/>
              <a:lumOff val="25000"/>
            </a:schemeClr>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3" name="文本框 62">
            <a:extLst>
              <a:ext uri="{FF2B5EF4-FFF2-40B4-BE49-F238E27FC236}">
                <a16:creationId xmlns:a16="http://schemas.microsoft.com/office/drawing/2014/main" id="{B129765D-5B81-473E-841A-B3518C007F61}"/>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04</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64" name="图片 63">
            <a:extLst>
              <a:ext uri="{FF2B5EF4-FFF2-40B4-BE49-F238E27FC236}">
                <a16:creationId xmlns:a16="http://schemas.microsoft.com/office/drawing/2014/main" id="{56BA5253-C746-4CB1-8F9E-344D25C8DB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65" name="矩形 64">
            <a:extLst>
              <a:ext uri="{FF2B5EF4-FFF2-40B4-BE49-F238E27FC236}">
                <a16:creationId xmlns:a16="http://schemas.microsoft.com/office/drawing/2014/main" id="{2A9757DF-6B8B-479B-86E0-290999DBBA5C}"/>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a:extLst>
              <a:ext uri="{FF2B5EF4-FFF2-40B4-BE49-F238E27FC236}">
                <a16:creationId xmlns:a16="http://schemas.microsoft.com/office/drawing/2014/main" id="{A0B70AEB-7120-4B4E-A7CF-61BA4120B74D}"/>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92CB89EE-A320-4738-BBAD-2E935319E5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450" y="284186"/>
            <a:ext cx="1363237" cy="1245994"/>
          </a:xfrm>
          <a:prstGeom prst="rect">
            <a:avLst/>
          </a:prstGeom>
        </p:spPr>
      </p:pic>
      <p:pic>
        <p:nvPicPr>
          <p:cNvPr id="67" name="图片 66">
            <a:extLst>
              <a:ext uri="{FF2B5EF4-FFF2-40B4-BE49-F238E27FC236}">
                <a16:creationId xmlns:a16="http://schemas.microsoft.com/office/drawing/2014/main" id="{F8EC20CF-1507-41EE-A603-73ABE013CEB3}"/>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38113"/>
            <a:ext cx="2311660" cy="1123073"/>
          </a:xfrm>
          <a:prstGeom prst="rect">
            <a:avLst/>
          </a:prstGeom>
        </p:spPr>
      </p:pic>
      <p:sp>
        <p:nvSpPr>
          <p:cNvPr id="2" name="文本框 1">
            <a:extLst>
              <a:ext uri="{FF2B5EF4-FFF2-40B4-BE49-F238E27FC236}">
                <a16:creationId xmlns:a16="http://schemas.microsoft.com/office/drawing/2014/main" id="{3D9D6E81-2909-8D88-64A5-63516C24D3B1}"/>
              </a:ext>
            </a:extLst>
          </p:cNvPr>
          <p:cNvSpPr txBox="1"/>
          <p:nvPr/>
        </p:nvSpPr>
        <p:spPr>
          <a:xfrm>
            <a:off x="6560741" y="642956"/>
            <a:ext cx="4271615" cy="892552"/>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4.1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a:t>
            </a:r>
            <a:r>
              <a:rPr lang="en-US" alt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ORB</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算法的特征点检测与跟踪的研究方案</a:t>
            </a:r>
            <a:endParaRPr lang="zh-CN" altLang="en-US" sz="2400">
              <a:latin typeface="宋体" panose="02010600030101010101" pitchFamily="2" charset="-122"/>
              <a:ea typeface="宋体" panose="02010600030101010101" pitchFamily="2" charset="-122"/>
            </a:endParaRPr>
          </a:p>
        </p:txBody>
      </p:sp>
      <p:sp>
        <p:nvSpPr>
          <p:cNvPr id="9" name="文本框 8">
            <a:extLst>
              <a:ext uri="{FF2B5EF4-FFF2-40B4-BE49-F238E27FC236}">
                <a16:creationId xmlns:a16="http://schemas.microsoft.com/office/drawing/2014/main" id="{C1F74406-3F2C-EFE2-08CB-49B4FCEC4C29}"/>
              </a:ext>
            </a:extLst>
          </p:cNvPr>
          <p:cNvSpPr txBox="1"/>
          <p:nvPr/>
        </p:nvSpPr>
        <p:spPr>
          <a:xfrm>
            <a:off x="5647771" y="2306020"/>
            <a:ext cx="6097554" cy="749564"/>
          </a:xfrm>
          <a:prstGeom prst="rect">
            <a:avLst/>
          </a:prstGeom>
          <a:noFill/>
        </p:spPr>
        <p:txBody>
          <a:bodyPr wrap="square">
            <a:spAutoFit/>
          </a:bodyPr>
          <a:lstStyle/>
          <a:p>
            <a:pPr indent="304800" algn="just">
              <a:lnSpc>
                <a:spcPct val="125000"/>
              </a:lnSpc>
              <a:spcBef>
                <a:spcPts val="125"/>
              </a:spcBef>
              <a:spcAft>
                <a:spcPts val="125"/>
              </a:spcAft>
            </a:pPr>
            <a:r>
              <a:rPr lang="zh-CN" altLang="zh-CN" sz="1800" kern="0">
                <a:solidFill>
                  <a:srgbClr val="000000"/>
                </a:solidFill>
                <a:effectLst/>
                <a:latin typeface="Times New Roman" panose="02020603050405020304" pitchFamily="18" charset="0"/>
                <a:ea typeface="黑体" panose="02010609060101010101" pitchFamily="49" charset="-122"/>
              </a:rPr>
              <a:t>（</a:t>
            </a:r>
            <a:r>
              <a:rPr lang="en-US" altLang="zh-CN" sz="1800" kern="0">
                <a:solidFill>
                  <a:srgbClr val="000000"/>
                </a:solidFill>
                <a:effectLst/>
                <a:latin typeface="Times New Roman" panose="02020603050405020304" pitchFamily="18" charset="0"/>
                <a:ea typeface="黑体" panose="02010609060101010101" pitchFamily="49" charset="-122"/>
              </a:rPr>
              <a:t>1</a:t>
            </a:r>
            <a:r>
              <a:rPr lang="zh-CN" altLang="zh-CN" sz="1800" kern="0">
                <a:solidFill>
                  <a:srgbClr val="000000"/>
                </a:solidFill>
                <a:effectLst/>
                <a:latin typeface="Times New Roman" panose="02020603050405020304" pitchFamily="18" charset="0"/>
                <a:ea typeface="黑体" panose="02010609060101010101" pitchFamily="49" charset="-122"/>
              </a:rPr>
              <a:t>）图像预处理</a:t>
            </a:r>
            <a:r>
              <a:rPr lang="en-US" altLang="zh-CN" sz="1800" kern="0">
                <a:solidFill>
                  <a:srgbClr val="000000"/>
                </a:solidFill>
                <a:effectLst/>
                <a:latin typeface="Times New Roman" panose="02020603050405020304" pitchFamily="18" charset="0"/>
                <a:ea typeface="黑体" panose="02010609060101010101" pitchFamily="49" charset="-122"/>
              </a:rPr>
              <a:t>    </a:t>
            </a:r>
            <a:r>
              <a:rPr lang="zh-CN" altLang="zh-CN" sz="1800" kern="0">
                <a:solidFill>
                  <a:srgbClr val="000000"/>
                </a:solidFill>
                <a:effectLst/>
                <a:latin typeface="Times New Roman" panose="02020603050405020304" pitchFamily="18" charset="0"/>
                <a:ea typeface="宋体" panose="02010600030101010101" pitchFamily="2" charset="-122"/>
              </a:rPr>
              <a:t>通过对图像进行预处理，例如灰度化，</a:t>
            </a:r>
            <a:r>
              <a:rPr lang="en-US" altLang="zh-CN" sz="1800" kern="0">
                <a:solidFill>
                  <a:srgbClr val="000000"/>
                </a:solidFill>
                <a:effectLst/>
                <a:latin typeface="Times New Roman" panose="02020603050405020304" pitchFamily="18" charset="0"/>
                <a:ea typeface="宋体" panose="02010600030101010101" pitchFamily="2" charset="-122"/>
              </a:rPr>
              <a:t>    </a:t>
            </a:r>
            <a:r>
              <a:rPr lang="zh-CN" altLang="zh-CN" sz="1800" kern="0">
                <a:solidFill>
                  <a:srgbClr val="000000"/>
                </a:solidFill>
                <a:effectLst/>
                <a:latin typeface="Times New Roman" panose="02020603050405020304" pitchFamily="18" charset="0"/>
                <a:ea typeface="宋体" panose="02010600030101010101" pitchFamily="2" charset="-122"/>
              </a:rPr>
              <a:t>去噪，以提高</a:t>
            </a:r>
            <a:r>
              <a:rPr lang="en-US" altLang="zh-CN" sz="1800" kern="0">
                <a:solidFill>
                  <a:srgbClr val="000000"/>
                </a:solidFill>
                <a:effectLst/>
                <a:latin typeface="Times New Roman" panose="02020603050405020304" pitchFamily="18" charset="0"/>
                <a:ea typeface="宋体" panose="02010600030101010101" pitchFamily="2" charset="-122"/>
              </a:rPr>
              <a:t>ORB</a:t>
            </a:r>
            <a:r>
              <a:rPr lang="zh-CN" altLang="zh-CN" sz="1800" kern="0">
                <a:solidFill>
                  <a:srgbClr val="000000"/>
                </a:solidFill>
                <a:effectLst/>
                <a:latin typeface="Times New Roman" panose="02020603050405020304" pitchFamily="18" charset="0"/>
                <a:ea typeface="宋体" panose="02010600030101010101" pitchFamily="2" charset="-122"/>
              </a:rPr>
              <a:t>算法的稳定性和准确性。</a:t>
            </a:r>
            <a:endParaRPr lang="zh-CN" altLang="zh-CN" sz="1800" kern="100">
              <a:effectLst/>
              <a:latin typeface="Times New Roman" panose="02020603050405020304" pitchFamily="18" charset="0"/>
              <a:ea typeface="宋体" panose="02010600030101010101" pitchFamily="2" charset="-122"/>
            </a:endParaRPr>
          </a:p>
        </p:txBody>
      </p:sp>
      <p:sp>
        <p:nvSpPr>
          <p:cNvPr id="12" name="文本框 11">
            <a:extLst>
              <a:ext uri="{FF2B5EF4-FFF2-40B4-BE49-F238E27FC236}">
                <a16:creationId xmlns:a16="http://schemas.microsoft.com/office/drawing/2014/main" id="{A9C3CC59-0862-BB73-1978-9FD8E3C92B6B}"/>
              </a:ext>
            </a:extLst>
          </p:cNvPr>
          <p:cNvSpPr txBox="1"/>
          <p:nvPr/>
        </p:nvSpPr>
        <p:spPr>
          <a:xfrm>
            <a:off x="5923541" y="3294895"/>
            <a:ext cx="6097554" cy="1200329"/>
          </a:xfrm>
          <a:prstGeom prst="rect">
            <a:avLst/>
          </a:prstGeom>
          <a:noFill/>
        </p:spPr>
        <p:txBody>
          <a:bodyPr wrap="square">
            <a:spAutoFit/>
          </a:bodyPr>
          <a:lstStyle/>
          <a:p>
            <a:r>
              <a:rPr lang="zh-CN" altLang="zh-CN" sz="180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1800">
                <a:solidFill>
                  <a:srgbClr val="000000"/>
                </a:solidFill>
                <a:effectLst/>
                <a:latin typeface="Times New Roman" panose="02020603050405020304" pitchFamily="18" charset="0"/>
                <a:ea typeface="黑体" panose="02010609060101010101" pitchFamily="49" charset="-122"/>
              </a:rPr>
              <a:t>2</a:t>
            </a:r>
            <a:r>
              <a:rPr lang="zh-CN" altLang="zh-CN" sz="180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1800">
                <a:solidFill>
                  <a:srgbClr val="000000"/>
                </a:solidFill>
                <a:effectLst/>
                <a:ea typeface="黑体" panose="02010609060101010101" pitchFamily="49" charset="-122"/>
                <a:cs typeface="Times New Roman" panose="02020603050405020304" pitchFamily="18" charset="0"/>
              </a:rPr>
              <a:t>特征点检测 </a:t>
            </a:r>
            <a:r>
              <a:rPr lang="en-US" altLang="zh-CN" sz="1800">
                <a:solidFill>
                  <a:srgbClr val="000000"/>
                </a:solidFill>
                <a:effectLst/>
                <a:ea typeface="黑体" panose="02010609060101010101" pitchFamily="49" charset="-122"/>
                <a:cs typeface="Times New Roman" panose="02020603050405020304" pitchFamily="18" charset="0"/>
              </a:rPr>
              <a:t>   </a:t>
            </a:r>
            <a:r>
              <a:rPr lang="zh-CN" altLang="zh-CN" sz="1800">
                <a:solidFill>
                  <a:srgbClr val="000000"/>
                </a:solidFill>
                <a:effectLst/>
                <a:ea typeface="宋体" panose="02010600030101010101" pitchFamily="2" charset="-122"/>
                <a:cs typeface="Times New Roman" panose="02020603050405020304" pitchFamily="18" charset="0"/>
              </a:rPr>
              <a:t>利用</a:t>
            </a:r>
            <a:r>
              <a:rPr lang="en-US" altLang="zh-CN" sz="1800">
                <a:solidFill>
                  <a:srgbClr val="000000"/>
                </a:solidFill>
                <a:effectLst/>
                <a:latin typeface="Times New Roman" panose="02020603050405020304" pitchFamily="18" charset="0"/>
                <a:ea typeface="宋体" panose="02010600030101010101" pitchFamily="2" charset="-122"/>
              </a:rPr>
              <a:t>FAST</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a:effectLst/>
                <a:latin typeface="Times New Roman" panose="02020603050405020304" pitchFamily="18" charset="0"/>
                <a:ea typeface="宋体" panose="02010600030101010101" pitchFamily="2" charset="-122"/>
              </a:rPr>
              <a:t>Features From Accelerated Segment Test</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a:solidFill>
                  <a:srgbClr val="000000"/>
                </a:solidFill>
                <a:effectLst/>
                <a:ea typeface="宋体" panose="02010600030101010101" pitchFamily="2" charset="-122"/>
                <a:cs typeface="Times New Roman" panose="02020603050405020304" pitchFamily="18" charset="0"/>
              </a:rPr>
              <a:t>算法检测特征点。对于临近位置存在多个特征点的情况，则需要进一步做非极大值抑制来排除不需要的特征点。</a:t>
            </a:r>
            <a:endParaRPr lang="zh-CN" altLang="en-US"/>
          </a:p>
        </p:txBody>
      </p:sp>
      <p:sp>
        <p:nvSpPr>
          <p:cNvPr id="18" name="文本框 17">
            <a:extLst>
              <a:ext uri="{FF2B5EF4-FFF2-40B4-BE49-F238E27FC236}">
                <a16:creationId xmlns:a16="http://schemas.microsoft.com/office/drawing/2014/main" id="{31BF0DA4-2CDE-6F59-2BE5-7FAF63A54FB9}"/>
              </a:ext>
            </a:extLst>
          </p:cNvPr>
          <p:cNvSpPr txBox="1"/>
          <p:nvPr/>
        </p:nvSpPr>
        <p:spPr>
          <a:xfrm>
            <a:off x="5886218" y="4837880"/>
            <a:ext cx="6097554" cy="923330"/>
          </a:xfrm>
          <a:prstGeom prst="rect">
            <a:avLst/>
          </a:prstGeom>
          <a:noFill/>
        </p:spPr>
        <p:txBody>
          <a:bodyPr wrap="square">
            <a:spAutoFit/>
          </a:bodyPr>
          <a:lstStyle/>
          <a:p>
            <a:r>
              <a:rPr lang="zh-CN" altLang="zh-CN" sz="180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1800">
                <a:solidFill>
                  <a:srgbClr val="000000"/>
                </a:solidFill>
                <a:effectLst/>
                <a:latin typeface="Times New Roman" panose="02020603050405020304" pitchFamily="18" charset="0"/>
                <a:ea typeface="黑体" panose="02010609060101010101" pitchFamily="49" charset="-122"/>
              </a:rPr>
              <a:t>3</a:t>
            </a:r>
            <a:r>
              <a:rPr lang="zh-CN" altLang="zh-CN" sz="180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1800">
                <a:solidFill>
                  <a:srgbClr val="000000"/>
                </a:solidFill>
                <a:effectLst/>
                <a:ea typeface="黑体" panose="02010609060101010101" pitchFamily="49" charset="-122"/>
                <a:cs typeface="Times New Roman" panose="02020603050405020304" pitchFamily="18" charset="0"/>
              </a:rPr>
              <a:t>特征点描述 </a:t>
            </a:r>
            <a:r>
              <a:rPr lang="en-US" altLang="zh-CN" sz="1800">
                <a:solidFill>
                  <a:srgbClr val="000000"/>
                </a:solidFill>
                <a:effectLst/>
                <a:ea typeface="黑体" panose="02010609060101010101" pitchFamily="49" charset="-122"/>
                <a:cs typeface="Times New Roman" panose="02020603050405020304" pitchFamily="18" charset="0"/>
              </a:rPr>
              <a:t>   </a:t>
            </a:r>
            <a:r>
              <a:rPr lang="en-US" altLang="zh-CN" sz="1800" kern="100">
                <a:effectLst/>
                <a:latin typeface="Times New Roman" panose="02020603050405020304" pitchFamily="18" charset="0"/>
                <a:ea typeface="宋体" panose="02010600030101010101" pitchFamily="2" charset="-122"/>
              </a:rPr>
              <a:t>BRIEF</a:t>
            </a:r>
            <a:r>
              <a:rPr lang="zh-CN" altLang="zh-CN" sz="1800" kern="100">
                <a:effectLst/>
                <a:ea typeface="宋体" panose="02010600030101010101" pitchFamily="2" charset="-122"/>
                <a:cs typeface="Times New Roman" panose="02020603050405020304" pitchFamily="18" charset="0"/>
              </a:rPr>
              <a:t>特征描述子是一种对已检测到的特征点进行表示和描述的特征描述方法，在进行过</a:t>
            </a:r>
            <a:r>
              <a:rPr lang="en-US" altLang="zh-CN" sz="1800" kern="100">
                <a:effectLst/>
                <a:latin typeface="Times New Roman" panose="02020603050405020304" pitchFamily="18" charset="0"/>
                <a:ea typeface="宋体" panose="02010600030101010101" pitchFamily="2" charset="-122"/>
              </a:rPr>
              <a:t>FAST</a:t>
            </a:r>
            <a:r>
              <a:rPr lang="zh-CN" altLang="zh-CN" sz="1800" kern="100">
                <a:effectLst/>
                <a:ea typeface="宋体" panose="02010600030101010101" pitchFamily="2" charset="-122"/>
                <a:cs typeface="Times New Roman" panose="02020603050405020304" pitchFamily="18" charset="0"/>
              </a:rPr>
              <a:t>特征点检测之后，我们可以利用</a:t>
            </a:r>
            <a:r>
              <a:rPr lang="en-US" altLang="zh-CN" sz="1800" kern="100">
                <a:effectLst/>
                <a:latin typeface="Times New Roman" panose="02020603050405020304" pitchFamily="18" charset="0"/>
                <a:ea typeface="宋体" panose="02010600030101010101" pitchFamily="2" charset="-122"/>
              </a:rPr>
              <a:t>BRIEF</a:t>
            </a:r>
            <a:r>
              <a:rPr lang="zh-CN" altLang="zh-CN" sz="1800" kern="100">
                <a:effectLst/>
                <a:ea typeface="宋体" panose="02010600030101010101" pitchFamily="2" charset="-122"/>
                <a:cs typeface="Times New Roman" panose="02020603050405020304" pitchFamily="18" charset="0"/>
              </a:rPr>
              <a:t>算法</a:t>
            </a:r>
            <a:r>
              <a:rPr lang="zh-CN" altLang="en-US" sz="1800" kern="100">
                <a:effectLst/>
                <a:ea typeface="宋体" panose="02010600030101010101" pitchFamily="2" charset="-122"/>
                <a:cs typeface="Times New Roman" panose="02020603050405020304" pitchFamily="18" charset="0"/>
              </a:rPr>
              <a:t>生成特征描述子。</a:t>
            </a:r>
            <a:endParaRPr lang="zh-CN" altLang="en-US"/>
          </a:p>
        </p:txBody>
      </p:sp>
      <p:sp>
        <p:nvSpPr>
          <p:cNvPr id="23" name="文本框 22">
            <a:extLst>
              <a:ext uri="{FF2B5EF4-FFF2-40B4-BE49-F238E27FC236}">
                <a16:creationId xmlns:a16="http://schemas.microsoft.com/office/drawing/2014/main" id="{7F63A177-FD4F-ED85-9691-8D4ECE4293B4}"/>
              </a:ext>
            </a:extLst>
          </p:cNvPr>
          <p:cNvSpPr txBox="1"/>
          <p:nvPr/>
        </p:nvSpPr>
        <p:spPr>
          <a:xfrm>
            <a:off x="5886218" y="1742699"/>
            <a:ext cx="6172200" cy="403316"/>
          </a:xfrm>
          <a:prstGeom prst="rect">
            <a:avLst/>
          </a:prstGeom>
          <a:noFill/>
        </p:spPr>
        <p:txBody>
          <a:bodyPr wrap="square">
            <a:spAutoFit/>
          </a:bodyPr>
          <a:lstStyle/>
          <a:p>
            <a:pPr indent="304800" algn="just">
              <a:lnSpc>
                <a:spcPct val="12500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该方案主要采用</a:t>
            </a:r>
            <a:r>
              <a:rPr lang="en-US" altLang="zh-CN" sz="1800" kern="0">
                <a:solidFill>
                  <a:srgbClr val="000000"/>
                </a:solidFill>
                <a:effectLst/>
                <a:latin typeface="Times New Roman" panose="02020603050405020304" pitchFamily="18" charset="0"/>
                <a:ea typeface="宋体" panose="02010600030101010101" pitchFamily="2" charset="-122"/>
              </a:rPr>
              <a:t>ORB-SLAM2</a:t>
            </a:r>
            <a:r>
              <a:rPr lang="zh-CN" altLang="zh-CN" sz="1800" kern="0">
                <a:solidFill>
                  <a:srgbClr val="000000"/>
                </a:solidFill>
                <a:effectLst/>
                <a:latin typeface="Times New Roman" panose="02020603050405020304" pitchFamily="18" charset="0"/>
                <a:ea typeface="宋体" panose="02010600030101010101" pitchFamily="2" charset="-122"/>
              </a:rPr>
              <a:t>算法。</a:t>
            </a:r>
            <a:endParaRPr lang="zh-CN" altLang="zh-CN" sz="1800" kern="10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6113271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1+#ppt_w/2"/>
                                          </p:val>
                                        </p:tav>
                                        <p:tav tm="100000">
                                          <p:val>
                                            <p:strVal val="#ppt_x"/>
                                          </p:val>
                                        </p:tav>
                                      </p:tavLst>
                                    </p:anim>
                                    <p:anim calcmode="lin" valueType="num">
                                      <p:cBhvr additive="base">
                                        <p:cTn id="12" dur="500" fill="hold"/>
                                        <p:tgtEl>
                                          <p:spTgt spid="55"/>
                                        </p:tgtEl>
                                        <p:attrNameLst>
                                          <p:attrName>ppt_y</p:attrName>
                                        </p:attrNameLst>
                                      </p:cBhvr>
                                      <p:tavLst>
                                        <p:tav tm="0">
                                          <p:val>
                                            <p:strVal val="#ppt_y"/>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5" grpId="0" animBg="1"/>
      <p:bldP spid="2" grpId="0"/>
      <p:bldP spid="9" grpId="0"/>
      <p:bldP spid="12" grpId="0"/>
      <p:bldP spid="18"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9EA206F7-5792-4B7B-8232-A6BF63836A2E}"/>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6000" contrast="4000"/>
                    </a14:imgEffect>
                  </a14:imgLayer>
                </a14:imgProps>
              </a:ext>
              <a:ext uri="{28A0092B-C50C-407E-A947-70E740481C1C}">
                <a14:useLocalDpi xmlns:a14="http://schemas.microsoft.com/office/drawing/2010/main" val="0"/>
              </a:ext>
            </a:extLst>
          </a:blip>
          <a:stretch>
            <a:fillRect/>
          </a:stretch>
        </p:blipFill>
        <p:spPr>
          <a:xfrm>
            <a:off x="0" y="-4618"/>
            <a:ext cx="12192000" cy="6862618"/>
          </a:xfrm>
        </p:spPr>
      </p:pic>
      <p:pic>
        <p:nvPicPr>
          <p:cNvPr id="101" name="图片 100">
            <a:extLst>
              <a:ext uri="{FF2B5EF4-FFF2-40B4-BE49-F238E27FC236}">
                <a16:creationId xmlns:a16="http://schemas.microsoft.com/office/drawing/2014/main" id="{25C06BA6-4306-4F8B-B5A1-8343D1CEA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02" name="图片 101">
            <a:extLst>
              <a:ext uri="{FF2B5EF4-FFF2-40B4-BE49-F238E27FC236}">
                <a16:creationId xmlns:a16="http://schemas.microsoft.com/office/drawing/2014/main" id="{F90D3340-6291-4616-8C87-F901DA71CDC5}"/>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103" name="图片 102">
            <a:extLst>
              <a:ext uri="{FF2B5EF4-FFF2-40B4-BE49-F238E27FC236}">
                <a16:creationId xmlns:a16="http://schemas.microsoft.com/office/drawing/2014/main" id="{DBD6B158-B697-4DE9-A0C8-DB0CAA50B7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04" name="矩形 103">
            <a:extLst>
              <a:ext uri="{FF2B5EF4-FFF2-40B4-BE49-F238E27FC236}">
                <a16:creationId xmlns:a16="http://schemas.microsoft.com/office/drawing/2014/main" id="{59BB3D04-2C29-4C1D-B20E-30E9A2C7B394}"/>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直角三角形 104">
            <a:extLst>
              <a:ext uri="{FF2B5EF4-FFF2-40B4-BE49-F238E27FC236}">
                <a16:creationId xmlns:a16="http://schemas.microsoft.com/office/drawing/2014/main" id="{F1EA26A7-CA06-4951-A74E-3251D97A0D35}"/>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BA4ECDC9-4B51-E65A-4622-B6492B09C01B}"/>
              </a:ext>
            </a:extLst>
          </p:cNvPr>
          <p:cNvSpPr txBox="1"/>
          <p:nvPr/>
        </p:nvSpPr>
        <p:spPr>
          <a:xfrm>
            <a:off x="6560741" y="642956"/>
            <a:ext cx="4271615" cy="892552"/>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4.2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基于滤波的双目视觉惯性里程计的研究方案</a:t>
            </a:r>
            <a:endParaRPr lang="zh-CN" altLang="en-US" sz="2400">
              <a:latin typeface="宋体" panose="02010600030101010101" pitchFamily="2" charset="-122"/>
              <a:ea typeface="宋体" panose="02010600030101010101" pitchFamily="2" charset="-122"/>
            </a:endParaRPr>
          </a:p>
        </p:txBody>
      </p:sp>
      <p:sp>
        <p:nvSpPr>
          <p:cNvPr id="13" name="Freeform 25">
            <a:extLst>
              <a:ext uri="{FF2B5EF4-FFF2-40B4-BE49-F238E27FC236}">
                <a16:creationId xmlns:a16="http://schemas.microsoft.com/office/drawing/2014/main" id="{F2E2ED7A-9019-1874-6862-BD0B86BDA965}"/>
              </a:ext>
            </a:extLst>
          </p:cNvPr>
          <p:cNvSpPr/>
          <p:nvPr/>
        </p:nvSpPr>
        <p:spPr bwMode="auto">
          <a:xfrm>
            <a:off x="2490216" y="3021144"/>
            <a:ext cx="3278427" cy="235499"/>
          </a:xfrm>
          <a:custGeom>
            <a:avLst/>
            <a:gdLst>
              <a:gd name="T0" fmla="*/ 0 w 1905"/>
              <a:gd name="T1" fmla="*/ 0 h 136"/>
              <a:gd name="T2" fmla="*/ 1905 w 1905"/>
              <a:gd name="T3" fmla="*/ 136 h 136"/>
            </a:gdLst>
            <a:ahLst/>
            <a:cxnLst>
              <a:cxn ang="0">
                <a:pos x="0" y="136"/>
              </a:cxn>
              <a:cxn ang="0">
                <a:pos x="317" y="0"/>
              </a:cxn>
              <a:cxn ang="0">
                <a:pos x="1905" y="0"/>
              </a:cxn>
            </a:cxnLst>
            <a:rect l="T0" t="T1" r="T2" b="T3"/>
            <a:pathLst>
              <a:path w="1905" h="136">
                <a:moveTo>
                  <a:pt x="0" y="136"/>
                </a:moveTo>
                <a:lnTo>
                  <a:pt x="317" y="0"/>
                </a:lnTo>
                <a:lnTo>
                  <a:pt x="1905" y="0"/>
                </a:lnTo>
              </a:path>
            </a:pathLst>
          </a:custGeom>
          <a:noFill/>
          <a:ln w="2540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Freeform 18">
            <a:extLst>
              <a:ext uri="{FF2B5EF4-FFF2-40B4-BE49-F238E27FC236}">
                <a16:creationId xmlns:a16="http://schemas.microsoft.com/office/drawing/2014/main" id="{20733477-DA2A-F925-AC10-E9C4906A1C56}"/>
              </a:ext>
            </a:extLst>
          </p:cNvPr>
          <p:cNvSpPr>
            <a:spLocks noEditPoints="1"/>
          </p:cNvSpPr>
          <p:nvPr/>
        </p:nvSpPr>
        <p:spPr bwMode="auto">
          <a:xfrm flipH="1">
            <a:off x="122218" y="3138894"/>
            <a:ext cx="2475753" cy="3714776"/>
          </a:xfrm>
          <a:custGeom>
            <a:avLst/>
            <a:gdLst/>
            <a:ahLst/>
            <a:cxnLst>
              <a:cxn ang="0">
                <a:pos x="1708" y="1519"/>
              </a:cxn>
              <a:cxn ang="0">
                <a:pos x="1498" y="1538"/>
              </a:cxn>
              <a:cxn ang="0">
                <a:pos x="1122" y="1297"/>
              </a:cxn>
              <a:cxn ang="0">
                <a:pos x="1752" y="2807"/>
              </a:cxn>
              <a:cxn ang="0">
                <a:pos x="1610" y="3038"/>
              </a:cxn>
              <a:cxn ang="0">
                <a:pos x="919" y="2695"/>
              </a:cxn>
              <a:cxn ang="0">
                <a:pos x="762" y="2440"/>
              </a:cxn>
              <a:cxn ang="0">
                <a:pos x="142" y="3023"/>
              </a:cxn>
              <a:cxn ang="0">
                <a:pos x="62" y="2765"/>
              </a:cxn>
              <a:cxn ang="0">
                <a:pos x="446" y="1828"/>
              </a:cxn>
              <a:cxn ang="0">
                <a:pos x="716" y="1199"/>
              </a:cxn>
              <a:cxn ang="0">
                <a:pos x="224" y="248"/>
              </a:cxn>
              <a:cxn ang="0">
                <a:pos x="1016" y="544"/>
              </a:cxn>
              <a:cxn ang="0">
                <a:pos x="1380" y="798"/>
              </a:cxn>
              <a:cxn ang="0">
                <a:pos x="1798" y="1157"/>
              </a:cxn>
              <a:cxn ang="0">
                <a:pos x="2122" y="1197"/>
              </a:cxn>
              <a:cxn ang="0">
                <a:pos x="1995" y="1323"/>
              </a:cxn>
              <a:cxn ang="0">
                <a:pos x="2117" y="1563"/>
              </a:cxn>
              <a:cxn ang="0">
                <a:pos x="373" y="58"/>
              </a:cxn>
              <a:cxn ang="0">
                <a:pos x="664" y="308"/>
              </a:cxn>
              <a:cxn ang="0">
                <a:pos x="835" y="453"/>
              </a:cxn>
              <a:cxn ang="0">
                <a:pos x="1115" y="723"/>
              </a:cxn>
              <a:cxn ang="0">
                <a:pos x="968" y="813"/>
              </a:cxn>
              <a:cxn ang="0">
                <a:pos x="1322" y="790"/>
              </a:cxn>
              <a:cxn ang="0">
                <a:pos x="835" y="848"/>
              </a:cxn>
              <a:cxn ang="0">
                <a:pos x="1122" y="1355"/>
              </a:cxn>
              <a:cxn ang="0">
                <a:pos x="864" y="960"/>
              </a:cxn>
              <a:cxn ang="0">
                <a:pos x="980" y="1318"/>
              </a:cxn>
              <a:cxn ang="0">
                <a:pos x="1336" y="939"/>
              </a:cxn>
              <a:cxn ang="0">
                <a:pos x="940" y="994"/>
              </a:cxn>
              <a:cxn ang="0">
                <a:pos x="1051" y="1082"/>
              </a:cxn>
              <a:cxn ang="0">
                <a:pos x="731" y="1126"/>
              </a:cxn>
              <a:cxn ang="0">
                <a:pos x="1329" y="1221"/>
              </a:cxn>
              <a:cxn ang="0">
                <a:pos x="830" y="1141"/>
              </a:cxn>
              <a:cxn ang="0">
                <a:pos x="1119" y="1174"/>
              </a:cxn>
              <a:cxn ang="0">
                <a:pos x="739" y="1202"/>
              </a:cxn>
              <a:cxn ang="0">
                <a:pos x="2048" y="1309"/>
              </a:cxn>
              <a:cxn ang="0">
                <a:pos x="889" y="1308"/>
              </a:cxn>
              <a:cxn ang="0">
                <a:pos x="820" y="1338"/>
              </a:cxn>
              <a:cxn ang="0">
                <a:pos x="550" y="1953"/>
              </a:cxn>
              <a:cxn ang="0">
                <a:pos x="789" y="1369"/>
              </a:cxn>
              <a:cxn ang="0">
                <a:pos x="1074" y="1624"/>
              </a:cxn>
              <a:cxn ang="0">
                <a:pos x="174" y="2631"/>
              </a:cxn>
              <a:cxn ang="0">
                <a:pos x="455" y="2024"/>
              </a:cxn>
              <a:cxn ang="0">
                <a:pos x="467" y="2126"/>
              </a:cxn>
              <a:cxn ang="0">
                <a:pos x="1464" y="2673"/>
              </a:cxn>
              <a:cxn ang="0">
                <a:pos x="1114" y="1510"/>
              </a:cxn>
              <a:cxn ang="0">
                <a:pos x="1265" y="1740"/>
              </a:cxn>
              <a:cxn ang="0">
                <a:pos x="1694" y="1455"/>
              </a:cxn>
              <a:cxn ang="0">
                <a:pos x="1846" y="1491"/>
              </a:cxn>
              <a:cxn ang="0">
                <a:pos x="2097" y="1535"/>
              </a:cxn>
              <a:cxn ang="0">
                <a:pos x="1922" y="1552"/>
              </a:cxn>
              <a:cxn ang="0">
                <a:pos x="1460" y="1621"/>
              </a:cxn>
              <a:cxn ang="0">
                <a:pos x="919" y="2350"/>
              </a:cxn>
              <a:cxn ang="0">
                <a:pos x="1238" y="2292"/>
              </a:cxn>
              <a:cxn ang="0">
                <a:pos x="876" y="2412"/>
              </a:cxn>
              <a:cxn ang="0">
                <a:pos x="729" y="2463"/>
              </a:cxn>
              <a:cxn ang="0">
                <a:pos x="930" y="2625"/>
              </a:cxn>
              <a:cxn ang="0">
                <a:pos x="1610" y="2849"/>
              </a:cxn>
              <a:cxn ang="0">
                <a:pos x="214" y="2843"/>
              </a:cxn>
              <a:cxn ang="0">
                <a:pos x="37" y="2762"/>
              </a:cxn>
              <a:cxn ang="0">
                <a:pos x="1634" y="2863"/>
              </a:cxn>
              <a:cxn ang="0">
                <a:pos x="77" y="3059"/>
              </a:cxn>
            </a:cxnLst>
            <a:rect l="0" t="0" r="r" b="b"/>
            <a:pathLst>
              <a:path w="2147" h="3130">
                <a:moveTo>
                  <a:pt x="2117" y="1563"/>
                </a:moveTo>
                <a:lnTo>
                  <a:pt x="2117" y="1563"/>
                </a:lnTo>
                <a:lnTo>
                  <a:pt x="2111" y="1565"/>
                </a:lnTo>
                <a:lnTo>
                  <a:pt x="2105" y="1567"/>
                </a:lnTo>
                <a:lnTo>
                  <a:pt x="2093" y="1569"/>
                </a:lnTo>
                <a:lnTo>
                  <a:pt x="2082" y="1571"/>
                </a:lnTo>
                <a:lnTo>
                  <a:pt x="2078" y="1575"/>
                </a:lnTo>
                <a:lnTo>
                  <a:pt x="2072" y="1578"/>
                </a:lnTo>
                <a:lnTo>
                  <a:pt x="2072" y="1578"/>
                </a:lnTo>
                <a:lnTo>
                  <a:pt x="2066" y="1585"/>
                </a:lnTo>
                <a:lnTo>
                  <a:pt x="2061" y="1593"/>
                </a:lnTo>
                <a:lnTo>
                  <a:pt x="2056" y="1597"/>
                </a:lnTo>
                <a:lnTo>
                  <a:pt x="2052" y="1600"/>
                </a:lnTo>
                <a:lnTo>
                  <a:pt x="2047" y="1602"/>
                </a:lnTo>
                <a:lnTo>
                  <a:pt x="2040" y="1604"/>
                </a:lnTo>
                <a:lnTo>
                  <a:pt x="2040" y="1604"/>
                </a:lnTo>
                <a:lnTo>
                  <a:pt x="2032" y="1602"/>
                </a:lnTo>
                <a:lnTo>
                  <a:pt x="2023" y="1600"/>
                </a:lnTo>
                <a:lnTo>
                  <a:pt x="2014" y="1595"/>
                </a:lnTo>
                <a:lnTo>
                  <a:pt x="2010" y="1592"/>
                </a:lnTo>
                <a:lnTo>
                  <a:pt x="2007" y="1589"/>
                </a:lnTo>
                <a:lnTo>
                  <a:pt x="2007" y="1589"/>
                </a:lnTo>
                <a:lnTo>
                  <a:pt x="2006" y="1590"/>
                </a:lnTo>
                <a:lnTo>
                  <a:pt x="2005" y="1591"/>
                </a:lnTo>
                <a:lnTo>
                  <a:pt x="2003" y="1591"/>
                </a:lnTo>
                <a:lnTo>
                  <a:pt x="2000" y="1592"/>
                </a:lnTo>
                <a:lnTo>
                  <a:pt x="1999" y="1593"/>
                </a:lnTo>
                <a:lnTo>
                  <a:pt x="1999" y="1593"/>
                </a:lnTo>
                <a:lnTo>
                  <a:pt x="1996" y="1601"/>
                </a:lnTo>
                <a:lnTo>
                  <a:pt x="1994" y="1610"/>
                </a:lnTo>
                <a:lnTo>
                  <a:pt x="1989" y="1617"/>
                </a:lnTo>
                <a:lnTo>
                  <a:pt x="1984" y="1625"/>
                </a:lnTo>
                <a:lnTo>
                  <a:pt x="1977" y="1630"/>
                </a:lnTo>
                <a:lnTo>
                  <a:pt x="1969" y="1636"/>
                </a:lnTo>
                <a:lnTo>
                  <a:pt x="1960" y="1639"/>
                </a:lnTo>
                <a:lnTo>
                  <a:pt x="1949" y="1642"/>
                </a:lnTo>
                <a:lnTo>
                  <a:pt x="1949" y="1642"/>
                </a:lnTo>
                <a:lnTo>
                  <a:pt x="1945" y="1640"/>
                </a:lnTo>
                <a:lnTo>
                  <a:pt x="1941" y="1638"/>
                </a:lnTo>
                <a:lnTo>
                  <a:pt x="1936" y="1635"/>
                </a:lnTo>
                <a:lnTo>
                  <a:pt x="1933" y="1631"/>
                </a:lnTo>
                <a:lnTo>
                  <a:pt x="1930" y="1627"/>
                </a:lnTo>
                <a:lnTo>
                  <a:pt x="1928" y="1623"/>
                </a:lnTo>
                <a:lnTo>
                  <a:pt x="1927" y="1617"/>
                </a:lnTo>
                <a:lnTo>
                  <a:pt x="1926" y="1612"/>
                </a:lnTo>
                <a:lnTo>
                  <a:pt x="1926" y="1612"/>
                </a:lnTo>
                <a:lnTo>
                  <a:pt x="1918" y="1611"/>
                </a:lnTo>
                <a:lnTo>
                  <a:pt x="1911" y="1609"/>
                </a:lnTo>
                <a:lnTo>
                  <a:pt x="1902" y="1605"/>
                </a:lnTo>
                <a:lnTo>
                  <a:pt x="1899" y="1602"/>
                </a:lnTo>
                <a:lnTo>
                  <a:pt x="1897" y="1599"/>
                </a:lnTo>
                <a:lnTo>
                  <a:pt x="1897" y="1599"/>
                </a:lnTo>
                <a:lnTo>
                  <a:pt x="1891" y="1602"/>
                </a:lnTo>
                <a:lnTo>
                  <a:pt x="1887" y="1605"/>
                </a:lnTo>
                <a:lnTo>
                  <a:pt x="1883" y="1606"/>
                </a:lnTo>
                <a:lnTo>
                  <a:pt x="1879" y="1607"/>
                </a:lnTo>
                <a:lnTo>
                  <a:pt x="1873" y="1607"/>
                </a:lnTo>
                <a:lnTo>
                  <a:pt x="1869" y="1606"/>
                </a:lnTo>
                <a:lnTo>
                  <a:pt x="1865" y="1605"/>
                </a:lnTo>
                <a:lnTo>
                  <a:pt x="1861" y="1602"/>
                </a:lnTo>
                <a:lnTo>
                  <a:pt x="1854" y="1597"/>
                </a:lnTo>
                <a:lnTo>
                  <a:pt x="1848" y="1590"/>
                </a:lnTo>
                <a:lnTo>
                  <a:pt x="1843" y="1580"/>
                </a:lnTo>
                <a:lnTo>
                  <a:pt x="1841" y="1569"/>
                </a:lnTo>
                <a:lnTo>
                  <a:pt x="1841" y="1569"/>
                </a:lnTo>
                <a:lnTo>
                  <a:pt x="1820" y="1549"/>
                </a:lnTo>
                <a:lnTo>
                  <a:pt x="1809" y="1539"/>
                </a:lnTo>
                <a:lnTo>
                  <a:pt x="1796" y="1531"/>
                </a:lnTo>
                <a:lnTo>
                  <a:pt x="1796" y="1531"/>
                </a:lnTo>
                <a:lnTo>
                  <a:pt x="1792" y="1534"/>
                </a:lnTo>
                <a:lnTo>
                  <a:pt x="1788" y="1536"/>
                </a:lnTo>
                <a:lnTo>
                  <a:pt x="1783" y="1537"/>
                </a:lnTo>
                <a:lnTo>
                  <a:pt x="1780" y="1538"/>
                </a:lnTo>
                <a:lnTo>
                  <a:pt x="1776" y="1537"/>
                </a:lnTo>
                <a:lnTo>
                  <a:pt x="1772" y="1537"/>
                </a:lnTo>
                <a:lnTo>
                  <a:pt x="1764" y="1534"/>
                </a:lnTo>
                <a:lnTo>
                  <a:pt x="1757" y="1529"/>
                </a:lnTo>
                <a:lnTo>
                  <a:pt x="1750" y="1522"/>
                </a:lnTo>
                <a:lnTo>
                  <a:pt x="1739" y="1510"/>
                </a:lnTo>
                <a:lnTo>
                  <a:pt x="1739" y="1510"/>
                </a:lnTo>
                <a:lnTo>
                  <a:pt x="1729" y="1514"/>
                </a:lnTo>
                <a:lnTo>
                  <a:pt x="1719" y="1517"/>
                </a:lnTo>
                <a:lnTo>
                  <a:pt x="1708" y="1519"/>
                </a:lnTo>
                <a:lnTo>
                  <a:pt x="1698" y="1520"/>
                </a:lnTo>
                <a:lnTo>
                  <a:pt x="1686" y="1520"/>
                </a:lnTo>
                <a:lnTo>
                  <a:pt x="1676" y="1519"/>
                </a:lnTo>
                <a:lnTo>
                  <a:pt x="1666" y="1517"/>
                </a:lnTo>
                <a:lnTo>
                  <a:pt x="1656" y="1513"/>
                </a:lnTo>
                <a:lnTo>
                  <a:pt x="1656" y="1513"/>
                </a:lnTo>
                <a:lnTo>
                  <a:pt x="1653" y="1504"/>
                </a:lnTo>
                <a:lnTo>
                  <a:pt x="1647" y="1496"/>
                </a:lnTo>
                <a:lnTo>
                  <a:pt x="1637" y="1484"/>
                </a:lnTo>
                <a:lnTo>
                  <a:pt x="1624" y="1471"/>
                </a:lnTo>
                <a:lnTo>
                  <a:pt x="1612" y="1459"/>
                </a:lnTo>
                <a:lnTo>
                  <a:pt x="1612" y="1459"/>
                </a:lnTo>
                <a:lnTo>
                  <a:pt x="1614" y="1449"/>
                </a:lnTo>
                <a:lnTo>
                  <a:pt x="1615" y="1445"/>
                </a:lnTo>
                <a:lnTo>
                  <a:pt x="1618" y="1442"/>
                </a:lnTo>
                <a:lnTo>
                  <a:pt x="1618" y="1442"/>
                </a:lnTo>
                <a:lnTo>
                  <a:pt x="1585" y="1417"/>
                </a:lnTo>
                <a:lnTo>
                  <a:pt x="1552" y="1392"/>
                </a:lnTo>
                <a:lnTo>
                  <a:pt x="1519" y="1364"/>
                </a:lnTo>
                <a:lnTo>
                  <a:pt x="1487" y="1336"/>
                </a:lnTo>
                <a:lnTo>
                  <a:pt x="1487" y="1336"/>
                </a:lnTo>
                <a:lnTo>
                  <a:pt x="1478" y="1345"/>
                </a:lnTo>
                <a:lnTo>
                  <a:pt x="1474" y="1350"/>
                </a:lnTo>
                <a:lnTo>
                  <a:pt x="1469" y="1353"/>
                </a:lnTo>
                <a:lnTo>
                  <a:pt x="1463" y="1356"/>
                </a:lnTo>
                <a:lnTo>
                  <a:pt x="1457" y="1358"/>
                </a:lnTo>
                <a:lnTo>
                  <a:pt x="1449" y="1358"/>
                </a:lnTo>
                <a:lnTo>
                  <a:pt x="1442" y="1357"/>
                </a:lnTo>
                <a:lnTo>
                  <a:pt x="1442" y="1357"/>
                </a:lnTo>
                <a:lnTo>
                  <a:pt x="1439" y="1353"/>
                </a:lnTo>
                <a:lnTo>
                  <a:pt x="1435" y="1349"/>
                </a:lnTo>
                <a:lnTo>
                  <a:pt x="1429" y="1340"/>
                </a:lnTo>
                <a:lnTo>
                  <a:pt x="1422" y="1332"/>
                </a:lnTo>
                <a:lnTo>
                  <a:pt x="1418" y="1328"/>
                </a:lnTo>
                <a:lnTo>
                  <a:pt x="1414" y="1325"/>
                </a:lnTo>
                <a:lnTo>
                  <a:pt x="1414" y="1325"/>
                </a:lnTo>
                <a:lnTo>
                  <a:pt x="1407" y="1312"/>
                </a:lnTo>
                <a:lnTo>
                  <a:pt x="1399" y="1302"/>
                </a:lnTo>
                <a:lnTo>
                  <a:pt x="1389" y="1290"/>
                </a:lnTo>
                <a:lnTo>
                  <a:pt x="1380" y="1280"/>
                </a:lnTo>
                <a:lnTo>
                  <a:pt x="1369" y="1271"/>
                </a:lnTo>
                <a:lnTo>
                  <a:pt x="1357" y="1261"/>
                </a:lnTo>
                <a:lnTo>
                  <a:pt x="1344" y="1252"/>
                </a:lnTo>
                <a:lnTo>
                  <a:pt x="1331" y="1244"/>
                </a:lnTo>
                <a:lnTo>
                  <a:pt x="1305" y="1228"/>
                </a:lnTo>
                <a:lnTo>
                  <a:pt x="1276" y="1214"/>
                </a:lnTo>
                <a:lnTo>
                  <a:pt x="1219" y="1187"/>
                </a:lnTo>
                <a:lnTo>
                  <a:pt x="1219" y="1187"/>
                </a:lnTo>
                <a:lnTo>
                  <a:pt x="1212" y="1188"/>
                </a:lnTo>
                <a:lnTo>
                  <a:pt x="1205" y="1187"/>
                </a:lnTo>
                <a:lnTo>
                  <a:pt x="1199" y="1186"/>
                </a:lnTo>
                <a:lnTo>
                  <a:pt x="1192" y="1184"/>
                </a:lnTo>
                <a:lnTo>
                  <a:pt x="1178" y="1178"/>
                </a:lnTo>
                <a:lnTo>
                  <a:pt x="1171" y="1177"/>
                </a:lnTo>
                <a:lnTo>
                  <a:pt x="1163" y="1176"/>
                </a:lnTo>
                <a:lnTo>
                  <a:pt x="1163" y="1176"/>
                </a:lnTo>
                <a:lnTo>
                  <a:pt x="1176" y="1193"/>
                </a:lnTo>
                <a:lnTo>
                  <a:pt x="1190" y="1212"/>
                </a:lnTo>
                <a:lnTo>
                  <a:pt x="1220" y="1247"/>
                </a:lnTo>
                <a:lnTo>
                  <a:pt x="1251" y="1282"/>
                </a:lnTo>
                <a:lnTo>
                  <a:pt x="1266" y="1301"/>
                </a:lnTo>
                <a:lnTo>
                  <a:pt x="1280" y="1319"/>
                </a:lnTo>
                <a:lnTo>
                  <a:pt x="1280" y="1319"/>
                </a:lnTo>
                <a:lnTo>
                  <a:pt x="1284" y="1323"/>
                </a:lnTo>
                <a:lnTo>
                  <a:pt x="1288" y="1324"/>
                </a:lnTo>
                <a:lnTo>
                  <a:pt x="1291" y="1325"/>
                </a:lnTo>
                <a:lnTo>
                  <a:pt x="1291" y="1325"/>
                </a:lnTo>
                <a:lnTo>
                  <a:pt x="1306" y="1348"/>
                </a:lnTo>
                <a:lnTo>
                  <a:pt x="1321" y="1370"/>
                </a:lnTo>
                <a:lnTo>
                  <a:pt x="1352" y="1414"/>
                </a:lnTo>
                <a:lnTo>
                  <a:pt x="1383" y="1458"/>
                </a:lnTo>
                <a:lnTo>
                  <a:pt x="1398" y="1480"/>
                </a:lnTo>
                <a:lnTo>
                  <a:pt x="1412" y="1504"/>
                </a:lnTo>
                <a:lnTo>
                  <a:pt x="1412" y="1504"/>
                </a:lnTo>
                <a:lnTo>
                  <a:pt x="1426" y="1502"/>
                </a:lnTo>
                <a:lnTo>
                  <a:pt x="1437" y="1503"/>
                </a:lnTo>
                <a:lnTo>
                  <a:pt x="1449" y="1504"/>
                </a:lnTo>
                <a:lnTo>
                  <a:pt x="1460" y="1507"/>
                </a:lnTo>
                <a:lnTo>
                  <a:pt x="1471" y="1511"/>
                </a:lnTo>
                <a:lnTo>
                  <a:pt x="1479" y="1517"/>
                </a:lnTo>
                <a:lnTo>
                  <a:pt x="1487" y="1523"/>
                </a:lnTo>
                <a:lnTo>
                  <a:pt x="1493" y="1531"/>
                </a:lnTo>
                <a:lnTo>
                  <a:pt x="1498" y="1538"/>
                </a:lnTo>
                <a:lnTo>
                  <a:pt x="1502" y="1547"/>
                </a:lnTo>
                <a:lnTo>
                  <a:pt x="1504" y="1555"/>
                </a:lnTo>
                <a:lnTo>
                  <a:pt x="1504" y="1564"/>
                </a:lnTo>
                <a:lnTo>
                  <a:pt x="1502" y="1572"/>
                </a:lnTo>
                <a:lnTo>
                  <a:pt x="1498" y="1581"/>
                </a:lnTo>
                <a:lnTo>
                  <a:pt x="1492" y="1590"/>
                </a:lnTo>
                <a:lnTo>
                  <a:pt x="1485" y="1597"/>
                </a:lnTo>
                <a:lnTo>
                  <a:pt x="1485" y="1597"/>
                </a:lnTo>
                <a:lnTo>
                  <a:pt x="1490" y="1604"/>
                </a:lnTo>
                <a:lnTo>
                  <a:pt x="1494" y="1610"/>
                </a:lnTo>
                <a:lnTo>
                  <a:pt x="1496" y="1616"/>
                </a:lnTo>
                <a:lnTo>
                  <a:pt x="1496" y="1623"/>
                </a:lnTo>
                <a:lnTo>
                  <a:pt x="1495" y="1629"/>
                </a:lnTo>
                <a:lnTo>
                  <a:pt x="1492" y="1635"/>
                </a:lnTo>
                <a:lnTo>
                  <a:pt x="1489" y="1640"/>
                </a:lnTo>
                <a:lnTo>
                  <a:pt x="1485" y="1645"/>
                </a:lnTo>
                <a:lnTo>
                  <a:pt x="1479" y="1648"/>
                </a:lnTo>
                <a:lnTo>
                  <a:pt x="1474" y="1652"/>
                </a:lnTo>
                <a:lnTo>
                  <a:pt x="1467" y="1653"/>
                </a:lnTo>
                <a:lnTo>
                  <a:pt x="1462" y="1653"/>
                </a:lnTo>
                <a:lnTo>
                  <a:pt x="1456" y="1651"/>
                </a:lnTo>
                <a:lnTo>
                  <a:pt x="1449" y="1646"/>
                </a:lnTo>
                <a:lnTo>
                  <a:pt x="1444" y="1641"/>
                </a:lnTo>
                <a:lnTo>
                  <a:pt x="1440" y="1634"/>
                </a:lnTo>
                <a:lnTo>
                  <a:pt x="1440" y="1634"/>
                </a:lnTo>
                <a:lnTo>
                  <a:pt x="1427" y="1638"/>
                </a:lnTo>
                <a:lnTo>
                  <a:pt x="1413" y="1641"/>
                </a:lnTo>
                <a:lnTo>
                  <a:pt x="1399" y="1641"/>
                </a:lnTo>
                <a:lnTo>
                  <a:pt x="1385" y="1640"/>
                </a:lnTo>
                <a:lnTo>
                  <a:pt x="1379" y="1638"/>
                </a:lnTo>
                <a:lnTo>
                  <a:pt x="1372" y="1636"/>
                </a:lnTo>
                <a:lnTo>
                  <a:pt x="1367" y="1632"/>
                </a:lnTo>
                <a:lnTo>
                  <a:pt x="1361" y="1629"/>
                </a:lnTo>
                <a:lnTo>
                  <a:pt x="1356" y="1625"/>
                </a:lnTo>
                <a:lnTo>
                  <a:pt x="1352" y="1621"/>
                </a:lnTo>
                <a:lnTo>
                  <a:pt x="1349" y="1615"/>
                </a:lnTo>
                <a:lnTo>
                  <a:pt x="1346" y="1610"/>
                </a:lnTo>
                <a:lnTo>
                  <a:pt x="1346" y="1610"/>
                </a:lnTo>
                <a:lnTo>
                  <a:pt x="1345" y="1605"/>
                </a:lnTo>
                <a:lnTo>
                  <a:pt x="1346" y="1599"/>
                </a:lnTo>
                <a:lnTo>
                  <a:pt x="1348" y="1595"/>
                </a:lnTo>
                <a:lnTo>
                  <a:pt x="1350" y="1590"/>
                </a:lnTo>
                <a:lnTo>
                  <a:pt x="1352" y="1584"/>
                </a:lnTo>
                <a:lnTo>
                  <a:pt x="1354" y="1578"/>
                </a:lnTo>
                <a:lnTo>
                  <a:pt x="1355" y="1571"/>
                </a:lnTo>
                <a:lnTo>
                  <a:pt x="1355" y="1563"/>
                </a:lnTo>
                <a:lnTo>
                  <a:pt x="1355" y="1563"/>
                </a:lnTo>
                <a:lnTo>
                  <a:pt x="1360" y="1555"/>
                </a:lnTo>
                <a:lnTo>
                  <a:pt x="1367" y="1549"/>
                </a:lnTo>
                <a:lnTo>
                  <a:pt x="1381" y="1535"/>
                </a:lnTo>
                <a:lnTo>
                  <a:pt x="1381" y="1535"/>
                </a:lnTo>
                <a:lnTo>
                  <a:pt x="1346" y="1487"/>
                </a:lnTo>
                <a:lnTo>
                  <a:pt x="1311" y="1438"/>
                </a:lnTo>
                <a:lnTo>
                  <a:pt x="1276" y="1390"/>
                </a:lnTo>
                <a:lnTo>
                  <a:pt x="1239" y="1343"/>
                </a:lnTo>
                <a:lnTo>
                  <a:pt x="1203" y="1297"/>
                </a:lnTo>
                <a:lnTo>
                  <a:pt x="1166" y="1251"/>
                </a:lnTo>
                <a:lnTo>
                  <a:pt x="1127" y="1207"/>
                </a:lnTo>
                <a:lnTo>
                  <a:pt x="1087" y="1163"/>
                </a:lnTo>
                <a:lnTo>
                  <a:pt x="1087" y="1163"/>
                </a:lnTo>
                <a:lnTo>
                  <a:pt x="1077" y="1165"/>
                </a:lnTo>
                <a:lnTo>
                  <a:pt x="1066" y="1165"/>
                </a:lnTo>
                <a:lnTo>
                  <a:pt x="1041" y="1163"/>
                </a:lnTo>
                <a:lnTo>
                  <a:pt x="1030" y="1163"/>
                </a:lnTo>
                <a:lnTo>
                  <a:pt x="1017" y="1165"/>
                </a:lnTo>
                <a:lnTo>
                  <a:pt x="1005" y="1166"/>
                </a:lnTo>
                <a:lnTo>
                  <a:pt x="993" y="1168"/>
                </a:lnTo>
                <a:lnTo>
                  <a:pt x="993" y="1168"/>
                </a:lnTo>
                <a:lnTo>
                  <a:pt x="996" y="1173"/>
                </a:lnTo>
                <a:lnTo>
                  <a:pt x="997" y="1178"/>
                </a:lnTo>
                <a:lnTo>
                  <a:pt x="1000" y="1188"/>
                </a:lnTo>
                <a:lnTo>
                  <a:pt x="1002" y="1199"/>
                </a:lnTo>
                <a:lnTo>
                  <a:pt x="1004" y="1203"/>
                </a:lnTo>
                <a:lnTo>
                  <a:pt x="1006" y="1208"/>
                </a:lnTo>
                <a:lnTo>
                  <a:pt x="1006" y="1208"/>
                </a:lnTo>
                <a:lnTo>
                  <a:pt x="1017" y="1214"/>
                </a:lnTo>
                <a:lnTo>
                  <a:pt x="1027" y="1218"/>
                </a:lnTo>
                <a:lnTo>
                  <a:pt x="1049" y="1226"/>
                </a:lnTo>
                <a:lnTo>
                  <a:pt x="1071" y="1231"/>
                </a:lnTo>
                <a:lnTo>
                  <a:pt x="1096" y="1236"/>
                </a:lnTo>
                <a:lnTo>
                  <a:pt x="1096" y="1236"/>
                </a:lnTo>
                <a:lnTo>
                  <a:pt x="1109" y="1266"/>
                </a:lnTo>
                <a:lnTo>
                  <a:pt x="1122" y="1297"/>
                </a:lnTo>
                <a:lnTo>
                  <a:pt x="1133" y="1328"/>
                </a:lnTo>
                <a:lnTo>
                  <a:pt x="1146" y="1359"/>
                </a:lnTo>
                <a:lnTo>
                  <a:pt x="1146" y="1359"/>
                </a:lnTo>
                <a:lnTo>
                  <a:pt x="1144" y="1367"/>
                </a:lnTo>
                <a:lnTo>
                  <a:pt x="1140" y="1374"/>
                </a:lnTo>
                <a:lnTo>
                  <a:pt x="1140" y="1374"/>
                </a:lnTo>
                <a:lnTo>
                  <a:pt x="1157" y="1409"/>
                </a:lnTo>
                <a:lnTo>
                  <a:pt x="1172" y="1444"/>
                </a:lnTo>
                <a:lnTo>
                  <a:pt x="1201" y="1517"/>
                </a:lnTo>
                <a:lnTo>
                  <a:pt x="1216" y="1553"/>
                </a:lnTo>
                <a:lnTo>
                  <a:pt x="1231" y="1590"/>
                </a:lnTo>
                <a:lnTo>
                  <a:pt x="1246" y="1625"/>
                </a:lnTo>
                <a:lnTo>
                  <a:pt x="1263" y="1658"/>
                </a:lnTo>
                <a:lnTo>
                  <a:pt x="1263" y="1658"/>
                </a:lnTo>
                <a:lnTo>
                  <a:pt x="1279" y="1710"/>
                </a:lnTo>
                <a:lnTo>
                  <a:pt x="1295" y="1759"/>
                </a:lnTo>
                <a:lnTo>
                  <a:pt x="1304" y="1782"/>
                </a:lnTo>
                <a:lnTo>
                  <a:pt x="1312" y="1805"/>
                </a:lnTo>
                <a:lnTo>
                  <a:pt x="1322" y="1827"/>
                </a:lnTo>
                <a:lnTo>
                  <a:pt x="1334" y="1850"/>
                </a:lnTo>
                <a:lnTo>
                  <a:pt x="1334" y="1850"/>
                </a:lnTo>
                <a:lnTo>
                  <a:pt x="1338" y="1866"/>
                </a:lnTo>
                <a:lnTo>
                  <a:pt x="1342" y="1882"/>
                </a:lnTo>
                <a:lnTo>
                  <a:pt x="1353" y="1913"/>
                </a:lnTo>
                <a:lnTo>
                  <a:pt x="1365" y="1944"/>
                </a:lnTo>
                <a:lnTo>
                  <a:pt x="1379" y="1977"/>
                </a:lnTo>
                <a:lnTo>
                  <a:pt x="1379" y="1977"/>
                </a:lnTo>
                <a:lnTo>
                  <a:pt x="1391" y="2011"/>
                </a:lnTo>
                <a:lnTo>
                  <a:pt x="1404" y="2047"/>
                </a:lnTo>
                <a:lnTo>
                  <a:pt x="1429" y="2117"/>
                </a:lnTo>
                <a:lnTo>
                  <a:pt x="1455" y="2189"/>
                </a:lnTo>
                <a:lnTo>
                  <a:pt x="1469" y="2223"/>
                </a:lnTo>
                <a:lnTo>
                  <a:pt x="1482" y="2258"/>
                </a:lnTo>
                <a:lnTo>
                  <a:pt x="1482" y="2258"/>
                </a:lnTo>
                <a:lnTo>
                  <a:pt x="1496" y="2310"/>
                </a:lnTo>
                <a:lnTo>
                  <a:pt x="1511" y="2362"/>
                </a:lnTo>
                <a:lnTo>
                  <a:pt x="1527" y="2413"/>
                </a:lnTo>
                <a:lnTo>
                  <a:pt x="1545" y="2463"/>
                </a:lnTo>
                <a:lnTo>
                  <a:pt x="1577" y="2564"/>
                </a:lnTo>
                <a:lnTo>
                  <a:pt x="1593" y="2613"/>
                </a:lnTo>
                <a:lnTo>
                  <a:pt x="1608" y="2664"/>
                </a:lnTo>
                <a:lnTo>
                  <a:pt x="1608" y="2664"/>
                </a:lnTo>
                <a:lnTo>
                  <a:pt x="1613" y="2664"/>
                </a:lnTo>
                <a:lnTo>
                  <a:pt x="1619" y="2666"/>
                </a:lnTo>
                <a:lnTo>
                  <a:pt x="1625" y="2668"/>
                </a:lnTo>
                <a:lnTo>
                  <a:pt x="1629" y="2671"/>
                </a:lnTo>
                <a:lnTo>
                  <a:pt x="1633" y="2674"/>
                </a:lnTo>
                <a:lnTo>
                  <a:pt x="1638" y="2679"/>
                </a:lnTo>
                <a:lnTo>
                  <a:pt x="1644" y="2689"/>
                </a:lnTo>
                <a:lnTo>
                  <a:pt x="1651" y="2700"/>
                </a:lnTo>
                <a:lnTo>
                  <a:pt x="1655" y="2712"/>
                </a:lnTo>
                <a:lnTo>
                  <a:pt x="1662" y="2733"/>
                </a:lnTo>
                <a:lnTo>
                  <a:pt x="1662" y="2733"/>
                </a:lnTo>
                <a:lnTo>
                  <a:pt x="1668" y="2733"/>
                </a:lnTo>
                <a:lnTo>
                  <a:pt x="1672" y="2731"/>
                </a:lnTo>
                <a:lnTo>
                  <a:pt x="1679" y="2728"/>
                </a:lnTo>
                <a:lnTo>
                  <a:pt x="1687" y="2723"/>
                </a:lnTo>
                <a:lnTo>
                  <a:pt x="1694" y="2720"/>
                </a:lnTo>
                <a:lnTo>
                  <a:pt x="1694" y="2720"/>
                </a:lnTo>
                <a:lnTo>
                  <a:pt x="1691" y="2713"/>
                </a:lnTo>
                <a:lnTo>
                  <a:pt x="1687" y="2704"/>
                </a:lnTo>
                <a:lnTo>
                  <a:pt x="1682" y="2687"/>
                </a:lnTo>
                <a:lnTo>
                  <a:pt x="1682" y="2687"/>
                </a:lnTo>
                <a:lnTo>
                  <a:pt x="1683" y="2684"/>
                </a:lnTo>
                <a:lnTo>
                  <a:pt x="1685" y="2681"/>
                </a:lnTo>
                <a:lnTo>
                  <a:pt x="1690" y="2677"/>
                </a:lnTo>
                <a:lnTo>
                  <a:pt x="1696" y="2675"/>
                </a:lnTo>
                <a:lnTo>
                  <a:pt x="1703" y="2674"/>
                </a:lnTo>
                <a:lnTo>
                  <a:pt x="1710" y="2675"/>
                </a:lnTo>
                <a:lnTo>
                  <a:pt x="1717" y="2676"/>
                </a:lnTo>
                <a:lnTo>
                  <a:pt x="1723" y="2679"/>
                </a:lnTo>
                <a:lnTo>
                  <a:pt x="1729" y="2683"/>
                </a:lnTo>
                <a:lnTo>
                  <a:pt x="1729" y="2683"/>
                </a:lnTo>
                <a:lnTo>
                  <a:pt x="1733" y="2698"/>
                </a:lnTo>
                <a:lnTo>
                  <a:pt x="1738" y="2714"/>
                </a:lnTo>
                <a:lnTo>
                  <a:pt x="1750" y="2743"/>
                </a:lnTo>
                <a:lnTo>
                  <a:pt x="1755" y="2758"/>
                </a:lnTo>
                <a:lnTo>
                  <a:pt x="1759" y="2772"/>
                </a:lnTo>
                <a:lnTo>
                  <a:pt x="1762" y="2787"/>
                </a:lnTo>
                <a:lnTo>
                  <a:pt x="1763" y="2802"/>
                </a:lnTo>
                <a:lnTo>
                  <a:pt x="1763" y="2802"/>
                </a:lnTo>
                <a:lnTo>
                  <a:pt x="1757" y="2805"/>
                </a:lnTo>
                <a:lnTo>
                  <a:pt x="1752" y="2807"/>
                </a:lnTo>
                <a:lnTo>
                  <a:pt x="1747" y="2808"/>
                </a:lnTo>
                <a:lnTo>
                  <a:pt x="1742" y="2808"/>
                </a:lnTo>
                <a:lnTo>
                  <a:pt x="1737" y="2808"/>
                </a:lnTo>
                <a:lnTo>
                  <a:pt x="1733" y="2807"/>
                </a:lnTo>
                <a:lnTo>
                  <a:pt x="1729" y="2805"/>
                </a:lnTo>
                <a:lnTo>
                  <a:pt x="1724" y="2803"/>
                </a:lnTo>
                <a:lnTo>
                  <a:pt x="1718" y="2796"/>
                </a:lnTo>
                <a:lnTo>
                  <a:pt x="1712" y="2788"/>
                </a:lnTo>
                <a:lnTo>
                  <a:pt x="1706" y="2779"/>
                </a:lnTo>
                <a:lnTo>
                  <a:pt x="1703" y="2770"/>
                </a:lnTo>
                <a:lnTo>
                  <a:pt x="1703" y="2770"/>
                </a:lnTo>
                <a:lnTo>
                  <a:pt x="1699" y="2771"/>
                </a:lnTo>
                <a:lnTo>
                  <a:pt x="1692" y="2772"/>
                </a:lnTo>
                <a:lnTo>
                  <a:pt x="1687" y="2773"/>
                </a:lnTo>
                <a:lnTo>
                  <a:pt x="1684" y="2772"/>
                </a:lnTo>
                <a:lnTo>
                  <a:pt x="1684" y="2772"/>
                </a:lnTo>
                <a:lnTo>
                  <a:pt x="1684" y="2778"/>
                </a:lnTo>
                <a:lnTo>
                  <a:pt x="1684" y="2783"/>
                </a:lnTo>
                <a:lnTo>
                  <a:pt x="1686" y="2789"/>
                </a:lnTo>
                <a:lnTo>
                  <a:pt x="1688" y="2793"/>
                </a:lnTo>
                <a:lnTo>
                  <a:pt x="1693" y="2802"/>
                </a:lnTo>
                <a:lnTo>
                  <a:pt x="1694" y="2807"/>
                </a:lnTo>
                <a:lnTo>
                  <a:pt x="1694" y="2812"/>
                </a:lnTo>
                <a:lnTo>
                  <a:pt x="1694" y="2812"/>
                </a:lnTo>
                <a:lnTo>
                  <a:pt x="1693" y="2819"/>
                </a:lnTo>
                <a:lnTo>
                  <a:pt x="1690" y="2823"/>
                </a:lnTo>
                <a:lnTo>
                  <a:pt x="1686" y="2825"/>
                </a:lnTo>
                <a:lnTo>
                  <a:pt x="1682" y="2827"/>
                </a:lnTo>
                <a:lnTo>
                  <a:pt x="1673" y="2832"/>
                </a:lnTo>
                <a:lnTo>
                  <a:pt x="1670" y="2835"/>
                </a:lnTo>
                <a:lnTo>
                  <a:pt x="1667" y="2839"/>
                </a:lnTo>
                <a:lnTo>
                  <a:pt x="1667" y="2839"/>
                </a:lnTo>
                <a:lnTo>
                  <a:pt x="1669" y="2846"/>
                </a:lnTo>
                <a:lnTo>
                  <a:pt x="1672" y="2856"/>
                </a:lnTo>
                <a:lnTo>
                  <a:pt x="1682" y="2884"/>
                </a:lnTo>
                <a:lnTo>
                  <a:pt x="1682" y="2884"/>
                </a:lnTo>
                <a:lnTo>
                  <a:pt x="1688" y="2899"/>
                </a:lnTo>
                <a:lnTo>
                  <a:pt x="1694" y="2916"/>
                </a:lnTo>
                <a:lnTo>
                  <a:pt x="1710" y="2949"/>
                </a:lnTo>
                <a:lnTo>
                  <a:pt x="1727" y="2982"/>
                </a:lnTo>
                <a:lnTo>
                  <a:pt x="1734" y="2997"/>
                </a:lnTo>
                <a:lnTo>
                  <a:pt x="1739" y="3009"/>
                </a:lnTo>
                <a:lnTo>
                  <a:pt x="1739" y="3009"/>
                </a:lnTo>
                <a:lnTo>
                  <a:pt x="1744" y="3025"/>
                </a:lnTo>
                <a:lnTo>
                  <a:pt x="1746" y="3033"/>
                </a:lnTo>
                <a:lnTo>
                  <a:pt x="1747" y="3042"/>
                </a:lnTo>
                <a:lnTo>
                  <a:pt x="1746" y="3049"/>
                </a:lnTo>
                <a:lnTo>
                  <a:pt x="1743" y="3055"/>
                </a:lnTo>
                <a:lnTo>
                  <a:pt x="1740" y="3059"/>
                </a:lnTo>
                <a:lnTo>
                  <a:pt x="1737" y="3061"/>
                </a:lnTo>
                <a:lnTo>
                  <a:pt x="1733" y="3063"/>
                </a:lnTo>
                <a:lnTo>
                  <a:pt x="1729" y="3065"/>
                </a:lnTo>
                <a:lnTo>
                  <a:pt x="1729" y="3065"/>
                </a:lnTo>
                <a:lnTo>
                  <a:pt x="1731" y="3077"/>
                </a:lnTo>
                <a:lnTo>
                  <a:pt x="1732" y="3088"/>
                </a:lnTo>
                <a:lnTo>
                  <a:pt x="1733" y="3113"/>
                </a:lnTo>
                <a:lnTo>
                  <a:pt x="1733" y="3113"/>
                </a:lnTo>
                <a:lnTo>
                  <a:pt x="1728" y="3120"/>
                </a:lnTo>
                <a:lnTo>
                  <a:pt x="1722" y="3125"/>
                </a:lnTo>
                <a:lnTo>
                  <a:pt x="1718" y="3128"/>
                </a:lnTo>
                <a:lnTo>
                  <a:pt x="1713" y="3129"/>
                </a:lnTo>
                <a:lnTo>
                  <a:pt x="1707" y="3130"/>
                </a:lnTo>
                <a:lnTo>
                  <a:pt x="1702" y="3129"/>
                </a:lnTo>
                <a:lnTo>
                  <a:pt x="1698" y="3127"/>
                </a:lnTo>
                <a:lnTo>
                  <a:pt x="1692" y="3125"/>
                </a:lnTo>
                <a:lnTo>
                  <a:pt x="1688" y="3121"/>
                </a:lnTo>
                <a:lnTo>
                  <a:pt x="1684" y="3118"/>
                </a:lnTo>
                <a:lnTo>
                  <a:pt x="1675" y="3107"/>
                </a:lnTo>
                <a:lnTo>
                  <a:pt x="1669" y="3096"/>
                </a:lnTo>
                <a:lnTo>
                  <a:pt x="1662" y="3084"/>
                </a:lnTo>
                <a:lnTo>
                  <a:pt x="1662" y="3084"/>
                </a:lnTo>
                <a:lnTo>
                  <a:pt x="1657" y="3084"/>
                </a:lnTo>
                <a:lnTo>
                  <a:pt x="1653" y="3085"/>
                </a:lnTo>
                <a:lnTo>
                  <a:pt x="1646" y="3090"/>
                </a:lnTo>
                <a:lnTo>
                  <a:pt x="1646" y="3090"/>
                </a:lnTo>
                <a:lnTo>
                  <a:pt x="1642" y="3088"/>
                </a:lnTo>
                <a:lnTo>
                  <a:pt x="1638" y="3084"/>
                </a:lnTo>
                <a:lnTo>
                  <a:pt x="1631" y="3078"/>
                </a:lnTo>
                <a:lnTo>
                  <a:pt x="1626" y="3070"/>
                </a:lnTo>
                <a:lnTo>
                  <a:pt x="1623" y="3067"/>
                </a:lnTo>
                <a:lnTo>
                  <a:pt x="1618" y="3065"/>
                </a:lnTo>
                <a:lnTo>
                  <a:pt x="1618" y="3065"/>
                </a:lnTo>
                <a:lnTo>
                  <a:pt x="1610" y="3038"/>
                </a:lnTo>
                <a:lnTo>
                  <a:pt x="1600" y="3013"/>
                </a:lnTo>
                <a:lnTo>
                  <a:pt x="1590" y="2987"/>
                </a:lnTo>
                <a:lnTo>
                  <a:pt x="1579" y="2963"/>
                </a:lnTo>
                <a:lnTo>
                  <a:pt x="1554" y="2916"/>
                </a:lnTo>
                <a:lnTo>
                  <a:pt x="1531" y="2869"/>
                </a:lnTo>
                <a:lnTo>
                  <a:pt x="1531" y="2869"/>
                </a:lnTo>
                <a:lnTo>
                  <a:pt x="1519" y="2869"/>
                </a:lnTo>
                <a:lnTo>
                  <a:pt x="1510" y="2867"/>
                </a:lnTo>
                <a:lnTo>
                  <a:pt x="1510" y="2867"/>
                </a:lnTo>
                <a:lnTo>
                  <a:pt x="1500" y="2850"/>
                </a:lnTo>
                <a:lnTo>
                  <a:pt x="1490" y="2832"/>
                </a:lnTo>
                <a:lnTo>
                  <a:pt x="1481" y="2812"/>
                </a:lnTo>
                <a:lnTo>
                  <a:pt x="1474" y="2793"/>
                </a:lnTo>
                <a:lnTo>
                  <a:pt x="1459" y="2756"/>
                </a:lnTo>
                <a:lnTo>
                  <a:pt x="1451" y="2737"/>
                </a:lnTo>
                <a:lnTo>
                  <a:pt x="1444" y="2720"/>
                </a:lnTo>
                <a:lnTo>
                  <a:pt x="1444" y="2720"/>
                </a:lnTo>
                <a:lnTo>
                  <a:pt x="1445" y="2715"/>
                </a:lnTo>
                <a:lnTo>
                  <a:pt x="1447" y="2711"/>
                </a:lnTo>
                <a:lnTo>
                  <a:pt x="1450" y="2706"/>
                </a:lnTo>
                <a:lnTo>
                  <a:pt x="1457" y="2703"/>
                </a:lnTo>
                <a:lnTo>
                  <a:pt x="1457" y="2703"/>
                </a:lnTo>
                <a:lnTo>
                  <a:pt x="1442" y="2672"/>
                </a:lnTo>
                <a:lnTo>
                  <a:pt x="1429" y="2641"/>
                </a:lnTo>
                <a:lnTo>
                  <a:pt x="1418" y="2610"/>
                </a:lnTo>
                <a:lnTo>
                  <a:pt x="1409" y="2579"/>
                </a:lnTo>
                <a:lnTo>
                  <a:pt x="1390" y="2514"/>
                </a:lnTo>
                <a:lnTo>
                  <a:pt x="1381" y="2480"/>
                </a:lnTo>
                <a:lnTo>
                  <a:pt x="1370" y="2446"/>
                </a:lnTo>
                <a:lnTo>
                  <a:pt x="1370" y="2446"/>
                </a:lnTo>
                <a:lnTo>
                  <a:pt x="1318" y="2431"/>
                </a:lnTo>
                <a:lnTo>
                  <a:pt x="1264" y="2416"/>
                </a:lnTo>
                <a:lnTo>
                  <a:pt x="1155" y="2389"/>
                </a:lnTo>
                <a:lnTo>
                  <a:pt x="1155" y="2389"/>
                </a:lnTo>
                <a:lnTo>
                  <a:pt x="1140" y="2385"/>
                </a:lnTo>
                <a:lnTo>
                  <a:pt x="1125" y="2380"/>
                </a:lnTo>
                <a:lnTo>
                  <a:pt x="1110" y="2376"/>
                </a:lnTo>
                <a:lnTo>
                  <a:pt x="1096" y="2372"/>
                </a:lnTo>
                <a:lnTo>
                  <a:pt x="1096" y="2372"/>
                </a:lnTo>
                <a:lnTo>
                  <a:pt x="1081" y="2371"/>
                </a:lnTo>
                <a:lnTo>
                  <a:pt x="1066" y="2370"/>
                </a:lnTo>
                <a:lnTo>
                  <a:pt x="1035" y="2372"/>
                </a:lnTo>
                <a:lnTo>
                  <a:pt x="1003" y="2374"/>
                </a:lnTo>
                <a:lnTo>
                  <a:pt x="971" y="2377"/>
                </a:lnTo>
                <a:lnTo>
                  <a:pt x="971" y="2377"/>
                </a:lnTo>
                <a:lnTo>
                  <a:pt x="970" y="2382"/>
                </a:lnTo>
                <a:lnTo>
                  <a:pt x="970" y="2388"/>
                </a:lnTo>
                <a:lnTo>
                  <a:pt x="971" y="2404"/>
                </a:lnTo>
                <a:lnTo>
                  <a:pt x="971" y="2404"/>
                </a:lnTo>
                <a:lnTo>
                  <a:pt x="977" y="2409"/>
                </a:lnTo>
                <a:lnTo>
                  <a:pt x="983" y="2415"/>
                </a:lnTo>
                <a:lnTo>
                  <a:pt x="988" y="2423"/>
                </a:lnTo>
                <a:lnTo>
                  <a:pt x="991" y="2430"/>
                </a:lnTo>
                <a:lnTo>
                  <a:pt x="994" y="2440"/>
                </a:lnTo>
                <a:lnTo>
                  <a:pt x="995" y="2449"/>
                </a:lnTo>
                <a:lnTo>
                  <a:pt x="996" y="2459"/>
                </a:lnTo>
                <a:lnTo>
                  <a:pt x="995" y="2469"/>
                </a:lnTo>
                <a:lnTo>
                  <a:pt x="994" y="2477"/>
                </a:lnTo>
                <a:lnTo>
                  <a:pt x="992" y="2487"/>
                </a:lnTo>
                <a:lnTo>
                  <a:pt x="988" y="2494"/>
                </a:lnTo>
                <a:lnTo>
                  <a:pt x="983" y="2502"/>
                </a:lnTo>
                <a:lnTo>
                  <a:pt x="978" y="2507"/>
                </a:lnTo>
                <a:lnTo>
                  <a:pt x="972" y="2511"/>
                </a:lnTo>
                <a:lnTo>
                  <a:pt x="964" y="2514"/>
                </a:lnTo>
                <a:lnTo>
                  <a:pt x="956" y="2515"/>
                </a:lnTo>
                <a:lnTo>
                  <a:pt x="956" y="2515"/>
                </a:lnTo>
                <a:lnTo>
                  <a:pt x="954" y="2524"/>
                </a:lnTo>
                <a:lnTo>
                  <a:pt x="951" y="2535"/>
                </a:lnTo>
                <a:lnTo>
                  <a:pt x="951" y="2546"/>
                </a:lnTo>
                <a:lnTo>
                  <a:pt x="951" y="2558"/>
                </a:lnTo>
                <a:lnTo>
                  <a:pt x="952" y="2603"/>
                </a:lnTo>
                <a:lnTo>
                  <a:pt x="952" y="2613"/>
                </a:lnTo>
                <a:lnTo>
                  <a:pt x="951" y="2624"/>
                </a:lnTo>
                <a:lnTo>
                  <a:pt x="950" y="2635"/>
                </a:lnTo>
                <a:lnTo>
                  <a:pt x="947" y="2644"/>
                </a:lnTo>
                <a:lnTo>
                  <a:pt x="944" y="2653"/>
                </a:lnTo>
                <a:lnTo>
                  <a:pt x="939" y="2660"/>
                </a:lnTo>
                <a:lnTo>
                  <a:pt x="932" y="2668"/>
                </a:lnTo>
                <a:lnTo>
                  <a:pt x="924" y="2674"/>
                </a:lnTo>
                <a:lnTo>
                  <a:pt x="924" y="2674"/>
                </a:lnTo>
                <a:lnTo>
                  <a:pt x="924" y="2682"/>
                </a:lnTo>
                <a:lnTo>
                  <a:pt x="922" y="2688"/>
                </a:lnTo>
                <a:lnTo>
                  <a:pt x="919" y="2695"/>
                </a:lnTo>
                <a:lnTo>
                  <a:pt x="915" y="2701"/>
                </a:lnTo>
                <a:lnTo>
                  <a:pt x="909" y="2705"/>
                </a:lnTo>
                <a:lnTo>
                  <a:pt x="902" y="2710"/>
                </a:lnTo>
                <a:lnTo>
                  <a:pt x="895" y="2713"/>
                </a:lnTo>
                <a:lnTo>
                  <a:pt x="887" y="2715"/>
                </a:lnTo>
                <a:lnTo>
                  <a:pt x="880" y="2716"/>
                </a:lnTo>
                <a:lnTo>
                  <a:pt x="872" y="2715"/>
                </a:lnTo>
                <a:lnTo>
                  <a:pt x="865" y="2713"/>
                </a:lnTo>
                <a:lnTo>
                  <a:pt x="858" y="2710"/>
                </a:lnTo>
                <a:lnTo>
                  <a:pt x="853" y="2705"/>
                </a:lnTo>
                <a:lnTo>
                  <a:pt x="848" y="2699"/>
                </a:lnTo>
                <a:lnTo>
                  <a:pt x="844" y="2690"/>
                </a:lnTo>
                <a:lnTo>
                  <a:pt x="843" y="2681"/>
                </a:lnTo>
                <a:lnTo>
                  <a:pt x="843" y="2681"/>
                </a:lnTo>
                <a:lnTo>
                  <a:pt x="838" y="2680"/>
                </a:lnTo>
                <a:lnTo>
                  <a:pt x="833" y="2679"/>
                </a:lnTo>
                <a:lnTo>
                  <a:pt x="825" y="2676"/>
                </a:lnTo>
                <a:lnTo>
                  <a:pt x="818" y="2676"/>
                </a:lnTo>
                <a:lnTo>
                  <a:pt x="818" y="2676"/>
                </a:lnTo>
                <a:lnTo>
                  <a:pt x="813" y="2670"/>
                </a:lnTo>
                <a:lnTo>
                  <a:pt x="811" y="2662"/>
                </a:lnTo>
                <a:lnTo>
                  <a:pt x="805" y="2649"/>
                </a:lnTo>
                <a:lnTo>
                  <a:pt x="805" y="2649"/>
                </a:lnTo>
                <a:lnTo>
                  <a:pt x="808" y="2641"/>
                </a:lnTo>
                <a:lnTo>
                  <a:pt x="810" y="2634"/>
                </a:lnTo>
                <a:lnTo>
                  <a:pt x="813" y="2616"/>
                </a:lnTo>
                <a:lnTo>
                  <a:pt x="814" y="2597"/>
                </a:lnTo>
                <a:lnTo>
                  <a:pt x="814" y="2579"/>
                </a:lnTo>
                <a:lnTo>
                  <a:pt x="812" y="2541"/>
                </a:lnTo>
                <a:lnTo>
                  <a:pt x="811" y="2510"/>
                </a:lnTo>
                <a:lnTo>
                  <a:pt x="811" y="2510"/>
                </a:lnTo>
                <a:lnTo>
                  <a:pt x="806" y="2505"/>
                </a:lnTo>
                <a:lnTo>
                  <a:pt x="799" y="2499"/>
                </a:lnTo>
                <a:lnTo>
                  <a:pt x="796" y="2494"/>
                </a:lnTo>
                <a:lnTo>
                  <a:pt x="793" y="2489"/>
                </a:lnTo>
                <a:lnTo>
                  <a:pt x="791" y="2484"/>
                </a:lnTo>
                <a:lnTo>
                  <a:pt x="790" y="2478"/>
                </a:lnTo>
                <a:lnTo>
                  <a:pt x="790" y="2478"/>
                </a:lnTo>
                <a:lnTo>
                  <a:pt x="784" y="2480"/>
                </a:lnTo>
                <a:lnTo>
                  <a:pt x="777" y="2480"/>
                </a:lnTo>
                <a:lnTo>
                  <a:pt x="770" y="2482"/>
                </a:lnTo>
                <a:lnTo>
                  <a:pt x="764" y="2483"/>
                </a:lnTo>
                <a:lnTo>
                  <a:pt x="764" y="2483"/>
                </a:lnTo>
                <a:lnTo>
                  <a:pt x="766" y="2491"/>
                </a:lnTo>
                <a:lnTo>
                  <a:pt x="765" y="2500"/>
                </a:lnTo>
                <a:lnTo>
                  <a:pt x="763" y="2506"/>
                </a:lnTo>
                <a:lnTo>
                  <a:pt x="759" y="2511"/>
                </a:lnTo>
                <a:lnTo>
                  <a:pt x="752" y="2516"/>
                </a:lnTo>
                <a:lnTo>
                  <a:pt x="744" y="2519"/>
                </a:lnTo>
                <a:lnTo>
                  <a:pt x="735" y="2521"/>
                </a:lnTo>
                <a:lnTo>
                  <a:pt x="724" y="2521"/>
                </a:lnTo>
                <a:lnTo>
                  <a:pt x="724" y="2521"/>
                </a:lnTo>
                <a:lnTo>
                  <a:pt x="718" y="2517"/>
                </a:lnTo>
                <a:lnTo>
                  <a:pt x="714" y="2513"/>
                </a:lnTo>
                <a:lnTo>
                  <a:pt x="710" y="2507"/>
                </a:lnTo>
                <a:lnTo>
                  <a:pt x="708" y="2501"/>
                </a:lnTo>
                <a:lnTo>
                  <a:pt x="707" y="2494"/>
                </a:lnTo>
                <a:lnTo>
                  <a:pt x="706" y="2487"/>
                </a:lnTo>
                <a:lnTo>
                  <a:pt x="706" y="2472"/>
                </a:lnTo>
                <a:lnTo>
                  <a:pt x="709" y="2440"/>
                </a:lnTo>
                <a:lnTo>
                  <a:pt x="709" y="2425"/>
                </a:lnTo>
                <a:lnTo>
                  <a:pt x="708" y="2417"/>
                </a:lnTo>
                <a:lnTo>
                  <a:pt x="707" y="2411"/>
                </a:lnTo>
                <a:lnTo>
                  <a:pt x="707" y="2411"/>
                </a:lnTo>
                <a:lnTo>
                  <a:pt x="710" y="2409"/>
                </a:lnTo>
                <a:lnTo>
                  <a:pt x="710" y="2407"/>
                </a:lnTo>
                <a:lnTo>
                  <a:pt x="712" y="2404"/>
                </a:lnTo>
                <a:lnTo>
                  <a:pt x="712" y="2404"/>
                </a:lnTo>
                <a:lnTo>
                  <a:pt x="716" y="2402"/>
                </a:lnTo>
                <a:lnTo>
                  <a:pt x="721" y="2400"/>
                </a:lnTo>
                <a:lnTo>
                  <a:pt x="727" y="2400"/>
                </a:lnTo>
                <a:lnTo>
                  <a:pt x="732" y="2400"/>
                </a:lnTo>
                <a:lnTo>
                  <a:pt x="736" y="2401"/>
                </a:lnTo>
                <a:lnTo>
                  <a:pt x="742" y="2402"/>
                </a:lnTo>
                <a:lnTo>
                  <a:pt x="749" y="2407"/>
                </a:lnTo>
                <a:lnTo>
                  <a:pt x="756" y="2414"/>
                </a:lnTo>
                <a:lnTo>
                  <a:pt x="759" y="2417"/>
                </a:lnTo>
                <a:lnTo>
                  <a:pt x="761" y="2422"/>
                </a:lnTo>
                <a:lnTo>
                  <a:pt x="762" y="2426"/>
                </a:lnTo>
                <a:lnTo>
                  <a:pt x="763" y="2430"/>
                </a:lnTo>
                <a:lnTo>
                  <a:pt x="763" y="2435"/>
                </a:lnTo>
                <a:lnTo>
                  <a:pt x="762" y="2440"/>
                </a:lnTo>
                <a:lnTo>
                  <a:pt x="762" y="2440"/>
                </a:lnTo>
                <a:lnTo>
                  <a:pt x="766" y="2441"/>
                </a:lnTo>
                <a:lnTo>
                  <a:pt x="769" y="2440"/>
                </a:lnTo>
                <a:lnTo>
                  <a:pt x="775" y="2438"/>
                </a:lnTo>
                <a:lnTo>
                  <a:pt x="779" y="2434"/>
                </a:lnTo>
                <a:lnTo>
                  <a:pt x="782" y="2434"/>
                </a:lnTo>
                <a:lnTo>
                  <a:pt x="785" y="2433"/>
                </a:lnTo>
                <a:lnTo>
                  <a:pt x="785" y="2433"/>
                </a:lnTo>
                <a:lnTo>
                  <a:pt x="784" y="2428"/>
                </a:lnTo>
                <a:lnTo>
                  <a:pt x="785" y="2423"/>
                </a:lnTo>
                <a:lnTo>
                  <a:pt x="788" y="2417"/>
                </a:lnTo>
                <a:lnTo>
                  <a:pt x="790" y="2411"/>
                </a:lnTo>
                <a:lnTo>
                  <a:pt x="790" y="2411"/>
                </a:lnTo>
                <a:lnTo>
                  <a:pt x="792" y="2409"/>
                </a:lnTo>
                <a:lnTo>
                  <a:pt x="794" y="2407"/>
                </a:lnTo>
                <a:lnTo>
                  <a:pt x="798" y="2405"/>
                </a:lnTo>
                <a:lnTo>
                  <a:pt x="804" y="2405"/>
                </a:lnTo>
                <a:lnTo>
                  <a:pt x="809" y="2404"/>
                </a:lnTo>
                <a:lnTo>
                  <a:pt x="809" y="2404"/>
                </a:lnTo>
                <a:lnTo>
                  <a:pt x="807" y="2391"/>
                </a:lnTo>
                <a:lnTo>
                  <a:pt x="806" y="2383"/>
                </a:lnTo>
                <a:lnTo>
                  <a:pt x="803" y="2377"/>
                </a:lnTo>
                <a:lnTo>
                  <a:pt x="803" y="2377"/>
                </a:lnTo>
                <a:lnTo>
                  <a:pt x="781" y="2378"/>
                </a:lnTo>
                <a:lnTo>
                  <a:pt x="762" y="2379"/>
                </a:lnTo>
                <a:lnTo>
                  <a:pt x="753" y="2380"/>
                </a:lnTo>
                <a:lnTo>
                  <a:pt x="746" y="2382"/>
                </a:lnTo>
                <a:lnTo>
                  <a:pt x="738" y="2385"/>
                </a:lnTo>
                <a:lnTo>
                  <a:pt x="732" y="2389"/>
                </a:lnTo>
                <a:lnTo>
                  <a:pt x="732" y="2389"/>
                </a:lnTo>
                <a:lnTo>
                  <a:pt x="709" y="2391"/>
                </a:lnTo>
                <a:lnTo>
                  <a:pt x="686" y="2392"/>
                </a:lnTo>
                <a:lnTo>
                  <a:pt x="662" y="2395"/>
                </a:lnTo>
                <a:lnTo>
                  <a:pt x="639" y="2398"/>
                </a:lnTo>
                <a:lnTo>
                  <a:pt x="592" y="2407"/>
                </a:lnTo>
                <a:lnTo>
                  <a:pt x="543" y="2415"/>
                </a:lnTo>
                <a:lnTo>
                  <a:pt x="543" y="2415"/>
                </a:lnTo>
                <a:lnTo>
                  <a:pt x="523" y="2419"/>
                </a:lnTo>
                <a:lnTo>
                  <a:pt x="502" y="2424"/>
                </a:lnTo>
                <a:lnTo>
                  <a:pt x="457" y="2430"/>
                </a:lnTo>
                <a:lnTo>
                  <a:pt x="411" y="2437"/>
                </a:lnTo>
                <a:lnTo>
                  <a:pt x="367" y="2442"/>
                </a:lnTo>
                <a:lnTo>
                  <a:pt x="367" y="2442"/>
                </a:lnTo>
                <a:lnTo>
                  <a:pt x="357" y="2477"/>
                </a:lnTo>
                <a:lnTo>
                  <a:pt x="344" y="2513"/>
                </a:lnTo>
                <a:lnTo>
                  <a:pt x="329" y="2549"/>
                </a:lnTo>
                <a:lnTo>
                  <a:pt x="314" y="2584"/>
                </a:lnTo>
                <a:lnTo>
                  <a:pt x="299" y="2621"/>
                </a:lnTo>
                <a:lnTo>
                  <a:pt x="284" y="2656"/>
                </a:lnTo>
                <a:lnTo>
                  <a:pt x="271" y="2691"/>
                </a:lnTo>
                <a:lnTo>
                  <a:pt x="261" y="2725"/>
                </a:lnTo>
                <a:lnTo>
                  <a:pt x="261" y="2725"/>
                </a:lnTo>
                <a:lnTo>
                  <a:pt x="266" y="2728"/>
                </a:lnTo>
                <a:lnTo>
                  <a:pt x="269" y="2731"/>
                </a:lnTo>
                <a:lnTo>
                  <a:pt x="274" y="2735"/>
                </a:lnTo>
                <a:lnTo>
                  <a:pt x="276" y="2740"/>
                </a:lnTo>
                <a:lnTo>
                  <a:pt x="276" y="2740"/>
                </a:lnTo>
                <a:lnTo>
                  <a:pt x="269" y="2752"/>
                </a:lnTo>
                <a:lnTo>
                  <a:pt x="264" y="2766"/>
                </a:lnTo>
                <a:lnTo>
                  <a:pt x="253" y="2796"/>
                </a:lnTo>
                <a:lnTo>
                  <a:pt x="244" y="2827"/>
                </a:lnTo>
                <a:lnTo>
                  <a:pt x="235" y="2856"/>
                </a:lnTo>
                <a:lnTo>
                  <a:pt x="235" y="2856"/>
                </a:lnTo>
                <a:lnTo>
                  <a:pt x="230" y="2859"/>
                </a:lnTo>
                <a:lnTo>
                  <a:pt x="225" y="2863"/>
                </a:lnTo>
                <a:lnTo>
                  <a:pt x="220" y="2864"/>
                </a:lnTo>
                <a:lnTo>
                  <a:pt x="217" y="2864"/>
                </a:lnTo>
                <a:lnTo>
                  <a:pt x="214" y="2863"/>
                </a:lnTo>
                <a:lnTo>
                  <a:pt x="214" y="2863"/>
                </a:lnTo>
                <a:lnTo>
                  <a:pt x="206" y="2873"/>
                </a:lnTo>
                <a:lnTo>
                  <a:pt x="200" y="2884"/>
                </a:lnTo>
                <a:lnTo>
                  <a:pt x="194" y="2896"/>
                </a:lnTo>
                <a:lnTo>
                  <a:pt x="189" y="2908"/>
                </a:lnTo>
                <a:lnTo>
                  <a:pt x="179" y="2933"/>
                </a:lnTo>
                <a:lnTo>
                  <a:pt x="168" y="2960"/>
                </a:lnTo>
                <a:lnTo>
                  <a:pt x="168" y="2960"/>
                </a:lnTo>
                <a:lnTo>
                  <a:pt x="165" y="2963"/>
                </a:lnTo>
                <a:lnTo>
                  <a:pt x="162" y="2967"/>
                </a:lnTo>
                <a:lnTo>
                  <a:pt x="159" y="2970"/>
                </a:lnTo>
                <a:lnTo>
                  <a:pt x="157" y="2973"/>
                </a:lnTo>
                <a:lnTo>
                  <a:pt x="157" y="2973"/>
                </a:lnTo>
                <a:lnTo>
                  <a:pt x="153" y="2986"/>
                </a:lnTo>
                <a:lnTo>
                  <a:pt x="148" y="2999"/>
                </a:lnTo>
                <a:lnTo>
                  <a:pt x="142" y="3023"/>
                </a:lnTo>
                <a:lnTo>
                  <a:pt x="138" y="3034"/>
                </a:lnTo>
                <a:lnTo>
                  <a:pt x="133" y="3045"/>
                </a:lnTo>
                <a:lnTo>
                  <a:pt x="127" y="3054"/>
                </a:lnTo>
                <a:lnTo>
                  <a:pt x="123" y="3059"/>
                </a:lnTo>
                <a:lnTo>
                  <a:pt x="118" y="3063"/>
                </a:lnTo>
                <a:lnTo>
                  <a:pt x="118" y="3063"/>
                </a:lnTo>
                <a:lnTo>
                  <a:pt x="113" y="3063"/>
                </a:lnTo>
                <a:lnTo>
                  <a:pt x="108" y="3064"/>
                </a:lnTo>
                <a:lnTo>
                  <a:pt x="104" y="3064"/>
                </a:lnTo>
                <a:lnTo>
                  <a:pt x="99" y="3063"/>
                </a:lnTo>
                <a:lnTo>
                  <a:pt x="99" y="3063"/>
                </a:lnTo>
                <a:lnTo>
                  <a:pt x="95" y="3068"/>
                </a:lnTo>
                <a:lnTo>
                  <a:pt x="91" y="3076"/>
                </a:lnTo>
                <a:lnTo>
                  <a:pt x="82" y="3091"/>
                </a:lnTo>
                <a:lnTo>
                  <a:pt x="79" y="3098"/>
                </a:lnTo>
                <a:lnTo>
                  <a:pt x="74" y="3104"/>
                </a:lnTo>
                <a:lnTo>
                  <a:pt x="69" y="3109"/>
                </a:lnTo>
                <a:lnTo>
                  <a:pt x="64" y="3111"/>
                </a:lnTo>
                <a:lnTo>
                  <a:pt x="64" y="3111"/>
                </a:lnTo>
                <a:lnTo>
                  <a:pt x="52" y="3108"/>
                </a:lnTo>
                <a:lnTo>
                  <a:pt x="41" y="3104"/>
                </a:lnTo>
                <a:lnTo>
                  <a:pt x="33" y="3098"/>
                </a:lnTo>
                <a:lnTo>
                  <a:pt x="28" y="3094"/>
                </a:lnTo>
                <a:lnTo>
                  <a:pt x="25" y="3090"/>
                </a:lnTo>
                <a:lnTo>
                  <a:pt x="25" y="3090"/>
                </a:lnTo>
                <a:lnTo>
                  <a:pt x="26" y="3083"/>
                </a:lnTo>
                <a:lnTo>
                  <a:pt x="27" y="3077"/>
                </a:lnTo>
                <a:lnTo>
                  <a:pt x="29" y="3071"/>
                </a:lnTo>
                <a:lnTo>
                  <a:pt x="33" y="3066"/>
                </a:lnTo>
                <a:lnTo>
                  <a:pt x="38" y="3058"/>
                </a:lnTo>
                <a:lnTo>
                  <a:pt x="44" y="3048"/>
                </a:lnTo>
                <a:lnTo>
                  <a:pt x="44" y="3048"/>
                </a:lnTo>
                <a:lnTo>
                  <a:pt x="38" y="3046"/>
                </a:lnTo>
                <a:lnTo>
                  <a:pt x="33" y="3044"/>
                </a:lnTo>
                <a:lnTo>
                  <a:pt x="28" y="3042"/>
                </a:lnTo>
                <a:lnTo>
                  <a:pt x="25" y="3038"/>
                </a:lnTo>
                <a:lnTo>
                  <a:pt x="23" y="3034"/>
                </a:lnTo>
                <a:lnTo>
                  <a:pt x="21" y="3031"/>
                </a:lnTo>
                <a:lnTo>
                  <a:pt x="21" y="3027"/>
                </a:lnTo>
                <a:lnTo>
                  <a:pt x="20" y="3022"/>
                </a:lnTo>
                <a:lnTo>
                  <a:pt x="21" y="3012"/>
                </a:lnTo>
                <a:lnTo>
                  <a:pt x="24" y="3001"/>
                </a:lnTo>
                <a:lnTo>
                  <a:pt x="29" y="2975"/>
                </a:lnTo>
                <a:lnTo>
                  <a:pt x="29" y="2975"/>
                </a:lnTo>
                <a:lnTo>
                  <a:pt x="29" y="2970"/>
                </a:lnTo>
                <a:lnTo>
                  <a:pt x="29" y="2964"/>
                </a:lnTo>
                <a:lnTo>
                  <a:pt x="29" y="2960"/>
                </a:lnTo>
                <a:lnTo>
                  <a:pt x="29" y="2957"/>
                </a:lnTo>
                <a:lnTo>
                  <a:pt x="29" y="2957"/>
                </a:lnTo>
                <a:lnTo>
                  <a:pt x="31" y="2955"/>
                </a:lnTo>
                <a:lnTo>
                  <a:pt x="33" y="2953"/>
                </a:lnTo>
                <a:lnTo>
                  <a:pt x="36" y="2950"/>
                </a:lnTo>
                <a:lnTo>
                  <a:pt x="38" y="2948"/>
                </a:lnTo>
                <a:lnTo>
                  <a:pt x="38" y="2948"/>
                </a:lnTo>
                <a:lnTo>
                  <a:pt x="40" y="2940"/>
                </a:lnTo>
                <a:lnTo>
                  <a:pt x="42" y="2930"/>
                </a:lnTo>
                <a:lnTo>
                  <a:pt x="46" y="2921"/>
                </a:lnTo>
                <a:lnTo>
                  <a:pt x="49" y="2912"/>
                </a:lnTo>
                <a:lnTo>
                  <a:pt x="49" y="2912"/>
                </a:lnTo>
                <a:lnTo>
                  <a:pt x="69" y="2876"/>
                </a:lnTo>
                <a:lnTo>
                  <a:pt x="79" y="2856"/>
                </a:lnTo>
                <a:lnTo>
                  <a:pt x="82" y="2847"/>
                </a:lnTo>
                <a:lnTo>
                  <a:pt x="84" y="2837"/>
                </a:lnTo>
                <a:lnTo>
                  <a:pt x="84" y="2837"/>
                </a:lnTo>
                <a:lnTo>
                  <a:pt x="83" y="2835"/>
                </a:lnTo>
                <a:lnTo>
                  <a:pt x="82" y="2833"/>
                </a:lnTo>
                <a:lnTo>
                  <a:pt x="77" y="2831"/>
                </a:lnTo>
                <a:lnTo>
                  <a:pt x="72" y="2827"/>
                </a:lnTo>
                <a:lnTo>
                  <a:pt x="70" y="2825"/>
                </a:lnTo>
                <a:lnTo>
                  <a:pt x="70" y="2823"/>
                </a:lnTo>
                <a:lnTo>
                  <a:pt x="70" y="2823"/>
                </a:lnTo>
                <a:lnTo>
                  <a:pt x="69" y="2818"/>
                </a:lnTo>
                <a:lnTo>
                  <a:pt x="70" y="2812"/>
                </a:lnTo>
                <a:lnTo>
                  <a:pt x="72" y="2808"/>
                </a:lnTo>
                <a:lnTo>
                  <a:pt x="76" y="2803"/>
                </a:lnTo>
                <a:lnTo>
                  <a:pt x="81" y="2793"/>
                </a:lnTo>
                <a:lnTo>
                  <a:pt x="83" y="2788"/>
                </a:lnTo>
                <a:lnTo>
                  <a:pt x="84" y="2782"/>
                </a:lnTo>
                <a:lnTo>
                  <a:pt x="84" y="2782"/>
                </a:lnTo>
                <a:lnTo>
                  <a:pt x="80" y="2776"/>
                </a:lnTo>
                <a:lnTo>
                  <a:pt x="74" y="2772"/>
                </a:lnTo>
                <a:lnTo>
                  <a:pt x="68" y="2768"/>
                </a:lnTo>
                <a:lnTo>
                  <a:pt x="62" y="2765"/>
                </a:lnTo>
                <a:lnTo>
                  <a:pt x="62" y="2765"/>
                </a:lnTo>
                <a:lnTo>
                  <a:pt x="58" y="2773"/>
                </a:lnTo>
                <a:lnTo>
                  <a:pt x="55" y="2780"/>
                </a:lnTo>
                <a:lnTo>
                  <a:pt x="52" y="2788"/>
                </a:lnTo>
                <a:lnTo>
                  <a:pt x="51" y="2792"/>
                </a:lnTo>
                <a:lnTo>
                  <a:pt x="51" y="2797"/>
                </a:lnTo>
                <a:lnTo>
                  <a:pt x="51" y="2797"/>
                </a:lnTo>
                <a:lnTo>
                  <a:pt x="39" y="2802"/>
                </a:lnTo>
                <a:lnTo>
                  <a:pt x="26" y="2805"/>
                </a:lnTo>
                <a:lnTo>
                  <a:pt x="20" y="2807"/>
                </a:lnTo>
                <a:lnTo>
                  <a:pt x="13" y="2807"/>
                </a:lnTo>
                <a:lnTo>
                  <a:pt x="6" y="2807"/>
                </a:lnTo>
                <a:lnTo>
                  <a:pt x="0" y="2806"/>
                </a:lnTo>
                <a:lnTo>
                  <a:pt x="0" y="2806"/>
                </a:lnTo>
                <a:lnTo>
                  <a:pt x="1" y="2786"/>
                </a:lnTo>
                <a:lnTo>
                  <a:pt x="4" y="2766"/>
                </a:lnTo>
                <a:lnTo>
                  <a:pt x="8" y="2748"/>
                </a:lnTo>
                <a:lnTo>
                  <a:pt x="13" y="2730"/>
                </a:lnTo>
                <a:lnTo>
                  <a:pt x="20" y="2712"/>
                </a:lnTo>
                <a:lnTo>
                  <a:pt x="26" y="2695"/>
                </a:lnTo>
                <a:lnTo>
                  <a:pt x="40" y="2661"/>
                </a:lnTo>
                <a:lnTo>
                  <a:pt x="40" y="2661"/>
                </a:lnTo>
                <a:lnTo>
                  <a:pt x="48" y="2661"/>
                </a:lnTo>
                <a:lnTo>
                  <a:pt x="56" y="2662"/>
                </a:lnTo>
                <a:lnTo>
                  <a:pt x="64" y="2665"/>
                </a:lnTo>
                <a:lnTo>
                  <a:pt x="70" y="2667"/>
                </a:lnTo>
                <a:lnTo>
                  <a:pt x="76" y="2671"/>
                </a:lnTo>
                <a:lnTo>
                  <a:pt x="81" y="2675"/>
                </a:lnTo>
                <a:lnTo>
                  <a:pt x="83" y="2682"/>
                </a:lnTo>
                <a:lnTo>
                  <a:pt x="84" y="2689"/>
                </a:lnTo>
                <a:lnTo>
                  <a:pt x="84" y="2689"/>
                </a:lnTo>
                <a:lnTo>
                  <a:pt x="84" y="2694"/>
                </a:lnTo>
                <a:lnTo>
                  <a:pt x="82" y="2699"/>
                </a:lnTo>
                <a:lnTo>
                  <a:pt x="77" y="2709"/>
                </a:lnTo>
                <a:lnTo>
                  <a:pt x="74" y="2714"/>
                </a:lnTo>
                <a:lnTo>
                  <a:pt x="72" y="2719"/>
                </a:lnTo>
                <a:lnTo>
                  <a:pt x="71" y="2725"/>
                </a:lnTo>
                <a:lnTo>
                  <a:pt x="72" y="2731"/>
                </a:lnTo>
                <a:lnTo>
                  <a:pt x="72" y="2731"/>
                </a:lnTo>
                <a:lnTo>
                  <a:pt x="85" y="2735"/>
                </a:lnTo>
                <a:lnTo>
                  <a:pt x="92" y="2737"/>
                </a:lnTo>
                <a:lnTo>
                  <a:pt x="97" y="2740"/>
                </a:lnTo>
                <a:lnTo>
                  <a:pt x="97" y="2740"/>
                </a:lnTo>
                <a:lnTo>
                  <a:pt x="101" y="2727"/>
                </a:lnTo>
                <a:lnTo>
                  <a:pt x="103" y="2714"/>
                </a:lnTo>
                <a:lnTo>
                  <a:pt x="106" y="2694"/>
                </a:lnTo>
                <a:lnTo>
                  <a:pt x="106" y="2694"/>
                </a:lnTo>
                <a:lnTo>
                  <a:pt x="112" y="2689"/>
                </a:lnTo>
                <a:lnTo>
                  <a:pt x="119" y="2687"/>
                </a:lnTo>
                <a:lnTo>
                  <a:pt x="127" y="2688"/>
                </a:lnTo>
                <a:lnTo>
                  <a:pt x="130" y="2689"/>
                </a:lnTo>
                <a:lnTo>
                  <a:pt x="133" y="2691"/>
                </a:lnTo>
                <a:lnTo>
                  <a:pt x="133" y="2691"/>
                </a:lnTo>
                <a:lnTo>
                  <a:pt x="162" y="2614"/>
                </a:lnTo>
                <a:lnTo>
                  <a:pt x="192" y="2537"/>
                </a:lnTo>
                <a:lnTo>
                  <a:pt x="221" y="2460"/>
                </a:lnTo>
                <a:lnTo>
                  <a:pt x="235" y="2422"/>
                </a:lnTo>
                <a:lnTo>
                  <a:pt x="248" y="2383"/>
                </a:lnTo>
                <a:lnTo>
                  <a:pt x="248" y="2383"/>
                </a:lnTo>
                <a:lnTo>
                  <a:pt x="262" y="2339"/>
                </a:lnTo>
                <a:lnTo>
                  <a:pt x="267" y="2318"/>
                </a:lnTo>
                <a:lnTo>
                  <a:pt x="271" y="2296"/>
                </a:lnTo>
                <a:lnTo>
                  <a:pt x="271" y="2296"/>
                </a:lnTo>
                <a:lnTo>
                  <a:pt x="274" y="2285"/>
                </a:lnTo>
                <a:lnTo>
                  <a:pt x="277" y="2273"/>
                </a:lnTo>
                <a:lnTo>
                  <a:pt x="285" y="2250"/>
                </a:lnTo>
                <a:lnTo>
                  <a:pt x="295" y="2229"/>
                </a:lnTo>
                <a:lnTo>
                  <a:pt x="304" y="2208"/>
                </a:lnTo>
                <a:lnTo>
                  <a:pt x="304" y="2208"/>
                </a:lnTo>
                <a:lnTo>
                  <a:pt x="314" y="2179"/>
                </a:lnTo>
                <a:lnTo>
                  <a:pt x="324" y="2147"/>
                </a:lnTo>
                <a:lnTo>
                  <a:pt x="335" y="2116"/>
                </a:lnTo>
                <a:lnTo>
                  <a:pt x="345" y="2085"/>
                </a:lnTo>
                <a:lnTo>
                  <a:pt x="345" y="2085"/>
                </a:lnTo>
                <a:lnTo>
                  <a:pt x="371" y="2021"/>
                </a:lnTo>
                <a:lnTo>
                  <a:pt x="397" y="1954"/>
                </a:lnTo>
                <a:lnTo>
                  <a:pt x="397" y="1954"/>
                </a:lnTo>
                <a:lnTo>
                  <a:pt x="407" y="1926"/>
                </a:lnTo>
                <a:lnTo>
                  <a:pt x="418" y="1897"/>
                </a:lnTo>
                <a:lnTo>
                  <a:pt x="428" y="1869"/>
                </a:lnTo>
                <a:lnTo>
                  <a:pt x="440" y="1841"/>
                </a:lnTo>
                <a:lnTo>
                  <a:pt x="440" y="1841"/>
                </a:lnTo>
                <a:lnTo>
                  <a:pt x="446" y="1828"/>
                </a:lnTo>
                <a:lnTo>
                  <a:pt x="452" y="1816"/>
                </a:lnTo>
                <a:lnTo>
                  <a:pt x="459" y="1804"/>
                </a:lnTo>
                <a:lnTo>
                  <a:pt x="465" y="1790"/>
                </a:lnTo>
                <a:lnTo>
                  <a:pt x="465" y="1790"/>
                </a:lnTo>
                <a:lnTo>
                  <a:pt x="481" y="1743"/>
                </a:lnTo>
                <a:lnTo>
                  <a:pt x="498" y="1695"/>
                </a:lnTo>
                <a:lnTo>
                  <a:pt x="498" y="1695"/>
                </a:lnTo>
                <a:lnTo>
                  <a:pt x="513" y="1652"/>
                </a:lnTo>
                <a:lnTo>
                  <a:pt x="521" y="1630"/>
                </a:lnTo>
                <a:lnTo>
                  <a:pt x="528" y="1610"/>
                </a:lnTo>
                <a:lnTo>
                  <a:pt x="528" y="1610"/>
                </a:lnTo>
                <a:lnTo>
                  <a:pt x="532" y="1602"/>
                </a:lnTo>
                <a:lnTo>
                  <a:pt x="536" y="1596"/>
                </a:lnTo>
                <a:lnTo>
                  <a:pt x="540" y="1590"/>
                </a:lnTo>
                <a:lnTo>
                  <a:pt x="543" y="1582"/>
                </a:lnTo>
                <a:lnTo>
                  <a:pt x="543" y="1582"/>
                </a:lnTo>
                <a:lnTo>
                  <a:pt x="546" y="1574"/>
                </a:lnTo>
                <a:lnTo>
                  <a:pt x="547" y="1565"/>
                </a:lnTo>
                <a:lnTo>
                  <a:pt x="548" y="1556"/>
                </a:lnTo>
                <a:lnTo>
                  <a:pt x="550" y="1548"/>
                </a:lnTo>
                <a:lnTo>
                  <a:pt x="550" y="1548"/>
                </a:lnTo>
                <a:lnTo>
                  <a:pt x="553" y="1541"/>
                </a:lnTo>
                <a:lnTo>
                  <a:pt x="557" y="1534"/>
                </a:lnTo>
                <a:lnTo>
                  <a:pt x="562" y="1528"/>
                </a:lnTo>
                <a:lnTo>
                  <a:pt x="565" y="1520"/>
                </a:lnTo>
                <a:lnTo>
                  <a:pt x="565" y="1520"/>
                </a:lnTo>
                <a:lnTo>
                  <a:pt x="572" y="1501"/>
                </a:lnTo>
                <a:lnTo>
                  <a:pt x="579" y="1480"/>
                </a:lnTo>
                <a:lnTo>
                  <a:pt x="585" y="1460"/>
                </a:lnTo>
                <a:lnTo>
                  <a:pt x="593" y="1440"/>
                </a:lnTo>
                <a:lnTo>
                  <a:pt x="593" y="1440"/>
                </a:lnTo>
                <a:lnTo>
                  <a:pt x="609" y="1397"/>
                </a:lnTo>
                <a:lnTo>
                  <a:pt x="617" y="1378"/>
                </a:lnTo>
                <a:lnTo>
                  <a:pt x="628" y="1357"/>
                </a:lnTo>
                <a:lnTo>
                  <a:pt x="628" y="1357"/>
                </a:lnTo>
                <a:lnTo>
                  <a:pt x="628" y="1353"/>
                </a:lnTo>
                <a:lnTo>
                  <a:pt x="627" y="1351"/>
                </a:lnTo>
                <a:lnTo>
                  <a:pt x="626" y="1348"/>
                </a:lnTo>
                <a:lnTo>
                  <a:pt x="626" y="1344"/>
                </a:lnTo>
                <a:lnTo>
                  <a:pt x="626" y="1344"/>
                </a:lnTo>
                <a:lnTo>
                  <a:pt x="643" y="1305"/>
                </a:lnTo>
                <a:lnTo>
                  <a:pt x="658" y="1267"/>
                </a:lnTo>
                <a:lnTo>
                  <a:pt x="658" y="1267"/>
                </a:lnTo>
                <a:lnTo>
                  <a:pt x="671" y="1261"/>
                </a:lnTo>
                <a:lnTo>
                  <a:pt x="687" y="1256"/>
                </a:lnTo>
                <a:lnTo>
                  <a:pt x="704" y="1251"/>
                </a:lnTo>
                <a:lnTo>
                  <a:pt x="723" y="1248"/>
                </a:lnTo>
                <a:lnTo>
                  <a:pt x="761" y="1242"/>
                </a:lnTo>
                <a:lnTo>
                  <a:pt x="779" y="1237"/>
                </a:lnTo>
                <a:lnTo>
                  <a:pt x="796" y="1234"/>
                </a:lnTo>
                <a:lnTo>
                  <a:pt x="796" y="1234"/>
                </a:lnTo>
                <a:lnTo>
                  <a:pt x="805" y="1231"/>
                </a:lnTo>
                <a:lnTo>
                  <a:pt x="812" y="1226"/>
                </a:lnTo>
                <a:lnTo>
                  <a:pt x="818" y="1219"/>
                </a:lnTo>
                <a:lnTo>
                  <a:pt x="823" y="1213"/>
                </a:lnTo>
                <a:lnTo>
                  <a:pt x="827" y="1204"/>
                </a:lnTo>
                <a:lnTo>
                  <a:pt x="830" y="1195"/>
                </a:lnTo>
                <a:lnTo>
                  <a:pt x="837" y="1174"/>
                </a:lnTo>
                <a:lnTo>
                  <a:pt x="837" y="1174"/>
                </a:lnTo>
                <a:lnTo>
                  <a:pt x="833" y="1175"/>
                </a:lnTo>
                <a:lnTo>
                  <a:pt x="827" y="1176"/>
                </a:lnTo>
                <a:lnTo>
                  <a:pt x="814" y="1175"/>
                </a:lnTo>
                <a:lnTo>
                  <a:pt x="800" y="1174"/>
                </a:lnTo>
                <a:lnTo>
                  <a:pt x="785" y="1174"/>
                </a:lnTo>
                <a:lnTo>
                  <a:pt x="785" y="1174"/>
                </a:lnTo>
                <a:lnTo>
                  <a:pt x="784" y="1176"/>
                </a:lnTo>
                <a:lnTo>
                  <a:pt x="783" y="1178"/>
                </a:lnTo>
                <a:lnTo>
                  <a:pt x="783" y="1185"/>
                </a:lnTo>
                <a:lnTo>
                  <a:pt x="783" y="1198"/>
                </a:lnTo>
                <a:lnTo>
                  <a:pt x="783" y="1198"/>
                </a:lnTo>
                <a:lnTo>
                  <a:pt x="778" y="1206"/>
                </a:lnTo>
                <a:lnTo>
                  <a:pt x="770" y="1213"/>
                </a:lnTo>
                <a:lnTo>
                  <a:pt x="763" y="1218"/>
                </a:lnTo>
                <a:lnTo>
                  <a:pt x="753" y="1221"/>
                </a:lnTo>
                <a:lnTo>
                  <a:pt x="745" y="1222"/>
                </a:lnTo>
                <a:lnTo>
                  <a:pt x="736" y="1220"/>
                </a:lnTo>
                <a:lnTo>
                  <a:pt x="732" y="1219"/>
                </a:lnTo>
                <a:lnTo>
                  <a:pt x="728" y="1217"/>
                </a:lnTo>
                <a:lnTo>
                  <a:pt x="724" y="1214"/>
                </a:lnTo>
                <a:lnTo>
                  <a:pt x="722" y="1211"/>
                </a:lnTo>
                <a:lnTo>
                  <a:pt x="722" y="1211"/>
                </a:lnTo>
                <a:lnTo>
                  <a:pt x="719" y="1204"/>
                </a:lnTo>
                <a:lnTo>
                  <a:pt x="716" y="1199"/>
                </a:lnTo>
                <a:lnTo>
                  <a:pt x="715" y="1191"/>
                </a:lnTo>
                <a:lnTo>
                  <a:pt x="714" y="1185"/>
                </a:lnTo>
                <a:lnTo>
                  <a:pt x="714" y="1169"/>
                </a:lnTo>
                <a:lnTo>
                  <a:pt x="715" y="1153"/>
                </a:lnTo>
                <a:lnTo>
                  <a:pt x="718" y="1121"/>
                </a:lnTo>
                <a:lnTo>
                  <a:pt x="720" y="1106"/>
                </a:lnTo>
                <a:lnTo>
                  <a:pt x="720" y="1092"/>
                </a:lnTo>
                <a:lnTo>
                  <a:pt x="720" y="1092"/>
                </a:lnTo>
                <a:lnTo>
                  <a:pt x="722" y="1092"/>
                </a:lnTo>
                <a:lnTo>
                  <a:pt x="724" y="1091"/>
                </a:lnTo>
                <a:lnTo>
                  <a:pt x="725" y="1089"/>
                </a:lnTo>
                <a:lnTo>
                  <a:pt x="727" y="1085"/>
                </a:lnTo>
                <a:lnTo>
                  <a:pt x="727" y="1085"/>
                </a:lnTo>
                <a:lnTo>
                  <a:pt x="734" y="1084"/>
                </a:lnTo>
                <a:lnTo>
                  <a:pt x="742" y="1085"/>
                </a:lnTo>
                <a:lnTo>
                  <a:pt x="749" y="1085"/>
                </a:lnTo>
                <a:lnTo>
                  <a:pt x="754" y="1087"/>
                </a:lnTo>
                <a:lnTo>
                  <a:pt x="765" y="1092"/>
                </a:lnTo>
                <a:lnTo>
                  <a:pt x="775" y="1098"/>
                </a:lnTo>
                <a:lnTo>
                  <a:pt x="775" y="1098"/>
                </a:lnTo>
                <a:lnTo>
                  <a:pt x="774" y="1101"/>
                </a:lnTo>
                <a:lnTo>
                  <a:pt x="774" y="1106"/>
                </a:lnTo>
                <a:lnTo>
                  <a:pt x="775" y="1112"/>
                </a:lnTo>
                <a:lnTo>
                  <a:pt x="778" y="1120"/>
                </a:lnTo>
                <a:lnTo>
                  <a:pt x="781" y="1126"/>
                </a:lnTo>
                <a:lnTo>
                  <a:pt x="781" y="1126"/>
                </a:lnTo>
                <a:lnTo>
                  <a:pt x="796" y="1127"/>
                </a:lnTo>
                <a:lnTo>
                  <a:pt x="811" y="1127"/>
                </a:lnTo>
                <a:lnTo>
                  <a:pt x="845" y="1126"/>
                </a:lnTo>
                <a:lnTo>
                  <a:pt x="845" y="1126"/>
                </a:lnTo>
                <a:lnTo>
                  <a:pt x="848" y="1114"/>
                </a:lnTo>
                <a:lnTo>
                  <a:pt x="849" y="1103"/>
                </a:lnTo>
                <a:lnTo>
                  <a:pt x="851" y="1093"/>
                </a:lnTo>
                <a:lnTo>
                  <a:pt x="854" y="1081"/>
                </a:lnTo>
                <a:lnTo>
                  <a:pt x="854" y="1081"/>
                </a:lnTo>
                <a:lnTo>
                  <a:pt x="840" y="1066"/>
                </a:lnTo>
                <a:lnTo>
                  <a:pt x="826" y="1050"/>
                </a:lnTo>
                <a:lnTo>
                  <a:pt x="820" y="1041"/>
                </a:lnTo>
                <a:lnTo>
                  <a:pt x="814" y="1033"/>
                </a:lnTo>
                <a:lnTo>
                  <a:pt x="810" y="1023"/>
                </a:lnTo>
                <a:lnTo>
                  <a:pt x="807" y="1012"/>
                </a:lnTo>
                <a:lnTo>
                  <a:pt x="807" y="1012"/>
                </a:lnTo>
                <a:lnTo>
                  <a:pt x="806" y="1004"/>
                </a:lnTo>
                <a:lnTo>
                  <a:pt x="805" y="995"/>
                </a:lnTo>
                <a:lnTo>
                  <a:pt x="806" y="987"/>
                </a:lnTo>
                <a:lnTo>
                  <a:pt x="807" y="978"/>
                </a:lnTo>
                <a:lnTo>
                  <a:pt x="809" y="970"/>
                </a:lnTo>
                <a:lnTo>
                  <a:pt x="811" y="961"/>
                </a:lnTo>
                <a:lnTo>
                  <a:pt x="818" y="945"/>
                </a:lnTo>
                <a:lnTo>
                  <a:pt x="825" y="930"/>
                </a:lnTo>
                <a:lnTo>
                  <a:pt x="835" y="917"/>
                </a:lnTo>
                <a:lnTo>
                  <a:pt x="844" y="904"/>
                </a:lnTo>
                <a:lnTo>
                  <a:pt x="854" y="894"/>
                </a:lnTo>
                <a:lnTo>
                  <a:pt x="854" y="894"/>
                </a:lnTo>
                <a:lnTo>
                  <a:pt x="831" y="875"/>
                </a:lnTo>
                <a:lnTo>
                  <a:pt x="821" y="866"/>
                </a:lnTo>
                <a:lnTo>
                  <a:pt x="816" y="860"/>
                </a:lnTo>
                <a:lnTo>
                  <a:pt x="813" y="854"/>
                </a:lnTo>
                <a:lnTo>
                  <a:pt x="813" y="854"/>
                </a:lnTo>
                <a:lnTo>
                  <a:pt x="823" y="834"/>
                </a:lnTo>
                <a:lnTo>
                  <a:pt x="831" y="813"/>
                </a:lnTo>
                <a:lnTo>
                  <a:pt x="848" y="771"/>
                </a:lnTo>
                <a:lnTo>
                  <a:pt x="848" y="771"/>
                </a:lnTo>
                <a:lnTo>
                  <a:pt x="807" y="736"/>
                </a:lnTo>
                <a:lnTo>
                  <a:pt x="766" y="702"/>
                </a:lnTo>
                <a:lnTo>
                  <a:pt x="723" y="669"/>
                </a:lnTo>
                <a:lnTo>
                  <a:pt x="682" y="637"/>
                </a:lnTo>
                <a:lnTo>
                  <a:pt x="596" y="571"/>
                </a:lnTo>
                <a:lnTo>
                  <a:pt x="553" y="538"/>
                </a:lnTo>
                <a:lnTo>
                  <a:pt x="511" y="505"/>
                </a:lnTo>
                <a:lnTo>
                  <a:pt x="511" y="505"/>
                </a:lnTo>
                <a:lnTo>
                  <a:pt x="512" y="503"/>
                </a:lnTo>
                <a:lnTo>
                  <a:pt x="512" y="501"/>
                </a:lnTo>
                <a:lnTo>
                  <a:pt x="512" y="499"/>
                </a:lnTo>
                <a:lnTo>
                  <a:pt x="513" y="494"/>
                </a:lnTo>
                <a:lnTo>
                  <a:pt x="513" y="494"/>
                </a:lnTo>
                <a:lnTo>
                  <a:pt x="443" y="432"/>
                </a:lnTo>
                <a:lnTo>
                  <a:pt x="372" y="369"/>
                </a:lnTo>
                <a:lnTo>
                  <a:pt x="336" y="338"/>
                </a:lnTo>
                <a:lnTo>
                  <a:pt x="299" y="307"/>
                </a:lnTo>
                <a:lnTo>
                  <a:pt x="263" y="277"/>
                </a:lnTo>
                <a:lnTo>
                  <a:pt x="224" y="248"/>
                </a:lnTo>
                <a:lnTo>
                  <a:pt x="224" y="248"/>
                </a:lnTo>
                <a:lnTo>
                  <a:pt x="208" y="248"/>
                </a:lnTo>
                <a:lnTo>
                  <a:pt x="208" y="248"/>
                </a:lnTo>
                <a:lnTo>
                  <a:pt x="203" y="244"/>
                </a:lnTo>
                <a:lnTo>
                  <a:pt x="197" y="239"/>
                </a:lnTo>
                <a:lnTo>
                  <a:pt x="185" y="231"/>
                </a:lnTo>
                <a:lnTo>
                  <a:pt x="185" y="231"/>
                </a:lnTo>
                <a:lnTo>
                  <a:pt x="185" y="224"/>
                </a:lnTo>
                <a:lnTo>
                  <a:pt x="184" y="219"/>
                </a:lnTo>
                <a:lnTo>
                  <a:pt x="182" y="216"/>
                </a:lnTo>
                <a:lnTo>
                  <a:pt x="178" y="213"/>
                </a:lnTo>
                <a:lnTo>
                  <a:pt x="178" y="213"/>
                </a:lnTo>
                <a:lnTo>
                  <a:pt x="187" y="182"/>
                </a:lnTo>
                <a:lnTo>
                  <a:pt x="198" y="153"/>
                </a:lnTo>
                <a:lnTo>
                  <a:pt x="204" y="139"/>
                </a:lnTo>
                <a:lnTo>
                  <a:pt x="212" y="125"/>
                </a:lnTo>
                <a:lnTo>
                  <a:pt x="218" y="112"/>
                </a:lnTo>
                <a:lnTo>
                  <a:pt x="226" y="99"/>
                </a:lnTo>
                <a:lnTo>
                  <a:pt x="235" y="86"/>
                </a:lnTo>
                <a:lnTo>
                  <a:pt x="245" y="75"/>
                </a:lnTo>
                <a:lnTo>
                  <a:pt x="254" y="64"/>
                </a:lnTo>
                <a:lnTo>
                  <a:pt x="266" y="53"/>
                </a:lnTo>
                <a:lnTo>
                  <a:pt x="278" y="42"/>
                </a:lnTo>
                <a:lnTo>
                  <a:pt x="290" y="34"/>
                </a:lnTo>
                <a:lnTo>
                  <a:pt x="304" y="25"/>
                </a:lnTo>
                <a:lnTo>
                  <a:pt x="319" y="17"/>
                </a:lnTo>
                <a:lnTo>
                  <a:pt x="319" y="17"/>
                </a:lnTo>
                <a:lnTo>
                  <a:pt x="327" y="14"/>
                </a:lnTo>
                <a:lnTo>
                  <a:pt x="337" y="10"/>
                </a:lnTo>
                <a:lnTo>
                  <a:pt x="345" y="6"/>
                </a:lnTo>
                <a:lnTo>
                  <a:pt x="350" y="3"/>
                </a:lnTo>
                <a:lnTo>
                  <a:pt x="354" y="0"/>
                </a:lnTo>
                <a:lnTo>
                  <a:pt x="354" y="0"/>
                </a:lnTo>
                <a:lnTo>
                  <a:pt x="362" y="2"/>
                </a:lnTo>
                <a:lnTo>
                  <a:pt x="371" y="5"/>
                </a:lnTo>
                <a:lnTo>
                  <a:pt x="379" y="8"/>
                </a:lnTo>
                <a:lnTo>
                  <a:pt x="384" y="14"/>
                </a:lnTo>
                <a:lnTo>
                  <a:pt x="389" y="19"/>
                </a:lnTo>
                <a:lnTo>
                  <a:pt x="394" y="25"/>
                </a:lnTo>
                <a:lnTo>
                  <a:pt x="396" y="33"/>
                </a:lnTo>
                <a:lnTo>
                  <a:pt x="397" y="40"/>
                </a:lnTo>
                <a:lnTo>
                  <a:pt x="397" y="40"/>
                </a:lnTo>
                <a:lnTo>
                  <a:pt x="433" y="71"/>
                </a:lnTo>
                <a:lnTo>
                  <a:pt x="471" y="103"/>
                </a:lnTo>
                <a:lnTo>
                  <a:pt x="544" y="166"/>
                </a:lnTo>
                <a:lnTo>
                  <a:pt x="580" y="198"/>
                </a:lnTo>
                <a:lnTo>
                  <a:pt x="615" y="231"/>
                </a:lnTo>
                <a:lnTo>
                  <a:pt x="649" y="265"/>
                </a:lnTo>
                <a:lnTo>
                  <a:pt x="665" y="283"/>
                </a:lnTo>
                <a:lnTo>
                  <a:pt x="682" y="302"/>
                </a:lnTo>
                <a:lnTo>
                  <a:pt x="682" y="302"/>
                </a:lnTo>
                <a:lnTo>
                  <a:pt x="689" y="300"/>
                </a:lnTo>
                <a:lnTo>
                  <a:pt x="697" y="302"/>
                </a:lnTo>
                <a:lnTo>
                  <a:pt x="697" y="302"/>
                </a:lnTo>
                <a:lnTo>
                  <a:pt x="717" y="318"/>
                </a:lnTo>
                <a:lnTo>
                  <a:pt x="737" y="335"/>
                </a:lnTo>
                <a:lnTo>
                  <a:pt x="778" y="369"/>
                </a:lnTo>
                <a:lnTo>
                  <a:pt x="816" y="405"/>
                </a:lnTo>
                <a:lnTo>
                  <a:pt x="854" y="442"/>
                </a:lnTo>
                <a:lnTo>
                  <a:pt x="892" y="478"/>
                </a:lnTo>
                <a:lnTo>
                  <a:pt x="931" y="515"/>
                </a:lnTo>
                <a:lnTo>
                  <a:pt x="971" y="549"/>
                </a:lnTo>
                <a:lnTo>
                  <a:pt x="992" y="566"/>
                </a:lnTo>
                <a:lnTo>
                  <a:pt x="1012" y="582"/>
                </a:lnTo>
                <a:lnTo>
                  <a:pt x="1012" y="582"/>
                </a:lnTo>
                <a:lnTo>
                  <a:pt x="1018" y="591"/>
                </a:lnTo>
                <a:lnTo>
                  <a:pt x="1022" y="600"/>
                </a:lnTo>
                <a:lnTo>
                  <a:pt x="1024" y="605"/>
                </a:lnTo>
                <a:lnTo>
                  <a:pt x="1028" y="608"/>
                </a:lnTo>
                <a:lnTo>
                  <a:pt x="1033" y="610"/>
                </a:lnTo>
                <a:lnTo>
                  <a:pt x="1038" y="611"/>
                </a:lnTo>
                <a:lnTo>
                  <a:pt x="1038" y="611"/>
                </a:lnTo>
                <a:lnTo>
                  <a:pt x="1039" y="602"/>
                </a:lnTo>
                <a:lnTo>
                  <a:pt x="1038" y="595"/>
                </a:lnTo>
                <a:lnTo>
                  <a:pt x="1037" y="586"/>
                </a:lnTo>
                <a:lnTo>
                  <a:pt x="1034" y="579"/>
                </a:lnTo>
                <a:lnTo>
                  <a:pt x="1030" y="571"/>
                </a:lnTo>
                <a:lnTo>
                  <a:pt x="1025" y="565"/>
                </a:lnTo>
                <a:lnTo>
                  <a:pt x="1019" y="560"/>
                </a:lnTo>
                <a:lnTo>
                  <a:pt x="1012" y="556"/>
                </a:lnTo>
                <a:lnTo>
                  <a:pt x="1012" y="556"/>
                </a:lnTo>
                <a:lnTo>
                  <a:pt x="1015" y="552"/>
                </a:lnTo>
                <a:lnTo>
                  <a:pt x="1016" y="548"/>
                </a:lnTo>
                <a:lnTo>
                  <a:pt x="1016" y="544"/>
                </a:lnTo>
                <a:lnTo>
                  <a:pt x="1017" y="539"/>
                </a:lnTo>
                <a:lnTo>
                  <a:pt x="1017" y="539"/>
                </a:lnTo>
                <a:lnTo>
                  <a:pt x="1026" y="532"/>
                </a:lnTo>
                <a:lnTo>
                  <a:pt x="1036" y="526"/>
                </a:lnTo>
                <a:lnTo>
                  <a:pt x="1047" y="523"/>
                </a:lnTo>
                <a:lnTo>
                  <a:pt x="1057" y="521"/>
                </a:lnTo>
                <a:lnTo>
                  <a:pt x="1068" y="520"/>
                </a:lnTo>
                <a:lnTo>
                  <a:pt x="1080" y="521"/>
                </a:lnTo>
                <a:lnTo>
                  <a:pt x="1091" y="523"/>
                </a:lnTo>
                <a:lnTo>
                  <a:pt x="1100" y="527"/>
                </a:lnTo>
                <a:lnTo>
                  <a:pt x="1110" y="532"/>
                </a:lnTo>
                <a:lnTo>
                  <a:pt x="1118" y="538"/>
                </a:lnTo>
                <a:lnTo>
                  <a:pt x="1126" y="545"/>
                </a:lnTo>
                <a:lnTo>
                  <a:pt x="1131" y="552"/>
                </a:lnTo>
                <a:lnTo>
                  <a:pt x="1136" y="561"/>
                </a:lnTo>
                <a:lnTo>
                  <a:pt x="1138" y="570"/>
                </a:lnTo>
                <a:lnTo>
                  <a:pt x="1138" y="580"/>
                </a:lnTo>
                <a:lnTo>
                  <a:pt x="1136" y="591"/>
                </a:lnTo>
                <a:lnTo>
                  <a:pt x="1136" y="591"/>
                </a:lnTo>
                <a:lnTo>
                  <a:pt x="1126" y="596"/>
                </a:lnTo>
                <a:lnTo>
                  <a:pt x="1121" y="598"/>
                </a:lnTo>
                <a:lnTo>
                  <a:pt x="1115" y="600"/>
                </a:lnTo>
                <a:lnTo>
                  <a:pt x="1110" y="601"/>
                </a:lnTo>
                <a:lnTo>
                  <a:pt x="1103" y="601"/>
                </a:lnTo>
                <a:lnTo>
                  <a:pt x="1097" y="600"/>
                </a:lnTo>
                <a:lnTo>
                  <a:pt x="1089" y="599"/>
                </a:lnTo>
                <a:lnTo>
                  <a:pt x="1089" y="599"/>
                </a:lnTo>
                <a:lnTo>
                  <a:pt x="1085" y="603"/>
                </a:lnTo>
                <a:lnTo>
                  <a:pt x="1083" y="609"/>
                </a:lnTo>
                <a:lnTo>
                  <a:pt x="1079" y="618"/>
                </a:lnTo>
                <a:lnTo>
                  <a:pt x="1076" y="629"/>
                </a:lnTo>
                <a:lnTo>
                  <a:pt x="1073" y="633"/>
                </a:lnTo>
                <a:lnTo>
                  <a:pt x="1070" y="637"/>
                </a:lnTo>
                <a:lnTo>
                  <a:pt x="1070" y="637"/>
                </a:lnTo>
                <a:lnTo>
                  <a:pt x="1081" y="647"/>
                </a:lnTo>
                <a:lnTo>
                  <a:pt x="1091" y="658"/>
                </a:lnTo>
                <a:lnTo>
                  <a:pt x="1095" y="665"/>
                </a:lnTo>
                <a:lnTo>
                  <a:pt x="1098" y="671"/>
                </a:lnTo>
                <a:lnTo>
                  <a:pt x="1101" y="678"/>
                </a:lnTo>
                <a:lnTo>
                  <a:pt x="1104" y="686"/>
                </a:lnTo>
                <a:lnTo>
                  <a:pt x="1104" y="686"/>
                </a:lnTo>
                <a:lnTo>
                  <a:pt x="1117" y="701"/>
                </a:lnTo>
                <a:lnTo>
                  <a:pt x="1131" y="716"/>
                </a:lnTo>
                <a:lnTo>
                  <a:pt x="1146" y="730"/>
                </a:lnTo>
                <a:lnTo>
                  <a:pt x="1161" y="743"/>
                </a:lnTo>
                <a:lnTo>
                  <a:pt x="1193" y="769"/>
                </a:lnTo>
                <a:lnTo>
                  <a:pt x="1209" y="782"/>
                </a:lnTo>
                <a:lnTo>
                  <a:pt x="1225" y="796"/>
                </a:lnTo>
                <a:lnTo>
                  <a:pt x="1225" y="796"/>
                </a:lnTo>
                <a:lnTo>
                  <a:pt x="1242" y="810"/>
                </a:lnTo>
                <a:lnTo>
                  <a:pt x="1258" y="824"/>
                </a:lnTo>
                <a:lnTo>
                  <a:pt x="1276" y="836"/>
                </a:lnTo>
                <a:lnTo>
                  <a:pt x="1285" y="841"/>
                </a:lnTo>
                <a:lnTo>
                  <a:pt x="1295" y="845"/>
                </a:lnTo>
                <a:lnTo>
                  <a:pt x="1295" y="845"/>
                </a:lnTo>
                <a:lnTo>
                  <a:pt x="1296" y="839"/>
                </a:lnTo>
                <a:lnTo>
                  <a:pt x="1295" y="835"/>
                </a:lnTo>
                <a:lnTo>
                  <a:pt x="1294" y="830"/>
                </a:lnTo>
                <a:lnTo>
                  <a:pt x="1292" y="826"/>
                </a:lnTo>
                <a:lnTo>
                  <a:pt x="1286" y="820"/>
                </a:lnTo>
                <a:lnTo>
                  <a:pt x="1279" y="814"/>
                </a:lnTo>
                <a:lnTo>
                  <a:pt x="1272" y="808"/>
                </a:lnTo>
                <a:lnTo>
                  <a:pt x="1265" y="802"/>
                </a:lnTo>
                <a:lnTo>
                  <a:pt x="1262" y="797"/>
                </a:lnTo>
                <a:lnTo>
                  <a:pt x="1261" y="793"/>
                </a:lnTo>
                <a:lnTo>
                  <a:pt x="1260" y="788"/>
                </a:lnTo>
                <a:lnTo>
                  <a:pt x="1259" y="781"/>
                </a:lnTo>
                <a:lnTo>
                  <a:pt x="1259" y="781"/>
                </a:lnTo>
                <a:lnTo>
                  <a:pt x="1265" y="775"/>
                </a:lnTo>
                <a:lnTo>
                  <a:pt x="1272" y="769"/>
                </a:lnTo>
                <a:lnTo>
                  <a:pt x="1279" y="765"/>
                </a:lnTo>
                <a:lnTo>
                  <a:pt x="1286" y="762"/>
                </a:lnTo>
                <a:lnTo>
                  <a:pt x="1295" y="761"/>
                </a:lnTo>
                <a:lnTo>
                  <a:pt x="1303" y="760"/>
                </a:lnTo>
                <a:lnTo>
                  <a:pt x="1311" y="760"/>
                </a:lnTo>
                <a:lnTo>
                  <a:pt x="1320" y="761"/>
                </a:lnTo>
                <a:lnTo>
                  <a:pt x="1328" y="763"/>
                </a:lnTo>
                <a:lnTo>
                  <a:pt x="1336" y="766"/>
                </a:lnTo>
                <a:lnTo>
                  <a:pt x="1352" y="773"/>
                </a:lnTo>
                <a:lnTo>
                  <a:pt x="1366" y="782"/>
                </a:lnTo>
                <a:lnTo>
                  <a:pt x="1379" y="792"/>
                </a:lnTo>
                <a:lnTo>
                  <a:pt x="1379" y="792"/>
                </a:lnTo>
                <a:lnTo>
                  <a:pt x="1380" y="798"/>
                </a:lnTo>
                <a:lnTo>
                  <a:pt x="1380" y="804"/>
                </a:lnTo>
                <a:lnTo>
                  <a:pt x="1379" y="814"/>
                </a:lnTo>
                <a:lnTo>
                  <a:pt x="1374" y="833"/>
                </a:lnTo>
                <a:lnTo>
                  <a:pt x="1374" y="833"/>
                </a:lnTo>
                <a:lnTo>
                  <a:pt x="1366" y="835"/>
                </a:lnTo>
                <a:lnTo>
                  <a:pt x="1356" y="837"/>
                </a:lnTo>
                <a:lnTo>
                  <a:pt x="1346" y="837"/>
                </a:lnTo>
                <a:lnTo>
                  <a:pt x="1336" y="837"/>
                </a:lnTo>
                <a:lnTo>
                  <a:pt x="1336" y="837"/>
                </a:lnTo>
                <a:lnTo>
                  <a:pt x="1329" y="851"/>
                </a:lnTo>
                <a:lnTo>
                  <a:pt x="1325" y="858"/>
                </a:lnTo>
                <a:lnTo>
                  <a:pt x="1321" y="865"/>
                </a:lnTo>
                <a:lnTo>
                  <a:pt x="1321" y="865"/>
                </a:lnTo>
                <a:lnTo>
                  <a:pt x="1323" y="869"/>
                </a:lnTo>
                <a:lnTo>
                  <a:pt x="1325" y="873"/>
                </a:lnTo>
                <a:lnTo>
                  <a:pt x="1333" y="882"/>
                </a:lnTo>
                <a:lnTo>
                  <a:pt x="1339" y="889"/>
                </a:lnTo>
                <a:lnTo>
                  <a:pt x="1342" y="894"/>
                </a:lnTo>
                <a:lnTo>
                  <a:pt x="1344" y="898"/>
                </a:lnTo>
                <a:lnTo>
                  <a:pt x="1344" y="898"/>
                </a:lnTo>
                <a:lnTo>
                  <a:pt x="1345" y="903"/>
                </a:lnTo>
                <a:lnTo>
                  <a:pt x="1345" y="908"/>
                </a:lnTo>
                <a:lnTo>
                  <a:pt x="1345" y="913"/>
                </a:lnTo>
                <a:lnTo>
                  <a:pt x="1346" y="917"/>
                </a:lnTo>
                <a:lnTo>
                  <a:pt x="1346" y="917"/>
                </a:lnTo>
                <a:lnTo>
                  <a:pt x="1350" y="923"/>
                </a:lnTo>
                <a:lnTo>
                  <a:pt x="1353" y="928"/>
                </a:lnTo>
                <a:lnTo>
                  <a:pt x="1361" y="939"/>
                </a:lnTo>
                <a:lnTo>
                  <a:pt x="1381" y="958"/>
                </a:lnTo>
                <a:lnTo>
                  <a:pt x="1381" y="958"/>
                </a:lnTo>
                <a:lnTo>
                  <a:pt x="1397" y="976"/>
                </a:lnTo>
                <a:lnTo>
                  <a:pt x="1415" y="993"/>
                </a:lnTo>
                <a:lnTo>
                  <a:pt x="1452" y="1029"/>
                </a:lnTo>
                <a:lnTo>
                  <a:pt x="1492" y="1063"/>
                </a:lnTo>
                <a:lnTo>
                  <a:pt x="1532" y="1097"/>
                </a:lnTo>
                <a:lnTo>
                  <a:pt x="1571" y="1131"/>
                </a:lnTo>
                <a:lnTo>
                  <a:pt x="1610" y="1167"/>
                </a:lnTo>
                <a:lnTo>
                  <a:pt x="1628" y="1184"/>
                </a:lnTo>
                <a:lnTo>
                  <a:pt x="1645" y="1203"/>
                </a:lnTo>
                <a:lnTo>
                  <a:pt x="1662" y="1221"/>
                </a:lnTo>
                <a:lnTo>
                  <a:pt x="1677" y="1241"/>
                </a:lnTo>
                <a:lnTo>
                  <a:pt x="1677" y="1241"/>
                </a:lnTo>
                <a:lnTo>
                  <a:pt x="1690" y="1249"/>
                </a:lnTo>
                <a:lnTo>
                  <a:pt x="1703" y="1261"/>
                </a:lnTo>
                <a:lnTo>
                  <a:pt x="1727" y="1287"/>
                </a:lnTo>
                <a:lnTo>
                  <a:pt x="1739" y="1299"/>
                </a:lnTo>
                <a:lnTo>
                  <a:pt x="1753" y="1312"/>
                </a:lnTo>
                <a:lnTo>
                  <a:pt x="1767" y="1323"/>
                </a:lnTo>
                <a:lnTo>
                  <a:pt x="1776" y="1327"/>
                </a:lnTo>
                <a:lnTo>
                  <a:pt x="1783" y="1332"/>
                </a:lnTo>
                <a:lnTo>
                  <a:pt x="1783" y="1332"/>
                </a:lnTo>
                <a:lnTo>
                  <a:pt x="1816" y="1312"/>
                </a:lnTo>
                <a:lnTo>
                  <a:pt x="1849" y="1293"/>
                </a:lnTo>
                <a:lnTo>
                  <a:pt x="1881" y="1274"/>
                </a:lnTo>
                <a:lnTo>
                  <a:pt x="1898" y="1265"/>
                </a:lnTo>
                <a:lnTo>
                  <a:pt x="1915" y="1258"/>
                </a:lnTo>
                <a:lnTo>
                  <a:pt x="1915" y="1258"/>
                </a:lnTo>
                <a:lnTo>
                  <a:pt x="1913" y="1253"/>
                </a:lnTo>
                <a:lnTo>
                  <a:pt x="1910" y="1250"/>
                </a:lnTo>
                <a:lnTo>
                  <a:pt x="1908" y="1246"/>
                </a:lnTo>
                <a:lnTo>
                  <a:pt x="1905" y="1243"/>
                </a:lnTo>
                <a:lnTo>
                  <a:pt x="1905" y="1243"/>
                </a:lnTo>
                <a:lnTo>
                  <a:pt x="1906" y="1236"/>
                </a:lnTo>
                <a:lnTo>
                  <a:pt x="1908" y="1230"/>
                </a:lnTo>
                <a:lnTo>
                  <a:pt x="1911" y="1219"/>
                </a:lnTo>
                <a:lnTo>
                  <a:pt x="1911" y="1219"/>
                </a:lnTo>
                <a:lnTo>
                  <a:pt x="1899" y="1209"/>
                </a:lnTo>
                <a:lnTo>
                  <a:pt x="1887" y="1201"/>
                </a:lnTo>
                <a:lnTo>
                  <a:pt x="1863" y="1183"/>
                </a:lnTo>
                <a:lnTo>
                  <a:pt x="1863" y="1183"/>
                </a:lnTo>
                <a:lnTo>
                  <a:pt x="1851" y="1188"/>
                </a:lnTo>
                <a:lnTo>
                  <a:pt x="1837" y="1191"/>
                </a:lnTo>
                <a:lnTo>
                  <a:pt x="1829" y="1192"/>
                </a:lnTo>
                <a:lnTo>
                  <a:pt x="1823" y="1192"/>
                </a:lnTo>
                <a:lnTo>
                  <a:pt x="1815" y="1191"/>
                </a:lnTo>
                <a:lnTo>
                  <a:pt x="1809" y="1189"/>
                </a:lnTo>
                <a:lnTo>
                  <a:pt x="1809" y="1189"/>
                </a:lnTo>
                <a:lnTo>
                  <a:pt x="1807" y="1182"/>
                </a:lnTo>
                <a:lnTo>
                  <a:pt x="1804" y="1173"/>
                </a:lnTo>
                <a:lnTo>
                  <a:pt x="1800" y="1166"/>
                </a:lnTo>
                <a:lnTo>
                  <a:pt x="1799" y="1161"/>
                </a:lnTo>
                <a:lnTo>
                  <a:pt x="1798" y="1157"/>
                </a:lnTo>
                <a:lnTo>
                  <a:pt x="1798" y="1157"/>
                </a:lnTo>
                <a:lnTo>
                  <a:pt x="1799" y="1151"/>
                </a:lnTo>
                <a:lnTo>
                  <a:pt x="1800" y="1143"/>
                </a:lnTo>
                <a:lnTo>
                  <a:pt x="1804" y="1135"/>
                </a:lnTo>
                <a:lnTo>
                  <a:pt x="1807" y="1127"/>
                </a:lnTo>
                <a:lnTo>
                  <a:pt x="1816" y="1110"/>
                </a:lnTo>
                <a:lnTo>
                  <a:pt x="1829" y="1093"/>
                </a:lnTo>
                <a:lnTo>
                  <a:pt x="1843" y="1079"/>
                </a:lnTo>
                <a:lnTo>
                  <a:pt x="1850" y="1072"/>
                </a:lnTo>
                <a:lnTo>
                  <a:pt x="1857" y="1067"/>
                </a:lnTo>
                <a:lnTo>
                  <a:pt x="1865" y="1063"/>
                </a:lnTo>
                <a:lnTo>
                  <a:pt x="1871" y="1060"/>
                </a:lnTo>
                <a:lnTo>
                  <a:pt x="1878" y="1057"/>
                </a:lnTo>
                <a:lnTo>
                  <a:pt x="1884" y="1057"/>
                </a:lnTo>
                <a:lnTo>
                  <a:pt x="1884" y="1057"/>
                </a:lnTo>
                <a:lnTo>
                  <a:pt x="1890" y="1059"/>
                </a:lnTo>
                <a:lnTo>
                  <a:pt x="1897" y="1062"/>
                </a:lnTo>
                <a:lnTo>
                  <a:pt x="1904" y="1065"/>
                </a:lnTo>
                <a:lnTo>
                  <a:pt x="1912" y="1069"/>
                </a:lnTo>
                <a:lnTo>
                  <a:pt x="1918" y="1075"/>
                </a:lnTo>
                <a:lnTo>
                  <a:pt x="1924" y="1080"/>
                </a:lnTo>
                <a:lnTo>
                  <a:pt x="1928" y="1086"/>
                </a:lnTo>
                <a:lnTo>
                  <a:pt x="1930" y="1092"/>
                </a:lnTo>
                <a:lnTo>
                  <a:pt x="1930" y="1092"/>
                </a:lnTo>
                <a:lnTo>
                  <a:pt x="1931" y="1095"/>
                </a:lnTo>
                <a:lnTo>
                  <a:pt x="1930" y="1098"/>
                </a:lnTo>
                <a:lnTo>
                  <a:pt x="1928" y="1105"/>
                </a:lnTo>
                <a:lnTo>
                  <a:pt x="1926" y="1111"/>
                </a:lnTo>
                <a:lnTo>
                  <a:pt x="1926" y="1114"/>
                </a:lnTo>
                <a:lnTo>
                  <a:pt x="1926" y="1117"/>
                </a:lnTo>
                <a:lnTo>
                  <a:pt x="1926" y="1117"/>
                </a:lnTo>
                <a:lnTo>
                  <a:pt x="1928" y="1123"/>
                </a:lnTo>
                <a:lnTo>
                  <a:pt x="1931" y="1127"/>
                </a:lnTo>
                <a:lnTo>
                  <a:pt x="1934" y="1131"/>
                </a:lnTo>
                <a:lnTo>
                  <a:pt x="1939" y="1135"/>
                </a:lnTo>
                <a:lnTo>
                  <a:pt x="1949" y="1142"/>
                </a:lnTo>
                <a:lnTo>
                  <a:pt x="1955" y="1146"/>
                </a:lnTo>
                <a:lnTo>
                  <a:pt x="1960" y="1151"/>
                </a:lnTo>
                <a:lnTo>
                  <a:pt x="1960" y="1151"/>
                </a:lnTo>
                <a:lnTo>
                  <a:pt x="1965" y="1150"/>
                </a:lnTo>
                <a:lnTo>
                  <a:pt x="1971" y="1148"/>
                </a:lnTo>
                <a:lnTo>
                  <a:pt x="1976" y="1148"/>
                </a:lnTo>
                <a:lnTo>
                  <a:pt x="1980" y="1148"/>
                </a:lnTo>
                <a:lnTo>
                  <a:pt x="1986" y="1150"/>
                </a:lnTo>
                <a:lnTo>
                  <a:pt x="1990" y="1152"/>
                </a:lnTo>
                <a:lnTo>
                  <a:pt x="1994" y="1154"/>
                </a:lnTo>
                <a:lnTo>
                  <a:pt x="1997" y="1156"/>
                </a:lnTo>
                <a:lnTo>
                  <a:pt x="2001" y="1160"/>
                </a:lnTo>
                <a:lnTo>
                  <a:pt x="2004" y="1163"/>
                </a:lnTo>
                <a:lnTo>
                  <a:pt x="2006" y="1168"/>
                </a:lnTo>
                <a:lnTo>
                  <a:pt x="2008" y="1172"/>
                </a:lnTo>
                <a:lnTo>
                  <a:pt x="2009" y="1177"/>
                </a:lnTo>
                <a:lnTo>
                  <a:pt x="2010" y="1183"/>
                </a:lnTo>
                <a:lnTo>
                  <a:pt x="2010" y="1188"/>
                </a:lnTo>
                <a:lnTo>
                  <a:pt x="2009" y="1193"/>
                </a:lnTo>
                <a:lnTo>
                  <a:pt x="2009" y="1193"/>
                </a:lnTo>
                <a:lnTo>
                  <a:pt x="2016" y="1201"/>
                </a:lnTo>
                <a:lnTo>
                  <a:pt x="2022" y="1211"/>
                </a:lnTo>
                <a:lnTo>
                  <a:pt x="2022" y="1211"/>
                </a:lnTo>
                <a:lnTo>
                  <a:pt x="2036" y="1202"/>
                </a:lnTo>
                <a:lnTo>
                  <a:pt x="2036" y="1202"/>
                </a:lnTo>
                <a:lnTo>
                  <a:pt x="2034" y="1195"/>
                </a:lnTo>
                <a:lnTo>
                  <a:pt x="2030" y="1187"/>
                </a:lnTo>
                <a:lnTo>
                  <a:pt x="2021" y="1174"/>
                </a:lnTo>
                <a:lnTo>
                  <a:pt x="2017" y="1167"/>
                </a:lnTo>
                <a:lnTo>
                  <a:pt x="2014" y="1159"/>
                </a:lnTo>
                <a:lnTo>
                  <a:pt x="2014" y="1155"/>
                </a:lnTo>
                <a:lnTo>
                  <a:pt x="2014" y="1151"/>
                </a:lnTo>
                <a:lnTo>
                  <a:pt x="2014" y="1145"/>
                </a:lnTo>
                <a:lnTo>
                  <a:pt x="2016" y="1140"/>
                </a:lnTo>
                <a:lnTo>
                  <a:pt x="2016" y="1140"/>
                </a:lnTo>
                <a:lnTo>
                  <a:pt x="2024" y="1139"/>
                </a:lnTo>
                <a:lnTo>
                  <a:pt x="2034" y="1138"/>
                </a:lnTo>
                <a:lnTo>
                  <a:pt x="2043" y="1139"/>
                </a:lnTo>
                <a:lnTo>
                  <a:pt x="2054" y="1141"/>
                </a:lnTo>
                <a:lnTo>
                  <a:pt x="2064" y="1144"/>
                </a:lnTo>
                <a:lnTo>
                  <a:pt x="2075" y="1148"/>
                </a:lnTo>
                <a:lnTo>
                  <a:pt x="2084" y="1154"/>
                </a:lnTo>
                <a:lnTo>
                  <a:pt x="2093" y="1160"/>
                </a:lnTo>
                <a:lnTo>
                  <a:pt x="2101" y="1167"/>
                </a:lnTo>
                <a:lnTo>
                  <a:pt x="2109" y="1174"/>
                </a:lnTo>
                <a:lnTo>
                  <a:pt x="2114" y="1182"/>
                </a:lnTo>
                <a:lnTo>
                  <a:pt x="2118" y="1189"/>
                </a:lnTo>
                <a:lnTo>
                  <a:pt x="2122" y="1197"/>
                </a:lnTo>
                <a:lnTo>
                  <a:pt x="2123" y="1204"/>
                </a:lnTo>
                <a:lnTo>
                  <a:pt x="2121" y="1212"/>
                </a:lnTo>
                <a:lnTo>
                  <a:pt x="2117" y="1219"/>
                </a:lnTo>
                <a:lnTo>
                  <a:pt x="2117" y="1219"/>
                </a:lnTo>
                <a:lnTo>
                  <a:pt x="2115" y="1222"/>
                </a:lnTo>
                <a:lnTo>
                  <a:pt x="2112" y="1224"/>
                </a:lnTo>
                <a:lnTo>
                  <a:pt x="2105" y="1228"/>
                </a:lnTo>
                <a:lnTo>
                  <a:pt x="2097" y="1229"/>
                </a:lnTo>
                <a:lnTo>
                  <a:pt x="2088" y="1229"/>
                </a:lnTo>
                <a:lnTo>
                  <a:pt x="2080" y="1227"/>
                </a:lnTo>
                <a:lnTo>
                  <a:pt x="2072" y="1223"/>
                </a:lnTo>
                <a:lnTo>
                  <a:pt x="2064" y="1219"/>
                </a:lnTo>
                <a:lnTo>
                  <a:pt x="2057" y="1215"/>
                </a:lnTo>
                <a:lnTo>
                  <a:pt x="2057" y="1215"/>
                </a:lnTo>
                <a:lnTo>
                  <a:pt x="2055" y="1216"/>
                </a:lnTo>
                <a:lnTo>
                  <a:pt x="2053" y="1217"/>
                </a:lnTo>
                <a:lnTo>
                  <a:pt x="2051" y="1220"/>
                </a:lnTo>
                <a:lnTo>
                  <a:pt x="2050" y="1222"/>
                </a:lnTo>
                <a:lnTo>
                  <a:pt x="2048" y="1224"/>
                </a:lnTo>
                <a:lnTo>
                  <a:pt x="2046" y="1226"/>
                </a:lnTo>
                <a:lnTo>
                  <a:pt x="2040" y="1226"/>
                </a:lnTo>
                <a:lnTo>
                  <a:pt x="2040" y="1226"/>
                </a:lnTo>
                <a:lnTo>
                  <a:pt x="2043" y="1229"/>
                </a:lnTo>
                <a:lnTo>
                  <a:pt x="2046" y="1231"/>
                </a:lnTo>
                <a:lnTo>
                  <a:pt x="2050" y="1233"/>
                </a:lnTo>
                <a:lnTo>
                  <a:pt x="2053" y="1234"/>
                </a:lnTo>
                <a:lnTo>
                  <a:pt x="2053" y="1234"/>
                </a:lnTo>
                <a:lnTo>
                  <a:pt x="2056" y="1232"/>
                </a:lnTo>
                <a:lnTo>
                  <a:pt x="2058" y="1231"/>
                </a:lnTo>
                <a:lnTo>
                  <a:pt x="2062" y="1229"/>
                </a:lnTo>
                <a:lnTo>
                  <a:pt x="2064" y="1226"/>
                </a:lnTo>
                <a:lnTo>
                  <a:pt x="2064" y="1226"/>
                </a:lnTo>
                <a:lnTo>
                  <a:pt x="2072" y="1227"/>
                </a:lnTo>
                <a:lnTo>
                  <a:pt x="2080" y="1230"/>
                </a:lnTo>
                <a:lnTo>
                  <a:pt x="2086" y="1235"/>
                </a:lnTo>
                <a:lnTo>
                  <a:pt x="2092" y="1241"/>
                </a:lnTo>
                <a:lnTo>
                  <a:pt x="2095" y="1248"/>
                </a:lnTo>
                <a:lnTo>
                  <a:pt x="2097" y="1256"/>
                </a:lnTo>
                <a:lnTo>
                  <a:pt x="2098" y="1265"/>
                </a:lnTo>
                <a:lnTo>
                  <a:pt x="2096" y="1274"/>
                </a:lnTo>
                <a:lnTo>
                  <a:pt x="2096" y="1274"/>
                </a:lnTo>
                <a:lnTo>
                  <a:pt x="2101" y="1281"/>
                </a:lnTo>
                <a:lnTo>
                  <a:pt x="2108" y="1289"/>
                </a:lnTo>
                <a:lnTo>
                  <a:pt x="2125" y="1303"/>
                </a:lnTo>
                <a:lnTo>
                  <a:pt x="2133" y="1309"/>
                </a:lnTo>
                <a:lnTo>
                  <a:pt x="2141" y="1317"/>
                </a:lnTo>
                <a:lnTo>
                  <a:pt x="2145" y="1323"/>
                </a:lnTo>
                <a:lnTo>
                  <a:pt x="2146" y="1326"/>
                </a:lnTo>
                <a:lnTo>
                  <a:pt x="2147" y="1329"/>
                </a:lnTo>
                <a:lnTo>
                  <a:pt x="2147" y="1329"/>
                </a:lnTo>
                <a:lnTo>
                  <a:pt x="2146" y="1336"/>
                </a:lnTo>
                <a:lnTo>
                  <a:pt x="2143" y="1342"/>
                </a:lnTo>
                <a:lnTo>
                  <a:pt x="2139" y="1348"/>
                </a:lnTo>
                <a:lnTo>
                  <a:pt x="2133" y="1354"/>
                </a:lnTo>
                <a:lnTo>
                  <a:pt x="2122" y="1365"/>
                </a:lnTo>
                <a:lnTo>
                  <a:pt x="2111" y="1377"/>
                </a:lnTo>
                <a:lnTo>
                  <a:pt x="2111" y="1377"/>
                </a:lnTo>
                <a:lnTo>
                  <a:pt x="2105" y="1377"/>
                </a:lnTo>
                <a:lnTo>
                  <a:pt x="2099" y="1377"/>
                </a:lnTo>
                <a:lnTo>
                  <a:pt x="2094" y="1375"/>
                </a:lnTo>
                <a:lnTo>
                  <a:pt x="2088" y="1374"/>
                </a:lnTo>
                <a:lnTo>
                  <a:pt x="2081" y="1370"/>
                </a:lnTo>
                <a:lnTo>
                  <a:pt x="2075" y="1364"/>
                </a:lnTo>
                <a:lnTo>
                  <a:pt x="2068" y="1356"/>
                </a:lnTo>
                <a:lnTo>
                  <a:pt x="2063" y="1349"/>
                </a:lnTo>
                <a:lnTo>
                  <a:pt x="2056" y="1341"/>
                </a:lnTo>
                <a:lnTo>
                  <a:pt x="2049" y="1334"/>
                </a:lnTo>
                <a:lnTo>
                  <a:pt x="2049" y="1334"/>
                </a:lnTo>
                <a:lnTo>
                  <a:pt x="2043" y="1335"/>
                </a:lnTo>
                <a:lnTo>
                  <a:pt x="2038" y="1338"/>
                </a:lnTo>
                <a:lnTo>
                  <a:pt x="2030" y="1344"/>
                </a:lnTo>
                <a:lnTo>
                  <a:pt x="2025" y="1347"/>
                </a:lnTo>
                <a:lnTo>
                  <a:pt x="2021" y="1350"/>
                </a:lnTo>
                <a:lnTo>
                  <a:pt x="2017" y="1351"/>
                </a:lnTo>
                <a:lnTo>
                  <a:pt x="2011" y="1351"/>
                </a:lnTo>
                <a:lnTo>
                  <a:pt x="2011" y="1351"/>
                </a:lnTo>
                <a:lnTo>
                  <a:pt x="2007" y="1350"/>
                </a:lnTo>
                <a:lnTo>
                  <a:pt x="2004" y="1349"/>
                </a:lnTo>
                <a:lnTo>
                  <a:pt x="2001" y="1347"/>
                </a:lnTo>
                <a:lnTo>
                  <a:pt x="1999" y="1343"/>
                </a:lnTo>
                <a:lnTo>
                  <a:pt x="1995" y="1338"/>
                </a:lnTo>
                <a:lnTo>
                  <a:pt x="1994" y="1330"/>
                </a:lnTo>
                <a:lnTo>
                  <a:pt x="1995" y="1323"/>
                </a:lnTo>
                <a:lnTo>
                  <a:pt x="1997" y="1316"/>
                </a:lnTo>
                <a:lnTo>
                  <a:pt x="2002" y="1309"/>
                </a:lnTo>
                <a:lnTo>
                  <a:pt x="2007" y="1304"/>
                </a:lnTo>
                <a:lnTo>
                  <a:pt x="2007" y="1304"/>
                </a:lnTo>
                <a:lnTo>
                  <a:pt x="1999" y="1297"/>
                </a:lnTo>
                <a:lnTo>
                  <a:pt x="1991" y="1291"/>
                </a:lnTo>
                <a:lnTo>
                  <a:pt x="1984" y="1284"/>
                </a:lnTo>
                <a:lnTo>
                  <a:pt x="1975" y="1278"/>
                </a:lnTo>
                <a:lnTo>
                  <a:pt x="1975" y="1278"/>
                </a:lnTo>
                <a:lnTo>
                  <a:pt x="1934" y="1302"/>
                </a:lnTo>
                <a:lnTo>
                  <a:pt x="1895" y="1326"/>
                </a:lnTo>
                <a:lnTo>
                  <a:pt x="1856" y="1351"/>
                </a:lnTo>
                <a:lnTo>
                  <a:pt x="1815" y="1374"/>
                </a:lnTo>
                <a:lnTo>
                  <a:pt x="1815" y="1374"/>
                </a:lnTo>
                <a:lnTo>
                  <a:pt x="1814" y="1386"/>
                </a:lnTo>
                <a:lnTo>
                  <a:pt x="1814" y="1398"/>
                </a:lnTo>
                <a:lnTo>
                  <a:pt x="1816" y="1409"/>
                </a:lnTo>
                <a:lnTo>
                  <a:pt x="1820" y="1418"/>
                </a:lnTo>
                <a:lnTo>
                  <a:pt x="1825" y="1428"/>
                </a:lnTo>
                <a:lnTo>
                  <a:pt x="1831" y="1435"/>
                </a:lnTo>
                <a:lnTo>
                  <a:pt x="1839" y="1443"/>
                </a:lnTo>
                <a:lnTo>
                  <a:pt x="1848" y="1448"/>
                </a:lnTo>
                <a:lnTo>
                  <a:pt x="1848" y="1448"/>
                </a:lnTo>
                <a:lnTo>
                  <a:pt x="1850" y="1458"/>
                </a:lnTo>
                <a:lnTo>
                  <a:pt x="1852" y="1465"/>
                </a:lnTo>
                <a:lnTo>
                  <a:pt x="1856" y="1472"/>
                </a:lnTo>
                <a:lnTo>
                  <a:pt x="1861" y="1478"/>
                </a:lnTo>
                <a:lnTo>
                  <a:pt x="1872" y="1489"/>
                </a:lnTo>
                <a:lnTo>
                  <a:pt x="1884" y="1500"/>
                </a:lnTo>
                <a:lnTo>
                  <a:pt x="1884" y="1500"/>
                </a:lnTo>
                <a:lnTo>
                  <a:pt x="1893" y="1499"/>
                </a:lnTo>
                <a:lnTo>
                  <a:pt x="1901" y="1500"/>
                </a:lnTo>
                <a:lnTo>
                  <a:pt x="1909" y="1503"/>
                </a:lnTo>
                <a:lnTo>
                  <a:pt x="1915" y="1508"/>
                </a:lnTo>
                <a:lnTo>
                  <a:pt x="1920" y="1515"/>
                </a:lnTo>
                <a:lnTo>
                  <a:pt x="1926" y="1522"/>
                </a:lnTo>
                <a:lnTo>
                  <a:pt x="1929" y="1531"/>
                </a:lnTo>
                <a:lnTo>
                  <a:pt x="1932" y="1539"/>
                </a:lnTo>
                <a:lnTo>
                  <a:pt x="1932" y="1539"/>
                </a:lnTo>
                <a:lnTo>
                  <a:pt x="1934" y="1536"/>
                </a:lnTo>
                <a:lnTo>
                  <a:pt x="1937" y="1533"/>
                </a:lnTo>
                <a:lnTo>
                  <a:pt x="1941" y="1531"/>
                </a:lnTo>
                <a:lnTo>
                  <a:pt x="1944" y="1529"/>
                </a:lnTo>
                <a:lnTo>
                  <a:pt x="1952" y="1526"/>
                </a:lnTo>
                <a:lnTo>
                  <a:pt x="1961" y="1526"/>
                </a:lnTo>
                <a:lnTo>
                  <a:pt x="1971" y="1528"/>
                </a:lnTo>
                <a:lnTo>
                  <a:pt x="1979" y="1530"/>
                </a:lnTo>
                <a:lnTo>
                  <a:pt x="1986" y="1532"/>
                </a:lnTo>
                <a:lnTo>
                  <a:pt x="1992" y="1535"/>
                </a:lnTo>
                <a:lnTo>
                  <a:pt x="1992" y="1535"/>
                </a:lnTo>
                <a:lnTo>
                  <a:pt x="1996" y="1533"/>
                </a:lnTo>
                <a:lnTo>
                  <a:pt x="2001" y="1529"/>
                </a:lnTo>
                <a:lnTo>
                  <a:pt x="2009" y="1520"/>
                </a:lnTo>
                <a:lnTo>
                  <a:pt x="2014" y="1515"/>
                </a:lnTo>
                <a:lnTo>
                  <a:pt x="2019" y="1511"/>
                </a:lnTo>
                <a:lnTo>
                  <a:pt x="2025" y="1507"/>
                </a:lnTo>
                <a:lnTo>
                  <a:pt x="2033" y="1506"/>
                </a:lnTo>
                <a:lnTo>
                  <a:pt x="2033" y="1506"/>
                </a:lnTo>
                <a:lnTo>
                  <a:pt x="2035" y="1506"/>
                </a:lnTo>
                <a:lnTo>
                  <a:pt x="2037" y="1508"/>
                </a:lnTo>
                <a:lnTo>
                  <a:pt x="2041" y="1511"/>
                </a:lnTo>
                <a:lnTo>
                  <a:pt x="2046" y="1515"/>
                </a:lnTo>
                <a:lnTo>
                  <a:pt x="2048" y="1516"/>
                </a:lnTo>
                <a:lnTo>
                  <a:pt x="2051" y="1517"/>
                </a:lnTo>
                <a:lnTo>
                  <a:pt x="2051" y="1517"/>
                </a:lnTo>
                <a:lnTo>
                  <a:pt x="2056" y="1515"/>
                </a:lnTo>
                <a:lnTo>
                  <a:pt x="2063" y="1513"/>
                </a:lnTo>
                <a:lnTo>
                  <a:pt x="2076" y="1505"/>
                </a:lnTo>
                <a:lnTo>
                  <a:pt x="2082" y="1502"/>
                </a:lnTo>
                <a:lnTo>
                  <a:pt x="2090" y="1501"/>
                </a:lnTo>
                <a:lnTo>
                  <a:pt x="2097" y="1501"/>
                </a:lnTo>
                <a:lnTo>
                  <a:pt x="2100" y="1502"/>
                </a:lnTo>
                <a:lnTo>
                  <a:pt x="2105" y="1504"/>
                </a:lnTo>
                <a:lnTo>
                  <a:pt x="2105" y="1504"/>
                </a:lnTo>
                <a:lnTo>
                  <a:pt x="2110" y="1508"/>
                </a:lnTo>
                <a:lnTo>
                  <a:pt x="2114" y="1514"/>
                </a:lnTo>
                <a:lnTo>
                  <a:pt x="2117" y="1521"/>
                </a:lnTo>
                <a:lnTo>
                  <a:pt x="2120" y="1529"/>
                </a:lnTo>
                <a:lnTo>
                  <a:pt x="2121" y="1537"/>
                </a:lnTo>
                <a:lnTo>
                  <a:pt x="2121" y="1546"/>
                </a:lnTo>
                <a:lnTo>
                  <a:pt x="2120" y="1554"/>
                </a:lnTo>
                <a:lnTo>
                  <a:pt x="2117" y="1563"/>
                </a:lnTo>
                <a:lnTo>
                  <a:pt x="2117" y="1563"/>
                </a:lnTo>
                <a:close/>
                <a:moveTo>
                  <a:pt x="1117" y="580"/>
                </a:moveTo>
                <a:lnTo>
                  <a:pt x="1117" y="580"/>
                </a:lnTo>
                <a:lnTo>
                  <a:pt x="1117" y="571"/>
                </a:lnTo>
                <a:lnTo>
                  <a:pt x="1116" y="566"/>
                </a:lnTo>
                <a:lnTo>
                  <a:pt x="1116" y="563"/>
                </a:lnTo>
                <a:lnTo>
                  <a:pt x="1114" y="561"/>
                </a:lnTo>
                <a:lnTo>
                  <a:pt x="1109" y="556"/>
                </a:lnTo>
                <a:lnTo>
                  <a:pt x="1109" y="556"/>
                </a:lnTo>
                <a:lnTo>
                  <a:pt x="1106" y="561"/>
                </a:lnTo>
                <a:lnTo>
                  <a:pt x="1102" y="565"/>
                </a:lnTo>
                <a:lnTo>
                  <a:pt x="1099" y="567"/>
                </a:lnTo>
                <a:lnTo>
                  <a:pt x="1096" y="569"/>
                </a:lnTo>
                <a:lnTo>
                  <a:pt x="1092" y="569"/>
                </a:lnTo>
                <a:lnTo>
                  <a:pt x="1087" y="569"/>
                </a:lnTo>
                <a:lnTo>
                  <a:pt x="1083" y="569"/>
                </a:lnTo>
                <a:lnTo>
                  <a:pt x="1079" y="568"/>
                </a:lnTo>
                <a:lnTo>
                  <a:pt x="1070" y="564"/>
                </a:lnTo>
                <a:lnTo>
                  <a:pt x="1064" y="557"/>
                </a:lnTo>
                <a:lnTo>
                  <a:pt x="1058" y="550"/>
                </a:lnTo>
                <a:lnTo>
                  <a:pt x="1056" y="546"/>
                </a:lnTo>
                <a:lnTo>
                  <a:pt x="1055" y="541"/>
                </a:lnTo>
                <a:lnTo>
                  <a:pt x="1055" y="541"/>
                </a:lnTo>
                <a:lnTo>
                  <a:pt x="1051" y="541"/>
                </a:lnTo>
                <a:lnTo>
                  <a:pt x="1048" y="542"/>
                </a:lnTo>
                <a:lnTo>
                  <a:pt x="1045" y="544"/>
                </a:lnTo>
                <a:lnTo>
                  <a:pt x="1041" y="546"/>
                </a:lnTo>
                <a:lnTo>
                  <a:pt x="1039" y="548"/>
                </a:lnTo>
                <a:lnTo>
                  <a:pt x="1038" y="550"/>
                </a:lnTo>
                <a:lnTo>
                  <a:pt x="1038" y="552"/>
                </a:lnTo>
                <a:lnTo>
                  <a:pt x="1038" y="554"/>
                </a:lnTo>
                <a:lnTo>
                  <a:pt x="1038" y="554"/>
                </a:lnTo>
                <a:lnTo>
                  <a:pt x="1042" y="559"/>
                </a:lnTo>
                <a:lnTo>
                  <a:pt x="1049" y="564"/>
                </a:lnTo>
                <a:lnTo>
                  <a:pt x="1057" y="570"/>
                </a:lnTo>
                <a:lnTo>
                  <a:pt x="1068" y="576"/>
                </a:lnTo>
                <a:lnTo>
                  <a:pt x="1080" y="580"/>
                </a:lnTo>
                <a:lnTo>
                  <a:pt x="1093" y="583"/>
                </a:lnTo>
                <a:lnTo>
                  <a:pt x="1099" y="583"/>
                </a:lnTo>
                <a:lnTo>
                  <a:pt x="1104" y="583"/>
                </a:lnTo>
                <a:lnTo>
                  <a:pt x="1111" y="582"/>
                </a:lnTo>
                <a:lnTo>
                  <a:pt x="1117" y="580"/>
                </a:lnTo>
                <a:lnTo>
                  <a:pt x="1117" y="580"/>
                </a:lnTo>
                <a:close/>
                <a:moveTo>
                  <a:pt x="341" y="66"/>
                </a:moveTo>
                <a:lnTo>
                  <a:pt x="341" y="66"/>
                </a:lnTo>
                <a:lnTo>
                  <a:pt x="330" y="90"/>
                </a:lnTo>
                <a:lnTo>
                  <a:pt x="319" y="112"/>
                </a:lnTo>
                <a:lnTo>
                  <a:pt x="306" y="133"/>
                </a:lnTo>
                <a:lnTo>
                  <a:pt x="292" y="153"/>
                </a:lnTo>
                <a:lnTo>
                  <a:pt x="277" y="171"/>
                </a:lnTo>
                <a:lnTo>
                  <a:pt x="260" y="187"/>
                </a:lnTo>
                <a:lnTo>
                  <a:pt x="251" y="194"/>
                </a:lnTo>
                <a:lnTo>
                  <a:pt x="241" y="202"/>
                </a:lnTo>
                <a:lnTo>
                  <a:pt x="231" y="208"/>
                </a:lnTo>
                <a:lnTo>
                  <a:pt x="220" y="215"/>
                </a:lnTo>
                <a:lnTo>
                  <a:pt x="220" y="215"/>
                </a:lnTo>
                <a:lnTo>
                  <a:pt x="222" y="217"/>
                </a:lnTo>
                <a:lnTo>
                  <a:pt x="222" y="219"/>
                </a:lnTo>
                <a:lnTo>
                  <a:pt x="220" y="220"/>
                </a:lnTo>
                <a:lnTo>
                  <a:pt x="218" y="221"/>
                </a:lnTo>
                <a:lnTo>
                  <a:pt x="216" y="222"/>
                </a:lnTo>
                <a:lnTo>
                  <a:pt x="214" y="223"/>
                </a:lnTo>
                <a:lnTo>
                  <a:pt x="213" y="226"/>
                </a:lnTo>
                <a:lnTo>
                  <a:pt x="212" y="229"/>
                </a:lnTo>
                <a:lnTo>
                  <a:pt x="212" y="229"/>
                </a:lnTo>
                <a:lnTo>
                  <a:pt x="215" y="231"/>
                </a:lnTo>
                <a:lnTo>
                  <a:pt x="217" y="231"/>
                </a:lnTo>
                <a:lnTo>
                  <a:pt x="223" y="230"/>
                </a:lnTo>
                <a:lnTo>
                  <a:pt x="230" y="230"/>
                </a:lnTo>
                <a:lnTo>
                  <a:pt x="233" y="230"/>
                </a:lnTo>
                <a:lnTo>
                  <a:pt x="235" y="231"/>
                </a:lnTo>
                <a:lnTo>
                  <a:pt x="235" y="231"/>
                </a:lnTo>
                <a:lnTo>
                  <a:pt x="260" y="215"/>
                </a:lnTo>
                <a:lnTo>
                  <a:pt x="284" y="196"/>
                </a:lnTo>
                <a:lnTo>
                  <a:pt x="308" y="176"/>
                </a:lnTo>
                <a:lnTo>
                  <a:pt x="319" y="166"/>
                </a:lnTo>
                <a:lnTo>
                  <a:pt x="329" y="154"/>
                </a:lnTo>
                <a:lnTo>
                  <a:pt x="339" y="142"/>
                </a:lnTo>
                <a:lnTo>
                  <a:pt x="347" y="130"/>
                </a:lnTo>
                <a:lnTo>
                  <a:pt x="355" y="117"/>
                </a:lnTo>
                <a:lnTo>
                  <a:pt x="361" y="103"/>
                </a:lnTo>
                <a:lnTo>
                  <a:pt x="367" y="90"/>
                </a:lnTo>
                <a:lnTo>
                  <a:pt x="371" y="75"/>
                </a:lnTo>
                <a:lnTo>
                  <a:pt x="373" y="58"/>
                </a:lnTo>
                <a:lnTo>
                  <a:pt x="373" y="42"/>
                </a:lnTo>
                <a:lnTo>
                  <a:pt x="373" y="42"/>
                </a:lnTo>
                <a:lnTo>
                  <a:pt x="374" y="39"/>
                </a:lnTo>
                <a:lnTo>
                  <a:pt x="375" y="38"/>
                </a:lnTo>
                <a:lnTo>
                  <a:pt x="377" y="38"/>
                </a:lnTo>
                <a:lnTo>
                  <a:pt x="377" y="38"/>
                </a:lnTo>
                <a:lnTo>
                  <a:pt x="374" y="32"/>
                </a:lnTo>
                <a:lnTo>
                  <a:pt x="370" y="26"/>
                </a:lnTo>
                <a:lnTo>
                  <a:pt x="364" y="23"/>
                </a:lnTo>
                <a:lnTo>
                  <a:pt x="356" y="21"/>
                </a:lnTo>
                <a:lnTo>
                  <a:pt x="356" y="21"/>
                </a:lnTo>
                <a:lnTo>
                  <a:pt x="356" y="26"/>
                </a:lnTo>
                <a:lnTo>
                  <a:pt x="354" y="31"/>
                </a:lnTo>
                <a:lnTo>
                  <a:pt x="347" y="41"/>
                </a:lnTo>
                <a:lnTo>
                  <a:pt x="344" y="48"/>
                </a:lnTo>
                <a:lnTo>
                  <a:pt x="342" y="53"/>
                </a:lnTo>
                <a:lnTo>
                  <a:pt x="341" y="60"/>
                </a:lnTo>
                <a:lnTo>
                  <a:pt x="341" y="66"/>
                </a:lnTo>
                <a:lnTo>
                  <a:pt x="341" y="66"/>
                </a:lnTo>
                <a:close/>
                <a:moveTo>
                  <a:pt x="200" y="206"/>
                </a:moveTo>
                <a:lnTo>
                  <a:pt x="200" y="206"/>
                </a:lnTo>
                <a:lnTo>
                  <a:pt x="222" y="191"/>
                </a:lnTo>
                <a:lnTo>
                  <a:pt x="245" y="174"/>
                </a:lnTo>
                <a:lnTo>
                  <a:pt x="254" y="166"/>
                </a:lnTo>
                <a:lnTo>
                  <a:pt x="265" y="156"/>
                </a:lnTo>
                <a:lnTo>
                  <a:pt x="274" y="145"/>
                </a:lnTo>
                <a:lnTo>
                  <a:pt x="283" y="134"/>
                </a:lnTo>
                <a:lnTo>
                  <a:pt x="291" y="124"/>
                </a:lnTo>
                <a:lnTo>
                  <a:pt x="298" y="112"/>
                </a:lnTo>
                <a:lnTo>
                  <a:pt x="306" y="100"/>
                </a:lnTo>
                <a:lnTo>
                  <a:pt x="312" y="87"/>
                </a:lnTo>
                <a:lnTo>
                  <a:pt x="318" y="75"/>
                </a:lnTo>
                <a:lnTo>
                  <a:pt x="322" y="61"/>
                </a:lnTo>
                <a:lnTo>
                  <a:pt x="326" y="47"/>
                </a:lnTo>
                <a:lnTo>
                  <a:pt x="329" y="32"/>
                </a:lnTo>
                <a:lnTo>
                  <a:pt x="329" y="32"/>
                </a:lnTo>
                <a:lnTo>
                  <a:pt x="315" y="37"/>
                </a:lnTo>
                <a:lnTo>
                  <a:pt x="304" y="45"/>
                </a:lnTo>
                <a:lnTo>
                  <a:pt x="292" y="52"/>
                </a:lnTo>
                <a:lnTo>
                  <a:pt x="281" y="61"/>
                </a:lnTo>
                <a:lnTo>
                  <a:pt x="270" y="70"/>
                </a:lnTo>
                <a:lnTo>
                  <a:pt x="262" y="80"/>
                </a:lnTo>
                <a:lnTo>
                  <a:pt x="252" y="91"/>
                </a:lnTo>
                <a:lnTo>
                  <a:pt x="245" y="101"/>
                </a:lnTo>
                <a:lnTo>
                  <a:pt x="237" y="113"/>
                </a:lnTo>
                <a:lnTo>
                  <a:pt x="230" y="126"/>
                </a:lnTo>
                <a:lnTo>
                  <a:pt x="223" y="138"/>
                </a:lnTo>
                <a:lnTo>
                  <a:pt x="218" y="152"/>
                </a:lnTo>
                <a:lnTo>
                  <a:pt x="207" y="178"/>
                </a:lnTo>
                <a:lnTo>
                  <a:pt x="200" y="206"/>
                </a:lnTo>
                <a:lnTo>
                  <a:pt x="200" y="206"/>
                </a:lnTo>
                <a:close/>
                <a:moveTo>
                  <a:pt x="250" y="242"/>
                </a:moveTo>
                <a:lnTo>
                  <a:pt x="250" y="242"/>
                </a:lnTo>
                <a:lnTo>
                  <a:pt x="263" y="255"/>
                </a:lnTo>
                <a:lnTo>
                  <a:pt x="277" y="268"/>
                </a:lnTo>
                <a:lnTo>
                  <a:pt x="291" y="280"/>
                </a:lnTo>
                <a:lnTo>
                  <a:pt x="305" y="292"/>
                </a:lnTo>
                <a:lnTo>
                  <a:pt x="334" y="314"/>
                </a:lnTo>
                <a:lnTo>
                  <a:pt x="362" y="338"/>
                </a:lnTo>
                <a:lnTo>
                  <a:pt x="362" y="338"/>
                </a:lnTo>
                <a:lnTo>
                  <a:pt x="384" y="355"/>
                </a:lnTo>
                <a:lnTo>
                  <a:pt x="404" y="374"/>
                </a:lnTo>
                <a:lnTo>
                  <a:pt x="445" y="412"/>
                </a:lnTo>
                <a:lnTo>
                  <a:pt x="466" y="431"/>
                </a:lnTo>
                <a:lnTo>
                  <a:pt x="487" y="448"/>
                </a:lnTo>
                <a:lnTo>
                  <a:pt x="508" y="466"/>
                </a:lnTo>
                <a:lnTo>
                  <a:pt x="531" y="481"/>
                </a:lnTo>
                <a:lnTo>
                  <a:pt x="531" y="481"/>
                </a:lnTo>
                <a:lnTo>
                  <a:pt x="555" y="469"/>
                </a:lnTo>
                <a:lnTo>
                  <a:pt x="578" y="454"/>
                </a:lnTo>
                <a:lnTo>
                  <a:pt x="589" y="445"/>
                </a:lnTo>
                <a:lnTo>
                  <a:pt x="599" y="435"/>
                </a:lnTo>
                <a:lnTo>
                  <a:pt x="610" y="426"/>
                </a:lnTo>
                <a:lnTo>
                  <a:pt x="619" y="416"/>
                </a:lnTo>
                <a:lnTo>
                  <a:pt x="628" y="405"/>
                </a:lnTo>
                <a:lnTo>
                  <a:pt x="637" y="394"/>
                </a:lnTo>
                <a:lnTo>
                  <a:pt x="643" y="381"/>
                </a:lnTo>
                <a:lnTo>
                  <a:pt x="649" y="368"/>
                </a:lnTo>
                <a:lnTo>
                  <a:pt x="655" y="354"/>
                </a:lnTo>
                <a:lnTo>
                  <a:pt x="659" y="340"/>
                </a:lnTo>
                <a:lnTo>
                  <a:pt x="662" y="324"/>
                </a:lnTo>
                <a:lnTo>
                  <a:pt x="664" y="308"/>
                </a:lnTo>
                <a:lnTo>
                  <a:pt x="664" y="308"/>
                </a:lnTo>
                <a:lnTo>
                  <a:pt x="633" y="275"/>
                </a:lnTo>
                <a:lnTo>
                  <a:pt x="601" y="242"/>
                </a:lnTo>
                <a:lnTo>
                  <a:pt x="569" y="211"/>
                </a:lnTo>
                <a:lnTo>
                  <a:pt x="536" y="179"/>
                </a:lnTo>
                <a:lnTo>
                  <a:pt x="502" y="149"/>
                </a:lnTo>
                <a:lnTo>
                  <a:pt x="466" y="120"/>
                </a:lnTo>
                <a:lnTo>
                  <a:pt x="430" y="92"/>
                </a:lnTo>
                <a:lnTo>
                  <a:pt x="392" y="66"/>
                </a:lnTo>
                <a:lnTo>
                  <a:pt x="392" y="66"/>
                </a:lnTo>
                <a:lnTo>
                  <a:pt x="387" y="81"/>
                </a:lnTo>
                <a:lnTo>
                  <a:pt x="382" y="95"/>
                </a:lnTo>
                <a:lnTo>
                  <a:pt x="376" y="109"/>
                </a:lnTo>
                <a:lnTo>
                  <a:pt x="369" y="122"/>
                </a:lnTo>
                <a:lnTo>
                  <a:pt x="362" y="134"/>
                </a:lnTo>
                <a:lnTo>
                  <a:pt x="354" y="147"/>
                </a:lnTo>
                <a:lnTo>
                  <a:pt x="346" y="158"/>
                </a:lnTo>
                <a:lnTo>
                  <a:pt x="337" y="170"/>
                </a:lnTo>
                <a:lnTo>
                  <a:pt x="328" y="181"/>
                </a:lnTo>
                <a:lnTo>
                  <a:pt x="319" y="190"/>
                </a:lnTo>
                <a:lnTo>
                  <a:pt x="308" y="200"/>
                </a:lnTo>
                <a:lnTo>
                  <a:pt x="297" y="209"/>
                </a:lnTo>
                <a:lnTo>
                  <a:pt x="275" y="227"/>
                </a:lnTo>
                <a:lnTo>
                  <a:pt x="250" y="242"/>
                </a:lnTo>
                <a:lnTo>
                  <a:pt x="250" y="242"/>
                </a:lnTo>
                <a:close/>
                <a:moveTo>
                  <a:pt x="537" y="499"/>
                </a:moveTo>
                <a:lnTo>
                  <a:pt x="537" y="499"/>
                </a:lnTo>
                <a:lnTo>
                  <a:pt x="557" y="518"/>
                </a:lnTo>
                <a:lnTo>
                  <a:pt x="579" y="536"/>
                </a:lnTo>
                <a:lnTo>
                  <a:pt x="623" y="572"/>
                </a:lnTo>
                <a:lnTo>
                  <a:pt x="668" y="608"/>
                </a:lnTo>
                <a:lnTo>
                  <a:pt x="713" y="642"/>
                </a:lnTo>
                <a:lnTo>
                  <a:pt x="804" y="711"/>
                </a:lnTo>
                <a:lnTo>
                  <a:pt x="849" y="745"/>
                </a:lnTo>
                <a:lnTo>
                  <a:pt x="891" y="781"/>
                </a:lnTo>
                <a:lnTo>
                  <a:pt x="891" y="781"/>
                </a:lnTo>
                <a:lnTo>
                  <a:pt x="914" y="772"/>
                </a:lnTo>
                <a:lnTo>
                  <a:pt x="926" y="765"/>
                </a:lnTo>
                <a:lnTo>
                  <a:pt x="936" y="758"/>
                </a:lnTo>
                <a:lnTo>
                  <a:pt x="936" y="758"/>
                </a:lnTo>
                <a:lnTo>
                  <a:pt x="950" y="746"/>
                </a:lnTo>
                <a:lnTo>
                  <a:pt x="966" y="729"/>
                </a:lnTo>
                <a:lnTo>
                  <a:pt x="981" y="712"/>
                </a:lnTo>
                <a:lnTo>
                  <a:pt x="986" y="703"/>
                </a:lnTo>
                <a:lnTo>
                  <a:pt x="990" y="697"/>
                </a:lnTo>
                <a:lnTo>
                  <a:pt x="990" y="697"/>
                </a:lnTo>
                <a:lnTo>
                  <a:pt x="990" y="693"/>
                </a:lnTo>
                <a:lnTo>
                  <a:pt x="989" y="690"/>
                </a:lnTo>
                <a:lnTo>
                  <a:pt x="988" y="686"/>
                </a:lnTo>
                <a:lnTo>
                  <a:pt x="988" y="684"/>
                </a:lnTo>
                <a:lnTo>
                  <a:pt x="988" y="684"/>
                </a:lnTo>
                <a:lnTo>
                  <a:pt x="989" y="677"/>
                </a:lnTo>
                <a:lnTo>
                  <a:pt x="992" y="671"/>
                </a:lnTo>
                <a:lnTo>
                  <a:pt x="1001" y="659"/>
                </a:lnTo>
                <a:lnTo>
                  <a:pt x="1009" y="647"/>
                </a:lnTo>
                <a:lnTo>
                  <a:pt x="1012" y="642"/>
                </a:lnTo>
                <a:lnTo>
                  <a:pt x="1015" y="635"/>
                </a:lnTo>
                <a:lnTo>
                  <a:pt x="1015" y="635"/>
                </a:lnTo>
                <a:lnTo>
                  <a:pt x="1012" y="627"/>
                </a:lnTo>
                <a:lnTo>
                  <a:pt x="1008" y="621"/>
                </a:lnTo>
                <a:lnTo>
                  <a:pt x="1001" y="608"/>
                </a:lnTo>
                <a:lnTo>
                  <a:pt x="991" y="597"/>
                </a:lnTo>
                <a:lnTo>
                  <a:pt x="980" y="586"/>
                </a:lnTo>
                <a:lnTo>
                  <a:pt x="971" y="576"/>
                </a:lnTo>
                <a:lnTo>
                  <a:pt x="960" y="566"/>
                </a:lnTo>
                <a:lnTo>
                  <a:pt x="950" y="554"/>
                </a:lnTo>
                <a:lnTo>
                  <a:pt x="943" y="541"/>
                </a:lnTo>
                <a:lnTo>
                  <a:pt x="943" y="541"/>
                </a:lnTo>
                <a:lnTo>
                  <a:pt x="937" y="539"/>
                </a:lnTo>
                <a:lnTo>
                  <a:pt x="933" y="536"/>
                </a:lnTo>
                <a:lnTo>
                  <a:pt x="926" y="531"/>
                </a:lnTo>
                <a:lnTo>
                  <a:pt x="922" y="527"/>
                </a:lnTo>
                <a:lnTo>
                  <a:pt x="919" y="525"/>
                </a:lnTo>
                <a:lnTo>
                  <a:pt x="914" y="523"/>
                </a:lnTo>
                <a:lnTo>
                  <a:pt x="909" y="522"/>
                </a:lnTo>
                <a:lnTo>
                  <a:pt x="909" y="522"/>
                </a:lnTo>
                <a:lnTo>
                  <a:pt x="900" y="514"/>
                </a:lnTo>
                <a:lnTo>
                  <a:pt x="891" y="504"/>
                </a:lnTo>
                <a:lnTo>
                  <a:pt x="874" y="485"/>
                </a:lnTo>
                <a:lnTo>
                  <a:pt x="866" y="475"/>
                </a:lnTo>
                <a:lnTo>
                  <a:pt x="856" y="466"/>
                </a:lnTo>
                <a:lnTo>
                  <a:pt x="845" y="459"/>
                </a:lnTo>
                <a:lnTo>
                  <a:pt x="835" y="453"/>
                </a:lnTo>
                <a:lnTo>
                  <a:pt x="835" y="453"/>
                </a:lnTo>
                <a:lnTo>
                  <a:pt x="819" y="433"/>
                </a:lnTo>
                <a:lnTo>
                  <a:pt x="803" y="415"/>
                </a:lnTo>
                <a:lnTo>
                  <a:pt x="785" y="398"/>
                </a:lnTo>
                <a:lnTo>
                  <a:pt x="767" y="381"/>
                </a:lnTo>
                <a:lnTo>
                  <a:pt x="749" y="365"/>
                </a:lnTo>
                <a:lnTo>
                  <a:pt x="730" y="350"/>
                </a:lnTo>
                <a:lnTo>
                  <a:pt x="709" y="336"/>
                </a:lnTo>
                <a:lnTo>
                  <a:pt x="688" y="323"/>
                </a:lnTo>
                <a:lnTo>
                  <a:pt x="688" y="323"/>
                </a:lnTo>
                <a:lnTo>
                  <a:pt x="684" y="338"/>
                </a:lnTo>
                <a:lnTo>
                  <a:pt x="678" y="352"/>
                </a:lnTo>
                <a:lnTo>
                  <a:pt x="672" y="367"/>
                </a:lnTo>
                <a:lnTo>
                  <a:pt x="667" y="381"/>
                </a:lnTo>
                <a:lnTo>
                  <a:pt x="659" y="394"/>
                </a:lnTo>
                <a:lnTo>
                  <a:pt x="652" y="406"/>
                </a:lnTo>
                <a:lnTo>
                  <a:pt x="643" y="419"/>
                </a:lnTo>
                <a:lnTo>
                  <a:pt x="634" y="430"/>
                </a:lnTo>
                <a:lnTo>
                  <a:pt x="625" y="442"/>
                </a:lnTo>
                <a:lnTo>
                  <a:pt x="614" y="451"/>
                </a:lnTo>
                <a:lnTo>
                  <a:pt x="603" y="462"/>
                </a:lnTo>
                <a:lnTo>
                  <a:pt x="592" y="471"/>
                </a:lnTo>
                <a:lnTo>
                  <a:pt x="579" y="479"/>
                </a:lnTo>
                <a:lnTo>
                  <a:pt x="566" y="487"/>
                </a:lnTo>
                <a:lnTo>
                  <a:pt x="552" y="493"/>
                </a:lnTo>
                <a:lnTo>
                  <a:pt x="537" y="499"/>
                </a:lnTo>
                <a:lnTo>
                  <a:pt x="537" y="499"/>
                </a:lnTo>
                <a:close/>
                <a:moveTo>
                  <a:pt x="1055" y="624"/>
                </a:moveTo>
                <a:lnTo>
                  <a:pt x="1055" y="624"/>
                </a:lnTo>
                <a:lnTo>
                  <a:pt x="1058" y="622"/>
                </a:lnTo>
                <a:lnTo>
                  <a:pt x="1062" y="618"/>
                </a:lnTo>
                <a:lnTo>
                  <a:pt x="1063" y="614"/>
                </a:lnTo>
                <a:lnTo>
                  <a:pt x="1064" y="611"/>
                </a:lnTo>
                <a:lnTo>
                  <a:pt x="1066" y="595"/>
                </a:lnTo>
                <a:lnTo>
                  <a:pt x="1066" y="595"/>
                </a:lnTo>
                <a:lnTo>
                  <a:pt x="1063" y="594"/>
                </a:lnTo>
                <a:lnTo>
                  <a:pt x="1061" y="592"/>
                </a:lnTo>
                <a:lnTo>
                  <a:pt x="1058" y="591"/>
                </a:lnTo>
                <a:lnTo>
                  <a:pt x="1055" y="591"/>
                </a:lnTo>
                <a:lnTo>
                  <a:pt x="1055" y="591"/>
                </a:lnTo>
                <a:lnTo>
                  <a:pt x="1055" y="624"/>
                </a:lnTo>
                <a:lnTo>
                  <a:pt x="1055" y="624"/>
                </a:lnTo>
                <a:close/>
                <a:moveTo>
                  <a:pt x="1129" y="997"/>
                </a:moveTo>
                <a:lnTo>
                  <a:pt x="1129" y="997"/>
                </a:lnTo>
                <a:lnTo>
                  <a:pt x="1148" y="997"/>
                </a:lnTo>
                <a:lnTo>
                  <a:pt x="1169" y="994"/>
                </a:lnTo>
                <a:lnTo>
                  <a:pt x="1178" y="992"/>
                </a:lnTo>
                <a:lnTo>
                  <a:pt x="1188" y="989"/>
                </a:lnTo>
                <a:lnTo>
                  <a:pt x="1197" y="986"/>
                </a:lnTo>
                <a:lnTo>
                  <a:pt x="1204" y="981"/>
                </a:lnTo>
                <a:lnTo>
                  <a:pt x="1204" y="981"/>
                </a:lnTo>
                <a:lnTo>
                  <a:pt x="1210" y="977"/>
                </a:lnTo>
                <a:lnTo>
                  <a:pt x="1217" y="971"/>
                </a:lnTo>
                <a:lnTo>
                  <a:pt x="1232" y="957"/>
                </a:lnTo>
                <a:lnTo>
                  <a:pt x="1247" y="940"/>
                </a:lnTo>
                <a:lnTo>
                  <a:pt x="1252" y="931"/>
                </a:lnTo>
                <a:lnTo>
                  <a:pt x="1257" y="924"/>
                </a:lnTo>
                <a:lnTo>
                  <a:pt x="1257" y="924"/>
                </a:lnTo>
                <a:lnTo>
                  <a:pt x="1263" y="911"/>
                </a:lnTo>
                <a:lnTo>
                  <a:pt x="1268" y="893"/>
                </a:lnTo>
                <a:lnTo>
                  <a:pt x="1270" y="883"/>
                </a:lnTo>
                <a:lnTo>
                  <a:pt x="1272" y="873"/>
                </a:lnTo>
                <a:lnTo>
                  <a:pt x="1272" y="865"/>
                </a:lnTo>
                <a:lnTo>
                  <a:pt x="1269" y="858"/>
                </a:lnTo>
                <a:lnTo>
                  <a:pt x="1269" y="858"/>
                </a:lnTo>
                <a:lnTo>
                  <a:pt x="1266" y="851"/>
                </a:lnTo>
                <a:lnTo>
                  <a:pt x="1260" y="843"/>
                </a:lnTo>
                <a:lnTo>
                  <a:pt x="1251" y="837"/>
                </a:lnTo>
                <a:lnTo>
                  <a:pt x="1242" y="830"/>
                </a:lnTo>
                <a:lnTo>
                  <a:pt x="1222" y="818"/>
                </a:lnTo>
                <a:lnTo>
                  <a:pt x="1214" y="811"/>
                </a:lnTo>
                <a:lnTo>
                  <a:pt x="1206" y="805"/>
                </a:lnTo>
                <a:lnTo>
                  <a:pt x="1206" y="805"/>
                </a:lnTo>
                <a:lnTo>
                  <a:pt x="1203" y="802"/>
                </a:lnTo>
                <a:lnTo>
                  <a:pt x="1201" y="797"/>
                </a:lnTo>
                <a:lnTo>
                  <a:pt x="1198" y="793"/>
                </a:lnTo>
                <a:lnTo>
                  <a:pt x="1195" y="790"/>
                </a:lnTo>
                <a:lnTo>
                  <a:pt x="1195" y="790"/>
                </a:lnTo>
                <a:lnTo>
                  <a:pt x="1188" y="784"/>
                </a:lnTo>
                <a:lnTo>
                  <a:pt x="1180" y="779"/>
                </a:lnTo>
                <a:lnTo>
                  <a:pt x="1180" y="779"/>
                </a:lnTo>
                <a:lnTo>
                  <a:pt x="1159" y="761"/>
                </a:lnTo>
                <a:lnTo>
                  <a:pt x="1137" y="742"/>
                </a:lnTo>
                <a:lnTo>
                  <a:pt x="1115" y="723"/>
                </a:lnTo>
                <a:lnTo>
                  <a:pt x="1104" y="715"/>
                </a:lnTo>
                <a:lnTo>
                  <a:pt x="1096" y="709"/>
                </a:lnTo>
                <a:lnTo>
                  <a:pt x="1096" y="709"/>
                </a:lnTo>
                <a:lnTo>
                  <a:pt x="1092" y="721"/>
                </a:lnTo>
                <a:lnTo>
                  <a:pt x="1086" y="733"/>
                </a:lnTo>
                <a:lnTo>
                  <a:pt x="1081" y="745"/>
                </a:lnTo>
                <a:lnTo>
                  <a:pt x="1074" y="756"/>
                </a:lnTo>
                <a:lnTo>
                  <a:pt x="1067" y="766"/>
                </a:lnTo>
                <a:lnTo>
                  <a:pt x="1060" y="776"/>
                </a:lnTo>
                <a:lnTo>
                  <a:pt x="1052" y="785"/>
                </a:lnTo>
                <a:lnTo>
                  <a:pt x="1042" y="794"/>
                </a:lnTo>
                <a:lnTo>
                  <a:pt x="1034" y="804"/>
                </a:lnTo>
                <a:lnTo>
                  <a:pt x="1024" y="811"/>
                </a:lnTo>
                <a:lnTo>
                  <a:pt x="1013" y="819"/>
                </a:lnTo>
                <a:lnTo>
                  <a:pt x="1003" y="825"/>
                </a:lnTo>
                <a:lnTo>
                  <a:pt x="992" y="832"/>
                </a:lnTo>
                <a:lnTo>
                  <a:pt x="981" y="838"/>
                </a:lnTo>
                <a:lnTo>
                  <a:pt x="970" y="843"/>
                </a:lnTo>
                <a:lnTo>
                  <a:pt x="958" y="848"/>
                </a:lnTo>
                <a:lnTo>
                  <a:pt x="958" y="848"/>
                </a:lnTo>
                <a:lnTo>
                  <a:pt x="998" y="886"/>
                </a:lnTo>
                <a:lnTo>
                  <a:pt x="1040" y="926"/>
                </a:lnTo>
                <a:lnTo>
                  <a:pt x="1061" y="945"/>
                </a:lnTo>
                <a:lnTo>
                  <a:pt x="1083" y="964"/>
                </a:lnTo>
                <a:lnTo>
                  <a:pt x="1106" y="981"/>
                </a:lnTo>
                <a:lnTo>
                  <a:pt x="1129" y="997"/>
                </a:lnTo>
                <a:lnTo>
                  <a:pt x="1129" y="997"/>
                </a:lnTo>
                <a:close/>
                <a:moveTo>
                  <a:pt x="997" y="737"/>
                </a:moveTo>
                <a:lnTo>
                  <a:pt x="997" y="737"/>
                </a:lnTo>
                <a:lnTo>
                  <a:pt x="995" y="737"/>
                </a:lnTo>
                <a:lnTo>
                  <a:pt x="994" y="739"/>
                </a:lnTo>
                <a:lnTo>
                  <a:pt x="992" y="741"/>
                </a:lnTo>
                <a:lnTo>
                  <a:pt x="990" y="741"/>
                </a:lnTo>
                <a:lnTo>
                  <a:pt x="990" y="741"/>
                </a:lnTo>
                <a:lnTo>
                  <a:pt x="991" y="738"/>
                </a:lnTo>
                <a:lnTo>
                  <a:pt x="993" y="736"/>
                </a:lnTo>
                <a:lnTo>
                  <a:pt x="994" y="733"/>
                </a:lnTo>
                <a:lnTo>
                  <a:pt x="993" y="732"/>
                </a:lnTo>
                <a:lnTo>
                  <a:pt x="992" y="731"/>
                </a:lnTo>
                <a:lnTo>
                  <a:pt x="992" y="731"/>
                </a:lnTo>
                <a:lnTo>
                  <a:pt x="971" y="752"/>
                </a:lnTo>
                <a:lnTo>
                  <a:pt x="959" y="763"/>
                </a:lnTo>
                <a:lnTo>
                  <a:pt x="947" y="773"/>
                </a:lnTo>
                <a:lnTo>
                  <a:pt x="947" y="773"/>
                </a:lnTo>
                <a:lnTo>
                  <a:pt x="948" y="777"/>
                </a:lnTo>
                <a:lnTo>
                  <a:pt x="948" y="778"/>
                </a:lnTo>
                <a:lnTo>
                  <a:pt x="947" y="779"/>
                </a:lnTo>
                <a:lnTo>
                  <a:pt x="945" y="780"/>
                </a:lnTo>
                <a:lnTo>
                  <a:pt x="943" y="783"/>
                </a:lnTo>
                <a:lnTo>
                  <a:pt x="943" y="783"/>
                </a:lnTo>
                <a:lnTo>
                  <a:pt x="948" y="784"/>
                </a:lnTo>
                <a:lnTo>
                  <a:pt x="951" y="785"/>
                </a:lnTo>
                <a:lnTo>
                  <a:pt x="952" y="785"/>
                </a:lnTo>
                <a:lnTo>
                  <a:pt x="951" y="787"/>
                </a:lnTo>
                <a:lnTo>
                  <a:pt x="947" y="790"/>
                </a:lnTo>
                <a:lnTo>
                  <a:pt x="947" y="790"/>
                </a:lnTo>
                <a:lnTo>
                  <a:pt x="949" y="791"/>
                </a:lnTo>
                <a:lnTo>
                  <a:pt x="950" y="790"/>
                </a:lnTo>
                <a:lnTo>
                  <a:pt x="954" y="789"/>
                </a:lnTo>
                <a:lnTo>
                  <a:pt x="956" y="788"/>
                </a:lnTo>
                <a:lnTo>
                  <a:pt x="957" y="789"/>
                </a:lnTo>
                <a:lnTo>
                  <a:pt x="958" y="790"/>
                </a:lnTo>
                <a:lnTo>
                  <a:pt x="958" y="790"/>
                </a:lnTo>
                <a:lnTo>
                  <a:pt x="956" y="794"/>
                </a:lnTo>
                <a:lnTo>
                  <a:pt x="957" y="796"/>
                </a:lnTo>
                <a:lnTo>
                  <a:pt x="959" y="798"/>
                </a:lnTo>
                <a:lnTo>
                  <a:pt x="962" y="799"/>
                </a:lnTo>
                <a:lnTo>
                  <a:pt x="970" y="802"/>
                </a:lnTo>
                <a:lnTo>
                  <a:pt x="974" y="804"/>
                </a:lnTo>
                <a:lnTo>
                  <a:pt x="977" y="805"/>
                </a:lnTo>
                <a:lnTo>
                  <a:pt x="977" y="805"/>
                </a:lnTo>
                <a:lnTo>
                  <a:pt x="975" y="805"/>
                </a:lnTo>
                <a:lnTo>
                  <a:pt x="974" y="806"/>
                </a:lnTo>
                <a:lnTo>
                  <a:pt x="974" y="808"/>
                </a:lnTo>
                <a:lnTo>
                  <a:pt x="974" y="810"/>
                </a:lnTo>
                <a:lnTo>
                  <a:pt x="974" y="811"/>
                </a:lnTo>
                <a:lnTo>
                  <a:pt x="973" y="811"/>
                </a:lnTo>
                <a:lnTo>
                  <a:pt x="973" y="811"/>
                </a:lnTo>
                <a:lnTo>
                  <a:pt x="965" y="814"/>
                </a:lnTo>
                <a:lnTo>
                  <a:pt x="962" y="815"/>
                </a:lnTo>
                <a:lnTo>
                  <a:pt x="963" y="814"/>
                </a:lnTo>
                <a:lnTo>
                  <a:pt x="968" y="813"/>
                </a:lnTo>
                <a:lnTo>
                  <a:pt x="968" y="813"/>
                </a:lnTo>
                <a:lnTo>
                  <a:pt x="979" y="810"/>
                </a:lnTo>
                <a:lnTo>
                  <a:pt x="990" y="806"/>
                </a:lnTo>
                <a:lnTo>
                  <a:pt x="1010" y="796"/>
                </a:lnTo>
                <a:lnTo>
                  <a:pt x="1010" y="796"/>
                </a:lnTo>
                <a:lnTo>
                  <a:pt x="1016" y="790"/>
                </a:lnTo>
                <a:lnTo>
                  <a:pt x="1021" y="785"/>
                </a:lnTo>
                <a:lnTo>
                  <a:pt x="1025" y="779"/>
                </a:lnTo>
                <a:lnTo>
                  <a:pt x="1030" y="773"/>
                </a:lnTo>
                <a:lnTo>
                  <a:pt x="1030" y="773"/>
                </a:lnTo>
                <a:lnTo>
                  <a:pt x="1027" y="773"/>
                </a:lnTo>
                <a:lnTo>
                  <a:pt x="1026" y="773"/>
                </a:lnTo>
                <a:lnTo>
                  <a:pt x="1024" y="775"/>
                </a:lnTo>
                <a:lnTo>
                  <a:pt x="1023" y="777"/>
                </a:lnTo>
                <a:lnTo>
                  <a:pt x="1021" y="777"/>
                </a:lnTo>
                <a:lnTo>
                  <a:pt x="1019" y="777"/>
                </a:lnTo>
                <a:lnTo>
                  <a:pt x="1019" y="777"/>
                </a:lnTo>
                <a:lnTo>
                  <a:pt x="1019" y="774"/>
                </a:lnTo>
                <a:lnTo>
                  <a:pt x="1018" y="773"/>
                </a:lnTo>
                <a:lnTo>
                  <a:pt x="1016" y="771"/>
                </a:lnTo>
                <a:lnTo>
                  <a:pt x="1015" y="768"/>
                </a:lnTo>
                <a:lnTo>
                  <a:pt x="1015" y="768"/>
                </a:lnTo>
                <a:lnTo>
                  <a:pt x="1019" y="766"/>
                </a:lnTo>
                <a:lnTo>
                  <a:pt x="1019" y="766"/>
                </a:lnTo>
                <a:lnTo>
                  <a:pt x="1018" y="766"/>
                </a:lnTo>
                <a:lnTo>
                  <a:pt x="1016" y="766"/>
                </a:lnTo>
                <a:lnTo>
                  <a:pt x="1013" y="765"/>
                </a:lnTo>
                <a:lnTo>
                  <a:pt x="1012" y="764"/>
                </a:lnTo>
                <a:lnTo>
                  <a:pt x="1012" y="764"/>
                </a:lnTo>
                <a:lnTo>
                  <a:pt x="1013" y="760"/>
                </a:lnTo>
                <a:lnTo>
                  <a:pt x="1013" y="754"/>
                </a:lnTo>
                <a:lnTo>
                  <a:pt x="1012" y="750"/>
                </a:lnTo>
                <a:lnTo>
                  <a:pt x="1012" y="747"/>
                </a:lnTo>
                <a:lnTo>
                  <a:pt x="1012" y="747"/>
                </a:lnTo>
                <a:lnTo>
                  <a:pt x="1010" y="749"/>
                </a:lnTo>
                <a:lnTo>
                  <a:pt x="1007" y="750"/>
                </a:lnTo>
                <a:lnTo>
                  <a:pt x="998" y="751"/>
                </a:lnTo>
                <a:lnTo>
                  <a:pt x="995" y="750"/>
                </a:lnTo>
                <a:lnTo>
                  <a:pt x="992" y="749"/>
                </a:lnTo>
                <a:lnTo>
                  <a:pt x="989" y="748"/>
                </a:lnTo>
                <a:lnTo>
                  <a:pt x="988" y="745"/>
                </a:lnTo>
                <a:lnTo>
                  <a:pt x="988" y="745"/>
                </a:lnTo>
                <a:lnTo>
                  <a:pt x="991" y="744"/>
                </a:lnTo>
                <a:lnTo>
                  <a:pt x="995" y="742"/>
                </a:lnTo>
                <a:lnTo>
                  <a:pt x="998" y="738"/>
                </a:lnTo>
                <a:lnTo>
                  <a:pt x="998" y="737"/>
                </a:lnTo>
                <a:lnTo>
                  <a:pt x="997" y="737"/>
                </a:lnTo>
                <a:lnTo>
                  <a:pt x="997" y="737"/>
                </a:lnTo>
                <a:close/>
                <a:moveTo>
                  <a:pt x="1282" y="792"/>
                </a:moveTo>
                <a:lnTo>
                  <a:pt x="1282" y="792"/>
                </a:lnTo>
                <a:lnTo>
                  <a:pt x="1285" y="798"/>
                </a:lnTo>
                <a:lnTo>
                  <a:pt x="1291" y="804"/>
                </a:lnTo>
                <a:lnTo>
                  <a:pt x="1296" y="809"/>
                </a:lnTo>
                <a:lnTo>
                  <a:pt x="1304" y="812"/>
                </a:lnTo>
                <a:lnTo>
                  <a:pt x="1310" y="815"/>
                </a:lnTo>
                <a:lnTo>
                  <a:pt x="1318" y="815"/>
                </a:lnTo>
                <a:lnTo>
                  <a:pt x="1325" y="814"/>
                </a:lnTo>
                <a:lnTo>
                  <a:pt x="1331" y="811"/>
                </a:lnTo>
                <a:lnTo>
                  <a:pt x="1331" y="811"/>
                </a:lnTo>
                <a:lnTo>
                  <a:pt x="1324" y="809"/>
                </a:lnTo>
                <a:lnTo>
                  <a:pt x="1318" y="807"/>
                </a:lnTo>
                <a:lnTo>
                  <a:pt x="1312" y="803"/>
                </a:lnTo>
                <a:lnTo>
                  <a:pt x="1308" y="798"/>
                </a:lnTo>
                <a:lnTo>
                  <a:pt x="1299" y="789"/>
                </a:lnTo>
                <a:lnTo>
                  <a:pt x="1291" y="779"/>
                </a:lnTo>
                <a:lnTo>
                  <a:pt x="1291" y="779"/>
                </a:lnTo>
                <a:lnTo>
                  <a:pt x="1291" y="781"/>
                </a:lnTo>
                <a:lnTo>
                  <a:pt x="1289" y="782"/>
                </a:lnTo>
                <a:lnTo>
                  <a:pt x="1286" y="785"/>
                </a:lnTo>
                <a:lnTo>
                  <a:pt x="1283" y="788"/>
                </a:lnTo>
                <a:lnTo>
                  <a:pt x="1283" y="790"/>
                </a:lnTo>
                <a:lnTo>
                  <a:pt x="1282" y="792"/>
                </a:lnTo>
                <a:lnTo>
                  <a:pt x="1282" y="792"/>
                </a:lnTo>
                <a:close/>
                <a:moveTo>
                  <a:pt x="1336" y="794"/>
                </a:moveTo>
                <a:lnTo>
                  <a:pt x="1336" y="794"/>
                </a:lnTo>
                <a:lnTo>
                  <a:pt x="1335" y="791"/>
                </a:lnTo>
                <a:lnTo>
                  <a:pt x="1333" y="788"/>
                </a:lnTo>
                <a:lnTo>
                  <a:pt x="1330" y="785"/>
                </a:lnTo>
                <a:lnTo>
                  <a:pt x="1327" y="784"/>
                </a:lnTo>
                <a:lnTo>
                  <a:pt x="1321" y="781"/>
                </a:lnTo>
                <a:lnTo>
                  <a:pt x="1314" y="779"/>
                </a:lnTo>
                <a:lnTo>
                  <a:pt x="1314" y="779"/>
                </a:lnTo>
                <a:lnTo>
                  <a:pt x="1318" y="785"/>
                </a:lnTo>
                <a:lnTo>
                  <a:pt x="1322" y="790"/>
                </a:lnTo>
                <a:lnTo>
                  <a:pt x="1324" y="792"/>
                </a:lnTo>
                <a:lnTo>
                  <a:pt x="1327" y="793"/>
                </a:lnTo>
                <a:lnTo>
                  <a:pt x="1331" y="794"/>
                </a:lnTo>
                <a:lnTo>
                  <a:pt x="1336" y="794"/>
                </a:lnTo>
                <a:lnTo>
                  <a:pt x="1336" y="794"/>
                </a:lnTo>
                <a:close/>
                <a:moveTo>
                  <a:pt x="835" y="848"/>
                </a:moveTo>
                <a:lnTo>
                  <a:pt x="835" y="848"/>
                </a:lnTo>
                <a:lnTo>
                  <a:pt x="836" y="851"/>
                </a:lnTo>
                <a:lnTo>
                  <a:pt x="838" y="855"/>
                </a:lnTo>
                <a:lnTo>
                  <a:pt x="841" y="859"/>
                </a:lnTo>
                <a:lnTo>
                  <a:pt x="845" y="863"/>
                </a:lnTo>
                <a:lnTo>
                  <a:pt x="855" y="870"/>
                </a:lnTo>
                <a:lnTo>
                  <a:pt x="864" y="877"/>
                </a:lnTo>
                <a:lnTo>
                  <a:pt x="864" y="877"/>
                </a:lnTo>
                <a:lnTo>
                  <a:pt x="892" y="898"/>
                </a:lnTo>
                <a:lnTo>
                  <a:pt x="921" y="919"/>
                </a:lnTo>
                <a:lnTo>
                  <a:pt x="977" y="964"/>
                </a:lnTo>
                <a:lnTo>
                  <a:pt x="1006" y="987"/>
                </a:lnTo>
                <a:lnTo>
                  <a:pt x="1034" y="1007"/>
                </a:lnTo>
                <a:lnTo>
                  <a:pt x="1063" y="1026"/>
                </a:lnTo>
                <a:lnTo>
                  <a:pt x="1077" y="1035"/>
                </a:lnTo>
                <a:lnTo>
                  <a:pt x="1092" y="1042"/>
                </a:lnTo>
                <a:lnTo>
                  <a:pt x="1092" y="1042"/>
                </a:lnTo>
                <a:lnTo>
                  <a:pt x="1098" y="1037"/>
                </a:lnTo>
                <a:lnTo>
                  <a:pt x="1103" y="1031"/>
                </a:lnTo>
                <a:lnTo>
                  <a:pt x="1109" y="1023"/>
                </a:lnTo>
                <a:lnTo>
                  <a:pt x="1113" y="1015"/>
                </a:lnTo>
                <a:lnTo>
                  <a:pt x="1113" y="1015"/>
                </a:lnTo>
                <a:lnTo>
                  <a:pt x="1110" y="1012"/>
                </a:lnTo>
                <a:lnTo>
                  <a:pt x="1108" y="1009"/>
                </a:lnTo>
                <a:lnTo>
                  <a:pt x="1106" y="1006"/>
                </a:lnTo>
                <a:lnTo>
                  <a:pt x="1104" y="1002"/>
                </a:lnTo>
                <a:lnTo>
                  <a:pt x="1104" y="1002"/>
                </a:lnTo>
                <a:lnTo>
                  <a:pt x="1098" y="1006"/>
                </a:lnTo>
                <a:lnTo>
                  <a:pt x="1092" y="1008"/>
                </a:lnTo>
                <a:lnTo>
                  <a:pt x="1086" y="1010"/>
                </a:lnTo>
                <a:lnTo>
                  <a:pt x="1081" y="1010"/>
                </a:lnTo>
                <a:lnTo>
                  <a:pt x="1076" y="1010"/>
                </a:lnTo>
                <a:lnTo>
                  <a:pt x="1071" y="1009"/>
                </a:lnTo>
                <a:lnTo>
                  <a:pt x="1063" y="1005"/>
                </a:lnTo>
                <a:lnTo>
                  <a:pt x="1055" y="999"/>
                </a:lnTo>
                <a:lnTo>
                  <a:pt x="1047" y="992"/>
                </a:lnTo>
                <a:lnTo>
                  <a:pt x="1038" y="985"/>
                </a:lnTo>
                <a:lnTo>
                  <a:pt x="1030" y="977"/>
                </a:lnTo>
                <a:lnTo>
                  <a:pt x="1030" y="977"/>
                </a:lnTo>
                <a:lnTo>
                  <a:pt x="1001" y="955"/>
                </a:lnTo>
                <a:lnTo>
                  <a:pt x="971" y="931"/>
                </a:lnTo>
                <a:lnTo>
                  <a:pt x="943" y="909"/>
                </a:lnTo>
                <a:lnTo>
                  <a:pt x="931" y="897"/>
                </a:lnTo>
                <a:lnTo>
                  <a:pt x="919" y="885"/>
                </a:lnTo>
                <a:lnTo>
                  <a:pt x="919" y="885"/>
                </a:lnTo>
                <a:lnTo>
                  <a:pt x="914" y="883"/>
                </a:lnTo>
                <a:lnTo>
                  <a:pt x="907" y="880"/>
                </a:lnTo>
                <a:lnTo>
                  <a:pt x="901" y="877"/>
                </a:lnTo>
                <a:lnTo>
                  <a:pt x="895" y="871"/>
                </a:lnTo>
                <a:lnTo>
                  <a:pt x="888" y="866"/>
                </a:lnTo>
                <a:lnTo>
                  <a:pt x="883" y="860"/>
                </a:lnTo>
                <a:lnTo>
                  <a:pt x="879" y="854"/>
                </a:lnTo>
                <a:lnTo>
                  <a:pt x="874" y="848"/>
                </a:lnTo>
                <a:lnTo>
                  <a:pt x="874" y="848"/>
                </a:lnTo>
                <a:lnTo>
                  <a:pt x="875" y="843"/>
                </a:lnTo>
                <a:lnTo>
                  <a:pt x="877" y="841"/>
                </a:lnTo>
                <a:lnTo>
                  <a:pt x="881" y="837"/>
                </a:lnTo>
                <a:lnTo>
                  <a:pt x="883" y="835"/>
                </a:lnTo>
                <a:lnTo>
                  <a:pt x="885" y="832"/>
                </a:lnTo>
                <a:lnTo>
                  <a:pt x="885" y="828"/>
                </a:lnTo>
                <a:lnTo>
                  <a:pt x="885" y="824"/>
                </a:lnTo>
                <a:lnTo>
                  <a:pt x="885" y="824"/>
                </a:lnTo>
                <a:lnTo>
                  <a:pt x="883" y="820"/>
                </a:lnTo>
                <a:lnTo>
                  <a:pt x="881" y="817"/>
                </a:lnTo>
                <a:lnTo>
                  <a:pt x="873" y="809"/>
                </a:lnTo>
                <a:lnTo>
                  <a:pt x="864" y="802"/>
                </a:lnTo>
                <a:lnTo>
                  <a:pt x="854" y="796"/>
                </a:lnTo>
                <a:lnTo>
                  <a:pt x="854" y="796"/>
                </a:lnTo>
                <a:lnTo>
                  <a:pt x="853" y="803"/>
                </a:lnTo>
                <a:lnTo>
                  <a:pt x="851" y="809"/>
                </a:lnTo>
                <a:lnTo>
                  <a:pt x="848" y="815"/>
                </a:lnTo>
                <a:lnTo>
                  <a:pt x="844" y="821"/>
                </a:lnTo>
                <a:lnTo>
                  <a:pt x="840" y="827"/>
                </a:lnTo>
                <a:lnTo>
                  <a:pt x="837" y="834"/>
                </a:lnTo>
                <a:lnTo>
                  <a:pt x="835" y="840"/>
                </a:lnTo>
                <a:lnTo>
                  <a:pt x="835" y="848"/>
                </a:lnTo>
                <a:lnTo>
                  <a:pt x="835" y="848"/>
                </a:lnTo>
                <a:close/>
                <a:moveTo>
                  <a:pt x="1334" y="811"/>
                </a:moveTo>
                <a:lnTo>
                  <a:pt x="1334" y="811"/>
                </a:lnTo>
                <a:lnTo>
                  <a:pt x="1335" y="815"/>
                </a:lnTo>
                <a:lnTo>
                  <a:pt x="1337" y="819"/>
                </a:lnTo>
                <a:lnTo>
                  <a:pt x="1339" y="820"/>
                </a:lnTo>
                <a:lnTo>
                  <a:pt x="1342" y="821"/>
                </a:lnTo>
                <a:lnTo>
                  <a:pt x="1350" y="821"/>
                </a:lnTo>
                <a:lnTo>
                  <a:pt x="1359" y="820"/>
                </a:lnTo>
                <a:lnTo>
                  <a:pt x="1359" y="820"/>
                </a:lnTo>
                <a:lnTo>
                  <a:pt x="1360" y="813"/>
                </a:lnTo>
                <a:lnTo>
                  <a:pt x="1360" y="809"/>
                </a:lnTo>
                <a:lnTo>
                  <a:pt x="1358" y="804"/>
                </a:lnTo>
                <a:lnTo>
                  <a:pt x="1357" y="803"/>
                </a:lnTo>
                <a:lnTo>
                  <a:pt x="1355" y="800"/>
                </a:lnTo>
                <a:lnTo>
                  <a:pt x="1355" y="800"/>
                </a:lnTo>
                <a:lnTo>
                  <a:pt x="1351" y="805"/>
                </a:lnTo>
                <a:lnTo>
                  <a:pt x="1346" y="809"/>
                </a:lnTo>
                <a:lnTo>
                  <a:pt x="1341" y="811"/>
                </a:lnTo>
                <a:lnTo>
                  <a:pt x="1334" y="811"/>
                </a:lnTo>
                <a:lnTo>
                  <a:pt x="1334" y="811"/>
                </a:lnTo>
                <a:close/>
                <a:moveTo>
                  <a:pt x="913" y="841"/>
                </a:moveTo>
                <a:lnTo>
                  <a:pt x="913" y="841"/>
                </a:lnTo>
                <a:lnTo>
                  <a:pt x="909" y="843"/>
                </a:lnTo>
                <a:lnTo>
                  <a:pt x="904" y="844"/>
                </a:lnTo>
                <a:lnTo>
                  <a:pt x="900" y="843"/>
                </a:lnTo>
                <a:lnTo>
                  <a:pt x="896" y="843"/>
                </a:lnTo>
                <a:lnTo>
                  <a:pt x="896" y="843"/>
                </a:lnTo>
                <a:lnTo>
                  <a:pt x="914" y="862"/>
                </a:lnTo>
                <a:lnTo>
                  <a:pt x="933" y="880"/>
                </a:lnTo>
                <a:lnTo>
                  <a:pt x="952" y="896"/>
                </a:lnTo>
                <a:lnTo>
                  <a:pt x="974" y="912"/>
                </a:lnTo>
                <a:lnTo>
                  <a:pt x="1016" y="943"/>
                </a:lnTo>
                <a:lnTo>
                  <a:pt x="1036" y="960"/>
                </a:lnTo>
                <a:lnTo>
                  <a:pt x="1055" y="977"/>
                </a:lnTo>
                <a:lnTo>
                  <a:pt x="1055" y="977"/>
                </a:lnTo>
                <a:lnTo>
                  <a:pt x="1061" y="977"/>
                </a:lnTo>
                <a:lnTo>
                  <a:pt x="1065" y="978"/>
                </a:lnTo>
                <a:lnTo>
                  <a:pt x="1068" y="981"/>
                </a:lnTo>
                <a:lnTo>
                  <a:pt x="1072" y="986"/>
                </a:lnTo>
                <a:lnTo>
                  <a:pt x="1074" y="989"/>
                </a:lnTo>
                <a:lnTo>
                  <a:pt x="1078" y="991"/>
                </a:lnTo>
                <a:lnTo>
                  <a:pt x="1080" y="992"/>
                </a:lnTo>
                <a:lnTo>
                  <a:pt x="1083" y="990"/>
                </a:lnTo>
                <a:lnTo>
                  <a:pt x="1083" y="990"/>
                </a:lnTo>
                <a:lnTo>
                  <a:pt x="1062" y="971"/>
                </a:lnTo>
                <a:lnTo>
                  <a:pt x="1041" y="950"/>
                </a:lnTo>
                <a:lnTo>
                  <a:pt x="1002" y="912"/>
                </a:lnTo>
                <a:lnTo>
                  <a:pt x="980" y="893"/>
                </a:lnTo>
                <a:lnTo>
                  <a:pt x="959" y="874"/>
                </a:lnTo>
                <a:lnTo>
                  <a:pt x="936" y="857"/>
                </a:lnTo>
                <a:lnTo>
                  <a:pt x="913" y="841"/>
                </a:lnTo>
                <a:lnTo>
                  <a:pt x="913" y="841"/>
                </a:lnTo>
                <a:close/>
                <a:moveTo>
                  <a:pt x="868" y="904"/>
                </a:moveTo>
                <a:lnTo>
                  <a:pt x="868" y="904"/>
                </a:lnTo>
                <a:lnTo>
                  <a:pt x="862" y="909"/>
                </a:lnTo>
                <a:lnTo>
                  <a:pt x="858" y="913"/>
                </a:lnTo>
                <a:lnTo>
                  <a:pt x="849" y="925"/>
                </a:lnTo>
                <a:lnTo>
                  <a:pt x="840" y="939"/>
                </a:lnTo>
                <a:lnTo>
                  <a:pt x="833" y="954"/>
                </a:lnTo>
                <a:lnTo>
                  <a:pt x="828" y="970"/>
                </a:lnTo>
                <a:lnTo>
                  <a:pt x="827" y="978"/>
                </a:lnTo>
                <a:lnTo>
                  <a:pt x="826" y="987"/>
                </a:lnTo>
                <a:lnTo>
                  <a:pt x="826" y="995"/>
                </a:lnTo>
                <a:lnTo>
                  <a:pt x="826" y="1003"/>
                </a:lnTo>
                <a:lnTo>
                  <a:pt x="828" y="1011"/>
                </a:lnTo>
                <a:lnTo>
                  <a:pt x="830" y="1019"/>
                </a:lnTo>
                <a:lnTo>
                  <a:pt x="830" y="1019"/>
                </a:lnTo>
                <a:lnTo>
                  <a:pt x="830" y="1009"/>
                </a:lnTo>
                <a:lnTo>
                  <a:pt x="830" y="1001"/>
                </a:lnTo>
                <a:lnTo>
                  <a:pt x="833" y="991"/>
                </a:lnTo>
                <a:lnTo>
                  <a:pt x="835" y="984"/>
                </a:lnTo>
                <a:lnTo>
                  <a:pt x="840" y="969"/>
                </a:lnTo>
                <a:lnTo>
                  <a:pt x="846" y="955"/>
                </a:lnTo>
                <a:lnTo>
                  <a:pt x="855" y="943"/>
                </a:lnTo>
                <a:lnTo>
                  <a:pt x="864" y="932"/>
                </a:lnTo>
                <a:lnTo>
                  <a:pt x="881" y="913"/>
                </a:lnTo>
                <a:lnTo>
                  <a:pt x="881" y="913"/>
                </a:lnTo>
                <a:lnTo>
                  <a:pt x="879" y="911"/>
                </a:lnTo>
                <a:lnTo>
                  <a:pt x="875" y="909"/>
                </a:lnTo>
                <a:lnTo>
                  <a:pt x="871" y="906"/>
                </a:lnTo>
                <a:lnTo>
                  <a:pt x="868" y="904"/>
                </a:lnTo>
                <a:lnTo>
                  <a:pt x="868" y="904"/>
                </a:lnTo>
                <a:close/>
                <a:moveTo>
                  <a:pt x="1122" y="1355"/>
                </a:moveTo>
                <a:lnTo>
                  <a:pt x="1122" y="1355"/>
                </a:lnTo>
                <a:lnTo>
                  <a:pt x="1116" y="1344"/>
                </a:lnTo>
                <a:lnTo>
                  <a:pt x="1113" y="1333"/>
                </a:lnTo>
                <a:lnTo>
                  <a:pt x="1104" y="1307"/>
                </a:lnTo>
                <a:lnTo>
                  <a:pt x="1096" y="1280"/>
                </a:lnTo>
                <a:lnTo>
                  <a:pt x="1091" y="1268"/>
                </a:lnTo>
                <a:lnTo>
                  <a:pt x="1085" y="1258"/>
                </a:lnTo>
                <a:lnTo>
                  <a:pt x="1085" y="1258"/>
                </a:lnTo>
                <a:lnTo>
                  <a:pt x="1079" y="1253"/>
                </a:lnTo>
                <a:lnTo>
                  <a:pt x="1072" y="1251"/>
                </a:lnTo>
                <a:lnTo>
                  <a:pt x="1058" y="1247"/>
                </a:lnTo>
                <a:lnTo>
                  <a:pt x="1031" y="1241"/>
                </a:lnTo>
                <a:lnTo>
                  <a:pt x="1018" y="1237"/>
                </a:lnTo>
                <a:lnTo>
                  <a:pt x="1006" y="1232"/>
                </a:lnTo>
                <a:lnTo>
                  <a:pt x="1001" y="1229"/>
                </a:lnTo>
                <a:lnTo>
                  <a:pt x="995" y="1226"/>
                </a:lnTo>
                <a:lnTo>
                  <a:pt x="991" y="1220"/>
                </a:lnTo>
                <a:lnTo>
                  <a:pt x="988" y="1215"/>
                </a:lnTo>
                <a:lnTo>
                  <a:pt x="988" y="1215"/>
                </a:lnTo>
                <a:lnTo>
                  <a:pt x="982" y="1203"/>
                </a:lnTo>
                <a:lnTo>
                  <a:pt x="978" y="1191"/>
                </a:lnTo>
                <a:lnTo>
                  <a:pt x="976" y="1177"/>
                </a:lnTo>
                <a:lnTo>
                  <a:pt x="974" y="1165"/>
                </a:lnTo>
                <a:lnTo>
                  <a:pt x="972" y="1137"/>
                </a:lnTo>
                <a:lnTo>
                  <a:pt x="971" y="1113"/>
                </a:lnTo>
                <a:lnTo>
                  <a:pt x="971" y="1113"/>
                </a:lnTo>
                <a:lnTo>
                  <a:pt x="985" y="1108"/>
                </a:lnTo>
                <a:lnTo>
                  <a:pt x="997" y="1101"/>
                </a:lnTo>
                <a:lnTo>
                  <a:pt x="1009" y="1094"/>
                </a:lnTo>
                <a:lnTo>
                  <a:pt x="1020" y="1083"/>
                </a:lnTo>
                <a:lnTo>
                  <a:pt x="1024" y="1078"/>
                </a:lnTo>
                <a:lnTo>
                  <a:pt x="1028" y="1071"/>
                </a:lnTo>
                <a:lnTo>
                  <a:pt x="1032" y="1065"/>
                </a:lnTo>
                <a:lnTo>
                  <a:pt x="1034" y="1059"/>
                </a:lnTo>
                <a:lnTo>
                  <a:pt x="1036" y="1051"/>
                </a:lnTo>
                <a:lnTo>
                  <a:pt x="1037" y="1044"/>
                </a:lnTo>
                <a:lnTo>
                  <a:pt x="1037" y="1036"/>
                </a:lnTo>
                <a:lnTo>
                  <a:pt x="1036" y="1027"/>
                </a:lnTo>
                <a:lnTo>
                  <a:pt x="1036" y="1027"/>
                </a:lnTo>
                <a:lnTo>
                  <a:pt x="1032" y="1026"/>
                </a:lnTo>
                <a:lnTo>
                  <a:pt x="1028" y="1023"/>
                </a:lnTo>
                <a:lnTo>
                  <a:pt x="1020" y="1018"/>
                </a:lnTo>
                <a:lnTo>
                  <a:pt x="1017" y="1015"/>
                </a:lnTo>
                <a:lnTo>
                  <a:pt x="1012" y="1014"/>
                </a:lnTo>
                <a:lnTo>
                  <a:pt x="1008" y="1012"/>
                </a:lnTo>
                <a:lnTo>
                  <a:pt x="1004" y="1012"/>
                </a:lnTo>
                <a:lnTo>
                  <a:pt x="1004" y="1012"/>
                </a:lnTo>
                <a:lnTo>
                  <a:pt x="1006" y="1025"/>
                </a:lnTo>
                <a:lnTo>
                  <a:pt x="1005" y="1036"/>
                </a:lnTo>
                <a:lnTo>
                  <a:pt x="1003" y="1046"/>
                </a:lnTo>
                <a:lnTo>
                  <a:pt x="997" y="1054"/>
                </a:lnTo>
                <a:lnTo>
                  <a:pt x="992" y="1061"/>
                </a:lnTo>
                <a:lnTo>
                  <a:pt x="985" y="1066"/>
                </a:lnTo>
                <a:lnTo>
                  <a:pt x="976" y="1070"/>
                </a:lnTo>
                <a:lnTo>
                  <a:pt x="966" y="1072"/>
                </a:lnTo>
                <a:lnTo>
                  <a:pt x="958" y="1074"/>
                </a:lnTo>
                <a:lnTo>
                  <a:pt x="947" y="1074"/>
                </a:lnTo>
                <a:lnTo>
                  <a:pt x="937" y="1071"/>
                </a:lnTo>
                <a:lnTo>
                  <a:pt x="929" y="1068"/>
                </a:lnTo>
                <a:lnTo>
                  <a:pt x="920" y="1063"/>
                </a:lnTo>
                <a:lnTo>
                  <a:pt x="912" y="1056"/>
                </a:lnTo>
                <a:lnTo>
                  <a:pt x="905" y="1048"/>
                </a:lnTo>
                <a:lnTo>
                  <a:pt x="900" y="1038"/>
                </a:lnTo>
                <a:lnTo>
                  <a:pt x="900" y="1038"/>
                </a:lnTo>
                <a:lnTo>
                  <a:pt x="899" y="1033"/>
                </a:lnTo>
                <a:lnTo>
                  <a:pt x="899" y="1026"/>
                </a:lnTo>
                <a:lnTo>
                  <a:pt x="901" y="1015"/>
                </a:lnTo>
                <a:lnTo>
                  <a:pt x="905" y="1005"/>
                </a:lnTo>
                <a:lnTo>
                  <a:pt x="911" y="995"/>
                </a:lnTo>
                <a:lnTo>
                  <a:pt x="919" y="988"/>
                </a:lnTo>
                <a:lnTo>
                  <a:pt x="928" y="980"/>
                </a:lnTo>
                <a:lnTo>
                  <a:pt x="940" y="976"/>
                </a:lnTo>
                <a:lnTo>
                  <a:pt x="951" y="973"/>
                </a:lnTo>
                <a:lnTo>
                  <a:pt x="951" y="973"/>
                </a:lnTo>
                <a:lnTo>
                  <a:pt x="945" y="966"/>
                </a:lnTo>
                <a:lnTo>
                  <a:pt x="937" y="961"/>
                </a:lnTo>
                <a:lnTo>
                  <a:pt x="922" y="950"/>
                </a:lnTo>
                <a:lnTo>
                  <a:pt x="891" y="930"/>
                </a:lnTo>
                <a:lnTo>
                  <a:pt x="891" y="930"/>
                </a:lnTo>
                <a:lnTo>
                  <a:pt x="884" y="935"/>
                </a:lnTo>
                <a:lnTo>
                  <a:pt x="875" y="943"/>
                </a:lnTo>
                <a:lnTo>
                  <a:pt x="869" y="950"/>
                </a:lnTo>
                <a:lnTo>
                  <a:pt x="864" y="960"/>
                </a:lnTo>
                <a:lnTo>
                  <a:pt x="858" y="970"/>
                </a:lnTo>
                <a:lnTo>
                  <a:pt x="854" y="979"/>
                </a:lnTo>
                <a:lnTo>
                  <a:pt x="851" y="990"/>
                </a:lnTo>
                <a:lnTo>
                  <a:pt x="849" y="1002"/>
                </a:lnTo>
                <a:lnTo>
                  <a:pt x="848" y="1012"/>
                </a:lnTo>
                <a:lnTo>
                  <a:pt x="848" y="1023"/>
                </a:lnTo>
                <a:lnTo>
                  <a:pt x="850" y="1035"/>
                </a:lnTo>
                <a:lnTo>
                  <a:pt x="852" y="1045"/>
                </a:lnTo>
                <a:lnTo>
                  <a:pt x="856" y="1054"/>
                </a:lnTo>
                <a:lnTo>
                  <a:pt x="861" y="1064"/>
                </a:lnTo>
                <a:lnTo>
                  <a:pt x="869" y="1071"/>
                </a:lnTo>
                <a:lnTo>
                  <a:pt x="876" y="1079"/>
                </a:lnTo>
                <a:lnTo>
                  <a:pt x="876" y="1079"/>
                </a:lnTo>
                <a:lnTo>
                  <a:pt x="873" y="1087"/>
                </a:lnTo>
                <a:lnTo>
                  <a:pt x="870" y="1098"/>
                </a:lnTo>
                <a:lnTo>
                  <a:pt x="865" y="1120"/>
                </a:lnTo>
                <a:lnTo>
                  <a:pt x="856" y="1168"/>
                </a:lnTo>
                <a:lnTo>
                  <a:pt x="851" y="1191"/>
                </a:lnTo>
                <a:lnTo>
                  <a:pt x="848" y="1202"/>
                </a:lnTo>
                <a:lnTo>
                  <a:pt x="844" y="1212"/>
                </a:lnTo>
                <a:lnTo>
                  <a:pt x="840" y="1220"/>
                </a:lnTo>
                <a:lnTo>
                  <a:pt x="835" y="1229"/>
                </a:lnTo>
                <a:lnTo>
                  <a:pt x="828" y="1235"/>
                </a:lnTo>
                <a:lnTo>
                  <a:pt x="822" y="1241"/>
                </a:lnTo>
                <a:lnTo>
                  <a:pt x="822" y="1241"/>
                </a:lnTo>
                <a:lnTo>
                  <a:pt x="815" y="1244"/>
                </a:lnTo>
                <a:lnTo>
                  <a:pt x="808" y="1246"/>
                </a:lnTo>
                <a:lnTo>
                  <a:pt x="792" y="1248"/>
                </a:lnTo>
                <a:lnTo>
                  <a:pt x="776" y="1250"/>
                </a:lnTo>
                <a:lnTo>
                  <a:pt x="767" y="1251"/>
                </a:lnTo>
                <a:lnTo>
                  <a:pt x="760" y="1253"/>
                </a:lnTo>
                <a:lnTo>
                  <a:pt x="760" y="1253"/>
                </a:lnTo>
                <a:lnTo>
                  <a:pt x="756" y="1254"/>
                </a:lnTo>
                <a:lnTo>
                  <a:pt x="752" y="1258"/>
                </a:lnTo>
                <a:lnTo>
                  <a:pt x="749" y="1260"/>
                </a:lnTo>
                <a:lnTo>
                  <a:pt x="745" y="1262"/>
                </a:lnTo>
                <a:lnTo>
                  <a:pt x="745" y="1262"/>
                </a:lnTo>
                <a:lnTo>
                  <a:pt x="736" y="1264"/>
                </a:lnTo>
                <a:lnTo>
                  <a:pt x="727" y="1265"/>
                </a:lnTo>
                <a:lnTo>
                  <a:pt x="707" y="1267"/>
                </a:lnTo>
                <a:lnTo>
                  <a:pt x="699" y="1268"/>
                </a:lnTo>
                <a:lnTo>
                  <a:pt x="689" y="1271"/>
                </a:lnTo>
                <a:lnTo>
                  <a:pt x="679" y="1274"/>
                </a:lnTo>
                <a:lnTo>
                  <a:pt x="671" y="1278"/>
                </a:lnTo>
                <a:lnTo>
                  <a:pt x="671" y="1278"/>
                </a:lnTo>
                <a:lnTo>
                  <a:pt x="663" y="1293"/>
                </a:lnTo>
                <a:lnTo>
                  <a:pt x="656" y="1308"/>
                </a:lnTo>
                <a:lnTo>
                  <a:pt x="650" y="1325"/>
                </a:lnTo>
                <a:lnTo>
                  <a:pt x="645" y="1342"/>
                </a:lnTo>
                <a:lnTo>
                  <a:pt x="645" y="1342"/>
                </a:lnTo>
                <a:lnTo>
                  <a:pt x="654" y="1342"/>
                </a:lnTo>
                <a:lnTo>
                  <a:pt x="662" y="1342"/>
                </a:lnTo>
                <a:lnTo>
                  <a:pt x="678" y="1345"/>
                </a:lnTo>
                <a:lnTo>
                  <a:pt x="712" y="1353"/>
                </a:lnTo>
                <a:lnTo>
                  <a:pt x="728" y="1357"/>
                </a:lnTo>
                <a:lnTo>
                  <a:pt x="745" y="1358"/>
                </a:lnTo>
                <a:lnTo>
                  <a:pt x="753" y="1359"/>
                </a:lnTo>
                <a:lnTo>
                  <a:pt x="762" y="1358"/>
                </a:lnTo>
                <a:lnTo>
                  <a:pt x="770" y="1357"/>
                </a:lnTo>
                <a:lnTo>
                  <a:pt x="779" y="1355"/>
                </a:lnTo>
                <a:lnTo>
                  <a:pt x="779" y="1355"/>
                </a:lnTo>
                <a:lnTo>
                  <a:pt x="785" y="1339"/>
                </a:lnTo>
                <a:lnTo>
                  <a:pt x="790" y="1330"/>
                </a:lnTo>
                <a:lnTo>
                  <a:pt x="794" y="1322"/>
                </a:lnTo>
                <a:lnTo>
                  <a:pt x="800" y="1314"/>
                </a:lnTo>
                <a:lnTo>
                  <a:pt x="808" y="1308"/>
                </a:lnTo>
                <a:lnTo>
                  <a:pt x="816" y="1303"/>
                </a:lnTo>
                <a:lnTo>
                  <a:pt x="826" y="1297"/>
                </a:lnTo>
                <a:lnTo>
                  <a:pt x="826" y="1297"/>
                </a:lnTo>
                <a:lnTo>
                  <a:pt x="837" y="1294"/>
                </a:lnTo>
                <a:lnTo>
                  <a:pt x="851" y="1292"/>
                </a:lnTo>
                <a:lnTo>
                  <a:pt x="867" y="1291"/>
                </a:lnTo>
                <a:lnTo>
                  <a:pt x="884" y="1290"/>
                </a:lnTo>
                <a:lnTo>
                  <a:pt x="901" y="1290"/>
                </a:lnTo>
                <a:lnTo>
                  <a:pt x="917" y="1290"/>
                </a:lnTo>
                <a:lnTo>
                  <a:pt x="932" y="1291"/>
                </a:lnTo>
                <a:lnTo>
                  <a:pt x="945" y="1293"/>
                </a:lnTo>
                <a:lnTo>
                  <a:pt x="945" y="1293"/>
                </a:lnTo>
                <a:lnTo>
                  <a:pt x="951" y="1295"/>
                </a:lnTo>
                <a:lnTo>
                  <a:pt x="957" y="1297"/>
                </a:lnTo>
                <a:lnTo>
                  <a:pt x="966" y="1303"/>
                </a:lnTo>
                <a:lnTo>
                  <a:pt x="974" y="1309"/>
                </a:lnTo>
                <a:lnTo>
                  <a:pt x="980" y="1318"/>
                </a:lnTo>
                <a:lnTo>
                  <a:pt x="986" y="1326"/>
                </a:lnTo>
                <a:lnTo>
                  <a:pt x="991" y="1335"/>
                </a:lnTo>
                <a:lnTo>
                  <a:pt x="1000" y="1353"/>
                </a:lnTo>
                <a:lnTo>
                  <a:pt x="1000" y="1353"/>
                </a:lnTo>
                <a:lnTo>
                  <a:pt x="1018" y="1355"/>
                </a:lnTo>
                <a:lnTo>
                  <a:pt x="1035" y="1357"/>
                </a:lnTo>
                <a:lnTo>
                  <a:pt x="1068" y="1358"/>
                </a:lnTo>
                <a:lnTo>
                  <a:pt x="1099" y="1358"/>
                </a:lnTo>
                <a:lnTo>
                  <a:pt x="1125" y="1359"/>
                </a:lnTo>
                <a:lnTo>
                  <a:pt x="1125" y="1359"/>
                </a:lnTo>
                <a:lnTo>
                  <a:pt x="1126" y="1356"/>
                </a:lnTo>
                <a:lnTo>
                  <a:pt x="1126" y="1355"/>
                </a:lnTo>
                <a:lnTo>
                  <a:pt x="1127" y="1354"/>
                </a:lnTo>
                <a:lnTo>
                  <a:pt x="1125" y="1353"/>
                </a:lnTo>
                <a:lnTo>
                  <a:pt x="1125" y="1353"/>
                </a:lnTo>
                <a:lnTo>
                  <a:pt x="1124" y="1354"/>
                </a:lnTo>
                <a:lnTo>
                  <a:pt x="1122" y="1355"/>
                </a:lnTo>
                <a:lnTo>
                  <a:pt x="1122" y="1355"/>
                </a:lnTo>
                <a:close/>
                <a:moveTo>
                  <a:pt x="1215" y="1077"/>
                </a:moveTo>
                <a:lnTo>
                  <a:pt x="1215" y="1077"/>
                </a:lnTo>
                <a:lnTo>
                  <a:pt x="1222" y="1089"/>
                </a:lnTo>
                <a:lnTo>
                  <a:pt x="1232" y="1099"/>
                </a:lnTo>
                <a:lnTo>
                  <a:pt x="1242" y="1110"/>
                </a:lnTo>
                <a:lnTo>
                  <a:pt x="1252" y="1120"/>
                </a:lnTo>
                <a:lnTo>
                  <a:pt x="1276" y="1138"/>
                </a:lnTo>
                <a:lnTo>
                  <a:pt x="1299" y="1155"/>
                </a:lnTo>
                <a:lnTo>
                  <a:pt x="1299" y="1155"/>
                </a:lnTo>
                <a:lnTo>
                  <a:pt x="1335" y="1183"/>
                </a:lnTo>
                <a:lnTo>
                  <a:pt x="1368" y="1211"/>
                </a:lnTo>
                <a:lnTo>
                  <a:pt x="1368" y="1211"/>
                </a:lnTo>
                <a:lnTo>
                  <a:pt x="1373" y="1216"/>
                </a:lnTo>
                <a:lnTo>
                  <a:pt x="1379" y="1221"/>
                </a:lnTo>
                <a:lnTo>
                  <a:pt x="1383" y="1227"/>
                </a:lnTo>
                <a:lnTo>
                  <a:pt x="1388" y="1232"/>
                </a:lnTo>
                <a:lnTo>
                  <a:pt x="1388" y="1232"/>
                </a:lnTo>
                <a:lnTo>
                  <a:pt x="1397" y="1237"/>
                </a:lnTo>
                <a:lnTo>
                  <a:pt x="1405" y="1242"/>
                </a:lnTo>
                <a:lnTo>
                  <a:pt x="1413" y="1246"/>
                </a:lnTo>
                <a:lnTo>
                  <a:pt x="1420" y="1251"/>
                </a:lnTo>
                <a:lnTo>
                  <a:pt x="1420" y="1251"/>
                </a:lnTo>
                <a:lnTo>
                  <a:pt x="1433" y="1263"/>
                </a:lnTo>
                <a:lnTo>
                  <a:pt x="1446" y="1276"/>
                </a:lnTo>
                <a:lnTo>
                  <a:pt x="1460" y="1289"/>
                </a:lnTo>
                <a:lnTo>
                  <a:pt x="1474" y="1302"/>
                </a:lnTo>
                <a:lnTo>
                  <a:pt x="1474" y="1302"/>
                </a:lnTo>
                <a:lnTo>
                  <a:pt x="1502" y="1326"/>
                </a:lnTo>
                <a:lnTo>
                  <a:pt x="1530" y="1349"/>
                </a:lnTo>
                <a:lnTo>
                  <a:pt x="1588" y="1395"/>
                </a:lnTo>
                <a:lnTo>
                  <a:pt x="1588" y="1395"/>
                </a:lnTo>
                <a:lnTo>
                  <a:pt x="1602" y="1408"/>
                </a:lnTo>
                <a:lnTo>
                  <a:pt x="1619" y="1422"/>
                </a:lnTo>
                <a:lnTo>
                  <a:pt x="1628" y="1428"/>
                </a:lnTo>
                <a:lnTo>
                  <a:pt x="1636" y="1433"/>
                </a:lnTo>
                <a:lnTo>
                  <a:pt x="1643" y="1436"/>
                </a:lnTo>
                <a:lnTo>
                  <a:pt x="1646" y="1438"/>
                </a:lnTo>
                <a:lnTo>
                  <a:pt x="1649" y="1438"/>
                </a:lnTo>
                <a:lnTo>
                  <a:pt x="1649" y="1438"/>
                </a:lnTo>
                <a:lnTo>
                  <a:pt x="1653" y="1436"/>
                </a:lnTo>
                <a:lnTo>
                  <a:pt x="1656" y="1435"/>
                </a:lnTo>
                <a:lnTo>
                  <a:pt x="1662" y="1430"/>
                </a:lnTo>
                <a:lnTo>
                  <a:pt x="1677" y="1416"/>
                </a:lnTo>
                <a:lnTo>
                  <a:pt x="1677" y="1416"/>
                </a:lnTo>
                <a:lnTo>
                  <a:pt x="1693" y="1402"/>
                </a:lnTo>
                <a:lnTo>
                  <a:pt x="1709" y="1387"/>
                </a:lnTo>
                <a:lnTo>
                  <a:pt x="1717" y="1379"/>
                </a:lnTo>
                <a:lnTo>
                  <a:pt x="1722" y="1370"/>
                </a:lnTo>
                <a:lnTo>
                  <a:pt x="1728" y="1362"/>
                </a:lnTo>
                <a:lnTo>
                  <a:pt x="1731" y="1353"/>
                </a:lnTo>
                <a:lnTo>
                  <a:pt x="1731" y="1353"/>
                </a:lnTo>
                <a:lnTo>
                  <a:pt x="1732" y="1344"/>
                </a:lnTo>
                <a:lnTo>
                  <a:pt x="1732" y="1336"/>
                </a:lnTo>
                <a:lnTo>
                  <a:pt x="1733" y="1329"/>
                </a:lnTo>
                <a:lnTo>
                  <a:pt x="1734" y="1326"/>
                </a:lnTo>
                <a:lnTo>
                  <a:pt x="1737" y="1323"/>
                </a:lnTo>
                <a:lnTo>
                  <a:pt x="1737" y="1323"/>
                </a:lnTo>
                <a:lnTo>
                  <a:pt x="1714" y="1297"/>
                </a:lnTo>
                <a:lnTo>
                  <a:pt x="1689" y="1273"/>
                </a:lnTo>
                <a:lnTo>
                  <a:pt x="1641" y="1223"/>
                </a:lnTo>
                <a:lnTo>
                  <a:pt x="1590" y="1175"/>
                </a:lnTo>
                <a:lnTo>
                  <a:pt x="1539" y="1128"/>
                </a:lnTo>
                <a:lnTo>
                  <a:pt x="1436" y="1035"/>
                </a:lnTo>
                <a:lnTo>
                  <a:pt x="1385" y="987"/>
                </a:lnTo>
                <a:lnTo>
                  <a:pt x="1336" y="939"/>
                </a:lnTo>
                <a:lnTo>
                  <a:pt x="1336" y="939"/>
                </a:lnTo>
                <a:lnTo>
                  <a:pt x="1324" y="960"/>
                </a:lnTo>
                <a:lnTo>
                  <a:pt x="1312" y="980"/>
                </a:lnTo>
                <a:lnTo>
                  <a:pt x="1300" y="1000"/>
                </a:lnTo>
                <a:lnTo>
                  <a:pt x="1286" y="1019"/>
                </a:lnTo>
                <a:lnTo>
                  <a:pt x="1272" y="1036"/>
                </a:lnTo>
                <a:lnTo>
                  <a:pt x="1263" y="1045"/>
                </a:lnTo>
                <a:lnTo>
                  <a:pt x="1254" y="1052"/>
                </a:lnTo>
                <a:lnTo>
                  <a:pt x="1246" y="1059"/>
                </a:lnTo>
                <a:lnTo>
                  <a:pt x="1236" y="1065"/>
                </a:lnTo>
                <a:lnTo>
                  <a:pt x="1225" y="1071"/>
                </a:lnTo>
                <a:lnTo>
                  <a:pt x="1215" y="1077"/>
                </a:lnTo>
                <a:lnTo>
                  <a:pt x="1215" y="1077"/>
                </a:lnTo>
                <a:close/>
                <a:moveTo>
                  <a:pt x="1221" y="1042"/>
                </a:moveTo>
                <a:lnTo>
                  <a:pt x="1221" y="1042"/>
                </a:lnTo>
                <a:lnTo>
                  <a:pt x="1224" y="1041"/>
                </a:lnTo>
                <a:lnTo>
                  <a:pt x="1224" y="1042"/>
                </a:lnTo>
                <a:lnTo>
                  <a:pt x="1225" y="1045"/>
                </a:lnTo>
                <a:lnTo>
                  <a:pt x="1225" y="1045"/>
                </a:lnTo>
                <a:lnTo>
                  <a:pt x="1238" y="1035"/>
                </a:lnTo>
                <a:lnTo>
                  <a:pt x="1251" y="1025"/>
                </a:lnTo>
                <a:lnTo>
                  <a:pt x="1257" y="1019"/>
                </a:lnTo>
                <a:lnTo>
                  <a:pt x="1262" y="1014"/>
                </a:lnTo>
                <a:lnTo>
                  <a:pt x="1266" y="1006"/>
                </a:lnTo>
                <a:lnTo>
                  <a:pt x="1269" y="997"/>
                </a:lnTo>
                <a:lnTo>
                  <a:pt x="1269" y="997"/>
                </a:lnTo>
                <a:lnTo>
                  <a:pt x="1267" y="996"/>
                </a:lnTo>
                <a:lnTo>
                  <a:pt x="1266" y="996"/>
                </a:lnTo>
                <a:lnTo>
                  <a:pt x="1263" y="1000"/>
                </a:lnTo>
                <a:lnTo>
                  <a:pt x="1260" y="1003"/>
                </a:lnTo>
                <a:lnTo>
                  <a:pt x="1258" y="1004"/>
                </a:lnTo>
                <a:lnTo>
                  <a:pt x="1254" y="1004"/>
                </a:lnTo>
                <a:lnTo>
                  <a:pt x="1254" y="1004"/>
                </a:lnTo>
                <a:lnTo>
                  <a:pt x="1252" y="1002"/>
                </a:lnTo>
                <a:lnTo>
                  <a:pt x="1249" y="997"/>
                </a:lnTo>
                <a:lnTo>
                  <a:pt x="1246" y="990"/>
                </a:lnTo>
                <a:lnTo>
                  <a:pt x="1245" y="980"/>
                </a:lnTo>
                <a:lnTo>
                  <a:pt x="1245" y="973"/>
                </a:lnTo>
                <a:lnTo>
                  <a:pt x="1245" y="973"/>
                </a:lnTo>
                <a:lnTo>
                  <a:pt x="1238" y="980"/>
                </a:lnTo>
                <a:lnTo>
                  <a:pt x="1231" y="987"/>
                </a:lnTo>
                <a:lnTo>
                  <a:pt x="1223" y="992"/>
                </a:lnTo>
                <a:lnTo>
                  <a:pt x="1215" y="997"/>
                </a:lnTo>
                <a:lnTo>
                  <a:pt x="1195" y="1005"/>
                </a:lnTo>
                <a:lnTo>
                  <a:pt x="1174" y="1012"/>
                </a:lnTo>
                <a:lnTo>
                  <a:pt x="1174" y="1012"/>
                </a:lnTo>
                <a:lnTo>
                  <a:pt x="1182" y="1014"/>
                </a:lnTo>
                <a:lnTo>
                  <a:pt x="1187" y="1015"/>
                </a:lnTo>
                <a:lnTo>
                  <a:pt x="1191" y="1017"/>
                </a:lnTo>
                <a:lnTo>
                  <a:pt x="1195" y="1017"/>
                </a:lnTo>
                <a:lnTo>
                  <a:pt x="1195" y="1017"/>
                </a:lnTo>
                <a:lnTo>
                  <a:pt x="1194" y="1019"/>
                </a:lnTo>
                <a:lnTo>
                  <a:pt x="1193" y="1020"/>
                </a:lnTo>
                <a:lnTo>
                  <a:pt x="1192" y="1022"/>
                </a:lnTo>
                <a:lnTo>
                  <a:pt x="1191" y="1023"/>
                </a:lnTo>
                <a:lnTo>
                  <a:pt x="1191" y="1023"/>
                </a:lnTo>
                <a:lnTo>
                  <a:pt x="1195" y="1023"/>
                </a:lnTo>
                <a:lnTo>
                  <a:pt x="1199" y="1025"/>
                </a:lnTo>
                <a:lnTo>
                  <a:pt x="1202" y="1027"/>
                </a:lnTo>
                <a:lnTo>
                  <a:pt x="1204" y="1031"/>
                </a:lnTo>
                <a:lnTo>
                  <a:pt x="1207" y="1034"/>
                </a:lnTo>
                <a:lnTo>
                  <a:pt x="1209" y="1035"/>
                </a:lnTo>
                <a:lnTo>
                  <a:pt x="1213" y="1035"/>
                </a:lnTo>
                <a:lnTo>
                  <a:pt x="1217" y="1032"/>
                </a:lnTo>
                <a:lnTo>
                  <a:pt x="1217" y="1032"/>
                </a:lnTo>
                <a:lnTo>
                  <a:pt x="1221" y="1038"/>
                </a:lnTo>
                <a:lnTo>
                  <a:pt x="1221" y="1040"/>
                </a:lnTo>
                <a:lnTo>
                  <a:pt x="1221" y="1042"/>
                </a:lnTo>
                <a:lnTo>
                  <a:pt x="1221" y="1042"/>
                </a:lnTo>
                <a:close/>
                <a:moveTo>
                  <a:pt x="988" y="1030"/>
                </a:moveTo>
                <a:lnTo>
                  <a:pt x="988" y="1030"/>
                </a:lnTo>
                <a:lnTo>
                  <a:pt x="987" y="1023"/>
                </a:lnTo>
                <a:lnTo>
                  <a:pt x="986" y="1017"/>
                </a:lnTo>
                <a:lnTo>
                  <a:pt x="983" y="1011"/>
                </a:lnTo>
                <a:lnTo>
                  <a:pt x="980" y="1007"/>
                </a:lnTo>
                <a:lnTo>
                  <a:pt x="977" y="1003"/>
                </a:lnTo>
                <a:lnTo>
                  <a:pt x="973" y="999"/>
                </a:lnTo>
                <a:lnTo>
                  <a:pt x="967" y="995"/>
                </a:lnTo>
                <a:lnTo>
                  <a:pt x="962" y="993"/>
                </a:lnTo>
                <a:lnTo>
                  <a:pt x="957" y="992"/>
                </a:lnTo>
                <a:lnTo>
                  <a:pt x="951" y="992"/>
                </a:lnTo>
                <a:lnTo>
                  <a:pt x="946" y="992"/>
                </a:lnTo>
                <a:lnTo>
                  <a:pt x="940" y="994"/>
                </a:lnTo>
                <a:lnTo>
                  <a:pt x="935" y="996"/>
                </a:lnTo>
                <a:lnTo>
                  <a:pt x="930" y="1000"/>
                </a:lnTo>
                <a:lnTo>
                  <a:pt x="926" y="1005"/>
                </a:lnTo>
                <a:lnTo>
                  <a:pt x="921" y="1010"/>
                </a:lnTo>
                <a:lnTo>
                  <a:pt x="921" y="1010"/>
                </a:lnTo>
                <a:lnTo>
                  <a:pt x="920" y="1020"/>
                </a:lnTo>
                <a:lnTo>
                  <a:pt x="920" y="1027"/>
                </a:lnTo>
                <a:lnTo>
                  <a:pt x="922" y="1035"/>
                </a:lnTo>
                <a:lnTo>
                  <a:pt x="927" y="1040"/>
                </a:lnTo>
                <a:lnTo>
                  <a:pt x="931" y="1046"/>
                </a:lnTo>
                <a:lnTo>
                  <a:pt x="936" y="1050"/>
                </a:lnTo>
                <a:lnTo>
                  <a:pt x="943" y="1053"/>
                </a:lnTo>
                <a:lnTo>
                  <a:pt x="949" y="1055"/>
                </a:lnTo>
                <a:lnTo>
                  <a:pt x="956" y="1056"/>
                </a:lnTo>
                <a:lnTo>
                  <a:pt x="962" y="1056"/>
                </a:lnTo>
                <a:lnTo>
                  <a:pt x="968" y="1055"/>
                </a:lnTo>
                <a:lnTo>
                  <a:pt x="974" y="1052"/>
                </a:lnTo>
                <a:lnTo>
                  <a:pt x="979" y="1049"/>
                </a:lnTo>
                <a:lnTo>
                  <a:pt x="983" y="1044"/>
                </a:lnTo>
                <a:lnTo>
                  <a:pt x="986" y="1037"/>
                </a:lnTo>
                <a:lnTo>
                  <a:pt x="988" y="1030"/>
                </a:lnTo>
                <a:lnTo>
                  <a:pt x="988" y="1030"/>
                </a:lnTo>
                <a:close/>
                <a:moveTo>
                  <a:pt x="1123" y="1124"/>
                </a:moveTo>
                <a:lnTo>
                  <a:pt x="1123" y="1124"/>
                </a:lnTo>
                <a:lnTo>
                  <a:pt x="1144" y="1124"/>
                </a:lnTo>
                <a:lnTo>
                  <a:pt x="1163" y="1126"/>
                </a:lnTo>
                <a:lnTo>
                  <a:pt x="1183" y="1129"/>
                </a:lnTo>
                <a:lnTo>
                  <a:pt x="1202" y="1133"/>
                </a:lnTo>
                <a:lnTo>
                  <a:pt x="1236" y="1142"/>
                </a:lnTo>
                <a:lnTo>
                  <a:pt x="1251" y="1146"/>
                </a:lnTo>
                <a:lnTo>
                  <a:pt x="1265" y="1148"/>
                </a:lnTo>
                <a:lnTo>
                  <a:pt x="1265" y="1148"/>
                </a:lnTo>
                <a:lnTo>
                  <a:pt x="1255" y="1142"/>
                </a:lnTo>
                <a:lnTo>
                  <a:pt x="1245" y="1133"/>
                </a:lnTo>
                <a:lnTo>
                  <a:pt x="1227" y="1117"/>
                </a:lnTo>
                <a:lnTo>
                  <a:pt x="1208" y="1099"/>
                </a:lnTo>
                <a:lnTo>
                  <a:pt x="1189" y="1083"/>
                </a:lnTo>
                <a:lnTo>
                  <a:pt x="1189" y="1083"/>
                </a:lnTo>
                <a:lnTo>
                  <a:pt x="1177" y="1085"/>
                </a:lnTo>
                <a:lnTo>
                  <a:pt x="1170" y="1086"/>
                </a:lnTo>
                <a:lnTo>
                  <a:pt x="1146" y="1085"/>
                </a:lnTo>
                <a:lnTo>
                  <a:pt x="1146" y="1085"/>
                </a:lnTo>
                <a:lnTo>
                  <a:pt x="1144" y="1079"/>
                </a:lnTo>
                <a:lnTo>
                  <a:pt x="1141" y="1074"/>
                </a:lnTo>
                <a:lnTo>
                  <a:pt x="1137" y="1069"/>
                </a:lnTo>
                <a:lnTo>
                  <a:pt x="1133" y="1065"/>
                </a:lnTo>
                <a:lnTo>
                  <a:pt x="1124" y="1057"/>
                </a:lnTo>
                <a:lnTo>
                  <a:pt x="1115" y="1049"/>
                </a:lnTo>
                <a:lnTo>
                  <a:pt x="1115" y="1049"/>
                </a:lnTo>
                <a:lnTo>
                  <a:pt x="1109" y="1056"/>
                </a:lnTo>
                <a:lnTo>
                  <a:pt x="1102" y="1061"/>
                </a:lnTo>
                <a:lnTo>
                  <a:pt x="1096" y="1063"/>
                </a:lnTo>
                <a:lnTo>
                  <a:pt x="1088" y="1063"/>
                </a:lnTo>
                <a:lnTo>
                  <a:pt x="1082" y="1062"/>
                </a:lnTo>
                <a:lnTo>
                  <a:pt x="1074" y="1059"/>
                </a:lnTo>
                <a:lnTo>
                  <a:pt x="1069" y="1055"/>
                </a:lnTo>
                <a:lnTo>
                  <a:pt x="1064" y="1051"/>
                </a:lnTo>
                <a:lnTo>
                  <a:pt x="1064" y="1051"/>
                </a:lnTo>
                <a:lnTo>
                  <a:pt x="1080" y="1068"/>
                </a:lnTo>
                <a:lnTo>
                  <a:pt x="1095" y="1085"/>
                </a:lnTo>
                <a:lnTo>
                  <a:pt x="1110" y="1103"/>
                </a:lnTo>
                <a:lnTo>
                  <a:pt x="1123" y="1124"/>
                </a:lnTo>
                <a:lnTo>
                  <a:pt x="1123" y="1124"/>
                </a:lnTo>
                <a:close/>
                <a:moveTo>
                  <a:pt x="1074" y="1120"/>
                </a:moveTo>
                <a:lnTo>
                  <a:pt x="1074" y="1120"/>
                </a:lnTo>
                <a:lnTo>
                  <a:pt x="1081" y="1118"/>
                </a:lnTo>
                <a:lnTo>
                  <a:pt x="1088" y="1120"/>
                </a:lnTo>
                <a:lnTo>
                  <a:pt x="1095" y="1120"/>
                </a:lnTo>
                <a:lnTo>
                  <a:pt x="1098" y="1118"/>
                </a:lnTo>
                <a:lnTo>
                  <a:pt x="1100" y="1117"/>
                </a:lnTo>
                <a:lnTo>
                  <a:pt x="1100" y="1117"/>
                </a:lnTo>
                <a:lnTo>
                  <a:pt x="1094" y="1111"/>
                </a:lnTo>
                <a:lnTo>
                  <a:pt x="1087" y="1105"/>
                </a:lnTo>
                <a:lnTo>
                  <a:pt x="1078" y="1091"/>
                </a:lnTo>
                <a:lnTo>
                  <a:pt x="1072" y="1084"/>
                </a:lnTo>
                <a:lnTo>
                  <a:pt x="1066" y="1077"/>
                </a:lnTo>
                <a:lnTo>
                  <a:pt x="1061" y="1071"/>
                </a:lnTo>
                <a:lnTo>
                  <a:pt x="1053" y="1066"/>
                </a:lnTo>
                <a:lnTo>
                  <a:pt x="1053" y="1066"/>
                </a:lnTo>
                <a:lnTo>
                  <a:pt x="1051" y="1070"/>
                </a:lnTo>
                <a:lnTo>
                  <a:pt x="1050" y="1075"/>
                </a:lnTo>
                <a:lnTo>
                  <a:pt x="1050" y="1078"/>
                </a:lnTo>
                <a:lnTo>
                  <a:pt x="1051" y="1082"/>
                </a:lnTo>
                <a:lnTo>
                  <a:pt x="1052" y="1085"/>
                </a:lnTo>
                <a:lnTo>
                  <a:pt x="1054" y="1089"/>
                </a:lnTo>
                <a:lnTo>
                  <a:pt x="1060" y="1094"/>
                </a:lnTo>
                <a:lnTo>
                  <a:pt x="1066" y="1099"/>
                </a:lnTo>
                <a:lnTo>
                  <a:pt x="1071" y="1106"/>
                </a:lnTo>
                <a:lnTo>
                  <a:pt x="1073" y="1109"/>
                </a:lnTo>
                <a:lnTo>
                  <a:pt x="1074" y="1112"/>
                </a:lnTo>
                <a:lnTo>
                  <a:pt x="1074" y="1115"/>
                </a:lnTo>
                <a:lnTo>
                  <a:pt x="1074" y="1120"/>
                </a:lnTo>
                <a:lnTo>
                  <a:pt x="1074" y="1120"/>
                </a:lnTo>
                <a:close/>
                <a:moveTo>
                  <a:pt x="1822" y="1163"/>
                </a:moveTo>
                <a:lnTo>
                  <a:pt x="1822" y="1163"/>
                </a:lnTo>
                <a:lnTo>
                  <a:pt x="1827" y="1163"/>
                </a:lnTo>
                <a:lnTo>
                  <a:pt x="1833" y="1161"/>
                </a:lnTo>
                <a:lnTo>
                  <a:pt x="1837" y="1158"/>
                </a:lnTo>
                <a:lnTo>
                  <a:pt x="1841" y="1154"/>
                </a:lnTo>
                <a:lnTo>
                  <a:pt x="1849" y="1143"/>
                </a:lnTo>
                <a:lnTo>
                  <a:pt x="1854" y="1133"/>
                </a:lnTo>
                <a:lnTo>
                  <a:pt x="1854" y="1133"/>
                </a:lnTo>
                <a:lnTo>
                  <a:pt x="1859" y="1126"/>
                </a:lnTo>
                <a:lnTo>
                  <a:pt x="1866" y="1118"/>
                </a:lnTo>
                <a:lnTo>
                  <a:pt x="1871" y="1112"/>
                </a:lnTo>
                <a:lnTo>
                  <a:pt x="1876" y="1106"/>
                </a:lnTo>
                <a:lnTo>
                  <a:pt x="1880" y="1099"/>
                </a:lnTo>
                <a:lnTo>
                  <a:pt x="1880" y="1094"/>
                </a:lnTo>
                <a:lnTo>
                  <a:pt x="1880" y="1091"/>
                </a:lnTo>
                <a:lnTo>
                  <a:pt x="1879" y="1089"/>
                </a:lnTo>
                <a:lnTo>
                  <a:pt x="1876" y="1085"/>
                </a:lnTo>
                <a:lnTo>
                  <a:pt x="1873" y="1083"/>
                </a:lnTo>
                <a:lnTo>
                  <a:pt x="1873" y="1083"/>
                </a:lnTo>
                <a:lnTo>
                  <a:pt x="1856" y="1096"/>
                </a:lnTo>
                <a:lnTo>
                  <a:pt x="1848" y="1105"/>
                </a:lnTo>
                <a:lnTo>
                  <a:pt x="1839" y="1114"/>
                </a:lnTo>
                <a:lnTo>
                  <a:pt x="1831" y="1125"/>
                </a:lnTo>
                <a:lnTo>
                  <a:pt x="1825" y="1137"/>
                </a:lnTo>
                <a:lnTo>
                  <a:pt x="1823" y="1143"/>
                </a:lnTo>
                <a:lnTo>
                  <a:pt x="1822" y="1150"/>
                </a:lnTo>
                <a:lnTo>
                  <a:pt x="1822" y="1157"/>
                </a:lnTo>
                <a:lnTo>
                  <a:pt x="1822" y="1163"/>
                </a:lnTo>
                <a:lnTo>
                  <a:pt x="1822" y="1163"/>
                </a:lnTo>
                <a:close/>
                <a:moveTo>
                  <a:pt x="1899" y="1117"/>
                </a:moveTo>
                <a:lnTo>
                  <a:pt x="1899" y="1117"/>
                </a:lnTo>
                <a:lnTo>
                  <a:pt x="1888" y="1127"/>
                </a:lnTo>
                <a:lnTo>
                  <a:pt x="1880" y="1139"/>
                </a:lnTo>
                <a:lnTo>
                  <a:pt x="1872" y="1151"/>
                </a:lnTo>
                <a:lnTo>
                  <a:pt x="1865" y="1163"/>
                </a:lnTo>
                <a:lnTo>
                  <a:pt x="1865" y="1163"/>
                </a:lnTo>
                <a:lnTo>
                  <a:pt x="1873" y="1158"/>
                </a:lnTo>
                <a:lnTo>
                  <a:pt x="1881" y="1151"/>
                </a:lnTo>
                <a:lnTo>
                  <a:pt x="1887" y="1143"/>
                </a:lnTo>
                <a:lnTo>
                  <a:pt x="1893" y="1136"/>
                </a:lnTo>
                <a:lnTo>
                  <a:pt x="1902" y="1117"/>
                </a:lnTo>
                <a:lnTo>
                  <a:pt x="1911" y="1100"/>
                </a:lnTo>
                <a:lnTo>
                  <a:pt x="1911" y="1100"/>
                </a:lnTo>
                <a:lnTo>
                  <a:pt x="1906" y="1093"/>
                </a:lnTo>
                <a:lnTo>
                  <a:pt x="1904" y="1090"/>
                </a:lnTo>
                <a:lnTo>
                  <a:pt x="1901" y="1087"/>
                </a:lnTo>
                <a:lnTo>
                  <a:pt x="1901" y="1087"/>
                </a:lnTo>
                <a:lnTo>
                  <a:pt x="1900" y="1091"/>
                </a:lnTo>
                <a:lnTo>
                  <a:pt x="1900" y="1095"/>
                </a:lnTo>
                <a:lnTo>
                  <a:pt x="1898" y="1101"/>
                </a:lnTo>
                <a:lnTo>
                  <a:pt x="1897" y="1109"/>
                </a:lnTo>
                <a:lnTo>
                  <a:pt x="1897" y="1112"/>
                </a:lnTo>
                <a:lnTo>
                  <a:pt x="1899" y="1117"/>
                </a:lnTo>
                <a:lnTo>
                  <a:pt x="1899" y="1117"/>
                </a:lnTo>
                <a:close/>
                <a:moveTo>
                  <a:pt x="1036" y="1090"/>
                </a:moveTo>
                <a:lnTo>
                  <a:pt x="1036" y="1090"/>
                </a:lnTo>
                <a:lnTo>
                  <a:pt x="1025" y="1102"/>
                </a:lnTo>
                <a:lnTo>
                  <a:pt x="1012" y="1115"/>
                </a:lnTo>
                <a:lnTo>
                  <a:pt x="1012" y="1115"/>
                </a:lnTo>
                <a:lnTo>
                  <a:pt x="1018" y="1114"/>
                </a:lnTo>
                <a:lnTo>
                  <a:pt x="1023" y="1114"/>
                </a:lnTo>
                <a:lnTo>
                  <a:pt x="1036" y="1115"/>
                </a:lnTo>
                <a:lnTo>
                  <a:pt x="1064" y="1120"/>
                </a:lnTo>
                <a:lnTo>
                  <a:pt x="1064" y="1120"/>
                </a:lnTo>
                <a:lnTo>
                  <a:pt x="1060" y="1110"/>
                </a:lnTo>
                <a:lnTo>
                  <a:pt x="1053" y="1101"/>
                </a:lnTo>
                <a:lnTo>
                  <a:pt x="1050" y="1097"/>
                </a:lnTo>
                <a:lnTo>
                  <a:pt x="1046" y="1094"/>
                </a:lnTo>
                <a:lnTo>
                  <a:pt x="1041" y="1092"/>
                </a:lnTo>
                <a:lnTo>
                  <a:pt x="1036" y="1090"/>
                </a:lnTo>
                <a:lnTo>
                  <a:pt x="1036" y="1090"/>
                </a:lnTo>
                <a:close/>
                <a:moveTo>
                  <a:pt x="731" y="1126"/>
                </a:moveTo>
                <a:lnTo>
                  <a:pt x="731" y="1126"/>
                </a:lnTo>
                <a:lnTo>
                  <a:pt x="736" y="1126"/>
                </a:lnTo>
                <a:lnTo>
                  <a:pt x="745" y="1125"/>
                </a:lnTo>
                <a:lnTo>
                  <a:pt x="753" y="1124"/>
                </a:lnTo>
                <a:lnTo>
                  <a:pt x="760" y="1122"/>
                </a:lnTo>
                <a:lnTo>
                  <a:pt x="760" y="1122"/>
                </a:lnTo>
                <a:lnTo>
                  <a:pt x="760" y="1116"/>
                </a:lnTo>
                <a:lnTo>
                  <a:pt x="759" y="1112"/>
                </a:lnTo>
                <a:lnTo>
                  <a:pt x="756" y="1109"/>
                </a:lnTo>
                <a:lnTo>
                  <a:pt x="754" y="1107"/>
                </a:lnTo>
                <a:lnTo>
                  <a:pt x="752" y="1105"/>
                </a:lnTo>
                <a:lnTo>
                  <a:pt x="749" y="1103"/>
                </a:lnTo>
                <a:lnTo>
                  <a:pt x="746" y="1103"/>
                </a:lnTo>
                <a:lnTo>
                  <a:pt x="744" y="1103"/>
                </a:lnTo>
                <a:lnTo>
                  <a:pt x="740" y="1103"/>
                </a:lnTo>
                <a:lnTo>
                  <a:pt x="737" y="1105"/>
                </a:lnTo>
                <a:lnTo>
                  <a:pt x="735" y="1107"/>
                </a:lnTo>
                <a:lnTo>
                  <a:pt x="733" y="1110"/>
                </a:lnTo>
                <a:lnTo>
                  <a:pt x="731" y="1113"/>
                </a:lnTo>
                <a:lnTo>
                  <a:pt x="730" y="1116"/>
                </a:lnTo>
                <a:lnTo>
                  <a:pt x="730" y="1121"/>
                </a:lnTo>
                <a:lnTo>
                  <a:pt x="731" y="1126"/>
                </a:lnTo>
                <a:lnTo>
                  <a:pt x="731" y="1126"/>
                </a:lnTo>
                <a:close/>
                <a:moveTo>
                  <a:pt x="1427" y="1295"/>
                </a:moveTo>
                <a:lnTo>
                  <a:pt x="1427" y="1295"/>
                </a:lnTo>
                <a:lnTo>
                  <a:pt x="1420" y="1286"/>
                </a:lnTo>
                <a:lnTo>
                  <a:pt x="1414" y="1276"/>
                </a:lnTo>
                <a:lnTo>
                  <a:pt x="1405" y="1267"/>
                </a:lnTo>
                <a:lnTo>
                  <a:pt x="1396" y="1259"/>
                </a:lnTo>
                <a:lnTo>
                  <a:pt x="1376" y="1244"/>
                </a:lnTo>
                <a:lnTo>
                  <a:pt x="1357" y="1230"/>
                </a:lnTo>
                <a:lnTo>
                  <a:pt x="1357" y="1230"/>
                </a:lnTo>
                <a:lnTo>
                  <a:pt x="1343" y="1220"/>
                </a:lnTo>
                <a:lnTo>
                  <a:pt x="1329" y="1213"/>
                </a:lnTo>
                <a:lnTo>
                  <a:pt x="1301" y="1196"/>
                </a:lnTo>
                <a:lnTo>
                  <a:pt x="1301" y="1196"/>
                </a:lnTo>
                <a:lnTo>
                  <a:pt x="1275" y="1180"/>
                </a:lnTo>
                <a:lnTo>
                  <a:pt x="1260" y="1172"/>
                </a:lnTo>
                <a:lnTo>
                  <a:pt x="1245" y="1165"/>
                </a:lnTo>
                <a:lnTo>
                  <a:pt x="1229" y="1158"/>
                </a:lnTo>
                <a:lnTo>
                  <a:pt x="1212" y="1153"/>
                </a:lnTo>
                <a:lnTo>
                  <a:pt x="1195" y="1147"/>
                </a:lnTo>
                <a:lnTo>
                  <a:pt x="1178" y="1144"/>
                </a:lnTo>
                <a:lnTo>
                  <a:pt x="1178" y="1144"/>
                </a:lnTo>
                <a:lnTo>
                  <a:pt x="1163" y="1143"/>
                </a:lnTo>
                <a:lnTo>
                  <a:pt x="1147" y="1142"/>
                </a:lnTo>
                <a:lnTo>
                  <a:pt x="1131" y="1142"/>
                </a:lnTo>
                <a:lnTo>
                  <a:pt x="1115" y="1140"/>
                </a:lnTo>
                <a:lnTo>
                  <a:pt x="1115" y="1140"/>
                </a:lnTo>
                <a:lnTo>
                  <a:pt x="1071" y="1135"/>
                </a:lnTo>
                <a:lnTo>
                  <a:pt x="1050" y="1132"/>
                </a:lnTo>
                <a:lnTo>
                  <a:pt x="1027" y="1131"/>
                </a:lnTo>
                <a:lnTo>
                  <a:pt x="1027" y="1131"/>
                </a:lnTo>
                <a:lnTo>
                  <a:pt x="1020" y="1131"/>
                </a:lnTo>
                <a:lnTo>
                  <a:pt x="1007" y="1131"/>
                </a:lnTo>
                <a:lnTo>
                  <a:pt x="1002" y="1132"/>
                </a:lnTo>
                <a:lnTo>
                  <a:pt x="996" y="1136"/>
                </a:lnTo>
                <a:lnTo>
                  <a:pt x="994" y="1137"/>
                </a:lnTo>
                <a:lnTo>
                  <a:pt x="993" y="1139"/>
                </a:lnTo>
                <a:lnTo>
                  <a:pt x="992" y="1142"/>
                </a:lnTo>
                <a:lnTo>
                  <a:pt x="992" y="1144"/>
                </a:lnTo>
                <a:lnTo>
                  <a:pt x="992" y="1144"/>
                </a:lnTo>
                <a:lnTo>
                  <a:pt x="1027" y="1144"/>
                </a:lnTo>
                <a:lnTo>
                  <a:pt x="1064" y="1145"/>
                </a:lnTo>
                <a:lnTo>
                  <a:pt x="1101" y="1147"/>
                </a:lnTo>
                <a:lnTo>
                  <a:pt x="1138" y="1152"/>
                </a:lnTo>
                <a:lnTo>
                  <a:pt x="1174" y="1157"/>
                </a:lnTo>
                <a:lnTo>
                  <a:pt x="1208" y="1166"/>
                </a:lnTo>
                <a:lnTo>
                  <a:pt x="1224" y="1170"/>
                </a:lnTo>
                <a:lnTo>
                  <a:pt x="1240" y="1175"/>
                </a:lnTo>
                <a:lnTo>
                  <a:pt x="1255" y="1181"/>
                </a:lnTo>
                <a:lnTo>
                  <a:pt x="1269" y="1187"/>
                </a:lnTo>
                <a:lnTo>
                  <a:pt x="1269" y="1187"/>
                </a:lnTo>
                <a:lnTo>
                  <a:pt x="1274" y="1190"/>
                </a:lnTo>
                <a:lnTo>
                  <a:pt x="1278" y="1193"/>
                </a:lnTo>
                <a:lnTo>
                  <a:pt x="1281" y="1197"/>
                </a:lnTo>
                <a:lnTo>
                  <a:pt x="1284" y="1200"/>
                </a:lnTo>
                <a:lnTo>
                  <a:pt x="1284" y="1200"/>
                </a:lnTo>
                <a:lnTo>
                  <a:pt x="1296" y="1205"/>
                </a:lnTo>
                <a:lnTo>
                  <a:pt x="1307" y="1209"/>
                </a:lnTo>
                <a:lnTo>
                  <a:pt x="1319" y="1215"/>
                </a:lnTo>
                <a:lnTo>
                  <a:pt x="1329" y="1221"/>
                </a:lnTo>
                <a:lnTo>
                  <a:pt x="1329" y="1221"/>
                </a:lnTo>
                <a:lnTo>
                  <a:pt x="1344" y="1232"/>
                </a:lnTo>
                <a:lnTo>
                  <a:pt x="1358" y="1243"/>
                </a:lnTo>
                <a:lnTo>
                  <a:pt x="1384" y="1263"/>
                </a:lnTo>
                <a:lnTo>
                  <a:pt x="1384" y="1263"/>
                </a:lnTo>
                <a:lnTo>
                  <a:pt x="1390" y="1267"/>
                </a:lnTo>
                <a:lnTo>
                  <a:pt x="1397" y="1269"/>
                </a:lnTo>
                <a:lnTo>
                  <a:pt x="1402" y="1273"/>
                </a:lnTo>
                <a:lnTo>
                  <a:pt x="1407" y="1276"/>
                </a:lnTo>
                <a:lnTo>
                  <a:pt x="1407" y="1276"/>
                </a:lnTo>
                <a:lnTo>
                  <a:pt x="1415" y="1284"/>
                </a:lnTo>
                <a:lnTo>
                  <a:pt x="1421" y="1293"/>
                </a:lnTo>
                <a:lnTo>
                  <a:pt x="1433" y="1311"/>
                </a:lnTo>
                <a:lnTo>
                  <a:pt x="1439" y="1320"/>
                </a:lnTo>
                <a:lnTo>
                  <a:pt x="1446" y="1327"/>
                </a:lnTo>
                <a:lnTo>
                  <a:pt x="1450" y="1330"/>
                </a:lnTo>
                <a:lnTo>
                  <a:pt x="1455" y="1333"/>
                </a:lnTo>
                <a:lnTo>
                  <a:pt x="1460" y="1335"/>
                </a:lnTo>
                <a:lnTo>
                  <a:pt x="1465" y="1336"/>
                </a:lnTo>
                <a:lnTo>
                  <a:pt x="1465" y="1336"/>
                </a:lnTo>
                <a:lnTo>
                  <a:pt x="1457" y="1324"/>
                </a:lnTo>
                <a:lnTo>
                  <a:pt x="1449" y="1312"/>
                </a:lnTo>
                <a:lnTo>
                  <a:pt x="1445" y="1307"/>
                </a:lnTo>
                <a:lnTo>
                  <a:pt x="1440" y="1303"/>
                </a:lnTo>
                <a:lnTo>
                  <a:pt x="1433" y="1298"/>
                </a:lnTo>
                <a:lnTo>
                  <a:pt x="1427" y="1295"/>
                </a:lnTo>
                <a:lnTo>
                  <a:pt x="1427" y="1295"/>
                </a:lnTo>
                <a:close/>
                <a:moveTo>
                  <a:pt x="731" y="1159"/>
                </a:moveTo>
                <a:lnTo>
                  <a:pt x="731" y="1159"/>
                </a:lnTo>
                <a:lnTo>
                  <a:pt x="735" y="1161"/>
                </a:lnTo>
                <a:lnTo>
                  <a:pt x="739" y="1161"/>
                </a:lnTo>
                <a:lnTo>
                  <a:pt x="749" y="1161"/>
                </a:lnTo>
                <a:lnTo>
                  <a:pt x="764" y="1159"/>
                </a:lnTo>
                <a:lnTo>
                  <a:pt x="764" y="1159"/>
                </a:lnTo>
                <a:lnTo>
                  <a:pt x="765" y="1153"/>
                </a:lnTo>
                <a:lnTo>
                  <a:pt x="764" y="1147"/>
                </a:lnTo>
                <a:lnTo>
                  <a:pt x="762" y="1144"/>
                </a:lnTo>
                <a:lnTo>
                  <a:pt x="758" y="1141"/>
                </a:lnTo>
                <a:lnTo>
                  <a:pt x="753" y="1139"/>
                </a:lnTo>
                <a:lnTo>
                  <a:pt x="748" y="1138"/>
                </a:lnTo>
                <a:lnTo>
                  <a:pt x="734" y="1136"/>
                </a:lnTo>
                <a:lnTo>
                  <a:pt x="734" y="1136"/>
                </a:lnTo>
                <a:lnTo>
                  <a:pt x="732" y="1141"/>
                </a:lnTo>
                <a:lnTo>
                  <a:pt x="731" y="1146"/>
                </a:lnTo>
                <a:lnTo>
                  <a:pt x="731" y="1152"/>
                </a:lnTo>
                <a:lnTo>
                  <a:pt x="731" y="1159"/>
                </a:lnTo>
                <a:lnTo>
                  <a:pt x="731" y="1159"/>
                </a:lnTo>
                <a:close/>
                <a:moveTo>
                  <a:pt x="1913" y="1138"/>
                </a:moveTo>
                <a:lnTo>
                  <a:pt x="1913" y="1138"/>
                </a:lnTo>
                <a:lnTo>
                  <a:pt x="1906" y="1148"/>
                </a:lnTo>
                <a:lnTo>
                  <a:pt x="1898" y="1158"/>
                </a:lnTo>
                <a:lnTo>
                  <a:pt x="1882" y="1176"/>
                </a:lnTo>
                <a:lnTo>
                  <a:pt x="1882" y="1176"/>
                </a:lnTo>
                <a:lnTo>
                  <a:pt x="1887" y="1181"/>
                </a:lnTo>
                <a:lnTo>
                  <a:pt x="1893" y="1184"/>
                </a:lnTo>
                <a:lnTo>
                  <a:pt x="1903" y="1193"/>
                </a:lnTo>
                <a:lnTo>
                  <a:pt x="1909" y="1197"/>
                </a:lnTo>
                <a:lnTo>
                  <a:pt x="1915" y="1200"/>
                </a:lnTo>
                <a:lnTo>
                  <a:pt x="1922" y="1203"/>
                </a:lnTo>
                <a:lnTo>
                  <a:pt x="1930" y="1204"/>
                </a:lnTo>
                <a:lnTo>
                  <a:pt x="1930" y="1204"/>
                </a:lnTo>
                <a:lnTo>
                  <a:pt x="1936" y="1198"/>
                </a:lnTo>
                <a:lnTo>
                  <a:pt x="1943" y="1190"/>
                </a:lnTo>
                <a:lnTo>
                  <a:pt x="1948" y="1183"/>
                </a:lnTo>
                <a:lnTo>
                  <a:pt x="1954" y="1174"/>
                </a:lnTo>
                <a:lnTo>
                  <a:pt x="1954" y="1174"/>
                </a:lnTo>
                <a:lnTo>
                  <a:pt x="1945" y="1163"/>
                </a:lnTo>
                <a:lnTo>
                  <a:pt x="1935" y="1154"/>
                </a:lnTo>
                <a:lnTo>
                  <a:pt x="1926" y="1145"/>
                </a:lnTo>
                <a:lnTo>
                  <a:pt x="1919" y="1141"/>
                </a:lnTo>
                <a:lnTo>
                  <a:pt x="1913" y="1138"/>
                </a:lnTo>
                <a:lnTo>
                  <a:pt x="1913" y="1138"/>
                </a:lnTo>
                <a:close/>
                <a:moveTo>
                  <a:pt x="809" y="1155"/>
                </a:moveTo>
                <a:lnTo>
                  <a:pt x="809" y="1155"/>
                </a:lnTo>
                <a:lnTo>
                  <a:pt x="821" y="1157"/>
                </a:lnTo>
                <a:lnTo>
                  <a:pt x="827" y="1157"/>
                </a:lnTo>
                <a:lnTo>
                  <a:pt x="833" y="1157"/>
                </a:lnTo>
                <a:lnTo>
                  <a:pt x="838" y="1156"/>
                </a:lnTo>
                <a:lnTo>
                  <a:pt x="842" y="1153"/>
                </a:lnTo>
                <a:lnTo>
                  <a:pt x="844" y="1148"/>
                </a:lnTo>
                <a:lnTo>
                  <a:pt x="845" y="1142"/>
                </a:lnTo>
                <a:lnTo>
                  <a:pt x="845" y="1142"/>
                </a:lnTo>
                <a:lnTo>
                  <a:pt x="837" y="1141"/>
                </a:lnTo>
                <a:lnTo>
                  <a:pt x="830" y="1141"/>
                </a:lnTo>
                <a:lnTo>
                  <a:pt x="816" y="1142"/>
                </a:lnTo>
                <a:lnTo>
                  <a:pt x="801" y="1144"/>
                </a:lnTo>
                <a:lnTo>
                  <a:pt x="793" y="1145"/>
                </a:lnTo>
                <a:lnTo>
                  <a:pt x="783" y="1144"/>
                </a:lnTo>
                <a:lnTo>
                  <a:pt x="783" y="1144"/>
                </a:lnTo>
                <a:lnTo>
                  <a:pt x="784" y="1154"/>
                </a:lnTo>
                <a:lnTo>
                  <a:pt x="784" y="1157"/>
                </a:lnTo>
                <a:lnTo>
                  <a:pt x="783" y="1161"/>
                </a:lnTo>
                <a:lnTo>
                  <a:pt x="783" y="1161"/>
                </a:lnTo>
                <a:lnTo>
                  <a:pt x="790" y="1160"/>
                </a:lnTo>
                <a:lnTo>
                  <a:pt x="797" y="1160"/>
                </a:lnTo>
                <a:lnTo>
                  <a:pt x="800" y="1159"/>
                </a:lnTo>
                <a:lnTo>
                  <a:pt x="803" y="1159"/>
                </a:lnTo>
                <a:lnTo>
                  <a:pt x="803" y="1157"/>
                </a:lnTo>
                <a:lnTo>
                  <a:pt x="800" y="1155"/>
                </a:lnTo>
                <a:lnTo>
                  <a:pt x="800" y="1155"/>
                </a:lnTo>
                <a:lnTo>
                  <a:pt x="803" y="1155"/>
                </a:lnTo>
                <a:lnTo>
                  <a:pt x="806" y="1156"/>
                </a:lnTo>
                <a:lnTo>
                  <a:pt x="809" y="1158"/>
                </a:lnTo>
                <a:lnTo>
                  <a:pt x="810" y="1159"/>
                </a:lnTo>
                <a:lnTo>
                  <a:pt x="809" y="1155"/>
                </a:lnTo>
                <a:lnTo>
                  <a:pt x="809" y="1155"/>
                </a:lnTo>
                <a:close/>
                <a:moveTo>
                  <a:pt x="2028" y="1155"/>
                </a:moveTo>
                <a:lnTo>
                  <a:pt x="2028" y="1155"/>
                </a:lnTo>
                <a:lnTo>
                  <a:pt x="2033" y="1166"/>
                </a:lnTo>
                <a:lnTo>
                  <a:pt x="2039" y="1174"/>
                </a:lnTo>
                <a:lnTo>
                  <a:pt x="2046" y="1183"/>
                </a:lnTo>
                <a:lnTo>
                  <a:pt x="2053" y="1190"/>
                </a:lnTo>
                <a:lnTo>
                  <a:pt x="2062" y="1197"/>
                </a:lnTo>
                <a:lnTo>
                  <a:pt x="2071" y="1203"/>
                </a:lnTo>
                <a:lnTo>
                  <a:pt x="2082" y="1207"/>
                </a:lnTo>
                <a:lnTo>
                  <a:pt x="2094" y="1211"/>
                </a:lnTo>
                <a:lnTo>
                  <a:pt x="2094" y="1211"/>
                </a:lnTo>
                <a:lnTo>
                  <a:pt x="2098" y="1200"/>
                </a:lnTo>
                <a:lnTo>
                  <a:pt x="2102" y="1187"/>
                </a:lnTo>
                <a:lnTo>
                  <a:pt x="2102" y="1187"/>
                </a:lnTo>
                <a:lnTo>
                  <a:pt x="2099" y="1187"/>
                </a:lnTo>
                <a:lnTo>
                  <a:pt x="2098" y="1186"/>
                </a:lnTo>
                <a:lnTo>
                  <a:pt x="2098" y="1185"/>
                </a:lnTo>
                <a:lnTo>
                  <a:pt x="2098" y="1185"/>
                </a:lnTo>
                <a:lnTo>
                  <a:pt x="2095" y="1187"/>
                </a:lnTo>
                <a:lnTo>
                  <a:pt x="2093" y="1189"/>
                </a:lnTo>
                <a:lnTo>
                  <a:pt x="2088" y="1195"/>
                </a:lnTo>
                <a:lnTo>
                  <a:pt x="2084" y="1200"/>
                </a:lnTo>
                <a:lnTo>
                  <a:pt x="2081" y="1201"/>
                </a:lnTo>
                <a:lnTo>
                  <a:pt x="2077" y="1202"/>
                </a:lnTo>
                <a:lnTo>
                  <a:pt x="2077" y="1202"/>
                </a:lnTo>
                <a:lnTo>
                  <a:pt x="2072" y="1200"/>
                </a:lnTo>
                <a:lnTo>
                  <a:pt x="2068" y="1197"/>
                </a:lnTo>
                <a:lnTo>
                  <a:pt x="2062" y="1190"/>
                </a:lnTo>
                <a:lnTo>
                  <a:pt x="2057" y="1182"/>
                </a:lnTo>
                <a:lnTo>
                  <a:pt x="2053" y="1172"/>
                </a:lnTo>
                <a:lnTo>
                  <a:pt x="2053" y="1172"/>
                </a:lnTo>
                <a:lnTo>
                  <a:pt x="2054" y="1170"/>
                </a:lnTo>
                <a:lnTo>
                  <a:pt x="2055" y="1169"/>
                </a:lnTo>
                <a:lnTo>
                  <a:pt x="2058" y="1168"/>
                </a:lnTo>
                <a:lnTo>
                  <a:pt x="2062" y="1167"/>
                </a:lnTo>
                <a:lnTo>
                  <a:pt x="2063" y="1166"/>
                </a:lnTo>
                <a:lnTo>
                  <a:pt x="2064" y="1163"/>
                </a:lnTo>
                <a:lnTo>
                  <a:pt x="2064" y="1163"/>
                </a:lnTo>
                <a:lnTo>
                  <a:pt x="2056" y="1158"/>
                </a:lnTo>
                <a:lnTo>
                  <a:pt x="2047" y="1154"/>
                </a:lnTo>
                <a:lnTo>
                  <a:pt x="2042" y="1153"/>
                </a:lnTo>
                <a:lnTo>
                  <a:pt x="2037" y="1153"/>
                </a:lnTo>
                <a:lnTo>
                  <a:pt x="2033" y="1153"/>
                </a:lnTo>
                <a:lnTo>
                  <a:pt x="2028" y="1155"/>
                </a:lnTo>
                <a:lnTo>
                  <a:pt x="2028" y="1155"/>
                </a:lnTo>
                <a:close/>
                <a:moveTo>
                  <a:pt x="2079" y="1176"/>
                </a:moveTo>
                <a:lnTo>
                  <a:pt x="2079" y="1176"/>
                </a:lnTo>
                <a:lnTo>
                  <a:pt x="2076" y="1174"/>
                </a:lnTo>
                <a:lnTo>
                  <a:pt x="2072" y="1172"/>
                </a:lnTo>
                <a:lnTo>
                  <a:pt x="2069" y="1169"/>
                </a:lnTo>
                <a:lnTo>
                  <a:pt x="2066" y="1166"/>
                </a:lnTo>
                <a:lnTo>
                  <a:pt x="2066" y="1166"/>
                </a:lnTo>
                <a:lnTo>
                  <a:pt x="2068" y="1171"/>
                </a:lnTo>
                <a:lnTo>
                  <a:pt x="2071" y="1175"/>
                </a:lnTo>
                <a:lnTo>
                  <a:pt x="2073" y="1176"/>
                </a:lnTo>
                <a:lnTo>
                  <a:pt x="2076" y="1177"/>
                </a:lnTo>
                <a:lnTo>
                  <a:pt x="2078" y="1177"/>
                </a:lnTo>
                <a:lnTo>
                  <a:pt x="2079" y="1176"/>
                </a:lnTo>
                <a:lnTo>
                  <a:pt x="2079" y="1176"/>
                </a:lnTo>
                <a:close/>
                <a:moveTo>
                  <a:pt x="1119" y="1174"/>
                </a:moveTo>
                <a:lnTo>
                  <a:pt x="1119" y="1174"/>
                </a:lnTo>
                <a:lnTo>
                  <a:pt x="1147" y="1206"/>
                </a:lnTo>
                <a:lnTo>
                  <a:pt x="1176" y="1238"/>
                </a:lnTo>
                <a:lnTo>
                  <a:pt x="1203" y="1271"/>
                </a:lnTo>
                <a:lnTo>
                  <a:pt x="1230" y="1304"/>
                </a:lnTo>
                <a:lnTo>
                  <a:pt x="1283" y="1371"/>
                </a:lnTo>
                <a:lnTo>
                  <a:pt x="1338" y="1438"/>
                </a:lnTo>
                <a:lnTo>
                  <a:pt x="1338" y="1438"/>
                </a:lnTo>
                <a:lnTo>
                  <a:pt x="1354" y="1464"/>
                </a:lnTo>
                <a:lnTo>
                  <a:pt x="1371" y="1491"/>
                </a:lnTo>
                <a:lnTo>
                  <a:pt x="1380" y="1504"/>
                </a:lnTo>
                <a:lnTo>
                  <a:pt x="1389" y="1515"/>
                </a:lnTo>
                <a:lnTo>
                  <a:pt x="1400" y="1524"/>
                </a:lnTo>
                <a:lnTo>
                  <a:pt x="1406" y="1529"/>
                </a:lnTo>
                <a:lnTo>
                  <a:pt x="1412" y="1531"/>
                </a:lnTo>
                <a:lnTo>
                  <a:pt x="1412" y="1531"/>
                </a:lnTo>
                <a:lnTo>
                  <a:pt x="1385" y="1492"/>
                </a:lnTo>
                <a:lnTo>
                  <a:pt x="1357" y="1454"/>
                </a:lnTo>
                <a:lnTo>
                  <a:pt x="1301" y="1379"/>
                </a:lnTo>
                <a:lnTo>
                  <a:pt x="1301" y="1379"/>
                </a:lnTo>
                <a:lnTo>
                  <a:pt x="1280" y="1351"/>
                </a:lnTo>
                <a:lnTo>
                  <a:pt x="1272" y="1338"/>
                </a:lnTo>
                <a:lnTo>
                  <a:pt x="1267" y="1330"/>
                </a:lnTo>
                <a:lnTo>
                  <a:pt x="1263" y="1323"/>
                </a:lnTo>
                <a:lnTo>
                  <a:pt x="1263" y="1323"/>
                </a:lnTo>
                <a:lnTo>
                  <a:pt x="1249" y="1309"/>
                </a:lnTo>
                <a:lnTo>
                  <a:pt x="1236" y="1294"/>
                </a:lnTo>
                <a:lnTo>
                  <a:pt x="1212" y="1263"/>
                </a:lnTo>
                <a:lnTo>
                  <a:pt x="1187" y="1231"/>
                </a:lnTo>
                <a:lnTo>
                  <a:pt x="1174" y="1216"/>
                </a:lnTo>
                <a:lnTo>
                  <a:pt x="1161" y="1202"/>
                </a:lnTo>
                <a:lnTo>
                  <a:pt x="1161" y="1202"/>
                </a:lnTo>
                <a:lnTo>
                  <a:pt x="1153" y="1192"/>
                </a:lnTo>
                <a:lnTo>
                  <a:pt x="1143" y="1183"/>
                </a:lnTo>
                <a:lnTo>
                  <a:pt x="1139" y="1177"/>
                </a:lnTo>
                <a:lnTo>
                  <a:pt x="1133" y="1174"/>
                </a:lnTo>
                <a:lnTo>
                  <a:pt x="1127" y="1170"/>
                </a:lnTo>
                <a:lnTo>
                  <a:pt x="1122" y="1168"/>
                </a:lnTo>
                <a:lnTo>
                  <a:pt x="1122" y="1168"/>
                </a:lnTo>
                <a:lnTo>
                  <a:pt x="1117" y="1168"/>
                </a:lnTo>
                <a:lnTo>
                  <a:pt x="1117" y="1168"/>
                </a:lnTo>
                <a:lnTo>
                  <a:pt x="1117" y="1172"/>
                </a:lnTo>
                <a:lnTo>
                  <a:pt x="1117" y="1173"/>
                </a:lnTo>
                <a:lnTo>
                  <a:pt x="1119" y="1174"/>
                </a:lnTo>
                <a:lnTo>
                  <a:pt x="1119" y="1174"/>
                </a:lnTo>
                <a:close/>
                <a:moveTo>
                  <a:pt x="1926" y="1230"/>
                </a:moveTo>
                <a:lnTo>
                  <a:pt x="1926" y="1230"/>
                </a:lnTo>
                <a:lnTo>
                  <a:pt x="1927" y="1233"/>
                </a:lnTo>
                <a:lnTo>
                  <a:pt x="1928" y="1234"/>
                </a:lnTo>
                <a:lnTo>
                  <a:pt x="1929" y="1236"/>
                </a:lnTo>
                <a:lnTo>
                  <a:pt x="1928" y="1241"/>
                </a:lnTo>
                <a:lnTo>
                  <a:pt x="1928" y="1241"/>
                </a:lnTo>
                <a:lnTo>
                  <a:pt x="1937" y="1237"/>
                </a:lnTo>
                <a:lnTo>
                  <a:pt x="1947" y="1233"/>
                </a:lnTo>
                <a:lnTo>
                  <a:pt x="1956" y="1229"/>
                </a:lnTo>
                <a:lnTo>
                  <a:pt x="1963" y="1222"/>
                </a:lnTo>
                <a:lnTo>
                  <a:pt x="1970" y="1216"/>
                </a:lnTo>
                <a:lnTo>
                  <a:pt x="1974" y="1208"/>
                </a:lnTo>
                <a:lnTo>
                  <a:pt x="1977" y="1199"/>
                </a:lnTo>
                <a:lnTo>
                  <a:pt x="1977" y="1189"/>
                </a:lnTo>
                <a:lnTo>
                  <a:pt x="1977" y="1189"/>
                </a:lnTo>
                <a:lnTo>
                  <a:pt x="1980" y="1187"/>
                </a:lnTo>
                <a:lnTo>
                  <a:pt x="1984" y="1185"/>
                </a:lnTo>
                <a:lnTo>
                  <a:pt x="1987" y="1183"/>
                </a:lnTo>
                <a:lnTo>
                  <a:pt x="1992" y="1183"/>
                </a:lnTo>
                <a:lnTo>
                  <a:pt x="1992" y="1183"/>
                </a:lnTo>
                <a:lnTo>
                  <a:pt x="1992" y="1180"/>
                </a:lnTo>
                <a:lnTo>
                  <a:pt x="1991" y="1177"/>
                </a:lnTo>
                <a:lnTo>
                  <a:pt x="1988" y="1174"/>
                </a:lnTo>
                <a:lnTo>
                  <a:pt x="1985" y="1171"/>
                </a:lnTo>
                <a:lnTo>
                  <a:pt x="1981" y="1168"/>
                </a:lnTo>
                <a:lnTo>
                  <a:pt x="1981" y="1168"/>
                </a:lnTo>
                <a:lnTo>
                  <a:pt x="1970" y="1184"/>
                </a:lnTo>
                <a:lnTo>
                  <a:pt x="1957" y="1200"/>
                </a:lnTo>
                <a:lnTo>
                  <a:pt x="1943" y="1216"/>
                </a:lnTo>
                <a:lnTo>
                  <a:pt x="1934" y="1223"/>
                </a:lnTo>
                <a:lnTo>
                  <a:pt x="1926" y="1230"/>
                </a:lnTo>
                <a:lnTo>
                  <a:pt x="1926" y="1230"/>
                </a:lnTo>
                <a:close/>
                <a:moveTo>
                  <a:pt x="736" y="1202"/>
                </a:moveTo>
                <a:lnTo>
                  <a:pt x="736" y="1202"/>
                </a:lnTo>
                <a:lnTo>
                  <a:pt x="737" y="1204"/>
                </a:lnTo>
                <a:lnTo>
                  <a:pt x="738" y="1204"/>
                </a:lnTo>
                <a:lnTo>
                  <a:pt x="738" y="1204"/>
                </a:lnTo>
                <a:lnTo>
                  <a:pt x="739" y="1202"/>
                </a:lnTo>
                <a:lnTo>
                  <a:pt x="742" y="1201"/>
                </a:lnTo>
                <a:lnTo>
                  <a:pt x="743" y="1200"/>
                </a:lnTo>
                <a:lnTo>
                  <a:pt x="745" y="1201"/>
                </a:lnTo>
                <a:lnTo>
                  <a:pt x="750" y="1202"/>
                </a:lnTo>
                <a:lnTo>
                  <a:pt x="752" y="1202"/>
                </a:lnTo>
                <a:lnTo>
                  <a:pt x="755" y="1202"/>
                </a:lnTo>
                <a:lnTo>
                  <a:pt x="755" y="1202"/>
                </a:lnTo>
                <a:lnTo>
                  <a:pt x="758" y="1196"/>
                </a:lnTo>
                <a:lnTo>
                  <a:pt x="761" y="1190"/>
                </a:lnTo>
                <a:lnTo>
                  <a:pt x="763" y="1184"/>
                </a:lnTo>
                <a:lnTo>
                  <a:pt x="764" y="1176"/>
                </a:lnTo>
                <a:lnTo>
                  <a:pt x="764" y="1176"/>
                </a:lnTo>
                <a:lnTo>
                  <a:pt x="754" y="1176"/>
                </a:lnTo>
                <a:lnTo>
                  <a:pt x="746" y="1175"/>
                </a:lnTo>
                <a:lnTo>
                  <a:pt x="738" y="1172"/>
                </a:lnTo>
                <a:lnTo>
                  <a:pt x="731" y="1170"/>
                </a:lnTo>
                <a:lnTo>
                  <a:pt x="731" y="1170"/>
                </a:lnTo>
                <a:lnTo>
                  <a:pt x="729" y="1176"/>
                </a:lnTo>
                <a:lnTo>
                  <a:pt x="730" y="1182"/>
                </a:lnTo>
                <a:lnTo>
                  <a:pt x="732" y="1186"/>
                </a:lnTo>
                <a:lnTo>
                  <a:pt x="734" y="1190"/>
                </a:lnTo>
                <a:lnTo>
                  <a:pt x="738" y="1197"/>
                </a:lnTo>
                <a:lnTo>
                  <a:pt x="738" y="1200"/>
                </a:lnTo>
                <a:lnTo>
                  <a:pt x="736" y="1202"/>
                </a:lnTo>
                <a:lnTo>
                  <a:pt x="736" y="1202"/>
                </a:lnTo>
                <a:close/>
                <a:moveTo>
                  <a:pt x="1966" y="1245"/>
                </a:moveTo>
                <a:lnTo>
                  <a:pt x="1966" y="1245"/>
                </a:lnTo>
                <a:lnTo>
                  <a:pt x="1973" y="1251"/>
                </a:lnTo>
                <a:lnTo>
                  <a:pt x="1979" y="1258"/>
                </a:lnTo>
                <a:lnTo>
                  <a:pt x="1987" y="1263"/>
                </a:lnTo>
                <a:lnTo>
                  <a:pt x="1994" y="1268"/>
                </a:lnTo>
                <a:lnTo>
                  <a:pt x="2010" y="1278"/>
                </a:lnTo>
                <a:lnTo>
                  <a:pt x="2019" y="1283"/>
                </a:lnTo>
                <a:lnTo>
                  <a:pt x="2026" y="1289"/>
                </a:lnTo>
                <a:lnTo>
                  <a:pt x="2026" y="1289"/>
                </a:lnTo>
                <a:lnTo>
                  <a:pt x="2032" y="1281"/>
                </a:lnTo>
                <a:lnTo>
                  <a:pt x="2038" y="1274"/>
                </a:lnTo>
                <a:lnTo>
                  <a:pt x="2041" y="1271"/>
                </a:lnTo>
                <a:lnTo>
                  <a:pt x="2043" y="1266"/>
                </a:lnTo>
                <a:lnTo>
                  <a:pt x="2046" y="1261"/>
                </a:lnTo>
                <a:lnTo>
                  <a:pt x="2047" y="1256"/>
                </a:lnTo>
                <a:lnTo>
                  <a:pt x="2047" y="1256"/>
                </a:lnTo>
                <a:lnTo>
                  <a:pt x="2035" y="1243"/>
                </a:lnTo>
                <a:lnTo>
                  <a:pt x="2022" y="1232"/>
                </a:lnTo>
                <a:lnTo>
                  <a:pt x="1994" y="1211"/>
                </a:lnTo>
                <a:lnTo>
                  <a:pt x="1994" y="1211"/>
                </a:lnTo>
                <a:lnTo>
                  <a:pt x="1991" y="1215"/>
                </a:lnTo>
                <a:lnTo>
                  <a:pt x="1987" y="1219"/>
                </a:lnTo>
                <a:lnTo>
                  <a:pt x="1979" y="1227"/>
                </a:lnTo>
                <a:lnTo>
                  <a:pt x="1972" y="1234"/>
                </a:lnTo>
                <a:lnTo>
                  <a:pt x="1969" y="1239"/>
                </a:lnTo>
                <a:lnTo>
                  <a:pt x="1966" y="1245"/>
                </a:lnTo>
                <a:lnTo>
                  <a:pt x="1966" y="1245"/>
                </a:lnTo>
                <a:close/>
                <a:moveTo>
                  <a:pt x="2072" y="1287"/>
                </a:moveTo>
                <a:lnTo>
                  <a:pt x="2072" y="1287"/>
                </a:lnTo>
                <a:lnTo>
                  <a:pt x="2073" y="1289"/>
                </a:lnTo>
                <a:lnTo>
                  <a:pt x="2075" y="1289"/>
                </a:lnTo>
                <a:lnTo>
                  <a:pt x="2076" y="1287"/>
                </a:lnTo>
                <a:lnTo>
                  <a:pt x="2077" y="1286"/>
                </a:lnTo>
                <a:lnTo>
                  <a:pt x="2076" y="1286"/>
                </a:lnTo>
                <a:lnTo>
                  <a:pt x="2075" y="1286"/>
                </a:lnTo>
                <a:lnTo>
                  <a:pt x="2072" y="1287"/>
                </a:lnTo>
                <a:lnTo>
                  <a:pt x="2072" y="1287"/>
                </a:lnTo>
                <a:lnTo>
                  <a:pt x="2076" y="1279"/>
                </a:lnTo>
                <a:lnTo>
                  <a:pt x="2079" y="1269"/>
                </a:lnTo>
                <a:lnTo>
                  <a:pt x="2079" y="1265"/>
                </a:lnTo>
                <a:lnTo>
                  <a:pt x="2079" y="1261"/>
                </a:lnTo>
                <a:lnTo>
                  <a:pt x="2077" y="1258"/>
                </a:lnTo>
                <a:lnTo>
                  <a:pt x="2072" y="1256"/>
                </a:lnTo>
                <a:lnTo>
                  <a:pt x="2072" y="1256"/>
                </a:lnTo>
                <a:lnTo>
                  <a:pt x="2064" y="1267"/>
                </a:lnTo>
                <a:lnTo>
                  <a:pt x="2054" y="1279"/>
                </a:lnTo>
                <a:lnTo>
                  <a:pt x="2045" y="1291"/>
                </a:lnTo>
                <a:lnTo>
                  <a:pt x="2036" y="1304"/>
                </a:lnTo>
                <a:lnTo>
                  <a:pt x="2036" y="1304"/>
                </a:lnTo>
                <a:lnTo>
                  <a:pt x="2024" y="1313"/>
                </a:lnTo>
                <a:lnTo>
                  <a:pt x="2021" y="1316"/>
                </a:lnTo>
                <a:lnTo>
                  <a:pt x="2020" y="1319"/>
                </a:lnTo>
                <a:lnTo>
                  <a:pt x="2019" y="1322"/>
                </a:lnTo>
                <a:lnTo>
                  <a:pt x="2020" y="1325"/>
                </a:lnTo>
                <a:lnTo>
                  <a:pt x="2020" y="1325"/>
                </a:lnTo>
                <a:lnTo>
                  <a:pt x="2035" y="1318"/>
                </a:lnTo>
                <a:lnTo>
                  <a:pt x="2048" y="1309"/>
                </a:lnTo>
                <a:lnTo>
                  <a:pt x="2061" y="1298"/>
                </a:lnTo>
                <a:lnTo>
                  <a:pt x="2072" y="1287"/>
                </a:lnTo>
                <a:lnTo>
                  <a:pt x="2072" y="1287"/>
                </a:lnTo>
                <a:close/>
                <a:moveTo>
                  <a:pt x="1915" y="1272"/>
                </a:moveTo>
                <a:lnTo>
                  <a:pt x="1915" y="1272"/>
                </a:lnTo>
                <a:lnTo>
                  <a:pt x="1884" y="1291"/>
                </a:lnTo>
                <a:lnTo>
                  <a:pt x="1852" y="1310"/>
                </a:lnTo>
                <a:lnTo>
                  <a:pt x="1822" y="1328"/>
                </a:lnTo>
                <a:lnTo>
                  <a:pt x="1808" y="1338"/>
                </a:lnTo>
                <a:lnTo>
                  <a:pt x="1796" y="1347"/>
                </a:lnTo>
                <a:lnTo>
                  <a:pt x="1796" y="1347"/>
                </a:lnTo>
                <a:lnTo>
                  <a:pt x="1800" y="1352"/>
                </a:lnTo>
                <a:lnTo>
                  <a:pt x="1805" y="1357"/>
                </a:lnTo>
                <a:lnTo>
                  <a:pt x="1805" y="1357"/>
                </a:lnTo>
                <a:lnTo>
                  <a:pt x="1826" y="1348"/>
                </a:lnTo>
                <a:lnTo>
                  <a:pt x="1845" y="1337"/>
                </a:lnTo>
                <a:lnTo>
                  <a:pt x="1884" y="1314"/>
                </a:lnTo>
                <a:lnTo>
                  <a:pt x="1921" y="1291"/>
                </a:lnTo>
                <a:lnTo>
                  <a:pt x="1960" y="1267"/>
                </a:lnTo>
                <a:lnTo>
                  <a:pt x="1960" y="1267"/>
                </a:lnTo>
                <a:lnTo>
                  <a:pt x="1956" y="1262"/>
                </a:lnTo>
                <a:lnTo>
                  <a:pt x="1954" y="1260"/>
                </a:lnTo>
                <a:lnTo>
                  <a:pt x="1951" y="1259"/>
                </a:lnTo>
                <a:lnTo>
                  <a:pt x="1946" y="1258"/>
                </a:lnTo>
                <a:lnTo>
                  <a:pt x="1940" y="1259"/>
                </a:lnTo>
                <a:lnTo>
                  <a:pt x="1933" y="1261"/>
                </a:lnTo>
                <a:lnTo>
                  <a:pt x="1928" y="1264"/>
                </a:lnTo>
                <a:lnTo>
                  <a:pt x="1915" y="1272"/>
                </a:lnTo>
                <a:lnTo>
                  <a:pt x="1915" y="1272"/>
                </a:lnTo>
                <a:close/>
                <a:moveTo>
                  <a:pt x="2100" y="1355"/>
                </a:moveTo>
                <a:lnTo>
                  <a:pt x="2100" y="1355"/>
                </a:lnTo>
                <a:lnTo>
                  <a:pt x="2103" y="1354"/>
                </a:lnTo>
                <a:lnTo>
                  <a:pt x="2108" y="1353"/>
                </a:lnTo>
                <a:lnTo>
                  <a:pt x="2115" y="1348"/>
                </a:lnTo>
                <a:lnTo>
                  <a:pt x="2118" y="1344"/>
                </a:lnTo>
                <a:lnTo>
                  <a:pt x="2122" y="1340"/>
                </a:lnTo>
                <a:lnTo>
                  <a:pt x="2123" y="1337"/>
                </a:lnTo>
                <a:lnTo>
                  <a:pt x="2124" y="1334"/>
                </a:lnTo>
                <a:lnTo>
                  <a:pt x="2124" y="1334"/>
                </a:lnTo>
                <a:lnTo>
                  <a:pt x="2123" y="1330"/>
                </a:lnTo>
                <a:lnTo>
                  <a:pt x="2118" y="1326"/>
                </a:lnTo>
                <a:lnTo>
                  <a:pt x="2107" y="1313"/>
                </a:lnTo>
                <a:lnTo>
                  <a:pt x="2094" y="1302"/>
                </a:lnTo>
                <a:lnTo>
                  <a:pt x="2087" y="1297"/>
                </a:lnTo>
                <a:lnTo>
                  <a:pt x="2083" y="1295"/>
                </a:lnTo>
                <a:lnTo>
                  <a:pt x="2083" y="1295"/>
                </a:lnTo>
                <a:lnTo>
                  <a:pt x="2078" y="1302"/>
                </a:lnTo>
                <a:lnTo>
                  <a:pt x="2072" y="1308"/>
                </a:lnTo>
                <a:lnTo>
                  <a:pt x="2067" y="1314"/>
                </a:lnTo>
                <a:lnTo>
                  <a:pt x="2062" y="1321"/>
                </a:lnTo>
                <a:lnTo>
                  <a:pt x="2062" y="1321"/>
                </a:lnTo>
                <a:lnTo>
                  <a:pt x="2066" y="1324"/>
                </a:lnTo>
                <a:lnTo>
                  <a:pt x="2070" y="1328"/>
                </a:lnTo>
                <a:lnTo>
                  <a:pt x="2079" y="1340"/>
                </a:lnTo>
                <a:lnTo>
                  <a:pt x="2083" y="1345"/>
                </a:lnTo>
                <a:lnTo>
                  <a:pt x="2088" y="1351"/>
                </a:lnTo>
                <a:lnTo>
                  <a:pt x="2094" y="1354"/>
                </a:lnTo>
                <a:lnTo>
                  <a:pt x="2100" y="1355"/>
                </a:lnTo>
                <a:lnTo>
                  <a:pt x="2100" y="1355"/>
                </a:lnTo>
                <a:close/>
                <a:moveTo>
                  <a:pt x="889" y="1308"/>
                </a:moveTo>
                <a:lnTo>
                  <a:pt x="889" y="1308"/>
                </a:lnTo>
                <a:lnTo>
                  <a:pt x="871" y="1308"/>
                </a:lnTo>
                <a:lnTo>
                  <a:pt x="853" y="1307"/>
                </a:lnTo>
                <a:lnTo>
                  <a:pt x="844" y="1308"/>
                </a:lnTo>
                <a:lnTo>
                  <a:pt x="836" y="1310"/>
                </a:lnTo>
                <a:lnTo>
                  <a:pt x="828" y="1313"/>
                </a:lnTo>
                <a:lnTo>
                  <a:pt x="822" y="1319"/>
                </a:lnTo>
                <a:lnTo>
                  <a:pt x="822" y="1319"/>
                </a:lnTo>
                <a:lnTo>
                  <a:pt x="858" y="1322"/>
                </a:lnTo>
                <a:lnTo>
                  <a:pt x="895" y="1326"/>
                </a:lnTo>
                <a:lnTo>
                  <a:pt x="931" y="1329"/>
                </a:lnTo>
                <a:lnTo>
                  <a:pt x="949" y="1329"/>
                </a:lnTo>
                <a:lnTo>
                  <a:pt x="968" y="1329"/>
                </a:lnTo>
                <a:lnTo>
                  <a:pt x="968" y="1329"/>
                </a:lnTo>
                <a:lnTo>
                  <a:pt x="965" y="1324"/>
                </a:lnTo>
                <a:lnTo>
                  <a:pt x="962" y="1321"/>
                </a:lnTo>
                <a:lnTo>
                  <a:pt x="958" y="1317"/>
                </a:lnTo>
                <a:lnTo>
                  <a:pt x="954" y="1314"/>
                </a:lnTo>
                <a:lnTo>
                  <a:pt x="944" y="1310"/>
                </a:lnTo>
                <a:lnTo>
                  <a:pt x="934" y="1308"/>
                </a:lnTo>
                <a:lnTo>
                  <a:pt x="924" y="1307"/>
                </a:lnTo>
                <a:lnTo>
                  <a:pt x="912" y="1307"/>
                </a:lnTo>
                <a:lnTo>
                  <a:pt x="889" y="1308"/>
                </a:lnTo>
                <a:lnTo>
                  <a:pt x="889" y="1308"/>
                </a:lnTo>
                <a:close/>
                <a:moveTo>
                  <a:pt x="820" y="1338"/>
                </a:moveTo>
                <a:lnTo>
                  <a:pt x="820" y="1338"/>
                </a:lnTo>
                <a:lnTo>
                  <a:pt x="819" y="1369"/>
                </a:lnTo>
                <a:lnTo>
                  <a:pt x="818" y="1399"/>
                </a:lnTo>
                <a:lnTo>
                  <a:pt x="818" y="1455"/>
                </a:lnTo>
                <a:lnTo>
                  <a:pt x="818" y="1455"/>
                </a:lnTo>
                <a:lnTo>
                  <a:pt x="821" y="1476"/>
                </a:lnTo>
                <a:lnTo>
                  <a:pt x="824" y="1499"/>
                </a:lnTo>
                <a:lnTo>
                  <a:pt x="825" y="1522"/>
                </a:lnTo>
                <a:lnTo>
                  <a:pt x="826" y="1546"/>
                </a:lnTo>
                <a:lnTo>
                  <a:pt x="827" y="1594"/>
                </a:lnTo>
                <a:lnTo>
                  <a:pt x="827" y="1644"/>
                </a:lnTo>
                <a:lnTo>
                  <a:pt x="826" y="1696"/>
                </a:lnTo>
                <a:lnTo>
                  <a:pt x="826" y="1747"/>
                </a:lnTo>
                <a:lnTo>
                  <a:pt x="827" y="1798"/>
                </a:lnTo>
                <a:lnTo>
                  <a:pt x="828" y="1824"/>
                </a:lnTo>
                <a:lnTo>
                  <a:pt x="830" y="1850"/>
                </a:lnTo>
                <a:lnTo>
                  <a:pt x="830" y="1850"/>
                </a:lnTo>
                <a:lnTo>
                  <a:pt x="827" y="1857"/>
                </a:lnTo>
                <a:lnTo>
                  <a:pt x="826" y="1865"/>
                </a:lnTo>
                <a:lnTo>
                  <a:pt x="825" y="1872"/>
                </a:lnTo>
                <a:lnTo>
                  <a:pt x="824" y="1881"/>
                </a:lnTo>
                <a:lnTo>
                  <a:pt x="825" y="1899"/>
                </a:lnTo>
                <a:lnTo>
                  <a:pt x="826" y="1917"/>
                </a:lnTo>
                <a:lnTo>
                  <a:pt x="826" y="1917"/>
                </a:lnTo>
                <a:lnTo>
                  <a:pt x="836" y="2037"/>
                </a:lnTo>
                <a:lnTo>
                  <a:pt x="840" y="2096"/>
                </a:lnTo>
                <a:lnTo>
                  <a:pt x="843" y="2154"/>
                </a:lnTo>
                <a:lnTo>
                  <a:pt x="843" y="2154"/>
                </a:lnTo>
                <a:lnTo>
                  <a:pt x="849" y="2152"/>
                </a:lnTo>
                <a:lnTo>
                  <a:pt x="855" y="2151"/>
                </a:lnTo>
                <a:lnTo>
                  <a:pt x="861" y="2151"/>
                </a:lnTo>
                <a:lnTo>
                  <a:pt x="869" y="2151"/>
                </a:lnTo>
                <a:lnTo>
                  <a:pt x="881" y="2153"/>
                </a:lnTo>
                <a:lnTo>
                  <a:pt x="886" y="2154"/>
                </a:lnTo>
                <a:lnTo>
                  <a:pt x="891" y="2154"/>
                </a:lnTo>
                <a:lnTo>
                  <a:pt x="891" y="2154"/>
                </a:lnTo>
                <a:lnTo>
                  <a:pt x="889" y="2128"/>
                </a:lnTo>
                <a:lnTo>
                  <a:pt x="888" y="2101"/>
                </a:lnTo>
                <a:lnTo>
                  <a:pt x="888" y="2045"/>
                </a:lnTo>
                <a:lnTo>
                  <a:pt x="887" y="2016"/>
                </a:lnTo>
                <a:lnTo>
                  <a:pt x="886" y="1988"/>
                </a:lnTo>
                <a:lnTo>
                  <a:pt x="884" y="1961"/>
                </a:lnTo>
                <a:lnTo>
                  <a:pt x="881" y="1937"/>
                </a:lnTo>
                <a:lnTo>
                  <a:pt x="881" y="1937"/>
                </a:lnTo>
                <a:lnTo>
                  <a:pt x="884" y="1926"/>
                </a:lnTo>
                <a:lnTo>
                  <a:pt x="885" y="1915"/>
                </a:lnTo>
                <a:lnTo>
                  <a:pt x="886" y="1902"/>
                </a:lnTo>
                <a:lnTo>
                  <a:pt x="886" y="1890"/>
                </a:lnTo>
                <a:lnTo>
                  <a:pt x="885" y="1867"/>
                </a:lnTo>
                <a:lnTo>
                  <a:pt x="883" y="1848"/>
                </a:lnTo>
                <a:lnTo>
                  <a:pt x="883" y="1848"/>
                </a:lnTo>
                <a:lnTo>
                  <a:pt x="884" y="1841"/>
                </a:lnTo>
                <a:lnTo>
                  <a:pt x="885" y="1836"/>
                </a:lnTo>
                <a:lnTo>
                  <a:pt x="887" y="1829"/>
                </a:lnTo>
                <a:lnTo>
                  <a:pt x="887" y="1824"/>
                </a:lnTo>
                <a:lnTo>
                  <a:pt x="887" y="1824"/>
                </a:lnTo>
                <a:lnTo>
                  <a:pt x="886" y="1819"/>
                </a:lnTo>
                <a:lnTo>
                  <a:pt x="884" y="1813"/>
                </a:lnTo>
                <a:lnTo>
                  <a:pt x="883" y="1808"/>
                </a:lnTo>
                <a:lnTo>
                  <a:pt x="881" y="1803"/>
                </a:lnTo>
                <a:lnTo>
                  <a:pt x="881" y="1803"/>
                </a:lnTo>
                <a:lnTo>
                  <a:pt x="879" y="1779"/>
                </a:lnTo>
                <a:lnTo>
                  <a:pt x="877" y="1754"/>
                </a:lnTo>
                <a:lnTo>
                  <a:pt x="876" y="1703"/>
                </a:lnTo>
                <a:lnTo>
                  <a:pt x="876" y="1703"/>
                </a:lnTo>
                <a:lnTo>
                  <a:pt x="877" y="1607"/>
                </a:lnTo>
                <a:lnTo>
                  <a:pt x="879" y="1517"/>
                </a:lnTo>
                <a:lnTo>
                  <a:pt x="880" y="1432"/>
                </a:lnTo>
                <a:lnTo>
                  <a:pt x="879" y="1351"/>
                </a:lnTo>
                <a:lnTo>
                  <a:pt x="879" y="1351"/>
                </a:lnTo>
                <a:lnTo>
                  <a:pt x="882" y="1349"/>
                </a:lnTo>
                <a:lnTo>
                  <a:pt x="885" y="1348"/>
                </a:lnTo>
                <a:lnTo>
                  <a:pt x="889" y="1347"/>
                </a:lnTo>
                <a:lnTo>
                  <a:pt x="891" y="1344"/>
                </a:lnTo>
                <a:lnTo>
                  <a:pt x="891" y="1344"/>
                </a:lnTo>
                <a:lnTo>
                  <a:pt x="881" y="1344"/>
                </a:lnTo>
                <a:lnTo>
                  <a:pt x="871" y="1344"/>
                </a:lnTo>
                <a:lnTo>
                  <a:pt x="854" y="1341"/>
                </a:lnTo>
                <a:lnTo>
                  <a:pt x="838" y="1338"/>
                </a:lnTo>
                <a:lnTo>
                  <a:pt x="829" y="1338"/>
                </a:lnTo>
                <a:lnTo>
                  <a:pt x="820" y="1338"/>
                </a:lnTo>
                <a:lnTo>
                  <a:pt x="820" y="1338"/>
                </a:lnTo>
                <a:close/>
                <a:moveTo>
                  <a:pt x="900" y="1351"/>
                </a:moveTo>
                <a:lnTo>
                  <a:pt x="900" y="1351"/>
                </a:lnTo>
                <a:lnTo>
                  <a:pt x="900" y="1383"/>
                </a:lnTo>
                <a:lnTo>
                  <a:pt x="898" y="1414"/>
                </a:lnTo>
                <a:lnTo>
                  <a:pt x="894" y="1474"/>
                </a:lnTo>
                <a:lnTo>
                  <a:pt x="894" y="1474"/>
                </a:lnTo>
                <a:lnTo>
                  <a:pt x="892" y="1504"/>
                </a:lnTo>
                <a:lnTo>
                  <a:pt x="894" y="1534"/>
                </a:lnTo>
                <a:lnTo>
                  <a:pt x="894" y="1595"/>
                </a:lnTo>
                <a:lnTo>
                  <a:pt x="894" y="1595"/>
                </a:lnTo>
                <a:lnTo>
                  <a:pt x="892" y="1668"/>
                </a:lnTo>
                <a:lnTo>
                  <a:pt x="892" y="1703"/>
                </a:lnTo>
                <a:lnTo>
                  <a:pt x="894" y="1740"/>
                </a:lnTo>
                <a:lnTo>
                  <a:pt x="894" y="1740"/>
                </a:lnTo>
                <a:lnTo>
                  <a:pt x="899" y="1805"/>
                </a:lnTo>
                <a:lnTo>
                  <a:pt x="904" y="1871"/>
                </a:lnTo>
                <a:lnTo>
                  <a:pt x="907" y="1939"/>
                </a:lnTo>
                <a:lnTo>
                  <a:pt x="909" y="1972"/>
                </a:lnTo>
                <a:lnTo>
                  <a:pt x="909" y="2007"/>
                </a:lnTo>
                <a:lnTo>
                  <a:pt x="909" y="2007"/>
                </a:lnTo>
                <a:lnTo>
                  <a:pt x="907" y="2026"/>
                </a:lnTo>
                <a:lnTo>
                  <a:pt x="906" y="2045"/>
                </a:lnTo>
                <a:lnTo>
                  <a:pt x="904" y="2064"/>
                </a:lnTo>
                <a:lnTo>
                  <a:pt x="904" y="2083"/>
                </a:lnTo>
                <a:lnTo>
                  <a:pt x="904" y="2083"/>
                </a:lnTo>
                <a:lnTo>
                  <a:pt x="906" y="2102"/>
                </a:lnTo>
                <a:lnTo>
                  <a:pt x="909" y="2122"/>
                </a:lnTo>
                <a:lnTo>
                  <a:pt x="909" y="2131"/>
                </a:lnTo>
                <a:lnTo>
                  <a:pt x="910" y="2140"/>
                </a:lnTo>
                <a:lnTo>
                  <a:pt x="909" y="2150"/>
                </a:lnTo>
                <a:lnTo>
                  <a:pt x="906" y="2158"/>
                </a:lnTo>
                <a:lnTo>
                  <a:pt x="906" y="2158"/>
                </a:lnTo>
                <a:lnTo>
                  <a:pt x="920" y="2159"/>
                </a:lnTo>
                <a:lnTo>
                  <a:pt x="935" y="2161"/>
                </a:lnTo>
                <a:lnTo>
                  <a:pt x="948" y="2162"/>
                </a:lnTo>
                <a:lnTo>
                  <a:pt x="952" y="2162"/>
                </a:lnTo>
                <a:lnTo>
                  <a:pt x="956" y="2162"/>
                </a:lnTo>
                <a:lnTo>
                  <a:pt x="956" y="2162"/>
                </a:lnTo>
                <a:lnTo>
                  <a:pt x="952" y="2134"/>
                </a:lnTo>
                <a:lnTo>
                  <a:pt x="951" y="2106"/>
                </a:lnTo>
                <a:lnTo>
                  <a:pt x="950" y="2078"/>
                </a:lnTo>
                <a:lnTo>
                  <a:pt x="950" y="2050"/>
                </a:lnTo>
                <a:lnTo>
                  <a:pt x="952" y="1995"/>
                </a:lnTo>
                <a:lnTo>
                  <a:pt x="954" y="1943"/>
                </a:lnTo>
                <a:lnTo>
                  <a:pt x="954" y="1943"/>
                </a:lnTo>
                <a:lnTo>
                  <a:pt x="952" y="1922"/>
                </a:lnTo>
                <a:lnTo>
                  <a:pt x="952" y="1900"/>
                </a:lnTo>
                <a:lnTo>
                  <a:pt x="951" y="1879"/>
                </a:lnTo>
                <a:lnTo>
                  <a:pt x="951" y="1856"/>
                </a:lnTo>
                <a:lnTo>
                  <a:pt x="951" y="1856"/>
                </a:lnTo>
                <a:lnTo>
                  <a:pt x="951" y="1832"/>
                </a:lnTo>
                <a:lnTo>
                  <a:pt x="950" y="1807"/>
                </a:lnTo>
                <a:lnTo>
                  <a:pt x="948" y="1758"/>
                </a:lnTo>
                <a:lnTo>
                  <a:pt x="946" y="1707"/>
                </a:lnTo>
                <a:lnTo>
                  <a:pt x="945" y="1682"/>
                </a:lnTo>
                <a:lnTo>
                  <a:pt x="945" y="1656"/>
                </a:lnTo>
                <a:lnTo>
                  <a:pt x="945" y="1656"/>
                </a:lnTo>
                <a:lnTo>
                  <a:pt x="945" y="1499"/>
                </a:lnTo>
                <a:lnTo>
                  <a:pt x="945" y="1349"/>
                </a:lnTo>
                <a:lnTo>
                  <a:pt x="945" y="1349"/>
                </a:lnTo>
                <a:lnTo>
                  <a:pt x="920" y="1347"/>
                </a:lnTo>
                <a:lnTo>
                  <a:pt x="894" y="1347"/>
                </a:lnTo>
                <a:lnTo>
                  <a:pt x="894" y="1347"/>
                </a:lnTo>
                <a:lnTo>
                  <a:pt x="896" y="1348"/>
                </a:lnTo>
                <a:lnTo>
                  <a:pt x="897" y="1349"/>
                </a:lnTo>
                <a:lnTo>
                  <a:pt x="899" y="1350"/>
                </a:lnTo>
                <a:lnTo>
                  <a:pt x="900" y="1351"/>
                </a:lnTo>
                <a:lnTo>
                  <a:pt x="900" y="1351"/>
                </a:lnTo>
                <a:close/>
                <a:moveTo>
                  <a:pt x="768" y="1377"/>
                </a:moveTo>
                <a:lnTo>
                  <a:pt x="768" y="1377"/>
                </a:lnTo>
                <a:lnTo>
                  <a:pt x="755" y="1410"/>
                </a:lnTo>
                <a:lnTo>
                  <a:pt x="742" y="1444"/>
                </a:lnTo>
                <a:lnTo>
                  <a:pt x="712" y="1514"/>
                </a:lnTo>
                <a:lnTo>
                  <a:pt x="698" y="1549"/>
                </a:lnTo>
                <a:lnTo>
                  <a:pt x="685" y="1584"/>
                </a:lnTo>
                <a:lnTo>
                  <a:pt x="673" y="1620"/>
                </a:lnTo>
                <a:lnTo>
                  <a:pt x="662" y="1656"/>
                </a:lnTo>
                <a:lnTo>
                  <a:pt x="662" y="1656"/>
                </a:lnTo>
                <a:lnTo>
                  <a:pt x="640" y="1717"/>
                </a:lnTo>
                <a:lnTo>
                  <a:pt x="617" y="1776"/>
                </a:lnTo>
                <a:lnTo>
                  <a:pt x="571" y="1894"/>
                </a:lnTo>
                <a:lnTo>
                  <a:pt x="550" y="1953"/>
                </a:lnTo>
                <a:lnTo>
                  <a:pt x="527" y="2011"/>
                </a:lnTo>
                <a:lnTo>
                  <a:pt x="507" y="2071"/>
                </a:lnTo>
                <a:lnTo>
                  <a:pt x="488" y="2132"/>
                </a:lnTo>
                <a:lnTo>
                  <a:pt x="488" y="2132"/>
                </a:lnTo>
                <a:lnTo>
                  <a:pt x="475" y="2161"/>
                </a:lnTo>
                <a:lnTo>
                  <a:pt x="462" y="2190"/>
                </a:lnTo>
                <a:lnTo>
                  <a:pt x="440" y="2247"/>
                </a:lnTo>
                <a:lnTo>
                  <a:pt x="418" y="2304"/>
                </a:lnTo>
                <a:lnTo>
                  <a:pt x="406" y="2333"/>
                </a:lnTo>
                <a:lnTo>
                  <a:pt x="395" y="2362"/>
                </a:lnTo>
                <a:lnTo>
                  <a:pt x="395" y="2362"/>
                </a:lnTo>
                <a:lnTo>
                  <a:pt x="462" y="2350"/>
                </a:lnTo>
                <a:lnTo>
                  <a:pt x="493" y="2344"/>
                </a:lnTo>
                <a:lnTo>
                  <a:pt x="526" y="2340"/>
                </a:lnTo>
                <a:lnTo>
                  <a:pt x="526" y="2340"/>
                </a:lnTo>
                <a:lnTo>
                  <a:pt x="524" y="2333"/>
                </a:lnTo>
                <a:lnTo>
                  <a:pt x="522" y="2326"/>
                </a:lnTo>
                <a:lnTo>
                  <a:pt x="522" y="2319"/>
                </a:lnTo>
                <a:lnTo>
                  <a:pt x="522" y="2312"/>
                </a:lnTo>
                <a:lnTo>
                  <a:pt x="522" y="2305"/>
                </a:lnTo>
                <a:lnTo>
                  <a:pt x="523" y="2298"/>
                </a:lnTo>
                <a:lnTo>
                  <a:pt x="525" y="2292"/>
                </a:lnTo>
                <a:lnTo>
                  <a:pt x="528" y="2286"/>
                </a:lnTo>
                <a:lnTo>
                  <a:pt x="532" y="2280"/>
                </a:lnTo>
                <a:lnTo>
                  <a:pt x="535" y="2275"/>
                </a:lnTo>
                <a:lnTo>
                  <a:pt x="544" y="2264"/>
                </a:lnTo>
                <a:lnTo>
                  <a:pt x="555" y="2256"/>
                </a:lnTo>
                <a:lnTo>
                  <a:pt x="569" y="2249"/>
                </a:lnTo>
                <a:lnTo>
                  <a:pt x="569" y="2249"/>
                </a:lnTo>
                <a:lnTo>
                  <a:pt x="596" y="2238"/>
                </a:lnTo>
                <a:lnTo>
                  <a:pt x="625" y="2228"/>
                </a:lnTo>
                <a:lnTo>
                  <a:pt x="684" y="2206"/>
                </a:lnTo>
                <a:lnTo>
                  <a:pt x="745" y="2187"/>
                </a:lnTo>
                <a:lnTo>
                  <a:pt x="803" y="2169"/>
                </a:lnTo>
                <a:lnTo>
                  <a:pt x="803" y="2169"/>
                </a:lnTo>
                <a:lnTo>
                  <a:pt x="809" y="2165"/>
                </a:lnTo>
                <a:lnTo>
                  <a:pt x="814" y="2159"/>
                </a:lnTo>
                <a:lnTo>
                  <a:pt x="818" y="2158"/>
                </a:lnTo>
                <a:lnTo>
                  <a:pt x="821" y="2157"/>
                </a:lnTo>
                <a:lnTo>
                  <a:pt x="824" y="2156"/>
                </a:lnTo>
                <a:lnTo>
                  <a:pt x="828" y="2158"/>
                </a:lnTo>
                <a:lnTo>
                  <a:pt x="828" y="2158"/>
                </a:lnTo>
                <a:lnTo>
                  <a:pt x="825" y="2137"/>
                </a:lnTo>
                <a:lnTo>
                  <a:pt x="823" y="2115"/>
                </a:lnTo>
                <a:lnTo>
                  <a:pt x="821" y="2094"/>
                </a:lnTo>
                <a:lnTo>
                  <a:pt x="821" y="2073"/>
                </a:lnTo>
                <a:lnTo>
                  <a:pt x="820" y="2028"/>
                </a:lnTo>
                <a:lnTo>
                  <a:pt x="818" y="1981"/>
                </a:lnTo>
                <a:lnTo>
                  <a:pt x="818" y="1981"/>
                </a:lnTo>
                <a:lnTo>
                  <a:pt x="814" y="1952"/>
                </a:lnTo>
                <a:lnTo>
                  <a:pt x="810" y="1922"/>
                </a:lnTo>
                <a:lnTo>
                  <a:pt x="808" y="1907"/>
                </a:lnTo>
                <a:lnTo>
                  <a:pt x="807" y="1892"/>
                </a:lnTo>
                <a:lnTo>
                  <a:pt x="806" y="1875"/>
                </a:lnTo>
                <a:lnTo>
                  <a:pt x="807" y="1860"/>
                </a:lnTo>
                <a:lnTo>
                  <a:pt x="807" y="1860"/>
                </a:lnTo>
                <a:lnTo>
                  <a:pt x="808" y="1850"/>
                </a:lnTo>
                <a:lnTo>
                  <a:pt x="810" y="1839"/>
                </a:lnTo>
                <a:lnTo>
                  <a:pt x="812" y="1828"/>
                </a:lnTo>
                <a:lnTo>
                  <a:pt x="813" y="1818"/>
                </a:lnTo>
                <a:lnTo>
                  <a:pt x="813" y="1818"/>
                </a:lnTo>
                <a:lnTo>
                  <a:pt x="812" y="1796"/>
                </a:lnTo>
                <a:lnTo>
                  <a:pt x="810" y="1776"/>
                </a:lnTo>
                <a:lnTo>
                  <a:pt x="808" y="1754"/>
                </a:lnTo>
                <a:lnTo>
                  <a:pt x="807" y="1733"/>
                </a:lnTo>
                <a:lnTo>
                  <a:pt x="807" y="1733"/>
                </a:lnTo>
                <a:lnTo>
                  <a:pt x="807" y="1710"/>
                </a:lnTo>
                <a:lnTo>
                  <a:pt x="808" y="1687"/>
                </a:lnTo>
                <a:lnTo>
                  <a:pt x="809" y="1642"/>
                </a:lnTo>
                <a:lnTo>
                  <a:pt x="809" y="1642"/>
                </a:lnTo>
                <a:lnTo>
                  <a:pt x="809" y="1607"/>
                </a:lnTo>
                <a:lnTo>
                  <a:pt x="807" y="1570"/>
                </a:lnTo>
                <a:lnTo>
                  <a:pt x="804" y="1500"/>
                </a:lnTo>
                <a:lnTo>
                  <a:pt x="800" y="1426"/>
                </a:lnTo>
                <a:lnTo>
                  <a:pt x="800" y="1388"/>
                </a:lnTo>
                <a:lnTo>
                  <a:pt x="800" y="1351"/>
                </a:lnTo>
                <a:lnTo>
                  <a:pt x="800" y="1351"/>
                </a:lnTo>
                <a:lnTo>
                  <a:pt x="799" y="1349"/>
                </a:lnTo>
                <a:lnTo>
                  <a:pt x="796" y="1349"/>
                </a:lnTo>
                <a:lnTo>
                  <a:pt x="796" y="1349"/>
                </a:lnTo>
                <a:lnTo>
                  <a:pt x="793" y="1359"/>
                </a:lnTo>
                <a:lnTo>
                  <a:pt x="791" y="1365"/>
                </a:lnTo>
                <a:lnTo>
                  <a:pt x="789" y="1369"/>
                </a:lnTo>
                <a:lnTo>
                  <a:pt x="785" y="1372"/>
                </a:lnTo>
                <a:lnTo>
                  <a:pt x="781" y="1374"/>
                </a:lnTo>
                <a:lnTo>
                  <a:pt x="775" y="1375"/>
                </a:lnTo>
                <a:lnTo>
                  <a:pt x="768" y="1377"/>
                </a:lnTo>
                <a:lnTo>
                  <a:pt x="768" y="1377"/>
                </a:lnTo>
                <a:close/>
                <a:moveTo>
                  <a:pt x="968" y="1349"/>
                </a:moveTo>
                <a:lnTo>
                  <a:pt x="968" y="1349"/>
                </a:lnTo>
                <a:lnTo>
                  <a:pt x="964" y="1353"/>
                </a:lnTo>
                <a:lnTo>
                  <a:pt x="962" y="1358"/>
                </a:lnTo>
                <a:lnTo>
                  <a:pt x="961" y="1366"/>
                </a:lnTo>
                <a:lnTo>
                  <a:pt x="960" y="1372"/>
                </a:lnTo>
                <a:lnTo>
                  <a:pt x="960" y="1372"/>
                </a:lnTo>
                <a:lnTo>
                  <a:pt x="958" y="1396"/>
                </a:lnTo>
                <a:lnTo>
                  <a:pt x="957" y="1422"/>
                </a:lnTo>
                <a:lnTo>
                  <a:pt x="957" y="1446"/>
                </a:lnTo>
                <a:lnTo>
                  <a:pt x="958" y="1472"/>
                </a:lnTo>
                <a:lnTo>
                  <a:pt x="960" y="1522"/>
                </a:lnTo>
                <a:lnTo>
                  <a:pt x="964" y="1569"/>
                </a:lnTo>
                <a:lnTo>
                  <a:pt x="964" y="1569"/>
                </a:lnTo>
                <a:lnTo>
                  <a:pt x="964" y="1599"/>
                </a:lnTo>
                <a:lnTo>
                  <a:pt x="964" y="1628"/>
                </a:lnTo>
                <a:lnTo>
                  <a:pt x="962" y="1657"/>
                </a:lnTo>
                <a:lnTo>
                  <a:pt x="962" y="1686"/>
                </a:lnTo>
                <a:lnTo>
                  <a:pt x="962" y="1686"/>
                </a:lnTo>
                <a:lnTo>
                  <a:pt x="962" y="1714"/>
                </a:lnTo>
                <a:lnTo>
                  <a:pt x="964" y="1742"/>
                </a:lnTo>
                <a:lnTo>
                  <a:pt x="967" y="1796"/>
                </a:lnTo>
                <a:lnTo>
                  <a:pt x="970" y="1824"/>
                </a:lnTo>
                <a:lnTo>
                  <a:pt x="971" y="1851"/>
                </a:lnTo>
                <a:lnTo>
                  <a:pt x="972" y="1879"/>
                </a:lnTo>
                <a:lnTo>
                  <a:pt x="971" y="1905"/>
                </a:lnTo>
                <a:lnTo>
                  <a:pt x="971" y="1905"/>
                </a:lnTo>
                <a:lnTo>
                  <a:pt x="970" y="1925"/>
                </a:lnTo>
                <a:lnTo>
                  <a:pt x="970" y="1943"/>
                </a:lnTo>
                <a:lnTo>
                  <a:pt x="971" y="1977"/>
                </a:lnTo>
                <a:lnTo>
                  <a:pt x="971" y="1977"/>
                </a:lnTo>
                <a:lnTo>
                  <a:pt x="971" y="2020"/>
                </a:lnTo>
                <a:lnTo>
                  <a:pt x="971" y="2040"/>
                </a:lnTo>
                <a:lnTo>
                  <a:pt x="973" y="2060"/>
                </a:lnTo>
                <a:lnTo>
                  <a:pt x="973" y="2060"/>
                </a:lnTo>
                <a:lnTo>
                  <a:pt x="974" y="2065"/>
                </a:lnTo>
                <a:lnTo>
                  <a:pt x="976" y="2069"/>
                </a:lnTo>
                <a:lnTo>
                  <a:pt x="977" y="2075"/>
                </a:lnTo>
                <a:lnTo>
                  <a:pt x="979" y="2079"/>
                </a:lnTo>
                <a:lnTo>
                  <a:pt x="979" y="2079"/>
                </a:lnTo>
                <a:lnTo>
                  <a:pt x="979" y="2090"/>
                </a:lnTo>
                <a:lnTo>
                  <a:pt x="979" y="2100"/>
                </a:lnTo>
                <a:lnTo>
                  <a:pt x="978" y="2124"/>
                </a:lnTo>
                <a:lnTo>
                  <a:pt x="977" y="2146"/>
                </a:lnTo>
                <a:lnTo>
                  <a:pt x="978" y="2158"/>
                </a:lnTo>
                <a:lnTo>
                  <a:pt x="979" y="2169"/>
                </a:lnTo>
                <a:lnTo>
                  <a:pt x="979" y="2169"/>
                </a:lnTo>
                <a:lnTo>
                  <a:pt x="1108" y="2215"/>
                </a:lnTo>
                <a:lnTo>
                  <a:pt x="1174" y="2240"/>
                </a:lnTo>
                <a:lnTo>
                  <a:pt x="1205" y="2252"/>
                </a:lnTo>
                <a:lnTo>
                  <a:pt x="1234" y="2264"/>
                </a:lnTo>
                <a:lnTo>
                  <a:pt x="1234" y="2264"/>
                </a:lnTo>
                <a:lnTo>
                  <a:pt x="1238" y="2266"/>
                </a:lnTo>
                <a:lnTo>
                  <a:pt x="1243" y="2270"/>
                </a:lnTo>
                <a:lnTo>
                  <a:pt x="1249" y="2276"/>
                </a:lnTo>
                <a:lnTo>
                  <a:pt x="1255" y="2285"/>
                </a:lnTo>
                <a:lnTo>
                  <a:pt x="1260" y="2295"/>
                </a:lnTo>
                <a:lnTo>
                  <a:pt x="1263" y="2306"/>
                </a:lnTo>
                <a:lnTo>
                  <a:pt x="1264" y="2318"/>
                </a:lnTo>
                <a:lnTo>
                  <a:pt x="1265" y="2328"/>
                </a:lnTo>
                <a:lnTo>
                  <a:pt x="1263" y="2340"/>
                </a:lnTo>
                <a:lnTo>
                  <a:pt x="1263" y="2340"/>
                </a:lnTo>
                <a:lnTo>
                  <a:pt x="1274" y="2341"/>
                </a:lnTo>
                <a:lnTo>
                  <a:pt x="1284" y="2343"/>
                </a:lnTo>
                <a:lnTo>
                  <a:pt x="1305" y="2349"/>
                </a:lnTo>
                <a:lnTo>
                  <a:pt x="1324" y="2353"/>
                </a:lnTo>
                <a:lnTo>
                  <a:pt x="1334" y="2355"/>
                </a:lnTo>
                <a:lnTo>
                  <a:pt x="1342" y="2355"/>
                </a:lnTo>
                <a:lnTo>
                  <a:pt x="1342" y="2355"/>
                </a:lnTo>
                <a:lnTo>
                  <a:pt x="1278" y="2179"/>
                </a:lnTo>
                <a:lnTo>
                  <a:pt x="1215" y="2002"/>
                </a:lnTo>
                <a:lnTo>
                  <a:pt x="1183" y="1913"/>
                </a:lnTo>
                <a:lnTo>
                  <a:pt x="1149" y="1826"/>
                </a:lnTo>
                <a:lnTo>
                  <a:pt x="1116" y="1740"/>
                </a:lnTo>
                <a:lnTo>
                  <a:pt x="1081" y="1654"/>
                </a:lnTo>
                <a:lnTo>
                  <a:pt x="1081" y="1654"/>
                </a:lnTo>
                <a:lnTo>
                  <a:pt x="1078" y="1639"/>
                </a:lnTo>
                <a:lnTo>
                  <a:pt x="1074" y="1624"/>
                </a:lnTo>
                <a:lnTo>
                  <a:pt x="1070" y="1611"/>
                </a:lnTo>
                <a:lnTo>
                  <a:pt x="1065" y="1598"/>
                </a:lnTo>
                <a:lnTo>
                  <a:pt x="1055" y="1572"/>
                </a:lnTo>
                <a:lnTo>
                  <a:pt x="1045" y="1548"/>
                </a:lnTo>
                <a:lnTo>
                  <a:pt x="1045" y="1548"/>
                </a:lnTo>
                <a:lnTo>
                  <a:pt x="1039" y="1531"/>
                </a:lnTo>
                <a:lnTo>
                  <a:pt x="1034" y="1513"/>
                </a:lnTo>
                <a:lnTo>
                  <a:pt x="1030" y="1495"/>
                </a:lnTo>
                <a:lnTo>
                  <a:pt x="1023" y="1478"/>
                </a:lnTo>
                <a:lnTo>
                  <a:pt x="1023" y="1478"/>
                </a:lnTo>
                <a:lnTo>
                  <a:pt x="1019" y="1466"/>
                </a:lnTo>
                <a:lnTo>
                  <a:pt x="1012" y="1456"/>
                </a:lnTo>
                <a:lnTo>
                  <a:pt x="1007" y="1445"/>
                </a:lnTo>
                <a:lnTo>
                  <a:pt x="1002" y="1433"/>
                </a:lnTo>
                <a:lnTo>
                  <a:pt x="1002" y="1433"/>
                </a:lnTo>
                <a:lnTo>
                  <a:pt x="1000" y="1425"/>
                </a:lnTo>
                <a:lnTo>
                  <a:pt x="996" y="1415"/>
                </a:lnTo>
                <a:lnTo>
                  <a:pt x="992" y="1397"/>
                </a:lnTo>
                <a:lnTo>
                  <a:pt x="990" y="1388"/>
                </a:lnTo>
                <a:lnTo>
                  <a:pt x="987" y="1381"/>
                </a:lnTo>
                <a:lnTo>
                  <a:pt x="982" y="1373"/>
                </a:lnTo>
                <a:lnTo>
                  <a:pt x="977" y="1368"/>
                </a:lnTo>
                <a:lnTo>
                  <a:pt x="977" y="1368"/>
                </a:lnTo>
                <a:lnTo>
                  <a:pt x="978" y="1359"/>
                </a:lnTo>
                <a:lnTo>
                  <a:pt x="979" y="1354"/>
                </a:lnTo>
                <a:lnTo>
                  <a:pt x="979" y="1352"/>
                </a:lnTo>
                <a:lnTo>
                  <a:pt x="977" y="1350"/>
                </a:lnTo>
                <a:lnTo>
                  <a:pt x="974" y="1349"/>
                </a:lnTo>
                <a:lnTo>
                  <a:pt x="968" y="1349"/>
                </a:lnTo>
                <a:lnTo>
                  <a:pt x="968" y="1349"/>
                </a:lnTo>
                <a:close/>
                <a:moveTo>
                  <a:pt x="641" y="1364"/>
                </a:moveTo>
                <a:lnTo>
                  <a:pt x="641" y="1364"/>
                </a:lnTo>
                <a:lnTo>
                  <a:pt x="637" y="1380"/>
                </a:lnTo>
                <a:lnTo>
                  <a:pt x="631" y="1395"/>
                </a:lnTo>
                <a:lnTo>
                  <a:pt x="619" y="1420"/>
                </a:lnTo>
                <a:lnTo>
                  <a:pt x="614" y="1434"/>
                </a:lnTo>
                <a:lnTo>
                  <a:pt x="609" y="1448"/>
                </a:lnTo>
                <a:lnTo>
                  <a:pt x="604" y="1463"/>
                </a:lnTo>
                <a:lnTo>
                  <a:pt x="600" y="1480"/>
                </a:lnTo>
                <a:lnTo>
                  <a:pt x="600" y="1480"/>
                </a:lnTo>
                <a:lnTo>
                  <a:pt x="593" y="1495"/>
                </a:lnTo>
                <a:lnTo>
                  <a:pt x="585" y="1510"/>
                </a:lnTo>
                <a:lnTo>
                  <a:pt x="579" y="1526"/>
                </a:lnTo>
                <a:lnTo>
                  <a:pt x="573" y="1542"/>
                </a:lnTo>
                <a:lnTo>
                  <a:pt x="563" y="1575"/>
                </a:lnTo>
                <a:lnTo>
                  <a:pt x="552" y="1608"/>
                </a:lnTo>
                <a:lnTo>
                  <a:pt x="552" y="1608"/>
                </a:lnTo>
                <a:lnTo>
                  <a:pt x="528" y="1669"/>
                </a:lnTo>
                <a:lnTo>
                  <a:pt x="504" y="1731"/>
                </a:lnTo>
                <a:lnTo>
                  <a:pt x="480" y="1792"/>
                </a:lnTo>
                <a:lnTo>
                  <a:pt x="459" y="1854"/>
                </a:lnTo>
                <a:lnTo>
                  <a:pt x="459" y="1854"/>
                </a:lnTo>
                <a:lnTo>
                  <a:pt x="447" y="1878"/>
                </a:lnTo>
                <a:lnTo>
                  <a:pt x="436" y="1901"/>
                </a:lnTo>
                <a:lnTo>
                  <a:pt x="416" y="1950"/>
                </a:lnTo>
                <a:lnTo>
                  <a:pt x="397" y="2001"/>
                </a:lnTo>
                <a:lnTo>
                  <a:pt x="379" y="2052"/>
                </a:lnTo>
                <a:lnTo>
                  <a:pt x="360" y="2102"/>
                </a:lnTo>
                <a:lnTo>
                  <a:pt x="342" y="2154"/>
                </a:lnTo>
                <a:lnTo>
                  <a:pt x="323" y="2203"/>
                </a:lnTo>
                <a:lnTo>
                  <a:pt x="312" y="2228"/>
                </a:lnTo>
                <a:lnTo>
                  <a:pt x="301" y="2251"/>
                </a:lnTo>
                <a:lnTo>
                  <a:pt x="301" y="2251"/>
                </a:lnTo>
                <a:lnTo>
                  <a:pt x="299" y="2264"/>
                </a:lnTo>
                <a:lnTo>
                  <a:pt x="297" y="2276"/>
                </a:lnTo>
                <a:lnTo>
                  <a:pt x="291" y="2296"/>
                </a:lnTo>
                <a:lnTo>
                  <a:pt x="285" y="2317"/>
                </a:lnTo>
                <a:lnTo>
                  <a:pt x="283" y="2327"/>
                </a:lnTo>
                <a:lnTo>
                  <a:pt x="282" y="2340"/>
                </a:lnTo>
                <a:lnTo>
                  <a:pt x="282" y="2340"/>
                </a:lnTo>
                <a:lnTo>
                  <a:pt x="265" y="2380"/>
                </a:lnTo>
                <a:lnTo>
                  <a:pt x="250" y="2423"/>
                </a:lnTo>
                <a:lnTo>
                  <a:pt x="236" y="2467"/>
                </a:lnTo>
                <a:lnTo>
                  <a:pt x="222" y="2513"/>
                </a:lnTo>
                <a:lnTo>
                  <a:pt x="222" y="2513"/>
                </a:lnTo>
                <a:lnTo>
                  <a:pt x="216" y="2523"/>
                </a:lnTo>
                <a:lnTo>
                  <a:pt x="210" y="2535"/>
                </a:lnTo>
                <a:lnTo>
                  <a:pt x="205" y="2547"/>
                </a:lnTo>
                <a:lnTo>
                  <a:pt x="201" y="2559"/>
                </a:lnTo>
                <a:lnTo>
                  <a:pt x="193" y="2583"/>
                </a:lnTo>
                <a:lnTo>
                  <a:pt x="185" y="2608"/>
                </a:lnTo>
                <a:lnTo>
                  <a:pt x="185" y="2608"/>
                </a:lnTo>
                <a:lnTo>
                  <a:pt x="174" y="2631"/>
                </a:lnTo>
                <a:lnTo>
                  <a:pt x="163" y="2654"/>
                </a:lnTo>
                <a:lnTo>
                  <a:pt x="154" y="2676"/>
                </a:lnTo>
                <a:lnTo>
                  <a:pt x="149" y="2687"/>
                </a:lnTo>
                <a:lnTo>
                  <a:pt x="146" y="2699"/>
                </a:lnTo>
                <a:lnTo>
                  <a:pt x="146" y="2699"/>
                </a:lnTo>
                <a:lnTo>
                  <a:pt x="156" y="2704"/>
                </a:lnTo>
                <a:lnTo>
                  <a:pt x="168" y="2710"/>
                </a:lnTo>
                <a:lnTo>
                  <a:pt x="178" y="2713"/>
                </a:lnTo>
                <a:lnTo>
                  <a:pt x="184" y="2714"/>
                </a:lnTo>
                <a:lnTo>
                  <a:pt x="189" y="2714"/>
                </a:lnTo>
                <a:lnTo>
                  <a:pt x="189" y="2714"/>
                </a:lnTo>
                <a:lnTo>
                  <a:pt x="190" y="2701"/>
                </a:lnTo>
                <a:lnTo>
                  <a:pt x="193" y="2689"/>
                </a:lnTo>
                <a:lnTo>
                  <a:pt x="198" y="2677"/>
                </a:lnTo>
                <a:lnTo>
                  <a:pt x="202" y="2667"/>
                </a:lnTo>
                <a:lnTo>
                  <a:pt x="212" y="2645"/>
                </a:lnTo>
                <a:lnTo>
                  <a:pt x="220" y="2623"/>
                </a:lnTo>
                <a:lnTo>
                  <a:pt x="220" y="2623"/>
                </a:lnTo>
                <a:lnTo>
                  <a:pt x="231" y="2592"/>
                </a:lnTo>
                <a:lnTo>
                  <a:pt x="241" y="2560"/>
                </a:lnTo>
                <a:lnTo>
                  <a:pt x="241" y="2560"/>
                </a:lnTo>
                <a:lnTo>
                  <a:pt x="263" y="2501"/>
                </a:lnTo>
                <a:lnTo>
                  <a:pt x="284" y="2442"/>
                </a:lnTo>
                <a:lnTo>
                  <a:pt x="294" y="2412"/>
                </a:lnTo>
                <a:lnTo>
                  <a:pt x="304" y="2381"/>
                </a:lnTo>
                <a:lnTo>
                  <a:pt x="313" y="2350"/>
                </a:lnTo>
                <a:lnTo>
                  <a:pt x="321" y="2317"/>
                </a:lnTo>
                <a:lnTo>
                  <a:pt x="321" y="2317"/>
                </a:lnTo>
                <a:lnTo>
                  <a:pt x="343" y="2263"/>
                </a:lnTo>
                <a:lnTo>
                  <a:pt x="365" y="2210"/>
                </a:lnTo>
                <a:lnTo>
                  <a:pt x="405" y="2101"/>
                </a:lnTo>
                <a:lnTo>
                  <a:pt x="445" y="1992"/>
                </a:lnTo>
                <a:lnTo>
                  <a:pt x="486" y="1884"/>
                </a:lnTo>
                <a:lnTo>
                  <a:pt x="486" y="1884"/>
                </a:lnTo>
                <a:lnTo>
                  <a:pt x="511" y="1818"/>
                </a:lnTo>
                <a:lnTo>
                  <a:pt x="536" y="1752"/>
                </a:lnTo>
                <a:lnTo>
                  <a:pt x="584" y="1621"/>
                </a:lnTo>
                <a:lnTo>
                  <a:pt x="609" y="1556"/>
                </a:lnTo>
                <a:lnTo>
                  <a:pt x="633" y="1492"/>
                </a:lnTo>
                <a:lnTo>
                  <a:pt x="659" y="1428"/>
                </a:lnTo>
                <a:lnTo>
                  <a:pt x="686" y="1366"/>
                </a:lnTo>
                <a:lnTo>
                  <a:pt x="686" y="1366"/>
                </a:lnTo>
                <a:lnTo>
                  <a:pt x="675" y="1362"/>
                </a:lnTo>
                <a:lnTo>
                  <a:pt x="662" y="1359"/>
                </a:lnTo>
                <a:lnTo>
                  <a:pt x="656" y="1358"/>
                </a:lnTo>
                <a:lnTo>
                  <a:pt x="649" y="1359"/>
                </a:lnTo>
                <a:lnTo>
                  <a:pt x="645" y="1360"/>
                </a:lnTo>
                <a:lnTo>
                  <a:pt x="641" y="1364"/>
                </a:lnTo>
                <a:lnTo>
                  <a:pt x="641" y="1364"/>
                </a:lnTo>
                <a:close/>
                <a:moveTo>
                  <a:pt x="703" y="1368"/>
                </a:moveTo>
                <a:lnTo>
                  <a:pt x="703" y="1368"/>
                </a:lnTo>
                <a:lnTo>
                  <a:pt x="692" y="1389"/>
                </a:lnTo>
                <a:lnTo>
                  <a:pt x="685" y="1411"/>
                </a:lnTo>
                <a:lnTo>
                  <a:pt x="677" y="1432"/>
                </a:lnTo>
                <a:lnTo>
                  <a:pt x="669" y="1455"/>
                </a:lnTo>
                <a:lnTo>
                  <a:pt x="669" y="1455"/>
                </a:lnTo>
                <a:lnTo>
                  <a:pt x="663" y="1466"/>
                </a:lnTo>
                <a:lnTo>
                  <a:pt x="657" y="1478"/>
                </a:lnTo>
                <a:lnTo>
                  <a:pt x="650" y="1490"/>
                </a:lnTo>
                <a:lnTo>
                  <a:pt x="645" y="1502"/>
                </a:lnTo>
                <a:lnTo>
                  <a:pt x="645" y="1502"/>
                </a:lnTo>
                <a:lnTo>
                  <a:pt x="632" y="1538"/>
                </a:lnTo>
                <a:lnTo>
                  <a:pt x="621" y="1576"/>
                </a:lnTo>
                <a:lnTo>
                  <a:pt x="608" y="1613"/>
                </a:lnTo>
                <a:lnTo>
                  <a:pt x="595" y="1651"/>
                </a:lnTo>
                <a:lnTo>
                  <a:pt x="595" y="1651"/>
                </a:lnTo>
                <a:lnTo>
                  <a:pt x="576" y="1699"/>
                </a:lnTo>
                <a:lnTo>
                  <a:pt x="558" y="1746"/>
                </a:lnTo>
                <a:lnTo>
                  <a:pt x="542" y="1791"/>
                </a:lnTo>
                <a:lnTo>
                  <a:pt x="524" y="1837"/>
                </a:lnTo>
                <a:lnTo>
                  <a:pt x="524" y="1837"/>
                </a:lnTo>
                <a:lnTo>
                  <a:pt x="516" y="1860"/>
                </a:lnTo>
                <a:lnTo>
                  <a:pt x="507" y="1884"/>
                </a:lnTo>
                <a:lnTo>
                  <a:pt x="507" y="1884"/>
                </a:lnTo>
                <a:lnTo>
                  <a:pt x="498" y="1907"/>
                </a:lnTo>
                <a:lnTo>
                  <a:pt x="489" y="1929"/>
                </a:lnTo>
                <a:lnTo>
                  <a:pt x="478" y="1952"/>
                </a:lnTo>
                <a:lnTo>
                  <a:pt x="468" y="1973"/>
                </a:lnTo>
                <a:lnTo>
                  <a:pt x="468" y="1973"/>
                </a:lnTo>
                <a:lnTo>
                  <a:pt x="464" y="1986"/>
                </a:lnTo>
                <a:lnTo>
                  <a:pt x="462" y="1999"/>
                </a:lnTo>
                <a:lnTo>
                  <a:pt x="459" y="2011"/>
                </a:lnTo>
                <a:lnTo>
                  <a:pt x="455" y="2024"/>
                </a:lnTo>
                <a:lnTo>
                  <a:pt x="455" y="2024"/>
                </a:lnTo>
                <a:lnTo>
                  <a:pt x="441" y="2055"/>
                </a:lnTo>
                <a:lnTo>
                  <a:pt x="429" y="2090"/>
                </a:lnTo>
                <a:lnTo>
                  <a:pt x="429" y="2090"/>
                </a:lnTo>
                <a:lnTo>
                  <a:pt x="425" y="2099"/>
                </a:lnTo>
                <a:lnTo>
                  <a:pt x="419" y="2109"/>
                </a:lnTo>
                <a:lnTo>
                  <a:pt x="414" y="2119"/>
                </a:lnTo>
                <a:lnTo>
                  <a:pt x="410" y="2128"/>
                </a:lnTo>
                <a:lnTo>
                  <a:pt x="410" y="2128"/>
                </a:lnTo>
                <a:lnTo>
                  <a:pt x="409" y="2131"/>
                </a:lnTo>
                <a:lnTo>
                  <a:pt x="410" y="2136"/>
                </a:lnTo>
                <a:lnTo>
                  <a:pt x="410" y="2139"/>
                </a:lnTo>
                <a:lnTo>
                  <a:pt x="410" y="2143"/>
                </a:lnTo>
                <a:lnTo>
                  <a:pt x="410" y="2143"/>
                </a:lnTo>
                <a:lnTo>
                  <a:pt x="405" y="2154"/>
                </a:lnTo>
                <a:lnTo>
                  <a:pt x="399" y="2165"/>
                </a:lnTo>
                <a:lnTo>
                  <a:pt x="394" y="2176"/>
                </a:lnTo>
                <a:lnTo>
                  <a:pt x="388" y="2187"/>
                </a:lnTo>
                <a:lnTo>
                  <a:pt x="388" y="2187"/>
                </a:lnTo>
                <a:lnTo>
                  <a:pt x="381" y="2213"/>
                </a:lnTo>
                <a:lnTo>
                  <a:pt x="373" y="2236"/>
                </a:lnTo>
                <a:lnTo>
                  <a:pt x="373" y="2236"/>
                </a:lnTo>
                <a:lnTo>
                  <a:pt x="354" y="2288"/>
                </a:lnTo>
                <a:lnTo>
                  <a:pt x="335" y="2340"/>
                </a:lnTo>
                <a:lnTo>
                  <a:pt x="326" y="2367"/>
                </a:lnTo>
                <a:lnTo>
                  <a:pt x="316" y="2394"/>
                </a:lnTo>
                <a:lnTo>
                  <a:pt x="309" y="2422"/>
                </a:lnTo>
                <a:lnTo>
                  <a:pt x="301" y="2450"/>
                </a:lnTo>
                <a:lnTo>
                  <a:pt x="301" y="2450"/>
                </a:lnTo>
                <a:lnTo>
                  <a:pt x="292" y="2470"/>
                </a:lnTo>
                <a:lnTo>
                  <a:pt x="284" y="2488"/>
                </a:lnTo>
                <a:lnTo>
                  <a:pt x="271" y="2523"/>
                </a:lnTo>
                <a:lnTo>
                  <a:pt x="271" y="2523"/>
                </a:lnTo>
                <a:lnTo>
                  <a:pt x="271" y="2526"/>
                </a:lnTo>
                <a:lnTo>
                  <a:pt x="271" y="2531"/>
                </a:lnTo>
                <a:lnTo>
                  <a:pt x="271" y="2534"/>
                </a:lnTo>
                <a:lnTo>
                  <a:pt x="271" y="2538"/>
                </a:lnTo>
                <a:lnTo>
                  <a:pt x="271" y="2538"/>
                </a:lnTo>
                <a:lnTo>
                  <a:pt x="267" y="2549"/>
                </a:lnTo>
                <a:lnTo>
                  <a:pt x="262" y="2561"/>
                </a:lnTo>
                <a:lnTo>
                  <a:pt x="256" y="2573"/>
                </a:lnTo>
                <a:lnTo>
                  <a:pt x="252" y="2584"/>
                </a:lnTo>
                <a:lnTo>
                  <a:pt x="252" y="2584"/>
                </a:lnTo>
                <a:lnTo>
                  <a:pt x="240" y="2621"/>
                </a:lnTo>
                <a:lnTo>
                  <a:pt x="229" y="2654"/>
                </a:lnTo>
                <a:lnTo>
                  <a:pt x="217" y="2686"/>
                </a:lnTo>
                <a:lnTo>
                  <a:pt x="204" y="2718"/>
                </a:lnTo>
                <a:lnTo>
                  <a:pt x="204" y="2718"/>
                </a:lnTo>
                <a:lnTo>
                  <a:pt x="208" y="2717"/>
                </a:lnTo>
                <a:lnTo>
                  <a:pt x="213" y="2716"/>
                </a:lnTo>
                <a:lnTo>
                  <a:pt x="222" y="2717"/>
                </a:lnTo>
                <a:lnTo>
                  <a:pt x="233" y="2718"/>
                </a:lnTo>
                <a:lnTo>
                  <a:pt x="238" y="2719"/>
                </a:lnTo>
                <a:lnTo>
                  <a:pt x="244" y="2718"/>
                </a:lnTo>
                <a:lnTo>
                  <a:pt x="244" y="2718"/>
                </a:lnTo>
                <a:lnTo>
                  <a:pt x="246" y="2711"/>
                </a:lnTo>
                <a:lnTo>
                  <a:pt x="248" y="2703"/>
                </a:lnTo>
                <a:lnTo>
                  <a:pt x="254" y="2688"/>
                </a:lnTo>
                <a:lnTo>
                  <a:pt x="261" y="2673"/>
                </a:lnTo>
                <a:lnTo>
                  <a:pt x="267" y="2659"/>
                </a:lnTo>
                <a:lnTo>
                  <a:pt x="267" y="2659"/>
                </a:lnTo>
                <a:lnTo>
                  <a:pt x="279" y="2628"/>
                </a:lnTo>
                <a:lnTo>
                  <a:pt x="290" y="2598"/>
                </a:lnTo>
                <a:lnTo>
                  <a:pt x="312" y="2538"/>
                </a:lnTo>
                <a:lnTo>
                  <a:pt x="312" y="2538"/>
                </a:lnTo>
                <a:lnTo>
                  <a:pt x="319" y="2524"/>
                </a:lnTo>
                <a:lnTo>
                  <a:pt x="325" y="2510"/>
                </a:lnTo>
                <a:lnTo>
                  <a:pt x="332" y="2497"/>
                </a:lnTo>
                <a:lnTo>
                  <a:pt x="335" y="2490"/>
                </a:lnTo>
                <a:lnTo>
                  <a:pt x="338" y="2483"/>
                </a:lnTo>
                <a:lnTo>
                  <a:pt x="338" y="2483"/>
                </a:lnTo>
                <a:lnTo>
                  <a:pt x="351" y="2433"/>
                </a:lnTo>
                <a:lnTo>
                  <a:pt x="357" y="2412"/>
                </a:lnTo>
                <a:lnTo>
                  <a:pt x="365" y="2389"/>
                </a:lnTo>
                <a:lnTo>
                  <a:pt x="365" y="2389"/>
                </a:lnTo>
                <a:lnTo>
                  <a:pt x="376" y="2359"/>
                </a:lnTo>
                <a:lnTo>
                  <a:pt x="388" y="2332"/>
                </a:lnTo>
                <a:lnTo>
                  <a:pt x="412" y="2275"/>
                </a:lnTo>
                <a:lnTo>
                  <a:pt x="412" y="2275"/>
                </a:lnTo>
                <a:lnTo>
                  <a:pt x="433" y="2220"/>
                </a:lnTo>
                <a:lnTo>
                  <a:pt x="452" y="2169"/>
                </a:lnTo>
                <a:lnTo>
                  <a:pt x="452" y="2169"/>
                </a:lnTo>
                <a:lnTo>
                  <a:pt x="467" y="2126"/>
                </a:lnTo>
                <a:lnTo>
                  <a:pt x="485" y="2085"/>
                </a:lnTo>
                <a:lnTo>
                  <a:pt x="492" y="2064"/>
                </a:lnTo>
                <a:lnTo>
                  <a:pt x="498" y="2044"/>
                </a:lnTo>
                <a:lnTo>
                  <a:pt x="505" y="2022"/>
                </a:lnTo>
                <a:lnTo>
                  <a:pt x="509" y="2001"/>
                </a:lnTo>
                <a:lnTo>
                  <a:pt x="509" y="2001"/>
                </a:lnTo>
                <a:lnTo>
                  <a:pt x="534" y="1944"/>
                </a:lnTo>
                <a:lnTo>
                  <a:pt x="557" y="1886"/>
                </a:lnTo>
                <a:lnTo>
                  <a:pt x="580" y="1826"/>
                </a:lnTo>
                <a:lnTo>
                  <a:pt x="602" y="1766"/>
                </a:lnTo>
                <a:lnTo>
                  <a:pt x="645" y="1645"/>
                </a:lnTo>
                <a:lnTo>
                  <a:pt x="667" y="1586"/>
                </a:lnTo>
                <a:lnTo>
                  <a:pt x="688" y="1526"/>
                </a:lnTo>
                <a:lnTo>
                  <a:pt x="688" y="1526"/>
                </a:lnTo>
                <a:lnTo>
                  <a:pt x="703" y="1489"/>
                </a:lnTo>
                <a:lnTo>
                  <a:pt x="720" y="1451"/>
                </a:lnTo>
                <a:lnTo>
                  <a:pt x="735" y="1414"/>
                </a:lnTo>
                <a:lnTo>
                  <a:pt x="742" y="1395"/>
                </a:lnTo>
                <a:lnTo>
                  <a:pt x="747" y="1377"/>
                </a:lnTo>
                <a:lnTo>
                  <a:pt x="747" y="1377"/>
                </a:lnTo>
                <a:lnTo>
                  <a:pt x="743" y="1375"/>
                </a:lnTo>
                <a:lnTo>
                  <a:pt x="737" y="1374"/>
                </a:lnTo>
                <a:lnTo>
                  <a:pt x="727" y="1372"/>
                </a:lnTo>
                <a:lnTo>
                  <a:pt x="716" y="1369"/>
                </a:lnTo>
                <a:lnTo>
                  <a:pt x="709" y="1368"/>
                </a:lnTo>
                <a:lnTo>
                  <a:pt x="703" y="1368"/>
                </a:lnTo>
                <a:lnTo>
                  <a:pt x="703" y="1368"/>
                </a:lnTo>
                <a:close/>
                <a:moveTo>
                  <a:pt x="1000" y="1374"/>
                </a:moveTo>
                <a:lnTo>
                  <a:pt x="1000" y="1374"/>
                </a:lnTo>
                <a:lnTo>
                  <a:pt x="1009" y="1401"/>
                </a:lnTo>
                <a:lnTo>
                  <a:pt x="1019" y="1429"/>
                </a:lnTo>
                <a:lnTo>
                  <a:pt x="1024" y="1442"/>
                </a:lnTo>
                <a:lnTo>
                  <a:pt x="1030" y="1455"/>
                </a:lnTo>
                <a:lnTo>
                  <a:pt x="1035" y="1466"/>
                </a:lnTo>
                <a:lnTo>
                  <a:pt x="1042" y="1478"/>
                </a:lnTo>
                <a:lnTo>
                  <a:pt x="1042" y="1478"/>
                </a:lnTo>
                <a:lnTo>
                  <a:pt x="1046" y="1496"/>
                </a:lnTo>
                <a:lnTo>
                  <a:pt x="1051" y="1514"/>
                </a:lnTo>
                <a:lnTo>
                  <a:pt x="1057" y="1532"/>
                </a:lnTo>
                <a:lnTo>
                  <a:pt x="1064" y="1550"/>
                </a:lnTo>
                <a:lnTo>
                  <a:pt x="1079" y="1586"/>
                </a:lnTo>
                <a:lnTo>
                  <a:pt x="1086" y="1605"/>
                </a:lnTo>
                <a:lnTo>
                  <a:pt x="1092" y="1625"/>
                </a:lnTo>
                <a:lnTo>
                  <a:pt x="1092" y="1625"/>
                </a:lnTo>
                <a:lnTo>
                  <a:pt x="1095" y="1627"/>
                </a:lnTo>
                <a:lnTo>
                  <a:pt x="1097" y="1630"/>
                </a:lnTo>
                <a:lnTo>
                  <a:pt x="1099" y="1637"/>
                </a:lnTo>
                <a:lnTo>
                  <a:pt x="1101" y="1643"/>
                </a:lnTo>
                <a:lnTo>
                  <a:pt x="1103" y="1645"/>
                </a:lnTo>
                <a:lnTo>
                  <a:pt x="1107" y="1648"/>
                </a:lnTo>
                <a:lnTo>
                  <a:pt x="1107" y="1648"/>
                </a:lnTo>
                <a:lnTo>
                  <a:pt x="1111" y="1673"/>
                </a:lnTo>
                <a:lnTo>
                  <a:pt x="1117" y="1699"/>
                </a:lnTo>
                <a:lnTo>
                  <a:pt x="1122" y="1712"/>
                </a:lnTo>
                <a:lnTo>
                  <a:pt x="1127" y="1725"/>
                </a:lnTo>
                <a:lnTo>
                  <a:pt x="1132" y="1735"/>
                </a:lnTo>
                <a:lnTo>
                  <a:pt x="1138" y="1746"/>
                </a:lnTo>
                <a:lnTo>
                  <a:pt x="1138" y="1746"/>
                </a:lnTo>
                <a:lnTo>
                  <a:pt x="1174" y="1843"/>
                </a:lnTo>
                <a:lnTo>
                  <a:pt x="1210" y="1941"/>
                </a:lnTo>
                <a:lnTo>
                  <a:pt x="1248" y="2039"/>
                </a:lnTo>
                <a:lnTo>
                  <a:pt x="1284" y="2139"/>
                </a:lnTo>
                <a:lnTo>
                  <a:pt x="1284" y="2139"/>
                </a:lnTo>
                <a:lnTo>
                  <a:pt x="1299" y="2182"/>
                </a:lnTo>
                <a:lnTo>
                  <a:pt x="1313" y="2226"/>
                </a:lnTo>
                <a:lnTo>
                  <a:pt x="1327" y="2270"/>
                </a:lnTo>
                <a:lnTo>
                  <a:pt x="1342" y="2312"/>
                </a:lnTo>
                <a:lnTo>
                  <a:pt x="1342" y="2312"/>
                </a:lnTo>
                <a:lnTo>
                  <a:pt x="1349" y="2326"/>
                </a:lnTo>
                <a:lnTo>
                  <a:pt x="1355" y="2340"/>
                </a:lnTo>
                <a:lnTo>
                  <a:pt x="1361" y="2354"/>
                </a:lnTo>
                <a:lnTo>
                  <a:pt x="1368" y="2368"/>
                </a:lnTo>
                <a:lnTo>
                  <a:pt x="1368" y="2368"/>
                </a:lnTo>
                <a:lnTo>
                  <a:pt x="1371" y="2383"/>
                </a:lnTo>
                <a:lnTo>
                  <a:pt x="1375" y="2399"/>
                </a:lnTo>
                <a:lnTo>
                  <a:pt x="1379" y="2414"/>
                </a:lnTo>
                <a:lnTo>
                  <a:pt x="1383" y="2430"/>
                </a:lnTo>
                <a:lnTo>
                  <a:pt x="1383" y="2430"/>
                </a:lnTo>
                <a:lnTo>
                  <a:pt x="1404" y="2502"/>
                </a:lnTo>
                <a:lnTo>
                  <a:pt x="1426" y="2571"/>
                </a:lnTo>
                <a:lnTo>
                  <a:pt x="1437" y="2606"/>
                </a:lnTo>
                <a:lnTo>
                  <a:pt x="1450" y="2639"/>
                </a:lnTo>
                <a:lnTo>
                  <a:pt x="1464" y="2673"/>
                </a:lnTo>
                <a:lnTo>
                  <a:pt x="1480" y="2705"/>
                </a:lnTo>
                <a:lnTo>
                  <a:pt x="1480" y="2705"/>
                </a:lnTo>
                <a:lnTo>
                  <a:pt x="1488" y="2704"/>
                </a:lnTo>
                <a:lnTo>
                  <a:pt x="1494" y="2704"/>
                </a:lnTo>
                <a:lnTo>
                  <a:pt x="1508" y="2704"/>
                </a:lnTo>
                <a:lnTo>
                  <a:pt x="1521" y="2703"/>
                </a:lnTo>
                <a:lnTo>
                  <a:pt x="1528" y="2703"/>
                </a:lnTo>
                <a:lnTo>
                  <a:pt x="1535" y="2701"/>
                </a:lnTo>
                <a:lnTo>
                  <a:pt x="1535" y="2701"/>
                </a:lnTo>
                <a:lnTo>
                  <a:pt x="1534" y="2694"/>
                </a:lnTo>
                <a:lnTo>
                  <a:pt x="1532" y="2686"/>
                </a:lnTo>
                <a:lnTo>
                  <a:pt x="1525" y="2671"/>
                </a:lnTo>
                <a:lnTo>
                  <a:pt x="1523" y="2664"/>
                </a:lnTo>
                <a:lnTo>
                  <a:pt x="1522" y="2657"/>
                </a:lnTo>
                <a:lnTo>
                  <a:pt x="1522" y="2651"/>
                </a:lnTo>
                <a:lnTo>
                  <a:pt x="1523" y="2649"/>
                </a:lnTo>
                <a:lnTo>
                  <a:pt x="1524" y="2646"/>
                </a:lnTo>
                <a:lnTo>
                  <a:pt x="1524" y="2646"/>
                </a:lnTo>
                <a:lnTo>
                  <a:pt x="1511" y="2619"/>
                </a:lnTo>
                <a:lnTo>
                  <a:pt x="1500" y="2593"/>
                </a:lnTo>
                <a:lnTo>
                  <a:pt x="1500" y="2593"/>
                </a:lnTo>
                <a:lnTo>
                  <a:pt x="1496" y="2584"/>
                </a:lnTo>
                <a:lnTo>
                  <a:pt x="1494" y="2576"/>
                </a:lnTo>
                <a:lnTo>
                  <a:pt x="1493" y="2566"/>
                </a:lnTo>
                <a:lnTo>
                  <a:pt x="1491" y="2558"/>
                </a:lnTo>
                <a:lnTo>
                  <a:pt x="1491" y="2558"/>
                </a:lnTo>
                <a:lnTo>
                  <a:pt x="1486" y="2544"/>
                </a:lnTo>
                <a:lnTo>
                  <a:pt x="1479" y="2531"/>
                </a:lnTo>
                <a:lnTo>
                  <a:pt x="1473" y="2518"/>
                </a:lnTo>
                <a:lnTo>
                  <a:pt x="1467" y="2504"/>
                </a:lnTo>
                <a:lnTo>
                  <a:pt x="1467" y="2504"/>
                </a:lnTo>
                <a:lnTo>
                  <a:pt x="1461" y="2488"/>
                </a:lnTo>
                <a:lnTo>
                  <a:pt x="1456" y="2471"/>
                </a:lnTo>
                <a:lnTo>
                  <a:pt x="1451" y="2453"/>
                </a:lnTo>
                <a:lnTo>
                  <a:pt x="1448" y="2433"/>
                </a:lnTo>
                <a:lnTo>
                  <a:pt x="1448" y="2433"/>
                </a:lnTo>
                <a:lnTo>
                  <a:pt x="1433" y="2402"/>
                </a:lnTo>
                <a:lnTo>
                  <a:pt x="1418" y="2371"/>
                </a:lnTo>
                <a:lnTo>
                  <a:pt x="1403" y="2340"/>
                </a:lnTo>
                <a:lnTo>
                  <a:pt x="1388" y="2308"/>
                </a:lnTo>
                <a:lnTo>
                  <a:pt x="1374" y="2275"/>
                </a:lnTo>
                <a:lnTo>
                  <a:pt x="1363" y="2241"/>
                </a:lnTo>
                <a:lnTo>
                  <a:pt x="1357" y="2223"/>
                </a:lnTo>
                <a:lnTo>
                  <a:pt x="1353" y="2205"/>
                </a:lnTo>
                <a:lnTo>
                  <a:pt x="1350" y="2187"/>
                </a:lnTo>
                <a:lnTo>
                  <a:pt x="1346" y="2169"/>
                </a:lnTo>
                <a:lnTo>
                  <a:pt x="1346" y="2169"/>
                </a:lnTo>
                <a:lnTo>
                  <a:pt x="1285" y="1998"/>
                </a:lnTo>
                <a:lnTo>
                  <a:pt x="1255" y="1913"/>
                </a:lnTo>
                <a:lnTo>
                  <a:pt x="1225" y="1831"/>
                </a:lnTo>
                <a:lnTo>
                  <a:pt x="1225" y="1831"/>
                </a:lnTo>
                <a:lnTo>
                  <a:pt x="1220" y="1819"/>
                </a:lnTo>
                <a:lnTo>
                  <a:pt x="1215" y="1807"/>
                </a:lnTo>
                <a:lnTo>
                  <a:pt x="1204" y="1783"/>
                </a:lnTo>
                <a:lnTo>
                  <a:pt x="1204" y="1783"/>
                </a:lnTo>
                <a:lnTo>
                  <a:pt x="1195" y="1762"/>
                </a:lnTo>
                <a:lnTo>
                  <a:pt x="1187" y="1738"/>
                </a:lnTo>
                <a:lnTo>
                  <a:pt x="1171" y="1690"/>
                </a:lnTo>
                <a:lnTo>
                  <a:pt x="1162" y="1666"/>
                </a:lnTo>
                <a:lnTo>
                  <a:pt x="1154" y="1642"/>
                </a:lnTo>
                <a:lnTo>
                  <a:pt x="1144" y="1620"/>
                </a:lnTo>
                <a:lnTo>
                  <a:pt x="1133" y="1599"/>
                </a:lnTo>
                <a:lnTo>
                  <a:pt x="1133" y="1599"/>
                </a:lnTo>
                <a:lnTo>
                  <a:pt x="1121" y="1571"/>
                </a:lnTo>
                <a:lnTo>
                  <a:pt x="1108" y="1544"/>
                </a:lnTo>
                <a:lnTo>
                  <a:pt x="1097" y="1516"/>
                </a:lnTo>
                <a:lnTo>
                  <a:pt x="1087" y="1487"/>
                </a:lnTo>
                <a:lnTo>
                  <a:pt x="1068" y="1430"/>
                </a:lnTo>
                <a:lnTo>
                  <a:pt x="1058" y="1402"/>
                </a:lnTo>
                <a:lnTo>
                  <a:pt x="1047" y="1374"/>
                </a:lnTo>
                <a:lnTo>
                  <a:pt x="1047" y="1374"/>
                </a:lnTo>
                <a:lnTo>
                  <a:pt x="1036" y="1372"/>
                </a:lnTo>
                <a:lnTo>
                  <a:pt x="1024" y="1369"/>
                </a:lnTo>
                <a:lnTo>
                  <a:pt x="1018" y="1369"/>
                </a:lnTo>
                <a:lnTo>
                  <a:pt x="1011" y="1369"/>
                </a:lnTo>
                <a:lnTo>
                  <a:pt x="1006" y="1371"/>
                </a:lnTo>
                <a:lnTo>
                  <a:pt x="1000" y="1374"/>
                </a:lnTo>
                <a:lnTo>
                  <a:pt x="1000" y="1374"/>
                </a:lnTo>
                <a:close/>
                <a:moveTo>
                  <a:pt x="1068" y="1377"/>
                </a:moveTo>
                <a:lnTo>
                  <a:pt x="1068" y="1377"/>
                </a:lnTo>
                <a:lnTo>
                  <a:pt x="1085" y="1428"/>
                </a:lnTo>
                <a:lnTo>
                  <a:pt x="1104" y="1483"/>
                </a:lnTo>
                <a:lnTo>
                  <a:pt x="1114" y="1510"/>
                </a:lnTo>
                <a:lnTo>
                  <a:pt x="1125" y="1537"/>
                </a:lnTo>
                <a:lnTo>
                  <a:pt x="1137" y="1562"/>
                </a:lnTo>
                <a:lnTo>
                  <a:pt x="1148" y="1586"/>
                </a:lnTo>
                <a:lnTo>
                  <a:pt x="1148" y="1586"/>
                </a:lnTo>
                <a:lnTo>
                  <a:pt x="1183" y="1681"/>
                </a:lnTo>
                <a:lnTo>
                  <a:pt x="1201" y="1727"/>
                </a:lnTo>
                <a:lnTo>
                  <a:pt x="1219" y="1772"/>
                </a:lnTo>
                <a:lnTo>
                  <a:pt x="1219" y="1772"/>
                </a:lnTo>
                <a:lnTo>
                  <a:pt x="1243" y="1829"/>
                </a:lnTo>
                <a:lnTo>
                  <a:pt x="1265" y="1888"/>
                </a:lnTo>
                <a:lnTo>
                  <a:pt x="1285" y="1947"/>
                </a:lnTo>
                <a:lnTo>
                  <a:pt x="1306" y="2007"/>
                </a:lnTo>
                <a:lnTo>
                  <a:pt x="1306" y="2007"/>
                </a:lnTo>
                <a:lnTo>
                  <a:pt x="1329" y="2073"/>
                </a:lnTo>
                <a:lnTo>
                  <a:pt x="1353" y="2139"/>
                </a:lnTo>
                <a:lnTo>
                  <a:pt x="1376" y="2206"/>
                </a:lnTo>
                <a:lnTo>
                  <a:pt x="1387" y="2241"/>
                </a:lnTo>
                <a:lnTo>
                  <a:pt x="1397" y="2275"/>
                </a:lnTo>
                <a:lnTo>
                  <a:pt x="1397" y="2275"/>
                </a:lnTo>
                <a:lnTo>
                  <a:pt x="1405" y="2295"/>
                </a:lnTo>
                <a:lnTo>
                  <a:pt x="1413" y="2317"/>
                </a:lnTo>
                <a:lnTo>
                  <a:pt x="1432" y="2357"/>
                </a:lnTo>
                <a:lnTo>
                  <a:pt x="1472" y="2438"/>
                </a:lnTo>
                <a:lnTo>
                  <a:pt x="1472" y="2438"/>
                </a:lnTo>
                <a:lnTo>
                  <a:pt x="1477" y="2452"/>
                </a:lnTo>
                <a:lnTo>
                  <a:pt x="1481" y="2465"/>
                </a:lnTo>
                <a:lnTo>
                  <a:pt x="1486" y="2479"/>
                </a:lnTo>
                <a:lnTo>
                  <a:pt x="1491" y="2493"/>
                </a:lnTo>
                <a:lnTo>
                  <a:pt x="1491" y="2493"/>
                </a:lnTo>
                <a:lnTo>
                  <a:pt x="1495" y="2501"/>
                </a:lnTo>
                <a:lnTo>
                  <a:pt x="1500" y="2508"/>
                </a:lnTo>
                <a:lnTo>
                  <a:pt x="1504" y="2516"/>
                </a:lnTo>
                <a:lnTo>
                  <a:pt x="1508" y="2523"/>
                </a:lnTo>
                <a:lnTo>
                  <a:pt x="1508" y="2523"/>
                </a:lnTo>
                <a:lnTo>
                  <a:pt x="1513" y="2543"/>
                </a:lnTo>
                <a:lnTo>
                  <a:pt x="1520" y="2562"/>
                </a:lnTo>
                <a:lnTo>
                  <a:pt x="1531" y="2601"/>
                </a:lnTo>
                <a:lnTo>
                  <a:pt x="1537" y="2622"/>
                </a:lnTo>
                <a:lnTo>
                  <a:pt x="1543" y="2641"/>
                </a:lnTo>
                <a:lnTo>
                  <a:pt x="1550" y="2661"/>
                </a:lnTo>
                <a:lnTo>
                  <a:pt x="1558" y="2681"/>
                </a:lnTo>
                <a:lnTo>
                  <a:pt x="1558" y="2681"/>
                </a:lnTo>
                <a:lnTo>
                  <a:pt x="1558" y="2684"/>
                </a:lnTo>
                <a:lnTo>
                  <a:pt x="1558" y="2686"/>
                </a:lnTo>
                <a:lnTo>
                  <a:pt x="1555" y="2690"/>
                </a:lnTo>
                <a:lnTo>
                  <a:pt x="1553" y="2691"/>
                </a:lnTo>
                <a:lnTo>
                  <a:pt x="1553" y="2694"/>
                </a:lnTo>
                <a:lnTo>
                  <a:pt x="1553" y="2695"/>
                </a:lnTo>
                <a:lnTo>
                  <a:pt x="1554" y="2697"/>
                </a:lnTo>
                <a:lnTo>
                  <a:pt x="1554" y="2697"/>
                </a:lnTo>
                <a:lnTo>
                  <a:pt x="1568" y="2694"/>
                </a:lnTo>
                <a:lnTo>
                  <a:pt x="1579" y="2688"/>
                </a:lnTo>
                <a:lnTo>
                  <a:pt x="1584" y="2685"/>
                </a:lnTo>
                <a:lnTo>
                  <a:pt x="1590" y="2681"/>
                </a:lnTo>
                <a:lnTo>
                  <a:pt x="1594" y="2676"/>
                </a:lnTo>
                <a:lnTo>
                  <a:pt x="1597" y="2672"/>
                </a:lnTo>
                <a:lnTo>
                  <a:pt x="1597" y="2672"/>
                </a:lnTo>
                <a:lnTo>
                  <a:pt x="1595" y="2662"/>
                </a:lnTo>
                <a:lnTo>
                  <a:pt x="1592" y="2653"/>
                </a:lnTo>
                <a:lnTo>
                  <a:pt x="1583" y="2634"/>
                </a:lnTo>
                <a:lnTo>
                  <a:pt x="1575" y="2614"/>
                </a:lnTo>
                <a:lnTo>
                  <a:pt x="1567" y="2597"/>
                </a:lnTo>
                <a:lnTo>
                  <a:pt x="1567" y="2597"/>
                </a:lnTo>
                <a:lnTo>
                  <a:pt x="1564" y="2589"/>
                </a:lnTo>
                <a:lnTo>
                  <a:pt x="1562" y="2580"/>
                </a:lnTo>
                <a:lnTo>
                  <a:pt x="1556" y="2562"/>
                </a:lnTo>
                <a:lnTo>
                  <a:pt x="1556" y="2562"/>
                </a:lnTo>
                <a:lnTo>
                  <a:pt x="1521" y="2455"/>
                </a:lnTo>
                <a:lnTo>
                  <a:pt x="1504" y="2402"/>
                </a:lnTo>
                <a:lnTo>
                  <a:pt x="1489" y="2349"/>
                </a:lnTo>
                <a:lnTo>
                  <a:pt x="1489" y="2349"/>
                </a:lnTo>
                <a:lnTo>
                  <a:pt x="1478" y="2312"/>
                </a:lnTo>
                <a:lnTo>
                  <a:pt x="1466" y="2277"/>
                </a:lnTo>
                <a:lnTo>
                  <a:pt x="1441" y="2206"/>
                </a:lnTo>
                <a:lnTo>
                  <a:pt x="1415" y="2137"/>
                </a:lnTo>
                <a:lnTo>
                  <a:pt x="1402" y="2101"/>
                </a:lnTo>
                <a:lnTo>
                  <a:pt x="1390" y="2066"/>
                </a:lnTo>
                <a:lnTo>
                  <a:pt x="1390" y="2066"/>
                </a:lnTo>
                <a:lnTo>
                  <a:pt x="1376" y="2023"/>
                </a:lnTo>
                <a:lnTo>
                  <a:pt x="1361" y="1981"/>
                </a:lnTo>
                <a:lnTo>
                  <a:pt x="1329" y="1899"/>
                </a:lnTo>
                <a:lnTo>
                  <a:pt x="1296" y="1819"/>
                </a:lnTo>
                <a:lnTo>
                  <a:pt x="1265" y="1740"/>
                </a:lnTo>
                <a:lnTo>
                  <a:pt x="1265" y="1740"/>
                </a:lnTo>
                <a:lnTo>
                  <a:pt x="1266" y="1734"/>
                </a:lnTo>
                <a:lnTo>
                  <a:pt x="1266" y="1730"/>
                </a:lnTo>
                <a:lnTo>
                  <a:pt x="1267" y="1727"/>
                </a:lnTo>
                <a:lnTo>
                  <a:pt x="1265" y="1722"/>
                </a:lnTo>
                <a:lnTo>
                  <a:pt x="1265" y="1722"/>
                </a:lnTo>
                <a:lnTo>
                  <a:pt x="1255" y="1693"/>
                </a:lnTo>
                <a:lnTo>
                  <a:pt x="1245" y="1665"/>
                </a:lnTo>
                <a:lnTo>
                  <a:pt x="1220" y="1609"/>
                </a:lnTo>
                <a:lnTo>
                  <a:pt x="1195" y="1554"/>
                </a:lnTo>
                <a:lnTo>
                  <a:pt x="1172" y="1504"/>
                </a:lnTo>
                <a:lnTo>
                  <a:pt x="1172" y="1504"/>
                </a:lnTo>
                <a:lnTo>
                  <a:pt x="1169" y="1487"/>
                </a:lnTo>
                <a:lnTo>
                  <a:pt x="1163" y="1471"/>
                </a:lnTo>
                <a:lnTo>
                  <a:pt x="1158" y="1455"/>
                </a:lnTo>
                <a:lnTo>
                  <a:pt x="1151" y="1440"/>
                </a:lnTo>
                <a:lnTo>
                  <a:pt x="1134" y="1408"/>
                </a:lnTo>
                <a:lnTo>
                  <a:pt x="1126" y="1393"/>
                </a:lnTo>
                <a:lnTo>
                  <a:pt x="1119" y="1377"/>
                </a:lnTo>
                <a:lnTo>
                  <a:pt x="1119" y="1377"/>
                </a:lnTo>
                <a:lnTo>
                  <a:pt x="1111" y="1378"/>
                </a:lnTo>
                <a:lnTo>
                  <a:pt x="1104" y="1378"/>
                </a:lnTo>
                <a:lnTo>
                  <a:pt x="1099" y="1377"/>
                </a:lnTo>
                <a:lnTo>
                  <a:pt x="1094" y="1375"/>
                </a:lnTo>
                <a:lnTo>
                  <a:pt x="1088" y="1374"/>
                </a:lnTo>
                <a:lnTo>
                  <a:pt x="1083" y="1373"/>
                </a:lnTo>
                <a:lnTo>
                  <a:pt x="1076" y="1374"/>
                </a:lnTo>
                <a:lnTo>
                  <a:pt x="1068" y="1377"/>
                </a:lnTo>
                <a:lnTo>
                  <a:pt x="1068" y="1377"/>
                </a:lnTo>
                <a:close/>
                <a:moveTo>
                  <a:pt x="1748" y="1453"/>
                </a:moveTo>
                <a:lnTo>
                  <a:pt x="1748" y="1453"/>
                </a:lnTo>
                <a:lnTo>
                  <a:pt x="1748" y="1450"/>
                </a:lnTo>
                <a:lnTo>
                  <a:pt x="1749" y="1449"/>
                </a:lnTo>
                <a:lnTo>
                  <a:pt x="1750" y="1448"/>
                </a:lnTo>
                <a:lnTo>
                  <a:pt x="1750" y="1446"/>
                </a:lnTo>
                <a:lnTo>
                  <a:pt x="1750" y="1446"/>
                </a:lnTo>
                <a:lnTo>
                  <a:pt x="1747" y="1446"/>
                </a:lnTo>
                <a:lnTo>
                  <a:pt x="1744" y="1446"/>
                </a:lnTo>
                <a:lnTo>
                  <a:pt x="1743" y="1444"/>
                </a:lnTo>
                <a:lnTo>
                  <a:pt x="1742" y="1442"/>
                </a:lnTo>
                <a:lnTo>
                  <a:pt x="1742" y="1442"/>
                </a:lnTo>
                <a:lnTo>
                  <a:pt x="1736" y="1444"/>
                </a:lnTo>
                <a:lnTo>
                  <a:pt x="1731" y="1445"/>
                </a:lnTo>
                <a:lnTo>
                  <a:pt x="1729" y="1444"/>
                </a:lnTo>
                <a:lnTo>
                  <a:pt x="1728" y="1443"/>
                </a:lnTo>
                <a:lnTo>
                  <a:pt x="1728" y="1441"/>
                </a:lnTo>
                <a:lnTo>
                  <a:pt x="1729" y="1438"/>
                </a:lnTo>
                <a:lnTo>
                  <a:pt x="1729" y="1438"/>
                </a:lnTo>
                <a:lnTo>
                  <a:pt x="1724" y="1439"/>
                </a:lnTo>
                <a:lnTo>
                  <a:pt x="1721" y="1439"/>
                </a:lnTo>
                <a:lnTo>
                  <a:pt x="1717" y="1438"/>
                </a:lnTo>
                <a:lnTo>
                  <a:pt x="1712" y="1438"/>
                </a:lnTo>
                <a:lnTo>
                  <a:pt x="1712" y="1438"/>
                </a:lnTo>
                <a:lnTo>
                  <a:pt x="1710" y="1436"/>
                </a:lnTo>
                <a:lnTo>
                  <a:pt x="1709" y="1433"/>
                </a:lnTo>
                <a:lnTo>
                  <a:pt x="1708" y="1429"/>
                </a:lnTo>
                <a:lnTo>
                  <a:pt x="1706" y="1424"/>
                </a:lnTo>
                <a:lnTo>
                  <a:pt x="1705" y="1422"/>
                </a:lnTo>
                <a:lnTo>
                  <a:pt x="1703" y="1420"/>
                </a:lnTo>
                <a:lnTo>
                  <a:pt x="1703" y="1420"/>
                </a:lnTo>
                <a:lnTo>
                  <a:pt x="1700" y="1425"/>
                </a:lnTo>
                <a:lnTo>
                  <a:pt x="1696" y="1428"/>
                </a:lnTo>
                <a:lnTo>
                  <a:pt x="1687" y="1433"/>
                </a:lnTo>
                <a:lnTo>
                  <a:pt x="1684" y="1436"/>
                </a:lnTo>
                <a:lnTo>
                  <a:pt x="1681" y="1440"/>
                </a:lnTo>
                <a:lnTo>
                  <a:pt x="1678" y="1443"/>
                </a:lnTo>
                <a:lnTo>
                  <a:pt x="1677" y="1448"/>
                </a:lnTo>
                <a:lnTo>
                  <a:pt x="1677" y="1448"/>
                </a:lnTo>
                <a:lnTo>
                  <a:pt x="1678" y="1450"/>
                </a:lnTo>
                <a:lnTo>
                  <a:pt x="1679" y="1450"/>
                </a:lnTo>
                <a:lnTo>
                  <a:pt x="1681" y="1448"/>
                </a:lnTo>
                <a:lnTo>
                  <a:pt x="1683" y="1446"/>
                </a:lnTo>
                <a:lnTo>
                  <a:pt x="1684" y="1446"/>
                </a:lnTo>
                <a:lnTo>
                  <a:pt x="1686" y="1446"/>
                </a:lnTo>
                <a:lnTo>
                  <a:pt x="1686" y="1446"/>
                </a:lnTo>
                <a:lnTo>
                  <a:pt x="1686" y="1448"/>
                </a:lnTo>
                <a:lnTo>
                  <a:pt x="1686" y="1450"/>
                </a:lnTo>
                <a:lnTo>
                  <a:pt x="1687" y="1451"/>
                </a:lnTo>
                <a:lnTo>
                  <a:pt x="1689" y="1451"/>
                </a:lnTo>
                <a:lnTo>
                  <a:pt x="1692" y="1453"/>
                </a:lnTo>
                <a:lnTo>
                  <a:pt x="1693" y="1454"/>
                </a:lnTo>
                <a:lnTo>
                  <a:pt x="1694" y="1455"/>
                </a:lnTo>
                <a:lnTo>
                  <a:pt x="1694" y="1455"/>
                </a:lnTo>
                <a:lnTo>
                  <a:pt x="1692" y="1456"/>
                </a:lnTo>
                <a:lnTo>
                  <a:pt x="1691" y="1457"/>
                </a:lnTo>
                <a:lnTo>
                  <a:pt x="1690" y="1460"/>
                </a:lnTo>
                <a:lnTo>
                  <a:pt x="1690" y="1463"/>
                </a:lnTo>
                <a:lnTo>
                  <a:pt x="1690" y="1463"/>
                </a:lnTo>
                <a:lnTo>
                  <a:pt x="1693" y="1465"/>
                </a:lnTo>
                <a:lnTo>
                  <a:pt x="1697" y="1468"/>
                </a:lnTo>
                <a:lnTo>
                  <a:pt x="1703" y="1470"/>
                </a:lnTo>
                <a:lnTo>
                  <a:pt x="1710" y="1471"/>
                </a:lnTo>
                <a:lnTo>
                  <a:pt x="1718" y="1472"/>
                </a:lnTo>
                <a:lnTo>
                  <a:pt x="1725" y="1472"/>
                </a:lnTo>
                <a:lnTo>
                  <a:pt x="1732" y="1474"/>
                </a:lnTo>
                <a:lnTo>
                  <a:pt x="1734" y="1476"/>
                </a:lnTo>
                <a:lnTo>
                  <a:pt x="1737" y="1478"/>
                </a:lnTo>
                <a:lnTo>
                  <a:pt x="1739" y="1480"/>
                </a:lnTo>
                <a:lnTo>
                  <a:pt x="1742" y="1485"/>
                </a:lnTo>
                <a:lnTo>
                  <a:pt x="1742" y="1485"/>
                </a:lnTo>
                <a:lnTo>
                  <a:pt x="1746" y="1481"/>
                </a:lnTo>
                <a:lnTo>
                  <a:pt x="1751" y="1478"/>
                </a:lnTo>
                <a:lnTo>
                  <a:pt x="1759" y="1470"/>
                </a:lnTo>
                <a:lnTo>
                  <a:pt x="1765" y="1460"/>
                </a:lnTo>
                <a:lnTo>
                  <a:pt x="1772" y="1450"/>
                </a:lnTo>
                <a:lnTo>
                  <a:pt x="1772" y="1450"/>
                </a:lnTo>
                <a:lnTo>
                  <a:pt x="1767" y="1450"/>
                </a:lnTo>
                <a:lnTo>
                  <a:pt x="1765" y="1449"/>
                </a:lnTo>
                <a:lnTo>
                  <a:pt x="1765" y="1448"/>
                </a:lnTo>
                <a:lnTo>
                  <a:pt x="1765" y="1448"/>
                </a:lnTo>
                <a:lnTo>
                  <a:pt x="1767" y="1446"/>
                </a:lnTo>
                <a:lnTo>
                  <a:pt x="1770" y="1444"/>
                </a:lnTo>
                <a:lnTo>
                  <a:pt x="1773" y="1441"/>
                </a:lnTo>
                <a:lnTo>
                  <a:pt x="1773" y="1439"/>
                </a:lnTo>
                <a:lnTo>
                  <a:pt x="1772" y="1438"/>
                </a:lnTo>
                <a:lnTo>
                  <a:pt x="1772" y="1438"/>
                </a:lnTo>
                <a:lnTo>
                  <a:pt x="1766" y="1444"/>
                </a:lnTo>
                <a:lnTo>
                  <a:pt x="1761" y="1448"/>
                </a:lnTo>
                <a:lnTo>
                  <a:pt x="1755" y="1450"/>
                </a:lnTo>
                <a:lnTo>
                  <a:pt x="1748" y="1453"/>
                </a:lnTo>
                <a:lnTo>
                  <a:pt x="1748" y="1453"/>
                </a:lnTo>
                <a:close/>
                <a:moveTo>
                  <a:pt x="1759" y="1502"/>
                </a:moveTo>
                <a:lnTo>
                  <a:pt x="1759" y="1502"/>
                </a:lnTo>
                <a:lnTo>
                  <a:pt x="1766" y="1507"/>
                </a:lnTo>
                <a:lnTo>
                  <a:pt x="1775" y="1510"/>
                </a:lnTo>
                <a:lnTo>
                  <a:pt x="1783" y="1511"/>
                </a:lnTo>
                <a:lnTo>
                  <a:pt x="1792" y="1510"/>
                </a:lnTo>
                <a:lnTo>
                  <a:pt x="1799" y="1507"/>
                </a:lnTo>
                <a:lnTo>
                  <a:pt x="1807" y="1503"/>
                </a:lnTo>
                <a:lnTo>
                  <a:pt x="1813" y="1498"/>
                </a:lnTo>
                <a:lnTo>
                  <a:pt x="1819" y="1491"/>
                </a:lnTo>
                <a:lnTo>
                  <a:pt x="1823" y="1484"/>
                </a:lnTo>
                <a:lnTo>
                  <a:pt x="1826" y="1476"/>
                </a:lnTo>
                <a:lnTo>
                  <a:pt x="1827" y="1469"/>
                </a:lnTo>
                <a:lnTo>
                  <a:pt x="1827" y="1461"/>
                </a:lnTo>
                <a:lnTo>
                  <a:pt x="1825" y="1454"/>
                </a:lnTo>
                <a:lnTo>
                  <a:pt x="1821" y="1446"/>
                </a:lnTo>
                <a:lnTo>
                  <a:pt x="1814" y="1441"/>
                </a:lnTo>
                <a:lnTo>
                  <a:pt x="1805" y="1435"/>
                </a:lnTo>
                <a:lnTo>
                  <a:pt x="1805" y="1435"/>
                </a:lnTo>
                <a:lnTo>
                  <a:pt x="1795" y="1454"/>
                </a:lnTo>
                <a:lnTo>
                  <a:pt x="1783" y="1470"/>
                </a:lnTo>
                <a:lnTo>
                  <a:pt x="1759" y="1502"/>
                </a:lnTo>
                <a:lnTo>
                  <a:pt x="1759" y="1502"/>
                </a:lnTo>
                <a:close/>
                <a:moveTo>
                  <a:pt x="1841" y="1489"/>
                </a:moveTo>
                <a:lnTo>
                  <a:pt x="1841" y="1489"/>
                </a:lnTo>
                <a:lnTo>
                  <a:pt x="1826" y="1504"/>
                </a:lnTo>
                <a:lnTo>
                  <a:pt x="1811" y="1520"/>
                </a:lnTo>
                <a:lnTo>
                  <a:pt x="1811" y="1520"/>
                </a:lnTo>
                <a:lnTo>
                  <a:pt x="1820" y="1526"/>
                </a:lnTo>
                <a:lnTo>
                  <a:pt x="1828" y="1534"/>
                </a:lnTo>
                <a:lnTo>
                  <a:pt x="1836" y="1541"/>
                </a:lnTo>
                <a:lnTo>
                  <a:pt x="1843" y="1548"/>
                </a:lnTo>
                <a:lnTo>
                  <a:pt x="1843" y="1548"/>
                </a:lnTo>
                <a:lnTo>
                  <a:pt x="1861" y="1534"/>
                </a:lnTo>
                <a:lnTo>
                  <a:pt x="1865" y="1530"/>
                </a:lnTo>
                <a:lnTo>
                  <a:pt x="1868" y="1525"/>
                </a:lnTo>
                <a:lnTo>
                  <a:pt x="1870" y="1521"/>
                </a:lnTo>
                <a:lnTo>
                  <a:pt x="1871" y="1517"/>
                </a:lnTo>
                <a:lnTo>
                  <a:pt x="1871" y="1517"/>
                </a:lnTo>
                <a:lnTo>
                  <a:pt x="1867" y="1516"/>
                </a:lnTo>
                <a:lnTo>
                  <a:pt x="1864" y="1513"/>
                </a:lnTo>
                <a:lnTo>
                  <a:pt x="1857" y="1504"/>
                </a:lnTo>
                <a:lnTo>
                  <a:pt x="1854" y="1499"/>
                </a:lnTo>
                <a:lnTo>
                  <a:pt x="1851" y="1494"/>
                </a:lnTo>
                <a:lnTo>
                  <a:pt x="1846" y="1491"/>
                </a:lnTo>
                <a:lnTo>
                  <a:pt x="1841" y="1489"/>
                </a:lnTo>
                <a:lnTo>
                  <a:pt x="1841" y="1489"/>
                </a:lnTo>
                <a:close/>
                <a:moveTo>
                  <a:pt x="1427" y="1522"/>
                </a:moveTo>
                <a:lnTo>
                  <a:pt x="1427" y="1522"/>
                </a:lnTo>
                <a:lnTo>
                  <a:pt x="1427" y="1529"/>
                </a:lnTo>
                <a:lnTo>
                  <a:pt x="1428" y="1533"/>
                </a:lnTo>
                <a:lnTo>
                  <a:pt x="1429" y="1537"/>
                </a:lnTo>
                <a:lnTo>
                  <a:pt x="1429" y="1541"/>
                </a:lnTo>
                <a:lnTo>
                  <a:pt x="1429" y="1541"/>
                </a:lnTo>
                <a:lnTo>
                  <a:pt x="1426" y="1546"/>
                </a:lnTo>
                <a:lnTo>
                  <a:pt x="1422" y="1549"/>
                </a:lnTo>
                <a:lnTo>
                  <a:pt x="1417" y="1550"/>
                </a:lnTo>
                <a:lnTo>
                  <a:pt x="1413" y="1551"/>
                </a:lnTo>
                <a:lnTo>
                  <a:pt x="1407" y="1551"/>
                </a:lnTo>
                <a:lnTo>
                  <a:pt x="1402" y="1550"/>
                </a:lnTo>
                <a:lnTo>
                  <a:pt x="1396" y="1548"/>
                </a:lnTo>
                <a:lnTo>
                  <a:pt x="1390" y="1546"/>
                </a:lnTo>
                <a:lnTo>
                  <a:pt x="1390" y="1546"/>
                </a:lnTo>
                <a:lnTo>
                  <a:pt x="1388" y="1550"/>
                </a:lnTo>
                <a:lnTo>
                  <a:pt x="1385" y="1554"/>
                </a:lnTo>
                <a:lnTo>
                  <a:pt x="1379" y="1561"/>
                </a:lnTo>
                <a:lnTo>
                  <a:pt x="1376" y="1564"/>
                </a:lnTo>
                <a:lnTo>
                  <a:pt x="1373" y="1568"/>
                </a:lnTo>
                <a:lnTo>
                  <a:pt x="1372" y="1574"/>
                </a:lnTo>
                <a:lnTo>
                  <a:pt x="1372" y="1580"/>
                </a:lnTo>
                <a:lnTo>
                  <a:pt x="1372" y="1580"/>
                </a:lnTo>
                <a:lnTo>
                  <a:pt x="1379" y="1582"/>
                </a:lnTo>
                <a:lnTo>
                  <a:pt x="1385" y="1584"/>
                </a:lnTo>
                <a:lnTo>
                  <a:pt x="1392" y="1584"/>
                </a:lnTo>
                <a:lnTo>
                  <a:pt x="1399" y="1584"/>
                </a:lnTo>
                <a:lnTo>
                  <a:pt x="1405" y="1583"/>
                </a:lnTo>
                <a:lnTo>
                  <a:pt x="1412" y="1581"/>
                </a:lnTo>
                <a:lnTo>
                  <a:pt x="1424" y="1577"/>
                </a:lnTo>
                <a:lnTo>
                  <a:pt x="1434" y="1569"/>
                </a:lnTo>
                <a:lnTo>
                  <a:pt x="1444" y="1562"/>
                </a:lnTo>
                <a:lnTo>
                  <a:pt x="1454" y="1552"/>
                </a:lnTo>
                <a:lnTo>
                  <a:pt x="1461" y="1544"/>
                </a:lnTo>
                <a:lnTo>
                  <a:pt x="1461" y="1544"/>
                </a:lnTo>
                <a:lnTo>
                  <a:pt x="1461" y="1540"/>
                </a:lnTo>
                <a:lnTo>
                  <a:pt x="1460" y="1538"/>
                </a:lnTo>
                <a:lnTo>
                  <a:pt x="1457" y="1533"/>
                </a:lnTo>
                <a:lnTo>
                  <a:pt x="1455" y="1532"/>
                </a:lnTo>
                <a:lnTo>
                  <a:pt x="1454" y="1530"/>
                </a:lnTo>
                <a:lnTo>
                  <a:pt x="1454" y="1528"/>
                </a:lnTo>
                <a:lnTo>
                  <a:pt x="1455" y="1524"/>
                </a:lnTo>
                <a:lnTo>
                  <a:pt x="1455" y="1524"/>
                </a:lnTo>
                <a:lnTo>
                  <a:pt x="1447" y="1523"/>
                </a:lnTo>
                <a:lnTo>
                  <a:pt x="1442" y="1522"/>
                </a:lnTo>
                <a:lnTo>
                  <a:pt x="1435" y="1522"/>
                </a:lnTo>
                <a:lnTo>
                  <a:pt x="1427" y="1522"/>
                </a:lnTo>
                <a:lnTo>
                  <a:pt x="1427" y="1522"/>
                </a:lnTo>
                <a:close/>
                <a:moveTo>
                  <a:pt x="1856" y="1571"/>
                </a:moveTo>
                <a:lnTo>
                  <a:pt x="1856" y="1571"/>
                </a:lnTo>
                <a:lnTo>
                  <a:pt x="1859" y="1576"/>
                </a:lnTo>
                <a:lnTo>
                  <a:pt x="1865" y="1579"/>
                </a:lnTo>
                <a:lnTo>
                  <a:pt x="1870" y="1581"/>
                </a:lnTo>
                <a:lnTo>
                  <a:pt x="1873" y="1581"/>
                </a:lnTo>
                <a:lnTo>
                  <a:pt x="1875" y="1580"/>
                </a:lnTo>
                <a:lnTo>
                  <a:pt x="1875" y="1580"/>
                </a:lnTo>
                <a:lnTo>
                  <a:pt x="1883" y="1568"/>
                </a:lnTo>
                <a:lnTo>
                  <a:pt x="1891" y="1553"/>
                </a:lnTo>
                <a:lnTo>
                  <a:pt x="1896" y="1546"/>
                </a:lnTo>
                <a:lnTo>
                  <a:pt x="1899" y="1537"/>
                </a:lnTo>
                <a:lnTo>
                  <a:pt x="1900" y="1529"/>
                </a:lnTo>
                <a:lnTo>
                  <a:pt x="1901" y="1520"/>
                </a:lnTo>
                <a:lnTo>
                  <a:pt x="1901" y="1520"/>
                </a:lnTo>
                <a:lnTo>
                  <a:pt x="1887" y="1532"/>
                </a:lnTo>
                <a:lnTo>
                  <a:pt x="1874" y="1545"/>
                </a:lnTo>
                <a:lnTo>
                  <a:pt x="1868" y="1551"/>
                </a:lnTo>
                <a:lnTo>
                  <a:pt x="1864" y="1557"/>
                </a:lnTo>
                <a:lnTo>
                  <a:pt x="1859" y="1564"/>
                </a:lnTo>
                <a:lnTo>
                  <a:pt x="1856" y="1571"/>
                </a:lnTo>
                <a:lnTo>
                  <a:pt x="1856" y="1571"/>
                </a:lnTo>
                <a:close/>
                <a:moveTo>
                  <a:pt x="2102" y="1535"/>
                </a:moveTo>
                <a:lnTo>
                  <a:pt x="2102" y="1535"/>
                </a:lnTo>
                <a:lnTo>
                  <a:pt x="2099" y="1533"/>
                </a:lnTo>
                <a:lnTo>
                  <a:pt x="2098" y="1531"/>
                </a:lnTo>
                <a:lnTo>
                  <a:pt x="2094" y="1524"/>
                </a:lnTo>
                <a:lnTo>
                  <a:pt x="2094" y="1524"/>
                </a:lnTo>
                <a:lnTo>
                  <a:pt x="2093" y="1526"/>
                </a:lnTo>
                <a:lnTo>
                  <a:pt x="2093" y="1529"/>
                </a:lnTo>
                <a:lnTo>
                  <a:pt x="2095" y="1533"/>
                </a:lnTo>
                <a:lnTo>
                  <a:pt x="2097" y="1535"/>
                </a:lnTo>
                <a:lnTo>
                  <a:pt x="2099" y="1536"/>
                </a:lnTo>
                <a:lnTo>
                  <a:pt x="2100" y="1537"/>
                </a:lnTo>
                <a:lnTo>
                  <a:pt x="2102" y="1535"/>
                </a:lnTo>
                <a:lnTo>
                  <a:pt x="2102" y="1535"/>
                </a:lnTo>
                <a:close/>
                <a:moveTo>
                  <a:pt x="2051" y="1539"/>
                </a:moveTo>
                <a:lnTo>
                  <a:pt x="2051" y="1539"/>
                </a:lnTo>
                <a:lnTo>
                  <a:pt x="2054" y="1547"/>
                </a:lnTo>
                <a:lnTo>
                  <a:pt x="2056" y="1554"/>
                </a:lnTo>
                <a:lnTo>
                  <a:pt x="2058" y="1557"/>
                </a:lnTo>
                <a:lnTo>
                  <a:pt x="2061" y="1560"/>
                </a:lnTo>
                <a:lnTo>
                  <a:pt x="2063" y="1562"/>
                </a:lnTo>
                <a:lnTo>
                  <a:pt x="2066" y="1563"/>
                </a:lnTo>
                <a:lnTo>
                  <a:pt x="2066" y="1563"/>
                </a:lnTo>
                <a:lnTo>
                  <a:pt x="2069" y="1562"/>
                </a:lnTo>
                <a:lnTo>
                  <a:pt x="2072" y="1560"/>
                </a:lnTo>
                <a:lnTo>
                  <a:pt x="2077" y="1555"/>
                </a:lnTo>
                <a:lnTo>
                  <a:pt x="2082" y="1551"/>
                </a:lnTo>
                <a:lnTo>
                  <a:pt x="2084" y="1550"/>
                </a:lnTo>
                <a:lnTo>
                  <a:pt x="2087" y="1548"/>
                </a:lnTo>
                <a:lnTo>
                  <a:pt x="2087" y="1548"/>
                </a:lnTo>
                <a:lnTo>
                  <a:pt x="2085" y="1541"/>
                </a:lnTo>
                <a:lnTo>
                  <a:pt x="2082" y="1537"/>
                </a:lnTo>
                <a:lnTo>
                  <a:pt x="2079" y="1534"/>
                </a:lnTo>
                <a:lnTo>
                  <a:pt x="2075" y="1534"/>
                </a:lnTo>
                <a:lnTo>
                  <a:pt x="2069" y="1535"/>
                </a:lnTo>
                <a:lnTo>
                  <a:pt x="2064" y="1536"/>
                </a:lnTo>
                <a:lnTo>
                  <a:pt x="2051" y="1539"/>
                </a:lnTo>
                <a:lnTo>
                  <a:pt x="2051" y="1539"/>
                </a:lnTo>
                <a:close/>
                <a:moveTo>
                  <a:pt x="2040" y="1576"/>
                </a:moveTo>
                <a:lnTo>
                  <a:pt x="2040" y="1576"/>
                </a:lnTo>
                <a:lnTo>
                  <a:pt x="2041" y="1570"/>
                </a:lnTo>
                <a:lnTo>
                  <a:pt x="2041" y="1564"/>
                </a:lnTo>
                <a:lnTo>
                  <a:pt x="2039" y="1559"/>
                </a:lnTo>
                <a:lnTo>
                  <a:pt x="2037" y="1553"/>
                </a:lnTo>
                <a:lnTo>
                  <a:pt x="2032" y="1542"/>
                </a:lnTo>
                <a:lnTo>
                  <a:pt x="2026" y="1533"/>
                </a:lnTo>
                <a:lnTo>
                  <a:pt x="2026" y="1533"/>
                </a:lnTo>
                <a:lnTo>
                  <a:pt x="2025" y="1546"/>
                </a:lnTo>
                <a:lnTo>
                  <a:pt x="2025" y="1552"/>
                </a:lnTo>
                <a:lnTo>
                  <a:pt x="2026" y="1560"/>
                </a:lnTo>
                <a:lnTo>
                  <a:pt x="2027" y="1566"/>
                </a:lnTo>
                <a:lnTo>
                  <a:pt x="2031" y="1570"/>
                </a:lnTo>
                <a:lnTo>
                  <a:pt x="2035" y="1575"/>
                </a:lnTo>
                <a:lnTo>
                  <a:pt x="2037" y="1576"/>
                </a:lnTo>
                <a:lnTo>
                  <a:pt x="2040" y="1576"/>
                </a:lnTo>
                <a:lnTo>
                  <a:pt x="2040" y="1576"/>
                </a:lnTo>
                <a:close/>
                <a:moveTo>
                  <a:pt x="1954" y="1548"/>
                </a:moveTo>
                <a:lnTo>
                  <a:pt x="1954" y="1548"/>
                </a:lnTo>
                <a:lnTo>
                  <a:pt x="1954" y="1557"/>
                </a:lnTo>
                <a:lnTo>
                  <a:pt x="1951" y="1568"/>
                </a:lnTo>
                <a:lnTo>
                  <a:pt x="1946" y="1589"/>
                </a:lnTo>
                <a:lnTo>
                  <a:pt x="1945" y="1597"/>
                </a:lnTo>
                <a:lnTo>
                  <a:pt x="1945" y="1602"/>
                </a:lnTo>
                <a:lnTo>
                  <a:pt x="1946" y="1607"/>
                </a:lnTo>
                <a:lnTo>
                  <a:pt x="1947" y="1610"/>
                </a:lnTo>
                <a:lnTo>
                  <a:pt x="1950" y="1614"/>
                </a:lnTo>
                <a:lnTo>
                  <a:pt x="1954" y="1617"/>
                </a:lnTo>
                <a:lnTo>
                  <a:pt x="1958" y="1621"/>
                </a:lnTo>
                <a:lnTo>
                  <a:pt x="1958" y="1621"/>
                </a:lnTo>
                <a:lnTo>
                  <a:pt x="1961" y="1616"/>
                </a:lnTo>
                <a:lnTo>
                  <a:pt x="1963" y="1613"/>
                </a:lnTo>
                <a:lnTo>
                  <a:pt x="1966" y="1605"/>
                </a:lnTo>
                <a:lnTo>
                  <a:pt x="1966" y="1596"/>
                </a:lnTo>
                <a:lnTo>
                  <a:pt x="1965" y="1586"/>
                </a:lnTo>
                <a:lnTo>
                  <a:pt x="1963" y="1578"/>
                </a:lnTo>
                <a:lnTo>
                  <a:pt x="1960" y="1568"/>
                </a:lnTo>
                <a:lnTo>
                  <a:pt x="1954" y="1548"/>
                </a:lnTo>
                <a:lnTo>
                  <a:pt x="1954" y="1548"/>
                </a:lnTo>
                <a:close/>
                <a:moveTo>
                  <a:pt x="1901" y="1586"/>
                </a:moveTo>
                <a:lnTo>
                  <a:pt x="1901" y="1586"/>
                </a:lnTo>
                <a:lnTo>
                  <a:pt x="1906" y="1590"/>
                </a:lnTo>
                <a:lnTo>
                  <a:pt x="1912" y="1592"/>
                </a:lnTo>
                <a:lnTo>
                  <a:pt x="1926" y="1595"/>
                </a:lnTo>
                <a:lnTo>
                  <a:pt x="1926" y="1595"/>
                </a:lnTo>
                <a:lnTo>
                  <a:pt x="1928" y="1586"/>
                </a:lnTo>
                <a:lnTo>
                  <a:pt x="1928" y="1578"/>
                </a:lnTo>
                <a:lnTo>
                  <a:pt x="1929" y="1570"/>
                </a:lnTo>
                <a:lnTo>
                  <a:pt x="1932" y="1561"/>
                </a:lnTo>
                <a:lnTo>
                  <a:pt x="1932" y="1561"/>
                </a:lnTo>
                <a:lnTo>
                  <a:pt x="1930" y="1560"/>
                </a:lnTo>
                <a:lnTo>
                  <a:pt x="1928" y="1559"/>
                </a:lnTo>
                <a:lnTo>
                  <a:pt x="1926" y="1555"/>
                </a:lnTo>
                <a:lnTo>
                  <a:pt x="1922" y="1552"/>
                </a:lnTo>
                <a:lnTo>
                  <a:pt x="1920" y="1551"/>
                </a:lnTo>
                <a:lnTo>
                  <a:pt x="1917" y="1550"/>
                </a:lnTo>
                <a:lnTo>
                  <a:pt x="1917" y="1550"/>
                </a:lnTo>
                <a:lnTo>
                  <a:pt x="1916" y="1555"/>
                </a:lnTo>
                <a:lnTo>
                  <a:pt x="1913" y="1560"/>
                </a:lnTo>
                <a:lnTo>
                  <a:pt x="1908" y="1567"/>
                </a:lnTo>
                <a:lnTo>
                  <a:pt x="1904" y="1570"/>
                </a:lnTo>
                <a:lnTo>
                  <a:pt x="1902" y="1575"/>
                </a:lnTo>
                <a:lnTo>
                  <a:pt x="1901" y="1580"/>
                </a:lnTo>
                <a:lnTo>
                  <a:pt x="1901" y="1586"/>
                </a:lnTo>
                <a:lnTo>
                  <a:pt x="1901" y="1586"/>
                </a:lnTo>
                <a:close/>
                <a:moveTo>
                  <a:pt x="1374" y="1616"/>
                </a:moveTo>
                <a:lnTo>
                  <a:pt x="1374" y="1616"/>
                </a:lnTo>
                <a:lnTo>
                  <a:pt x="1383" y="1620"/>
                </a:lnTo>
                <a:lnTo>
                  <a:pt x="1392" y="1622"/>
                </a:lnTo>
                <a:lnTo>
                  <a:pt x="1401" y="1623"/>
                </a:lnTo>
                <a:lnTo>
                  <a:pt x="1410" y="1623"/>
                </a:lnTo>
                <a:lnTo>
                  <a:pt x="1418" y="1622"/>
                </a:lnTo>
                <a:lnTo>
                  <a:pt x="1426" y="1619"/>
                </a:lnTo>
                <a:lnTo>
                  <a:pt x="1433" y="1615"/>
                </a:lnTo>
                <a:lnTo>
                  <a:pt x="1440" y="1612"/>
                </a:lnTo>
                <a:lnTo>
                  <a:pt x="1452" y="1602"/>
                </a:lnTo>
                <a:lnTo>
                  <a:pt x="1464" y="1591"/>
                </a:lnTo>
                <a:lnTo>
                  <a:pt x="1475" y="1579"/>
                </a:lnTo>
                <a:lnTo>
                  <a:pt x="1485" y="1567"/>
                </a:lnTo>
                <a:lnTo>
                  <a:pt x="1485" y="1567"/>
                </a:lnTo>
                <a:lnTo>
                  <a:pt x="1484" y="1565"/>
                </a:lnTo>
                <a:lnTo>
                  <a:pt x="1482" y="1563"/>
                </a:lnTo>
                <a:lnTo>
                  <a:pt x="1484" y="1559"/>
                </a:lnTo>
                <a:lnTo>
                  <a:pt x="1484" y="1554"/>
                </a:lnTo>
                <a:lnTo>
                  <a:pt x="1482" y="1553"/>
                </a:lnTo>
                <a:lnTo>
                  <a:pt x="1480" y="1552"/>
                </a:lnTo>
                <a:lnTo>
                  <a:pt x="1480" y="1552"/>
                </a:lnTo>
                <a:lnTo>
                  <a:pt x="1469" y="1564"/>
                </a:lnTo>
                <a:lnTo>
                  <a:pt x="1457" y="1575"/>
                </a:lnTo>
                <a:lnTo>
                  <a:pt x="1433" y="1595"/>
                </a:lnTo>
                <a:lnTo>
                  <a:pt x="1433" y="1595"/>
                </a:lnTo>
                <a:lnTo>
                  <a:pt x="1412" y="1599"/>
                </a:lnTo>
                <a:lnTo>
                  <a:pt x="1392" y="1604"/>
                </a:lnTo>
                <a:lnTo>
                  <a:pt x="1384" y="1604"/>
                </a:lnTo>
                <a:lnTo>
                  <a:pt x="1375" y="1604"/>
                </a:lnTo>
                <a:lnTo>
                  <a:pt x="1368" y="1602"/>
                </a:lnTo>
                <a:lnTo>
                  <a:pt x="1361" y="1599"/>
                </a:lnTo>
                <a:lnTo>
                  <a:pt x="1361" y="1599"/>
                </a:lnTo>
                <a:lnTo>
                  <a:pt x="1364" y="1600"/>
                </a:lnTo>
                <a:lnTo>
                  <a:pt x="1366" y="1602"/>
                </a:lnTo>
                <a:lnTo>
                  <a:pt x="1368" y="1607"/>
                </a:lnTo>
                <a:lnTo>
                  <a:pt x="1371" y="1612"/>
                </a:lnTo>
                <a:lnTo>
                  <a:pt x="1374" y="1616"/>
                </a:lnTo>
                <a:lnTo>
                  <a:pt x="1374" y="1616"/>
                </a:lnTo>
                <a:close/>
                <a:moveTo>
                  <a:pt x="1977" y="1561"/>
                </a:moveTo>
                <a:lnTo>
                  <a:pt x="1977" y="1561"/>
                </a:lnTo>
                <a:lnTo>
                  <a:pt x="1979" y="1564"/>
                </a:lnTo>
                <a:lnTo>
                  <a:pt x="1980" y="1568"/>
                </a:lnTo>
                <a:lnTo>
                  <a:pt x="1981" y="1572"/>
                </a:lnTo>
                <a:lnTo>
                  <a:pt x="1984" y="1576"/>
                </a:lnTo>
                <a:lnTo>
                  <a:pt x="1984" y="1576"/>
                </a:lnTo>
                <a:lnTo>
                  <a:pt x="1992" y="1576"/>
                </a:lnTo>
                <a:lnTo>
                  <a:pt x="1999" y="1575"/>
                </a:lnTo>
                <a:lnTo>
                  <a:pt x="2011" y="1569"/>
                </a:lnTo>
                <a:lnTo>
                  <a:pt x="2011" y="1569"/>
                </a:lnTo>
                <a:lnTo>
                  <a:pt x="2011" y="1564"/>
                </a:lnTo>
                <a:lnTo>
                  <a:pt x="2009" y="1560"/>
                </a:lnTo>
                <a:lnTo>
                  <a:pt x="2005" y="1552"/>
                </a:lnTo>
                <a:lnTo>
                  <a:pt x="2005" y="1552"/>
                </a:lnTo>
                <a:lnTo>
                  <a:pt x="1996" y="1553"/>
                </a:lnTo>
                <a:lnTo>
                  <a:pt x="1989" y="1553"/>
                </a:lnTo>
                <a:lnTo>
                  <a:pt x="1986" y="1554"/>
                </a:lnTo>
                <a:lnTo>
                  <a:pt x="1982" y="1555"/>
                </a:lnTo>
                <a:lnTo>
                  <a:pt x="1979" y="1557"/>
                </a:lnTo>
                <a:lnTo>
                  <a:pt x="1977" y="1561"/>
                </a:lnTo>
                <a:lnTo>
                  <a:pt x="1977" y="1561"/>
                </a:lnTo>
                <a:close/>
                <a:moveTo>
                  <a:pt x="1476" y="1627"/>
                </a:moveTo>
                <a:lnTo>
                  <a:pt x="1476" y="1627"/>
                </a:lnTo>
                <a:lnTo>
                  <a:pt x="1474" y="1626"/>
                </a:lnTo>
                <a:lnTo>
                  <a:pt x="1473" y="1624"/>
                </a:lnTo>
                <a:lnTo>
                  <a:pt x="1472" y="1619"/>
                </a:lnTo>
                <a:lnTo>
                  <a:pt x="1471" y="1614"/>
                </a:lnTo>
                <a:lnTo>
                  <a:pt x="1470" y="1613"/>
                </a:lnTo>
                <a:lnTo>
                  <a:pt x="1467" y="1612"/>
                </a:lnTo>
                <a:lnTo>
                  <a:pt x="1467" y="1612"/>
                </a:lnTo>
                <a:lnTo>
                  <a:pt x="1463" y="1616"/>
                </a:lnTo>
                <a:lnTo>
                  <a:pt x="1460" y="1621"/>
                </a:lnTo>
                <a:lnTo>
                  <a:pt x="1460" y="1625"/>
                </a:lnTo>
                <a:lnTo>
                  <a:pt x="1461" y="1629"/>
                </a:lnTo>
                <a:lnTo>
                  <a:pt x="1463" y="1631"/>
                </a:lnTo>
                <a:lnTo>
                  <a:pt x="1466" y="1632"/>
                </a:lnTo>
                <a:lnTo>
                  <a:pt x="1471" y="1631"/>
                </a:lnTo>
                <a:lnTo>
                  <a:pt x="1476" y="1627"/>
                </a:lnTo>
                <a:lnTo>
                  <a:pt x="1476" y="1627"/>
                </a:lnTo>
                <a:close/>
                <a:moveTo>
                  <a:pt x="1151" y="2298"/>
                </a:moveTo>
                <a:lnTo>
                  <a:pt x="1151" y="2298"/>
                </a:lnTo>
                <a:lnTo>
                  <a:pt x="1153" y="2298"/>
                </a:lnTo>
                <a:lnTo>
                  <a:pt x="1153" y="2301"/>
                </a:lnTo>
                <a:lnTo>
                  <a:pt x="1153" y="2301"/>
                </a:lnTo>
                <a:lnTo>
                  <a:pt x="1147" y="2297"/>
                </a:lnTo>
                <a:lnTo>
                  <a:pt x="1142" y="2297"/>
                </a:lnTo>
                <a:lnTo>
                  <a:pt x="1137" y="2297"/>
                </a:lnTo>
                <a:lnTo>
                  <a:pt x="1131" y="2297"/>
                </a:lnTo>
                <a:lnTo>
                  <a:pt x="1119" y="2299"/>
                </a:lnTo>
                <a:lnTo>
                  <a:pt x="1107" y="2303"/>
                </a:lnTo>
                <a:lnTo>
                  <a:pt x="1107" y="2303"/>
                </a:lnTo>
                <a:lnTo>
                  <a:pt x="1094" y="2303"/>
                </a:lnTo>
                <a:lnTo>
                  <a:pt x="1082" y="2304"/>
                </a:lnTo>
                <a:lnTo>
                  <a:pt x="1058" y="2303"/>
                </a:lnTo>
                <a:lnTo>
                  <a:pt x="1035" y="2303"/>
                </a:lnTo>
                <a:lnTo>
                  <a:pt x="1012" y="2303"/>
                </a:lnTo>
                <a:lnTo>
                  <a:pt x="1012" y="2303"/>
                </a:lnTo>
                <a:lnTo>
                  <a:pt x="886" y="2307"/>
                </a:lnTo>
                <a:lnTo>
                  <a:pt x="760" y="2310"/>
                </a:lnTo>
                <a:lnTo>
                  <a:pt x="760" y="2310"/>
                </a:lnTo>
                <a:lnTo>
                  <a:pt x="714" y="2311"/>
                </a:lnTo>
                <a:lnTo>
                  <a:pt x="669" y="2311"/>
                </a:lnTo>
                <a:lnTo>
                  <a:pt x="625" y="2309"/>
                </a:lnTo>
                <a:lnTo>
                  <a:pt x="586" y="2306"/>
                </a:lnTo>
                <a:lnTo>
                  <a:pt x="586" y="2306"/>
                </a:lnTo>
                <a:lnTo>
                  <a:pt x="588" y="2309"/>
                </a:lnTo>
                <a:lnTo>
                  <a:pt x="592" y="2311"/>
                </a:lnTo>
                <a:lnTo>
                  <a:pt x="600" y="2314"/>
                </a:lnTo>
                <a:lnTo>
                  <a:pt x="612" y="2318"/>
                </a:lnTo>
                <a:lnTo>
                  <a:pt x="624" y="2319"/>
                </a:lnTo>
                <a:lnTo>
                  <a:pt x="643" y="2322"/>
                </a:lnTo>
                <a:lnTo>
                  <a:pt x="645" y="2322"/>
                </a:lnTo>
                <a:lnTo>
                  <a:pt x="646" y="2323"/>
                </a:lnTo>
                <a:lnTo>
                  <a:pt x="645" y="2324"/>
                </a:lnTo>
                <a:lnTo>
                  <a:pt x="643" y="2325"/>
                </a:lnTo>
                <a:lnTo>
                  <a:pt x="643" y="2325"/>
                </a:lnTo>
                <a:lnTo>
                  <a:pt x="665" y="2326"/>
                </a:lnTo>
                <a:lnTo>
                  <a:pt x="689" y="2329"/>
                </a:lnTo>
                <a:lnTo>
                  <a:pt x="738" y="2336"/>
                </a:lnTo>
                <a:lnTo>
                  <a:pt x="738" y="2336"/>
                </a:lnTo>
                <a:lnTo>
                  <a:pt x="735" y="2338"/>
                </a:lnTo>
                <a:lnTo>
                  <a:pt x="730" y="2339"/>
                </a:lnTo>
                <a:lnTo>
                  <a:pt x="720" y="2338"/>
                </a:lnTo>
                <a:lnTo>
                  <a:pt x="712" y="2337"/>
                </a:lnTo>
                <a:lnTo>
                  <a:pt x="707" y="2338"/>
                </a:lnTo>
                <a:lnTo>
                  <a:pt x="705" y="2340"/>
                </a:lnTo>
                <a:lnTo>
                  <a:pt x="705" y="2340"/>
                </a:lnTo>
                <a:lnTo>
                  <a:pt x="709" y="2342"/>
                </a:lnTo>
                <a:lnTo>
                  <a:pt x="715" y="2344"/>
                </a:lnTo>
                <a:lnTo>
                  <a:pt x="721" y="2344"/>
                </a:lnTo>
                <a:lnTo>
                  <a:pt x="723" y="2344"/>
                </a:lnTo>
                <a:lnTo>
                  <a:pt x="727" y="2342"/>
                </a:lnTo>
                <a:lnTo>
                  <a:pt x="727" y="2342"/>
                </a:lnTo>
                <a:lnTo>
                  <a:pt x="727" y="2347"/>
                </a:lnTo>
                <a:lnTo>
                  <a:pt x="729" y="2349"/>
                </a:lnTo>
                <a:lnTo>
                  <a:pt x="729" y="2349"/>
                </a:lnTo>
                <a:lnTo>
                  <a:pt x="750" y="2352"/>
                </a:lnTo>
                <a:lnTo>
                  <a:pt x="771" y="2353"/>
                </a:lnTo>
                <a:lnTo>
                  <a:pt x="793" y="2354"/>
                </a:lnTo>
                <a:lnTo>
                  <a:pt x="813" y="2355"/>
                </a:lnTo>
                <a:lnTo>
                  <a:pt x="855" y="2354"/>
                </a:lnTo>
                <a:lnTo>
                  <a:pt x="898" y="2353"/>
                </a:lnTo>
                <a:lnTo>
                  <a:pt x="898" y="2353"/>
                </a:lnTo>
                <a:lnTo>
                  <a:pt x="897" y="2355"/>
                </a:lnTo>
                <a:lnTo>
                  <a:pt x="897" y="2356"/>
                </a:lnTo>
                <a:lnTo>
                  <a:pt x="898" y="2356"/>
                </a:lnTo>
                <a:lnTo>
                  <a:pt x="901" y="2357"/>
                </a:lnTo>
                <a:lnTo>
                  <a:pt x="906" y="2357"/>
                </a:lnTo>
                <a:lnTo>
                  <a:pt x="911" y="2355"/>
                </a:lnTo>
                <a:lnTo>
                  <a:pt x="911" y="2355"/>
                </a:lnTo>
                <a:lnTo>
                  <a:pt x="907" y="2354"/>
                </a:lnTo>
                <a:lnTo>
                  <a:pt x="907" y="2353"/>
                </a:lnTo>
                <a:lnTo>
                  <a:pt x="909" y="2352"/>
                </a:lnTo>
                <a:lnTo>
                  <a:pt x="913" y="2351"/>
                </a:lnTo>
                <a:lnTo>
                  <a:pt x="919" y="2350"/>
                </a:lnTo>
                <a:lnTo>
                  <a:pt x="934" y="2348"/>
                </a:lnTo>
                <a:lnTo>
                  <a:pt x="947" y="2344"/>
                </a:lnTo>
                <a:lnTo>
                  <a:pt x="947" y="2344"/>
                </a:lnTo>
                <a:lnTo>
                  <a:pt x="945" y="2349"/>
                </a:lnTo>
                <a:lnTo>
                  <a:pt x="945" y="2350"/>
                </a:lnTo>
                <a:lnTo>
                  <a:pt x="947" y="2351"/>
                </a:lnTo>
                <a:lnTo>
                  <a:pt x="947" y="2351"/>
                </a:lnTo>
                <a:lnTo>
                  <a:pt x="948" y="2350"/>
                </a:lnTo>
                <a:lnTo>
                  <a:pt x="950" y="2349"/>
                </a:lnTo>
                <a:lnTo>
                  <a:pt x="956" y="2350"/>
                </a:lnTo>
                <a:lnTo>
                  <a:pt x="960" y="2351"/>
                </a:lnTo>
                <a:lnTo>
                  <a:pt x="963" y="2352"/>
                </a:lnTo>
                <a:lnTo>
                  <a:pt x="966" y="2351"/>
                </a:lnTo>
                <a:lnTo>
                  <a:pt x="966" y="2351"/>
                </a:lnTo>
                <a:lnTo>
                  <a:pt x="965" y="2349"/>
                </a:lnTo>
                <a:lnTo>
                  <a:pt x="966" y="2347"/>
                </a:lnTo>
                <a:lnTo>
                  <a:pt x="967" y="2346"/>
                </a:lnTo>
                <a:lnTo>
                  <a:pt x="970" y="2344"/>
                </a:lnTo>
                <a:lnTo>
                  <a:pt x="975" y="2343"/>
                </a:lnTo>
                <a:lnTo>
                  <a:pt x="981" y="2342"/>
                </a:lnTo>
                <a:lnTo>
                  <a:pt x="996" y="2342"/>
                </a:lnTo>
                <a:lnTo>
                  <a:pt x="1004" y="2342"/>
                </a:lnTo>
                <a:lnTo>
                  <a:pt x="1008" y="2340"/>
                </a:lnTo>
                <a:lnTo>
                  <a:pt x="1008" y="2340"/>
                </a:lnTo>
                <a:lnTo>
                  <a:pt x="1005" y="2340"/>
                </a:lnTo>
                <a:lnTo>
                  <a:pt x="1003" y="2339"/>
                </a:lnTo>
                <a:lnTo>
                  <a:pt x="1002" y="2338"/>
                </a:lnTo>
                <a:lnTo>
                  <a:pt x="1002" y="2338"/>
                </a:lnTo>
                <a:lnTo>
                  <a:pt x="1006" y="2339"/>
                </a:lnTo>
                <a:lnTo>
                  <a:pt x="1008" y="2338"/>
                </a:lnTo>
                <a:lnTo>
                  <a:pt x="1015" y="2337"/>
                </a:lnTo>
                <a:lnTo>
                  <a:pt x="1017" y="2337"/>
                </a:lnTo>
                <a:lnTo>
                  <a:pt x="1019" y="2337"/>
                </a:lnTo>
                <a:lnTo>
                  <a:pt x="1020" y="2338"/>
                </a:lnTo>
                <a:lnTo>
                  <a:pt x="1021" y="2340"/>
                </a:lnTo>
                <a:lnTo>
                  <a:pt x="1021" y="2340"/>
                </a:lnTo>
                <a:lnTo>
                  <a:pt x="1018" y="2340"/>
                </a:lnTo>
                <a:lnTo>
                  <a:pt x="1015" y="2340"/>
                </a:lnTo>
                <a:lnTo>
                  <a:pt x="1011" y="2340"/>
                </a:lnTo>
                <a:lnTo>
                  <a:pt x="1011" y="2341"/>
                </a:lnTo>
                <a:lnTo>
                  <a:pt x="1010" y="2342"/>
                </a:lnTo>
                <a:lnTo>
                  <a:pt x="1010" y="2342"/>
                </a:lnTo>
                <a:lnTo>
                  <a:pt x="1025" y="2341"/>
                </a:lnTo>
                <a:lnTo>
                  <a:pt x="1033" y="2340"/>
                </a:lnTo>
                <a:lnTo>
                  <a:pt x="1038" y="2338"/>
                </a:lnTo>
                <a:lnTo>
                  <a:pt x="1038" y="2338"/>
                </a:lnTo>
                <a:lnTo>
                  <a:pt x="1032" y="2338"/>
                </a:lnTo>
                <a:lnTo>
                  <a:pt x="1030" y="2337"/>
                </a:lnTo>
                <a:lnTo>
                  <a:pt x="1030" y="2336"/>
                </a:lnTo>
                <a:lnTo>
                  <a:pt x="1030" y="2334"/>
                </a:lnTo>
                <a:lnTo>
                  <a:pt x="1030" y="2334"/>
                </a:lnTo>
                <a:lnTo>
                  <a:pt x="1027" y="2336"/>
                </a:lnTo>
                <a:lnTo>
                  <a:pt x="1025" y="2337"/>
                </a:lnTo>
                <a:lnTo>
                  <a:pt x="1022" y="2337"/>
                </a:lnTo>
                <a:lnTo>
                  <a:pt x="1020" y="2336"/>
                </a:lnTo>
                <a:lnTo>
                  <a:pt x="1013" y="2334"/>
                </a:lnTo>
                <a:lnTo>
                  <a:pt x="1008" y="2329"/>
                </a:lnTo>
                <a:lnTo>
                  <a:pt x="1008" y="2329"/>
                </a:lnTo>
                <a:lnTo>
                  <a:pt x="1027" y="2328"/>
                </a:lnTo>
                <a:lnTo>
                  <a:pt x="1047" y="2327"/>
                </a:lnTo>
                <a:lnTo>
                  <a:pt x="1083" y="2323"/>
                </a:lnTo>
                <a:lnTo>
                  <a:pt x="1119" y="2319"/>
                </a:lnTo>
                <a:lnTo>
                  <a:pt x="1155" y="2314"/>
                </a:lnTo>
                <a:lnTo>
                  <a:pt x="1155" y="2314"/>
                </a:lnTo>
                <a:lnTo>
                  <a:pt x="1152" y="2314"/>
                </a:lnTo>
                <a:lnTo>
                  <a:pt x="1148" y="2316"/>
                </a:lnTo>
                <a:lnTo>
                  <a:pt x="1145" y="2314"/>
                </a:lnTo>
                <a:lnTo>
                  <a:pt x="1145" y="2314"/>
                </a:lnTo>
                <a:lnTo>
                  <a:pt x="1144" y="2312"/>
                </a:lnTo>
                <a:lnTo>
                  <a:pt x="1144" y="2312"/>
                </a:lnTo>
                <a:lnTo>
                  <a:pt x="1155" y="2310"/>
                </a:lnTo>
                <a:lnTo>
                  <a:pt x="1166" y="2307"/>
                </a:lnTo>
                <a:lnTo>
                  <a:pt x="1188" y="2304"/>
                </a:lnTo>
                <a:lnTo>
                  <a:pt x="1199" y="2301"/>
                </a:lnTo>
                <a:lnTo>
                  <a:pt x="1209" y="2297"/>
                </a:lnTo>
                <a:lnTo>
                  <a:pt x="1218" y="2293"/>
                </a:lnTo>
                <a:lnTo>
                  <a:pt x="1222" y="2291"/>
                </a:lnTo>
                <a:lnTo>
                  <a:pt x="1225" y="2288"/>
                </a:lnTo>
                <a:lnTo>
                  <a:pt x="1225" y="2288"/>
                </a:lnTo>
                <a:lnTo>
                  <a:pt x="1233" y="2291"/>
                </a:lnTo>
                <a:lnTo>
                  <a:pt x="1236" y="2292"/>
                </a:lnTo>
                <a:lnTo>
                  <a:pt x="1237" y="2292"/>
                </a:lnTo>
                <a:lnTo>
                  <a:pt x="1238" y="2292"/>
                </a:lnTo>
                <a:lnTo>
                  <a:pt x="1238" y="2292"/>
                </a:lnTo>
                <a:lnTo>
                  <a:pt x="1230" y="2285"/>
                </a:lnTo>
                <a:lnTo>
                  <a:pt x="1224" y="2282"/>
                </a:lnTo>
                <a:lnTo>
                  <a:pt x="1219" y="2281"/>
                </a:lnTo>
                <a:lnTo>
                  <a:pt x="1219" y="2281"/>
                </a:lnTo>
                <a:lnTo>
                  <a:pt x="1217" y="2285"/>
                </a:lnTo>
                <a:lnTo>
                  <a:pt x="1215" y="2289"/>
                </a:lnTo>
                <a:lnTo>
                  <a:pt x="1213" y="2291"/>
                </a:lnTo>
                <a:lnTo>
                  <a:pt x="1208" y="2293"/>
                </a:lnTo>
                <a:lnTo>
                  <a:pt x="1200" y="2296"/>
                </a:lnTo>
                <a:lnTo>
                  <a:pt x="1190" y="2298"/>
                </a:lnTo>
                <a:lnTo>
                  <a:pt x="1179" y="2299"/>
                </a:lnTo>
                <a:lnTo>
                  <a:pt x="1170" y="2298"/>
                </a:lnTo>
                <a:lnTo>
                  <a:pt x="1151" y="2298"/>
                </a:lnTo>
                <a:lnTo>
                  <a:pt x="1151" y="2298"/>
                </a:lnTo>
                <a:close/>
                <a:moveTo>
                  <a:pt x="1213" y="2355"/>
                </a:moveTo>
                <a:lnTo>
                  <a:pt x="1213" y="2355"/>
                </a:lnTo>
                <a:lnTo>
                  <a:pt x="1205" y="2358"/>
                </a:lnTo>
                <a:lnTo>
                  <a:pt x="1197" y="2361"/>
                </a:lnTo>
                <a:lnTo>
                  <a:pt x="1178" y="2364"/>
                </a:lnTo>
                <a:lnTo>
                  <a:pt x="1159" y="2366"/>
                </a:lnTo>
                <a:lnTo>
                  <a:pt x="1151" y="2368"/>
                </a:lnTo>
                <a:lnTo>
                  <a:pt x="1142" y="2370"/>
                </a:lnTo>
                <a:lnTo>
                  <a:pt x="1142" y="2370"/>
                </a:lnTo>
                <a:lnTo>
                  <a:pt x="1197" y="2384"/>
                </a:lnTo>
                <a:lnTo>
                  <a:pt x="1250" y="2398"/>
                </a:lnTo>
                <a:lnTo>
                  <a:pt x="1305" y="2412"/>
                </a:lnTo>
                <a:lnTo>
                  <a:pt x="1333" y="2418"/>
                </a:lnTo>
                <a:lnTo>
                  <a:pt x="1361" y="2424"/>
                </a:lnTo>
                <a:lnTo>
                  <a:pt x="1361" y="2424"/>
                </a:lnTo>
                <a:lnTo>
                  <a:pt x="1354" y="2400"/>
                </a:lnTo>
                <a:lnTo>
                  <a:pt x="1349" y="2377"/>
                </a:lnTo>
                <a:lnTo>
                  <a:pt x="1349" y="2377"/>
                </a:lnTo>
                <a:lnTo>
                  <a:pt x="1316" y="2367"/>
                </a:lnTo>
                <a:lnTo>
                  <a:pt x="1299" y="2363"/>
                </a:lnTo>
                <a:lnTo>
                  <a:pt x="1282" y="2358"/>
                </a:lnTo>
                <a:lnTo>
                  <a:pt x="1265" y="2355"/>
                </a:lnTo>
                <a:lnTo>
                  <a:pt x="1247" y="2353"/>
                </a:lnTo>
                <a:lnTo>
                  <a:pt x="1230" y="2353"/>
                </a:lnTo>
                <a:lnTo>
                  <a:pt x="1213" y="2355"/>
                </a:lnTo>
                <a:lnTo>
                  <a:pt x="1213" y="2355"/>
                </a:lnTo>
                <a:close/>
                <a:moveTo>
                  <a:pt x="652" y="2381"/>
                </a:moveTo>
                <a:lnTo>
                  <a:pt x="652" y="2381"/>
                </a:lnTo>
                <a:lnTo>
                  <a:pt x="655" y="2380"/>
                </a:lnTo>
                <a:lnTo>
                  <a:pt x="655" y="2380"/>
                </a:lnTo>
                <a:lnTo>
                  <a:pt x="654" y="2379"/>
                </a:lnTo>
                <a:lnTo>
                  <a:pt x="654" y="2379"/>
                </a:lnTo>
                <a:lnTo>
                  <a:pt x="641" y="2376"/>
                </a:lnTo>
                <a:lnTo>
                  <a:pt x="626" y="2373"/>
                </a:lnTo>
                <a:lnTo>
                  <a:pt x="596" y="2369"/>
                </a:lnTo>
                <a:lnTo>
                  <a:pt x="580" y="2367"/>
                </a:lnTo>
                <a:lnTo>
                  <a:pt x="565" y="2364"/>
                </a:lnTo>
                <a:lnTo>
                  <a:pt x="551" y="2359"/>
                </a:lnTo>
                <a:lnTo>
                  <a:pt x="539" y="2353"/>
                </a:lnTo>
                <a:lnTo>
                  <a:pt x="539" y="2353"/>
                </a:lnTo>
                <a:lnTo>
                  <a:pt x="500" y="2359"/>
                </a:lnTo>
                <a:lnTo>
                  <a:pt x="460" y="2366"/>
                </a:lnTo>
                <a:lnTo>
                  <a:pt x="421" y="2373"/>
                </a:lnTo>
                <a:lnTo>
                  <a:pt x="402" y="2378"/>
                </a:lnTo>
                <a:lnTo>
                  <a:pt x="384" y="2383"/>
                </a:lnTo>
                <a:lnTo>
                  <a:pt x="384" y="2383"/>
                </a:lnTo>
                <a:lnTo>
                  <a:pt x="384" y="2387"/>
                </a:lnTo>
                <a:lnTo>
                  <a:pt x="383" y="2393"/>
                </a:lnTo>
                <a:lnTo>
                  <a:pt x="380" y="2402"/>
                </a:lnTo>
                <a:lnTo>
                  <a:pt x="374" y="2412"/>
                </a:lnTo>
                <a:lnTo>
                  <a:pt x="372" y="2417"/>
                </a:lnTo>
                <a:lnTo>
                  <a:pt x="371" y="2424"/>
                </a:lnTo>
                <a:lnTo>
                  <a:pt x="371" y="2424"/>
                </a:lnTo>
                <a:lnTo>
                  <a:pt x="442" y="2414"/>
                </a:lnTo>
                <a:lnTo>
                  <a:pt x="513" y="2404"/>
                </a:lnTo>
                <a:lnTo>
                  <a:pt x="583" y="2393"/>
                </a:lnTo>
                <a:lnTo>
                  <a:pt x="652" y="2381"/>
                </a:lnTo>
                <a:lnTo>
                  <a:pt x="652" y="2381"/>
                </a:lnTo>
                <a:close/>
                <a:moveTo>
                  <a:pt x="826" y="2377"/>
                </a:moveTo>
                <a:lnTo>
                  <a:pt x="826" y="2377"/>
                </a:lnTo>
                <a:lnTo>
                  <a:pt x="826" y="2402"/>
                </a:lnTo>
                <a:lnTo>
                  <a:pt x="826" y="2402"/>
                </a:lnTo>
                <a:lnTo>
                  <a:pt x="833" y="2405"/>
                </a:lnTo>
                <a:lnTo>
                  <a:pt x="839" y="2408"/>
                </a:lnTo>
                <a:lnTo>
                  <a:pt x="846" y="2409"/>
                </a:lnTo>
                <a:lnTo>
                  <a:pt x="854" y="2410"/>
                </a:lnTo>
                <a:lnTo>
                  <a:pt x="869" y="2411"/>
                </a:lnTo>
                <a:lnTo>
                  <a:pt x="876" y="2412"/>
                </a:lnTo>
                <a:lnTo>
                  <a:pt x="883" y="2415"/>
                </a:lnTo>
                <a:lnTo>
                  <a:pt x="883" y="2415"/>
                </a:lnTo>
                <a:lnTo>
                  <a:pt x="883" y="2403"/>
                </a:lnTo>
                <a:lnTo>
                  <a:pt x="883" y="2393"/>
                </a:lnTo>
                <a:lnTo>
                  <a:pt x="881" y="2383"/>
                </a:lnTo>
                <a:lnTo>
                  <a:pt x="876" y="2374"/>
                </a:lnTo>
                <a:lnTo>
                  <a:pt x="876" y="2374"/>
                </a:lnTo>
                <a:lnTo>
                  <a:pt x="868" y="2376"/>
                </a:lnTo>
                <a:lnTo>
                  <a:pt x="854" y="2377"/>
                </a:lnTo>
                <a:lnTo>
                  <a:pt x="826" y="2377"/>
                </a:lnTo>
                <a:lnTo>
                  <a:pt x="826" y="2377"/>
                </a:lnTo>
                <a:close/>
                <a:moveTo>
                  <a:pt x="900" y="2415"/>
                </a:moveTo>
                <a:lnTo>
                  <a:pt x="900" y="2415"/>
                </a:lnTo>
                <a:lnTo>
                  <a:pt x="926" y="2416"/>
                </a:lnTo>
                <a:lnTo>
                  <a:pt x="937" y="2415"/>
                </a:lnTo>
                <a:lnTo>
                  <a:pt x="944" y="2414"/>
                </a:lnTo>
                <a:lnTo>
                  <a:pt x="949" y="2413"/>
                </a:lnTo>
                <a:lnTo>
                  <a:pt x="949" y="2413"/>
                </a:lnTo>
                <a:lnTo>
                  <a:pt x="949" y="2402"/>
                </a:lnTo>
                <a:lnTo>
                  <a:pt x="950" y="2394"/>
                </a:lnTo>
                <a:lnTo>
                  <a:pt x="950" y="2385"/>
                </a:lnTo>
                <a:lnTo>
                  <a:pt x="949" y="2377"/>
                </a:lnTo>
                <a:lnTo>
                  <a:pt x="949" y="2377"/>
                </a:lnTo>
                <a:lnTo>
                  <a:pt x="927" y="2376"/>
                </a:lnTo>
                <a:lnTo>
                  <a:pt x="902" y="2374"/>
                </a:lnTo>
                <a:lnTo>
                  <a:pt x="902" y="2374"/>
                </a:lnTo>
                <a:lnTo>
                  <a:pt x="901" y="2380"/>
                </a:lnTo>
                <a:lnTo>
                  <a:pt x="900" y="2384"/>
                </a:lnTo>
                <a:lnTo>
                  <a:pt x="900" y="2394"/>
                </a:lnTo>
                <a:lnTo>
                  <a:pt x="901" y="2403"/>
                </a:lnTo>
                <a:lnTo>
                  <a:pt x="900" y="2415"/>
                </a:lnTo>
                <a:lnTo>
                  <a:pt x="900" y="2415"/>
                </a:lnTo>
                <a:close/>
                <a:moveTo>
                  <a:pt x="807" y="2433"/>
                </a:moveTo>
                <a:lnTo>
                  <a:pt x="807" y="2433"/>
                </a:lnTo>
                <a:lnTo>
                  <a:pt x="808" y="2448"/>
                </a:lnTo>
                <a:lnTo>
                  <a:pt x="811" y="2463"/>
                </a:lnTo>
                <a:lnTo>
                  <a:pt x="815" y="2478"/>
                </a:lnTo>
                <a:lnTo>
                  <a:pt x="822" y="2491"/>
                </a:lnTo>
                <a:lnTo>
                  <a:pt x="822" y="2491"/>
                </a:lnTo>
                <a:lnTo>
                  <a:pt x="829" y="2494"/>
                </a:lnTo>
                <a:lnTo>
                  <a:pt x="838" y="2498"/>
                </a:lnTo>
                <a:lnTo>
                  <a:pt x="857" y="2503"/>
                </a:lnTo>
                <a:lnTo>
                  <a:pt x="879" y="2506"/>
                </a:lnTo>
                <a:lnTo>
                  <a:pt x="900" y="2506"/>
                </a:lnTo>
                <a:lnTo>
                  <a:pt x="920" y="2505"/>
                </a:lnTo>
                <a:lnTo>
                  <a:pt x="931" y="2504"/>
                </a:lnTo>
                <a:lnTo>
                  <a:pt x="941" y="2501"/>
                </a:lnTo>
                <a:lnTo>
                  <a:pt x="950" y="2499"/>
                </a:lnTo>
                <a:lnTo>
                  <a:pt x="958" y="2494"/>
                </a:lnTo>
                <a:lnTo>
                  <a:pt x="965" y="2490"/>
                </a:lnTo>
                <a:lnTo>
                  <a:pt x="973" y="2485"/>
                </a:lnTo>
                <a:lnTo>
                  <a:pt x="973" y="2485"/>
                </a:lnTo>
                <a:lnTo>
                  <a:pt x="972" y="2478"/>
                </a:lnTo>
                <a:lnTo>
                  <a:pt x="973" y="2472"/>
                </a:lnTo>
                <a:lnTo>
                  <a:pt x="974" y="2457"/>
                </a:lnTo>
                <a:lnTo>
                  <a:pt x="974" y="2450"/>
                </a:lnTo>
                <a:lnTo>
                  <a:pt x="974" y="2443"/>
                </a:lnTo>
                <a:lnTo>
                  <a:pt x="973" y="2437"/>
                </a:lnTo>
                <a:lnTo>
                  <a:pt x="971" y="2430"/>
                </a:lnTo>
                <a:lnTo>
                  <a:pt x="971" y="2430"/>
                </a:lnTo>
                <a:lnTo>
                  <a:pt x="950" y="2433"/>
                </a:lnTo>
                <a:lnTo>
                  <a:pt x="930" y="2434"/>
                </a:lnTo>
                <a:lnTo>
                  <a:pt x="909" y="2435"/>
                </a:lnTo>
                <a:lnTo>
                  <a:pt x="887" y="2437"/>
                </a:lnTo>
                <a:lnTo>
                  <a:pt x="845" y="2435"/>
                </a:lnTo>
                <a:lnTo>
                  <a:pt x="807" y="2433"/>
                </a:lnTo>
                <a:lnTo>
                  <a:pt x="807" y="2433"/>
                </a:lnTo>
                <a:close/>
                <a:moveTo>
                  <a:pt x="745" y="2461"/>
                </a:moveTo>
                <a:lnTo>
                  <a:pt x="745" y="2461"/>
                </a:lnTo>
                <a:lnTo>
                  <a:pt x="744" y="2460"/>
                </a:lnTo>
                <a:lnTo>
                  <a:pt x="744" y="2458"/>
                </a:lnTo>
                <a:lnTo>
                  <a:pt x="745" y="2454"/>
                </a:lnTo>
                <a:lnTo>
                  <a:pt x="745" y="2449"/>
                </a:lnTo>
                <a:lnTo>
                  <a:pt x="745" y="2446"/>
                </a:lnTo>
                <a:lnTo>
                  <a:pt x="743" y="2444"/>
                </a:lnTo>
                <a:lnTo>
                  <a:pt x="743" y="2444"/>
                </a:lnTo>
                <a:lnTo>
                  <a:pt x="739" y="2445"/>
                </a:lnTo>
                <a:lnTo>
                  <a:pt x="736" y="2446"/>
                </a:lnTo>
                <a:lnTo>
                  <a:pt x="733" y="2447"/>
                </a:lnTo>
                <a:lnTo>
                  <a:pt x="729" y="2446"/>
                </a:lnTo>
                <a:lnTo>
                  <a:pt x="729" y="2446"/>
                </a:lnTo>
                <a:lnTo>
                  <a:pt x="729" y="2463"/>
                </a:lnTo>
                <a:lnTo>
                  <a:pt x="729" y="2463"/>
                </a:lnTo>
                <a:lnTo>
                  <a:pt x="739" y="2463"/>
                </a:lnTo>
                <a:lnTo>
                  <a:pt x="743" y="2462"/>
                </a:lnTo>
                <a:lnTo>
                  <a:pt x="745" y="2461"/>
                </a:lnTo>
                <a:lnTo>
                  <a:pt x="745" y="2461"/>
                </a:lnTo>
                <a:close/>
                <a:moveTo>
                  <a:pt x="764" y="2457"/>
                </a:moveTo>
                <a:lnTo>
                  <a:pt x="764" y="2457"/>
                </a:lnTo>
                <a:lnTo>
                  <a:pt x="764" y="2468"/>
                </a:lnTo>
                <a:lnTo>
                  <a:pt x="764" y="2468"/>
                </a:lnTo>
                <a:lnTo>
                  <a:pt x="770" y="2465"/>
                </a:lnTo>
                <a:lnTo>
                  <a:pt x="777" y="2464"/>
                </a:lnTo>
                <a:lnTo>
                  <a:pt x="783" y="2461"/>
                </a:lnTo>
                <a:lnTo>
                  <a:pt x="785" y="2460"/>
                </a:lnTo>
                <a:lnTo>
                  <a:pt x="788" y="2457"/>
                </a:lnTo>
                <a:lnTo>
                  <a:pt x="788" y="2457"/>
                </a:lnTo>
                <a:lnTo>
                  <a:pt x="783" y="2456"/>
                </a:lnTo>
                <a:lnTo>
                  <a:pt x="778" y="2456"/>
                </a:lnTo>
                <a:lnTo>
                  <a:pt x="764" y="2457"/>
                </a:lnTo>
                <a:lnTo>
                  <a:pt x="764" y="2457"/>
                </a:lnTo>
                <a:close/>
                <a:moveTo>
                  <a:pt x="734" y="2502"/>
                </a:moveTo>
                <a:lnTo>
                  <a:pt x="734" y="2502"/>
                </a:lnTo>
                <a:lnTo>
                  <a:pt x="738" y="2501"/>
                </a:lnTo>
                <a:lnTo>
                  <a:pt x="740" y="2499"/>
                </a:lnTo>
                <a:lnTo>
                  <a:pt x="742" y="2498"/>
                </a:lnTo>
                <a:lnTo>
                  <a:pt x="743" y="2495"/>
                </a:lnTo>
                <a:lnTo>
                  <a:pt x="744" y="2490"/>
                </a:lnTo>
                <a:lnTo>
                  <a:pt x="745" y="2483"/>
                </a:lnTo>
                <a:lnTo>
                  <a:pt x="745" y="2483"/>
                </a:lnTo>
                <a:lnTo>
                  <a:pt x="743" y="2483"/>
                </a:lnTo>
                <a:lnTo>
                  <a:pt x="739" y="2482"/>
                </a:lnTo>
                <a:lnTo>
                  <a:pt x="735" y="2480"/>
                </a:lnTo>
                <a:lnTo>
                  <a:pt x="731" y="2478"/>
                </a:lnTo>
                <a:lnTo>
                  <a:pt x="728" y="2478"/>
                </a:lnTo>
                <a:lnTo>
                  <a:pt x="724" y="2478"/>
                </a:lnTo>
                <a:lnTo>
                  <a:pt x="724" y="2478"/>
                </a:lnTo>
                <a:lnTo>
                  <a:pt x="724" y="2487"/>
                </a:lnTo>
                <a:lnTo>
                  <a:pt x="725" y="2493"/>
                </a:lnTo>
                <a:lnTo>
                  <a:pt x="730" y="2499"/>
                </a:lnTo>
                <a:lnTo>
                  <a:pt x="734" y="2502"/>
                </a:lnTo>
                <a:lnTo>
                  <a:pt x="734" y="2502"/>
                </a:lnTo>
                <a:close/>
                <a:moveTo>
                  <a:pt x="924" y="2604"/>
                </a:moveTo>
                <a:lnTo>
                  <a:pt x="924" y="2604"/>
                </a:lnTo>
                <a:lnTo>
                  <a:pt x="925" y="2592"/>
                </a:lnTo>
                <a:lnTo>
                  <a:pt x="927" y="2581"/>
                </a:lnTo>
                <a:lnTo>
                  <a:pt x="930" y="2562"/>
                </a:lnTo>
                <a:lnTo>
                  <a:pt x="931" y="2553"/>
                </a:lnTo>
                <a:lnTo>
                  <a:pt x="931" y="2544"/>
                </a:lnTo>
                <a:lnTo>
                  <a:pt x="930" y="2533"/>
                </a:lnTo>
                <a:lnTo>
                  <a:pt x="928" y="2521"/>
                </a:lnTo>
                <a:lnTo>
                  <a:pt x="928" y="2521"/>
                </a:lnTo>
                <a:lnTo>
                  <a:pt x="905" y="2523"/>
                </a:lnTo>
                <a:lnTo>
                  <a:pt x="885" y="2523"/>
                </a:lnTo>
                <a:lnTo>
                  <a:pt x="864" y="2521"/>
                </a:lnTo>
                <a:lnTo>
                  <a:pt x="853" y="2519"/>
                </a:lnTo>
                <a:lnTo>
                  <a:pt x="841" y="2517"/>
                </a:lnTo>
                <a:lnTo>
                  <a:pt x="841" y="2517"/>
                </a:lnTo>
                <a:lnTo>
                  <a:pt x="841" y="2562"/>
                </a:lnTo>
                <a:lnTo>
                  <a:pt x="841" y="2584"/>
                </a:lnTo>
                <a:lnTo>
                  <a:pt x="839" y="2610"/>
                </a:lnTo>
                <a:lnTo>
                  <a:pt x="839" y="2610"/>
                </a:lnTo>
                <a:lnTo>
                  <a:pt x="851" y="2613"/>
                </a:lnTo>
                <a:lnTo>
                  <a:pt x="861" y="2614"/>
                </a:lnTo>
                <a:lnTo>
                  <a:pt x="872" y="2615"/>
                </a:lnTo>
                <a:lnTo>
                  <a:pt x="882" y="2615"/>
                </a:lnTo>
                <a:lnTo>
                  <a:pt x="891" y="2614"/>
                </a:lnTo>
                <a:lnTo>
                  <a:pt x="902" y="2612"/>
                </a:lnTo>
                <a:lnTo>
                  <a:pt x="913" y="2609"/>
                </a:lnTo>
                <a:lnTo>
                  <a:pt x="924" y="2604"/>
                </a:lnTo>
                <a:lnTo>
                  <a:pt x="924" y="2604"/>
                </a:lnTo>
                <a:close/>
                <a:moveTo>
                  <a:pt x="830" y="2657"/>
                </a:moveTo>
                <a:lnTo>
                  <a:pt x="830" y="2657"/>
                </a:lnTo>
                <a:lnTo>
                  <a:pt x="843" y="2660"/>
                </a:lnTo>
                <a:lnTo>
                  <a:pt x="858" y="2662"/>
                </a:lnTo>
                <a:lnTo>
                  <a:pt x="875" y="2664"/>
                </a:lnTo>
                <a:lnTo>
                  <a:pt x="891" y="2662"/>
                </a:lnTo>
                <a:lnTo>
                  <a:pt x="900" y="2660"/>
                </a:lnTo>
                <a:lnTo>
                  <a:pt x="906" y="2658"/>
                </a:lnTo>
                <a:lnTo>
                  <a:pt x="913" y="2655"/>
                </a:lnTo>
                <a:lnTo>
                  <a:pt x="919" y="2651"/>
                </a:lnTo>
                <a:lnTo>
                  <a:pt x="924" y="2646"/>
                </a:lnTo>
                <a:lnTo>
                  <a:pt x="927" y="2640"/>
                </a:lnTo>
                <a:lnTo>
                  <a:pt x="929" y="2634"/>
                </a:lnTo>
                <a:lnTo>
                  <a:pt x="930" y="2625"/>
                </a:lnTo>
                <a:lnTo>
                  <a:pt x="930" y="2625"/>
                </a:lnTo>
                <a:lnTo>
                  <a:pt x="904" y="2631"/>
                </a:lnTo>
                <a:lnTo>
                  <a:pt x="891" y="2634"/>
                </a:lnTo>
                <a:lnTo>
                  <a:pt x="880" y="2635"/>
                </a:lnTo>
                <a:lnTo>
                  <a:pt x="867" y="2635"/>
                </a:lnTo>
                <a:lnTo>
                  <a:pt x="855" y="2632"/>
                </a:lnTo>
                <a:lnTo>
                  <a:pt x="843" y="2629"/>
                </a:lnTo>
                <a:lnTo>
                  <a:pt x="830" y="2625"/>
                </a:lnTo>
                <a:lnTo>
                  <a:pt x="830" y="2625"/>
                </a:lnTo>
                <a:lnTo>
                  <a:pt x="830" y="2657"/>
                </a:lnTo>
                <a:lnTo>
                  <a:pt x="830" y="2657"/>
                </a:lnTo>
                <a:close/>
                <a:moveTo>
                  <a:pt x="42" y="2694"/>
                </a:moveTo>
                <a:lnTo>
                  <a:pt x="42" y="2694"/>
                </a:lnTo>
                <a:lnTo>
                  <a:pt x="46" y="2692"/>
                </a:lnTo>
                <a:lnTo>
                  <a:pt x="49" y="2694"/>
                </a:lnTo>
                <a:lnTo>
                  <a:pt x="55" y="2695"/>
                </a:lnTo>
                <a:lnTo>
                  <a:pt x="61" y="2696"/>
                </a:lnTo>
                <a:lnTo>
                  <a:pt x="63" y="2695"/>
                </a:lnTo>
                <a:lnTo>
                  <a:pt x="66" y="2694"/>
                </a:lnTo>
                <a:lnTo>
                  <a:pt x="66" y="2694"/>
                </a:lnTo>
                <a:lnTo>
                  <a:pt x="63" y="2687"/>
                </a:lnTo>
                <a:lnTo>
                  <a:pt x="61" y="2683"/>
                </a:lnTo>
                <a:lnTo>
                  <a:pt x="56" y="2679"/>
                </a:lnTo>
                <a:lnTo>
                  <a:pt x="51" y="2676"/>
                </a:lnTo>
                <a:lnTo>
                  <a:pt x="51" y="2676"/>
                </a:lnTo>
                <a:lnTo>
                  <a:pt x="42" y="2694"/>
                </a:lnTo>
                <a:lnTo>
                  <a:pt x="42" y="2694"/>
                </a:lnTo>
                <a:close/>
                <a:moveTo>
                  <a:pt x="861" y="2681"/>
                </a:moveTo>
                <a:lnTo>
                  <a:pt x="861" y="2681"/>
                </a:lnTo>
                <a:lnTo>
                  <a:pt x="862" y="2684"/>
                </a:lnTo>
                <a:lnTo>
                  <a:pt x="864" y="2688"/>
                </a:lnTo>
                <a:lnTo>
                  <a:pt x="866" y="2690"/>
                </a:lnTo>
                <a:lnTo>
                  <a:pt x="868" y="2692"/>
                </a:lnTo>
                <a:lnTo>
                  <a:pt x="872" y="2695"/>
                </a:lnTo>
                <a:lnTo>
                  <a:pt x="879" y="2695"/>
                </a:lnTo>
                <a:lnTo>
                  <a:pt x="884" y="2694"/>
                </a:lnTo>
                <a:lnTo>
                  <a:pt x="888" y="2690"/>
                </a:lnTo>
                <a:lnTo>
                  <a:pt x="891" y="2686"/>
                </a:lnTo>
                <a:lnTo>
                  <a:pt x="891" y="2683"/>
                </a:lnTo>
                <a:lnTo>
                  <a:pt x="891" y="2681"/>
                </a:lnTo>
                <a:lnTo>
                  <a:pt x="891" y="2681"/>
                </a:lnTo>
                <a:lnTo>
                  <a:pt x="884" y="2680"/>
                </a:lnTo>
                <a:lnTo>
                  <a:pt x="877" y="2680"/>
                </a:lnTo>
                <a:lnTo>
                  <a:pt x="871" y="2681"/>
                </a:lnTo>
                <a:lnTo>
                  <a:pt x="861" y="2681"/>
                </a:lnTo>
                <a:lnTo>
                  <a:pt x="861" y="2681"/>
                </a:lnTo>
                <a:close/>
                <a:moveTo>
                  <a:pt x="1625" y="2699"/>
                </a:moveTo>
                <a:lnTo>
                  <a:pt x="1625" y="2699"/>
                </a:lnTo>
                <a:lnTo>
                  <a:pt x="1622" y="2700"/>
                </a:lnTo>
                <a:lnTo>
                  <a:pt x="1618" y="2700"/>
                </a:lnTo>
                <a:lnTo>
                  <a:pt x="1613" y="2698"/>
                </a:lnTo>
                <a:lnTo>
                  <a:pt x="1607" y="2696"/>
                </a:lnTo>
                <a:lnTo>
                  <a:pt x="1602" y="2695"/>
                </a:lnTo>
                <a:lnTo>
                  <a:pt x="1599" y="2696"/>
                </a:lnTo>
                <a:lnTo>
                  <a:pt x="1599" y="2696"/>
                </a:lnTo>
                <a:lnTo>
                  <a:pt x="1595" y="2700"/>
                </a:lnTo>
                <a:lnTo>
                  <a:pt x="1590" y="2705"/>
                </a:lnTo>
                <a:lnTo>
                  <a:pt x="1583" y="2709"/>
                </a:lnTo>
                <a:lnTo>
                  <a:pt x="1577" y="2712"/>
                </a:lnTo>
                <a:lnTo>
                  <a:pt x="1562" y="2716"/>
                </a:lnTo>
                <a:lnTo>
                  <a:pt x="1545" y="2718"/>
                </a:lnTo>
                <a:lnTo>
                  <a:pt x="1510" y="2723"/>
                </a:lnTo>
                <a:lnTo>
                  <a:pt x="1494" y="2727"/>
                </a:lnTo>
                <a:lnTo>
                  <a:pt x="1487" y="2729"/>
                </a:lnTo>
                <a:lnTo>
                  <a:pt x="1480" y="2731"/>
                </a:lnTo>
                <a:lnTo>
                  <a:pt x="1480" y="2731"/>
                </a:lnTo>
                <a:lnTo>
                  <a:pt x="1479" y="2729"/>
                </a:lnTo>
                <a:lnTo>
                  <a:pt x="1479" y="2728"/>
                </a:lnTo>
                <a:lnTo>
                  <a:pt x="1478" y="2727"/>
                </a:lnTo>
                <a:lnTo>
                  <a:pt x="1476" y="2728"/>
                </a:lnTo>
                <a:lnTo>
                  <a:pt x="1473" y="2728"/>
                </a:lnTo>
                <a:lnTo>
                  <a:pt x="1472" y="2728"/>
                </a:lnTo>
                <a:lnTo>
                  <a:pt x="1470" y="2727"/>
                </a:lnTo>
                <a:lnTo>
                  <a:pt x="1470" y="2727"/>
                </a:lnTo>
                <a:lnTo>
                  <a:pt x="1482" y="2759"/>
                </a:lnTo>
                <a:lnTo>
                  <a:pt x="1494" y="2790"/>
                </a:lnTo>
                <a:lnTo>
                  <a:pt x="1506" y="2819"/>
                </a:lnTo>
                <a:lnTo>
                  <a:pt x="1512" y="2833"/>
                </a:lnTo>
                <a:lnTo>
                  <a:pt x="1520" y="2846"/>
                </a:lnTo>
                <a:lnTo>
                  <a:pt x="1520" y="2846"/>
                </a:lnTo>
                <a:lnTo>
                  <a:pt x="1556" y="2850"/>
                </a:lnTo>
                <a:lnTo>
                  <a:pt x="1575" y="2851"/>
                </a:lnTo>
                <a:lnTo>
                  <a:pt x="1593" y="2851"/>
                </a:lnTo>
                <a:lnTo>
                  <a:pt x="1610" y="2849"/>
                </a:lnTo>
                <a:lnTo>
                  <a:pt x="1617" y="2847"/>
                </a:lnTo>
                <a:lnTo>
                  <a:pt x="1625" y="2844"/>
                </a:lnTo>
                <a:lnTo>
                  <a:pt x="1631" y="2840"/>
                </a:lnTo>
                <a:lnTo>
                  <a:pt x="1638" y="2836"/>
                </a:lnTo>
                <a:lnTo>
                  <a:pt x="1643" y="2831"/>
                </a:lnTo>
                <a:lnTo>
                  <a:pt x="1647" y="2825"/>
                </a:lnTo>
                <a:lnTo>
                  <a:pt x="1647" y="2825"/>
                </a:lnTo>
                <a:lnTo>
                  <a:pt x="1654" y="2823"/>
                </a:lnTo>
                <a:lnTo>
                  <a:pt x="1657" y="2823"/>
                </a:lnTo>
                <a:lnTo>
                  <a:pt x="1660" y="2825"/>
                </a:lnTo>
                <a:lnTo>
                  <a:pt x="1660" y="2825"/>
                </a:lnTo>
                <a:lnTo>
                  <a:pt x="1662" y="2818"/>
                </a:lnTo>
                <a:lnTo>
                  <a:pt x="1663" y="2810"/>
                </a:lnTo>
                <a:lnTo>
                  <a:pt x="1663" y="2803"/>
                </a:lnTo>
                <a:lnTo>
                  <a:pt x="1662" y="2794"/>
                </a:lnTo>
                <a:lnTo>
                  <a:pt x="1659" y="2778"/>
                </a:lnTo>
                <a:lnTo>
                  <a:pt x="1655" y="2762"/>
                </a:lnTo>
                <a:lnTo>
                  <a:pt x="1648" y="2746"/>
                </a:lnTo>
                <a:lnTo>
                  <a:pt x="1641" y="2730"/>
                </a:lnTo>
                <a:lnTo>
                  <a:pt x="1625" y="2699"/>
                </a:lnTo>
                <a:lnTo>
                  <a:pt x="1625" y="2699"/>
                </a:lnTo>
                <a:close/>
                <a:moveTo>
                  <a:pt x="1709" y="2720"/>
                </a:moveTo>
                <a:lnTo>
                  <a:pt x="1709" y="2720"/>
                </a:lnTo>
                <a:lnTo>
                  <a:pt x="1713" y="2720"/>
                </a:lnTo>
                <a:lnTo>
                  <a:pt x="1716" y="2718"/>
                </a:lnTo>
                <a:lnTo>
                  <a:pt x="1718" y="2717"/>
                </a:lnTo>
                <a:lnTo>
                  <a:pt x="1722" y="2716"/>
                </a:lnTo>
                <a:lnTo>
                  <a:pt x="1722" y="2716"/>
                </a:lnTo>
                <a:lnTo>
                  <a:pt x="1720" y="2710"/>
                </a:lnTo>
                <a:lnTo>
                  <a:pt x="1717" y="2703"/>
                </a:lnTo>
                <a:lnTo>
                  <a:pt x="1715" y="2700"/>
                </a:lnTo>
                <a:lnTo>
                  <a:pt x="1712" y="2698"/>
                </a:lnTo>
                <a:lnTo>
                  <a:pt x="1709" y="2696"/>
                </a:lnTo>
                <a:lnTo>
                  <a:pt x="1705" y="2696"/>
                </a:lnTo>
                <a:lnTo>
                  <a:pt x="1705" y="2696"/>
                </a:lnTo>
                <a:lnTo>
                  <a:pt x="1704" y="2700"/>
                </a:lnTo>
                <a:lnTo>
                  <a:pt x="1705" y="2707"/>
                </a:lnTo>
                <a:lnTo>
                  <a:pt x="1707" y="2715"/>
                </a:lnTo>
                <a:lnTo>
                  <a:pt x="1709" y="2720"/>
                </a:lnTo>
                <a:lnTo>
                  <a:pt x="1709" y="2720"/>
                </a:lnTo>
                <a:close/>
                <a:moveTo>
                  <a:pt x="25" y="2746"/>
                </a:moveTo>
                <a:lnTo>
                  <a:pt x="25" y="2746"/>
                </a:lnTo>
                <a:lnTo>
                  <a:pt x="39" y="2746"/>
                </a:lnTo>
                <a:lnTo>
                  <a:pt x="46" y="2747"/>
                </a:lnTo>
                <a:lnTo>
                  <a:pt x="51" y="2748"/>
                </a:lnTo>
                <a:lnTo>
                  <a:pt x="51" y="2748"/>
                </a:lnTo>
                <a:lnTo>
                  <a:pt x="51" y="2743"/>
                </a:lnTo>
                <a:lnTo>
                  <a:pt x="51" y="2737"/>
                </a:lnTo>
                <a:lnTo>
                  <a:pt x="54" y="2730"/>
                </a:lnTo>
                <a:lnTo>
                  <a:pt x="57" y="2721"/>
                </a:lnTo>
                <a:lnTo>
                  <a:pt x="59" y="2712"/>
                </a:lnTo>
                <a:lnTo>
                  <a:pt x="59" y="2712"/>
                </a:lnTo>
                <a:lnTo>
                  <a:pt x="48" y="2709"/>
                </a:lnTo>
                <a:lnTo>
                  <a:pt x="36" y="2705"/>
                </a:lnTo>
                <a:lnTo>
                  <a:pt x="36" y="2705"/>
                </a:lnTo>
                <a:lnTo>
                  <a:pt x="33" y="2716"/>
                </a:lnTo>
                <a:lnTo>
                  <a:pt x="29" y="2727"/>
                </a:lnTo>
                <a:lnTo>
                  <a:pt x="25" y="2737"/>
                </a:lnTo>
                <a:lnTo>
                  <a:pt x="25" y="2742"/>
                </a:lnTo>
                <a:lnTo>
                  <a:pt x="25" y="2746"/>
                </a:lnTo>
                <a:lnTo>
                  <a:pt x="25" y="2746"/>
                </a:lnTo>
                <a:close/>
                <a:moveTo>
                  <a:pt x="125" y="2714"/>
                </a:moveTo>
                <a:lnTo>
                  <a:pt x="125" y="2714"/>
                </a:lnTo>
                <a:lnTo>
                  <a:pt x="116" y="2738"/>
                </a:lnTo>
                <a:lnTo>
                  <a:pt x="109" y="2763"/>
                </a:lnTo>
                <a:lnTo>
                  <a:pt x="101" y="2789"/>
                </a:lnTo>
                <a:lnTo>
                  <a:pt x="93" y="2815"/>
                </a:lnTo>
                <a:lnTo>
                  <a:pt x="93" y="2815"/>
                </a:lnTo>
                <a:lnTo>
                  <a:pt x="101" y="2822"/>
                </a:lnTo>
                <a:lnTo>
                  <a:pt x="111" y="2828"/>
                </a:lnTo>
                <a:lnTo>
                  <a:pt x="122" y="2834"/>
                </a:lnTo>
                <a:lnTo>
                  <a:pt x="133" y="2838"/>
                </a:lnTo>
                <a:lnTo>
                  <a:pt x="146" y="2842"/>
                </a:lnTo>
                <a:lnTo>
                  <a:pt x="160" y="2844"/>
                </a:lnTo>
                <a:lnTo>
                  <a:pt x="189" y="2848"/>
                </a:lnTo>
                <a:lnTo>
                  <a:pt x="189" y="2848"/>
                </a:lnTo>
                <a:lnTo>
                  <a:pt x="195" y="2844"/>
                </a:lnTo>
                <a:lnTo>
                  <a:pt x="201" y="2842"/>
                </a:lnTo>
                <a:lnTo>
                  <a:pt x="204" y="2841"/>
                </a:lnTo>
                <a:lnTo>
                  <a:pt x="207" y="2841"/>
                </a:lnTo>
                <a:lnTo>
                  <a:pt x="210" y="2842"/>
                </a:lnTo>
                <a:lnTo>
                  <a:pt x="214" y="2843"/>
                </a:lnTo>
                <a:lnTo>
                  <a:pt x="214" y="2843"/>
                </a:lnTo>
                <a:lnTo>
                  <a:pt x="225" y="2821"/>
                </a:lnTo>
                <a:lnTo>
                  <a:pt x="236" y="2796"/>
                </a:lnTo>
                <a:lnTo>
                  <a:pt x="240" y="2783"/>
                </a:lnTo>
                <a:lnTo>
                  <a:pt x="245" y="2771"/>
                </a:lnTo>
                <a:lnTo>
                  <a:pt x="248" y="2757"/>
                </a:lnTo>
                <a:lnTo>
                  <a:pt x="250" y="2742"/>
                </a:lnTo>
                <a:lnTo>
                  <a:pt x="250" y="2742"/>
                </a:lnTo>
                <a:lnTo>
                  <a:pt x="235" y="2742"/>
                </a:lnTo>
                <a:lnTo>
                  <a:pt x="219" y="2741"/>
                </a:lnTo>
                <a:lnTo>
                  <a:pt x="203" y="2737"/>
                </a:lnTo>
                <a:lnTo>
                  <a:pt x="188" y="2734"/>
                </a:lnTo>
                <a:lnTo>
                  <a:pt x="156" y="2725"/>
                </a:lnTo>
                <a:lnTo>
                  <a:pt x="125" y="2714"/>
                </a:lnTo>
                <a:lnTo>
                  <a:pt x="125" y="2714"/>
                </a:lnTo>
                <a:close/>
                <a:moveTo>
                  <a:pt x="1716" y="2737"/>
                </a:moveTo>
                <a:lnTo>
                  <a:pt x="1716" y="2737"/>
                </a:lnTo>
                <a:lnTo>
                  <a:pt x="1716" y="2742"/>
                </a:lnTo>
                <a:lnTo>
                  <a:pt x="1716" y="2745"/>
                </a:lnTo>
                <a:lnTo>
                  <a:pt x="1717" y="2747"/>
                </a:lnTo>
                <a:lnTo>
                  <a:pt x="1718" y="2750"/>
                </a:lnTo>
                <a:lnTo>
                  <a:pt x="1718" y="2750"/>
                </a:lnTo>
                <a:lnTo>
                  <a:pt x="1722" y="2750"/>
                </a:lnTo>
                <a:lnTo>
                  <a:pt x="1727" y="2749"/>
                </a:lnTo>
                <a:lnTo>
                  <a:pt x="1730" y="2748"/>
                </a:lnTo>
                <a:lnTo>
                  <a:pt x="1735" y="2748"/>
                </a:lnTo>
                <a:lnTo>
                  <a:pt x="1735" y="2748"/>
                </a:lnTo>
                <a:lnTo>
                  <a:pt x="1735" y="2744"/>
                </a:lnTo>
                <a:lnTo>
                  <a:pt x="1734" y="2741"/>
                </a:lnTo>
                <a:lnTo>
                  <a:pt x="1733" y="2737"/>
                </a:lnTo>
                <a:lnTo>
                  <a:pt x="1733" y="2733"/>
                </a:lnTo>
                <a:lnTo>
                  <a:pt x="1733" y="2733"/>
                </a:lnTo>
                <a:lnTo>
                  <a:pt x="1728" y="2733"/>
                </a:lnTo>
                <a:lnTo>
                  <a:pt x="1723" y="2734"/>
                </a:lnTo>
                <a:lnTo>
                  <a:pt x="1716" y="2737"/>
                </a:lnTo>
                <a:lnTo>
                  <a:pt x="1716" y="2737"/>
                </a:lnTo>
                <a:close/>
                <a:moveTo>
                  <a:pt x="1669" y="2748"/>
                </a:moveTo>
                <a:lnTo>
                  <a:pt x="1669" y="2748"/>
                </a:lnTo>
                <a:lnTo>
                  <a:pt x="1672" y="2750"/>
                </a:lnTo>
                <a:lnTo>
                  <a:pt x="1673" y="2752"/>
                </a:lnTo>
                <a:lnTo>
                  <a:pt x="1675" y="2756"/>
                </a:lnTo>
                <a:lnTo>
                  <a:pt x="1675" y="2759"/>
                </a:lnTo>
                <a:lnTo>
                  <a:pt x="1675" y="2759"/>
                </a:lnTo>
                <a:lnTo>
                  <a:pt x="1683" y="2758"/>
                </a:lnTo>
                <a:lnTo>
                  <a:pt x="1688" y="2756"/>
                </a:lnTo>
                <a:lnTo>
                  <a:pt x="1696" y="2755"/>
                </a:lnTo>
                <a:lnTo>
                  <a:pt x="1703" y="2755"/>
                </a:lnTo>
                <a:lnTo>
                  <a:pt x="1703" y="2755"/>
                </a:lnTo>
                <a:lnTo>
                  <a:pt x="1703" y="2750"/>
                </a:lnTo>
                <a:lnTo>
                  <a:pt x="1703" y="2747"/>
                </a:lnTo>
                <a:lnTo>
                  <a:pt x="1701" y="2744"/>
                </a:lnTo>
                <a:lnTo>
                  <a:pt x="1699" y="2742"/>
                </a:lnTo>
                <a:lnTo>
                  <a:pt x="1699" y="2742"/>
                </a:lnTo>
                <a:lnTo>
                  <a:pt x="1692" y="2742"/>
                </a:lnTo>
                <a:lnTo>
                  <a:pt x="1684" y="2743"/>
                </a:lnTo>
                <a:lnTo>
                  <a:pt x="1675" y="2745"/>
                </a:lnTo>
                <a:lnTo>
                  <a:pt x="1672" y="2746"/>
                </a:lnTo>
                <a:lnTo>
                  <a:pt x="1669" y="2748"/>
                </a:lnTo>
                <a:lnTo>
                  <a:pt x="1669" y="2748"/>
                </a:lnTo>
                <a:close/>
                <a:moveTo>
                  <a:pt x="95" y="2757"/>
                </a:moveTo>
                <a:lnTo>
                  <a:pt x="95" y="2757"/>
                </a:lnTo>
                <a:lnTo>
                  <a:pt x="87" y="2753"/>
                </a:lnTo>
                <a:lnTo>
                  <a:pt x="82" y="2751"/>
                </a:lnTo>
                <a:lnTo>
                  <a:pt x="76" y="2749"/>
                </a:lnTo>
                <a:lnTo>
                  <a:pt x="66" y="2748"/>
                </a:lnTo>
                <a:lnTo>
                  <a:pt x="66" y="2748"/>
                </a:lnTo>
                <a:lnTo>
                  <a:pt x="72" y="2752"/>
                </a:lnTo>
                <a:lnTo>
                  <a:pt x="81" y="2757"/>
                </a:lnTo>
                <a:lnTo>
                  <a:pt x="85" y="2759"/>
                </a:lnTo>
                <a:lnTo>
                  <a:pt x="89" y="2759"/>
                </a:lnTo>
                <a:lnTo>
                  <a:pt x="93" y="2759"/>
                </a:lnTo>
                <a:lnTo>
                  <a:pt x="95" y="2757"/>
                </a:lnTo>
                <a:lnTo>
                  <a:pt x="95" y="2757"/>
                </a:lnTo>
                <a:close/>
                <a:moveTo>
                  <a:pt x="17" y="2789"/>
                </a:moveTo>
                <a:lnTo>
                  <a:pt x="17" y="2789"/>
                </a:lnTo>
                <a:lnTo>
                  <a:pt x="23" y="2788"/>
                </a:lnTo>
                <a:lnTo>
                  <a:pt x="28" y="2787"/>
                </a:lnTo>
                <a:lnTo>
                  <a:pt x="33" y="2785"/>
                </a:lnTo>
                <a:lnTo>
                  <a:pt x="36" y="2781"/>
                </a:lnTo>
                <a:lnTo>
                  <a:pt x="39" y="2777"/>
                </a:lnTo>
                <a:lnTo>
                  <a:pt x="41" y="2773"/>
                </a:lnTo>
                <a:lnTo>
                  <a:pt x="44" y="2763"/>
                </a:lnTo>
                <a:lnTo>
                  <a:pt x="44" y="2763"/>
                </a:lnTo>
                <a:lnTo>
                  <a:pt x="37" y="2762"/>
                </a:lnTo>
                <a:lnTo>
                  <a:pt x="32" y="2761"/>
                </a:lnTo>
                <a:lnTo>
                  <a:pt x="25" y="2760"/>
                </a:lnTo>
                <a:lnTo>
                  <a:pt x="19" y="2759"/>
                </a:lnTo>
                <a:lnTo>
                  <a:pt x="19" y="2759"/>
                </a:lnTo>
                <a:lnTo>
                  <a:pt x="19" y="2766"/>
                </a:lnTo>
                <a:lnTo>
                  <a:pt x="18" y="2774"/>
                </a:lnTo>
                <a:lnTo>
                  <a:pt x="17" y="2780"/>
                </a:lnTo>
                <a:lnTo>
                  <a:pt x="17" y="2789"/>
                </a:lnTo>
                <a:lnTo>
                  <a:pt x="17" y="2789"/>
                </a:lnTo>
                <a:close/>
                <a:moveTo>
                  <a:pt x="1731" y="2765"/>
                </a:moveTo>
                <a:lnTo>
                  <a:pt x="1731" y="2765"/>
                </a:lnTo>
                <a:lnTo>
                  <a:pt x="1730" y="2768"/>
                </a:lnTo>
                <a:lnTo>
                  <a:pt x="1731" y="2772"/>
                </a:lnTo>
                <a:lnTo>
                  <a:pt x="1732" y="2775"/>
                </a:lnTo>
                <a:lnTo>
                  <a:pt x="1735" y="2778"/>
                </a:lnTo>
                <a:lnTo>
                  <a:pt x="1739" y="2780"/>
                </a:lnTo>
                <a:lnTo>
                  <a:pt x="1739" y="2780"/>
                </a:lnTo>
                <a:lnTo>
                  <a:pt x="1739" y="2775"/>
                </a:lnTo>
                <a:lnTo>
                  <a:pt x="1742" y="2770"/>
                </a:lnTo>
                <a:lnTo>
                  <a:pt x="1742" y="2767"/>
                </a:lnTo>
                <a:lnTo>
                  <a:pt x="1740" y="2765"/>
                </a:lnTo>
                <a:lnTo>
                  <a:pt x="1739" y="2764"/>
                </a:lnTo>
                <a:lnTo>
                  <a:pt x="1737" y="2763"/>
                </a:lnTo>
                <a:lnTo>
                  <a:pt x="1737" y="2763"/>
                </a:lnTo>
                <a:lnTo>
                  <a:pt x="1736" y="2764"/>
                </a:lnTo>
                <a:lnTo>
                  <a:pt x="1735" y="2765"/>
                </a:lnTo>
                <a:lnTo>
                  <a:pt x="1731" y="2765"/>
                </a:lnTo>
                <a:lnTo>
                  <a:pt x="1731" y="2765"/>
                </a:lnTo>
                <a:close/>
                <a:moveTo>
                  <a:pt x="55" y="2950"/>
                </a:moveTo>
                <a:lnTo>
                  <a:pt x="55" y="2950"/>
                </a:lnTo>
                <a:lnTo>
                  <a:pt x="66" y="2953"/>
                </a:lnTo>
                <a:lnTo>
                  <a:pt x="77" y="2957"/>
                </a:lnTo>
                <a:lnTo>
                  <a:pt x="98" y="2965"/>
                </a:lnTo>
                <a:lnTo>
                  <a:pt x="109" y="2969"/>
                </a:lnTo>
                <a:lnTo>
                  <a:pt x="118" y="2971"/>
                </a:lnTo>
                <a:lnTo>
                  <a:pt x="129" y="2972"/>
                </a:lnTo>
                <a:lnTo>
                  <a:pt x="140" y="2971"/>
                </a:lnTo>
                <a:lnTo>
                  <a:pt x="140" y="2971"/>
                </a:lnTo>
                <a:lnTo>
                  <a:pt x="144" y="2958"/>
                </a:lnTo>
                <a:lnTo>
                  <a:pt x="149" y="2945"/>
                </a:lnTo>
                <a:lnTo>
                  <a:pt x="161" y="2919"/>
                </a:lnTo>
                <a:lnTo>
                  <a:pt x="174" y="2893"/>
                </a:lnTo>
                <a:lnTo>
                  <a:pt x="187" y="2865"/>
                </a:lnTo>
                <a:lnTo>
                  <a:pt x="187" y="2865"/>
                </a:lnTo>
                <a:lnTo>
                  <a:pt x="161" y="2863"/>
                </a:lnTo>
                <a:lnTo>
                  <a:pt x="138" y="2859"/>
                </a:lnTo>
                <a:lnTo>
                  <a:pt x="127" y="2857"/>
                </a:lnTo>
                <a:lnTo>
                  <a:pt x="116" y="2853"/>
                </a:lnTo>
                <a:lnTo>
                  <a:pt x="106" y="2849"/>
                </a:lnTo>
                <a:lnTo>
                  <a:pt x="95" y="2843"/>
                </a:lnTo>
                <a:lnTo>
                  <a:pt x="95" y="2843"/>
                </a:lnTo>
                <a:lnTo>
                  <a:pt x="87" y="2872"/>
                </a:lnTo>
                <a:lnTo>
                  <a:pt x="78" y="2899"/>
                </a:lnTo>
                <a:lnTo>
                  <a:pt x="67" y="2926"/>
                </a:lnTo>
                <a:lnTo>
                  <a:pt x="55" y="2950"/>
                </a:lnTo>
                <a:lnTo>
                  <a:pt x="55" y="2950"/>
                </a:lnTo>
                <a:close/>
                <a:moveTo>
                  <a:pt x="1552" y="2873"/>
                </a:moveTo>
                <a:lnTo>
                  <a:pt x="1552" y="2873"/>
                </a:lnTo>
                <a:lnTo>
                  <a:pt x="1560" y="2887"/>
                </a:lnTo>
                <a:lnTo>
                  <a:pt x="1566" y="2900"/>
                </a:lnTo>
                <a:lnTo>
                  <a:pt x="1579" y="2929"/>
                </a:lnTo>
                <a:lnTo>
                  <a:pt x="1591" y="2957"/>
                </a:lnTo>
                <a:lnTo>
                  <a:pt x="1598" y="2971"/>
                </a:lnTo>
                <a:lnTo>
                  <a:pt x="1606" y="2984"/>
                </a:lnTo>
                <a:lnTo>
                  <a:pt x="1606" y="2984"/>
                </a:lnTo>
                <a:lnTo>
                  <a:pt x="1615" y="2980"/>
                </a:lnTo>
                <a:lnTo>
                  <a:pt x="1627" y="2977"/>
                </a:lnTo>
                <a:lnTo>
                  <a:pt x="1652" y="2974"/>
                </a:lnTo>
                <a:lnTo>
                  <a:pt x="1664" y="2972"/>
                </a:lnTo>
                <a:lnTo>
                  <a:pt x="1675" y="2970"/>
                </a:lnTo>
                <a:lnTo>
                  <a:pt x="1686" y="2967"/>
                </a:lnTo>
                <a:lnTo>
                  <a:pt x="1690" y="2963"/>
                </a:lnTo>
                <a:lnTo>
                  <a:pt x="1694" y="2960"/>
                </a:lnTo>
                <a:lnTo>
                  <a:pt x="1694" y="2960"/>
                </a:lnTo>
                <a:lnTo>
                  <a:pt x="1684" y="2932"/>
                </a:lnTo>
                <a:lnTo>
                  <a:pt x="1674" y="2903"/>
                </a:lnTo>
                <a:lnTo>
                  <a:pt x="1663" y="2876"/>
                </a:lnTo>
                <a:lnTo>
                  <a:pt x="1657" y="2863"/>
                </a:lnTo>
                <a:lnTo>
                  <a:pt x="1649" y="2850"/>
                </a:lnTo>
                <a:lnTo>
                  <a:pt x="1649" y="2850"/>
                </a:lnTo>
                <a:lnTo>
                  <a:pt x="1645" y="2855"/>
                </a:lnTo>
                <a:lnTo>
                  <a:pt x="1640" y="2859"/>
                </a:lnTo>
                <a:lnTo>
                  <a:pt x="1634" y="2863"/>
                </a:lnTo>
                <a:lnTo>
                  <a:pt x="1629" y="2865"/>
                </a:lnTo>
                <a:lnTo>
                  <a:pt x="1617" y="2868"/>
                </a:lnTo>
                <a:lnTo>
                  <a:pt x="1606" y="2870"/>
                </a:lnTo>
                <a:lnTo>
                  <a:pt x="1580" y="2871"/>
                </a:lnTo>
                <a:lnTo>
                  <a:pt x="1566" y="2872"/>
                </a:lnTo>
                <a:lnTo>
                  <a:pt x="1552" y="2873"/>
                </a:lnTo>
                <a:lnTo>
                  <a:pt x="1552" y="2873"/>
                </a:lnTo>
                <a:close/>
                <a:moveTo>
                  <a:pt x="51" y="3027"/>
                </a:moveTo>
                <a:lnTo>
                  <a:pt x="51" y="3027"/>
                </a:lnTo>
                <a:lnTo>
                  <a:pt x="55" y="3024"/>
                </a:lnTo>
                <a:lnTo>
                  <a:pt x="61" y="3023"/>
                </a:lnTo>
                <a:lnTo>
                  <a:pt x="65" y="3023"/>
                </a:lnTo>
                <a:lnTo>
                  <a:pt x="68" y="3024"/>
                </a:lnTo>
                <a:lnTo>
                  <a:pt x="70" y="3027"/>
                </a:lnTo>
                <a:lnTo>
                  <a:pt x="70" y="3027"/>
                </a:lnTo>
                <a:lnTo>
                  <a:pt x="69" y="3029"/>
                </a:lnTo>
                <a:lnTo>
                  <a:pt x="69" y="3031"/>
                </a:lnTo>
                <a:lnTo>
                  <a:pt x="68" y="3033"/>
                </a:lnTo>
                <a:lnTo>
                  <a:pt x="68" y="3035"/>
                </a:lnTo>
                <a:lnTo>
                  <a:pt x="68" y="3035"/>
                </a:lnTo>
                <a:lnTo>
                  <a:pt x="76" y="3038"/>
                </a:lnTo>
                <a:lnTo>
                  <a:pt x="85" y="3042"/>
                </a:lnTo>
                <a:lnTo>
                  <a:pt x="103" y="3046"/>
                </a:lnTo>
                <a:lnTo>
                  <a:pt x="103" y="3046"/>
                </a:lnTo>
                <a:lnTo>
                  <a:pt x="120" y="3019"/>
                </a:lnTo>
                <a:lnTo>
                  <a:pt x="127" y="3005"/>
                </a:lnTo>
                <a:lnTo>
                  <a:pt x="133" y="2990"/>
                </a:lnTo>
                <a:lnTo>
                  <a:pt x="133" y="2990"/>
                </a:lnTo>
                <a:lnTo>
                  <a:pt x="124" y="2990"/>
                </a:lnTo>
                <a:lnTo>
                  <a:pt x="113" y="2988"/>
                </a:lnTo>
                <a:lnTo>
                  <a:pt x="91" y="2982"/>
                </a:lnTo>
                <a:lnTo>
                  <a:pt x="68" y="2975"/>
                </a:lnTo>
                <a:lnTo>
                  <a:pt x="57" y="2973"/>
                </a:lnTo>
                <a:lnTo>
                  <a:pt x="47" y="2971"/>
                </a:lnTo>
                <a:lnTo>
                  <a:pt x="47" y="2971"/>
                </a:lnTo>
                <a:lnTo>
                  <a:pt x="42" y="2987"/>
                </a:lnTo>
                <a:lnTo>
                  <a:pt x="40" y="2995"/>
                </a:lnTo>
                <a:lnTo>
                  <a:pt x="39" y="3004"/>
                </a:lnTo>
                <a:lnTo>
                  <a:pt x="39" y="3012"/>
                </a:lnTo>
                <a:lnTo>
                  <a:pt x="40" y="3019"/>
                </a:lnTo>
                <a:lnTo>
                  <a:pt x="42" y="3021"/>
                </a:lnTo>
                <a:lnTo>
                  <a:pt x="44" y="3023"/>
                </a:lnTo>
                <a:lnTo>
                  <a:pt x="47" y="3025"/>
                </a:lnTo>
                <a:lnTo>
                  <a:pt x="51" y="3027"/>
                </a:lnTo>
                <a:lnTo>
                  <a:pt x="51" y="3027"/>
                </a:lnTo>
                <a:close/>
                <a:moveTo>
                  <a:pt x="1705" y="2982"/>
                </a:moveTo>
                <a:lnTo>
                  <a:pt x="1705" y="2982"/>
                </a:lnTo>
                <a:lnTo>
                  <a:pt x="1694" y="2986"/>
                </a:lnTo>
                <a:lnTo>
                  <a:pt x="1684" y="2989"/>
                </a:lnTo>
                <a:lnTo>
                  <a:pt x="1661" y="2992"/>
                </a:lnTo>
                <a:lnTo>
                  <a:pt x="1639" y="2995"/>
                </a:lnTo>
                <a:lnTo>
                  <a:pt x="1627" y="2998"/>
                </a:lnTo>
                <a:lnTo>
                  <a:pt x="1616" y="3001"/>
                </a:lnTo>
                <a:lnTo>
                  <a:pt x="1616" y="3001"/>
                </a:lnTo>
                <a:lnTo>
                  <a:pt x="1630" y="3035"/>
                </a:lnTo>
                <a:lnTo>
                  <a:pt x="1638" y="3052"/>
                </a:lnTo>
                <a:lnTo>
                  <a:pt x="1643" y="3060"/>
                </a:lnTo>
                <a:lnTo>
                  <a:pt x="1647" y="3067"/>
                </a:lnTo>
                <a:lnTo>
                  <a:pt x="1647" y="3067"/>
                </a:lnTo>
                <a:lnTo>
                  <a:pt x="1669" y="3062"/>
                </a:lnTo>
                <a:lnTo>
                  <a:pt x="1690" y="3058"/>
                </a:lnTo>
                <a:lnTo>
                  <a:pt x="1700" y="3054"/>
                </a:lnTo>
                <a:lnTo>
                  <a:pt x="1708" y="3051"/>
                </a:lnTo>
                <a:lnTo>
                  <a:pt x="1716" y="3046"/>
                </a:lnTo>
                <a:lnTo>
                  <a:pt x="1722" y="3039"/>
                </a:lnTo>
                <a:lnTo>
                  <a:pt x="1722" y="3039"/>
                </a:lnTo>
                <a:lnTo>
                  <a:pt x="1720" y="3023"/>
                </a:lnTo>
                <a:lnTo>
                  <a:pt x="1716" y="3008"/>
                </a:lnTo>
                <a:lnTo>
                  <a:pt x="1710" y="2994"/>
                </a:lnTo>
                <a:lnTo>
                  <a:pt x="1705" y="2982"/>
                </a:lnTo>
                <a:lnTo>
                  <a:pt x="1705" y="2982"/>
                </a:lnTo>
                <a:close/>
                <a:moveTo>
                  <a:pt x="47" y="3085"/>
                </a:moveTo>
                <a:lnTo>
                  <a:pt x="47" y="3085"/>
                </a:lnTo>
                <a:lnTo>
                  <a:pt x="49" y="3086"/>
                </a:lnTo>
                <a:lnTo>
                  <a:pt x="50" y="3086"/>
                </a:lnTo>
                <a:lnTo>
                  <a:pt x="53" y="3089"/>
                </a:lnTo>
                <a:lnTo>
                  <a:pt x="56" y="3091"/>
                </a:lnTo>
                <a:lnTo>
                  <a:pt x="58" y="3091"/>
                </a:lnTo>
                <a:lnTo>
                  <a:pt x="62" y="3090"/>
                </a:lnTo>
                <a:lnTo>
                  <a:pt x="62" y="3090"/>
                </a:lnTo>
                <a:lnTo>
                  <a:pt x="66" y="3083"/>
                </a:lnTo>
                <a:lnTo>
                  <a:pt x="69" y="3075"/>
                </a:lnTo>
                <a:lnTo>
                  <a:pt x="77" y="3059"/>
                </a:lnTo>
                <a:lnTo>
                  <a:pt x="77" y="3059"/>
                </a:lnTo>
                <a:lnTo>
                  <a:pt x="71" y="3056"/>
                </a:lnTo>
                <a:lnTo>
                  <a:pt x="67" y="3054"/>
                </a:lnTo>
                <a:lnTo>
                  <a:pt x="64" y="3053"/>
                </a:lnTo>
                <a:lnTo>
                  <a:pt x="59" y="3050"/>
                </a:lnTo>
                <a:lnTo>
                  <a:pt x="59" y="3050"/>
                </a:lnTo>
                <a:lnTo>
                  <a:pt x="55" y="3059"/>
                </a:lnTo>
                <a:lnTo>
                  <a:pt x="52" y="3066"/>
                </a:lnTo>
                <a:lnTo>
                  <a:pt x="48" y="3076"/>
                </a:lnTo>
                <a:lnTo>
                  <a:pt x="47" y="3080"/>
                </a:lnTo>
                <a:lnTo>
                  <a:pt x="47" y="3085"/>
                </a:lnTo>
                <a:lnTo>
                  <a:pt x="47" y="3085"/>
                </a:lnTo>
                <a:close/>
                <a:moveTo>
                  <a:pt x="1686" y="3080"/>
                </a:moveTo>
                <a:lnTo>
                  <a:pt x="1686" y="3080"/>
                </a:lnTo>
                <a:lnTo>
                  <a:pt x="1687" y="3084"/>
                </a:lnTo>
                <a:lnTo>
                  <a:pt x="1687" y="3089"/>
                </a:lnTo>
                <a:lnTo>
                  <a:pt x="1691" y="3098"/>
                </a:lnTo>
                <a:lnTo>
                  <a:pt x="1697" y="3106"/>
                </a:lnTo>
                <a:lnTo>
                  <a:pt x="1703" y="3113"/>
                </a:lnTo>
                <a:lnTo>
                  <a:pt x="1703" y="3113"/>
                </a:lnTo>
                <a:lnTo>
                  <a:pt x="1706" y="3104"/>
                </a:lnTo>
                <a:lnTo>
                  <a:pt x="1710" y="3094"/>
                </a:lnTo>
                <a:lnTo>
                  <a:pt x="1710" y="3089"/>
                </a:lnTo>
                <a:lnTo>
                  <a:pt x="1710" y="3083"/>
                </a:lnTo>
                <a:lnTo>
                  <a:pt x="1709" y="3078"/>
                </a:lnTo>
                <a:lnTo>
                  <a:pt x="1707" y="3074"/>
                </a:lnTo>
                <a:lnTo>
                  <a:pt x="1707" y="3074"/>
                </a:lnTo>
                <a:lnTo>
                  <a:pt x="1698" y="3077"/>
                </a:lnTo>
                <a:lnTo>
                  <a:pt x="1686" y="3080"/>
                </a:lnTo>
                <a:lnTo>
                  <a:pt x="1686" y="3080"/>
                </a:lnTo>
                <a:close/>
              </a:path>
            </a:pathLst>
          </a:custGeom>
          <a:solidFill>
            <a:schemeClr val="tx1">
              <a:lumMod val="75000"/>
              <a:lumOff val="25000"/>
            </a:schemeClr>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9" name="文本框 18">
            <a:extLst>
              <a:ext uri="{FF2B5EF4-FFF2-40B4-BE49-F238E27FC236}">
                <a16:creationId xmlns:a16="http://schemas.microsoft.com/office/drawing/2014/main" id="{6BCCA929-874C-31B9-CA6F-49F75E4B3836}"/>
              </a:ext>
            </a:extLst>
          </p:cNvPr>
          <p:cNvSpPr txBox="1"/>
          <p:nvPr/>
        </p:nvSpPr>
        <p:spPr>
          <a:xfrm>
            <a:off x="5893413" y="1778712"/>
            <a:ext cx="6097554" cy="923330"/>
          </a:xfrm>
          <a:prstGeom prst="rect">
            <a:avLst/>
          </a:prstGeom>
          <a:noFill/>
        </p:spPr>
        <p:txBody>
          <a:bodyPr wrap="square">
            <a:spAutoFit/>
          </a:bodyPr>
          <a:lstStyle/>
          <a:p>
            <a:r>
              <a:rPr lang="zh-CN" altLang="zh-CN" sz="1800" kern="100">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1800" kern="100">
                <a:effectLst/>
                <a:latin typeface="Times New Roman" panose="02020603050405020304" pitchFamily="18" charset="0"/>
                <a:ea typeface="黑体" panose="02010609060101010101" pitchFamily="49" charset="-122"/>
              </a:rPr>
              <a:t>1</a:t>
            </a:r>
            <a:r>
              <a:rPr lang="zh-CN" altLang="zh-CN" sz="1800" kern="10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1800" kern="100">
                <a:effectLst/>
                <a:ea typeface="黑体" panose="02010609060101010101" pitchFamily="49" charset="-122"/>
                <a:cs typeface="Times New Roman" panose="02020603050405020304" pitchFamily="18" charset="0"/>
              </a:rPr>
              <a:t>预处理阶段</a:t>
            </a:r>
            <a:r>
              <a:rPr lang="en-US" altLang="zh-CN" sz="1800" kern="100">
                <a:effectLst/>
                <a:ea typeface="黑体" panose="02010609060101010101" pitchFamily="49" charset="-122"/>
                <a:cs typeface="Times New Roman" panose="02020603050405020304" pitchFamily="18" charset="0"/>
              </a:rPr>
              <a:t>    </a:t>
            </a:r>
            <a:r>
              <a:rPr lang="zh-CN" altLang="zh-CN" sz="1800" kern="100">
                <a:effectLst/>
                <a:ea typeface="宋体" panose="02010600030101010101" pitchFamily="2" charset="-122"/>
                <a:cs typeface="Times New Roman" panose="02020603050405020304" pitchFamily="18" charset="0"/>
              </a:rPr>
              <a:t>对</a:t>
            </a:r>
            <a:r>
              <a:rPr lang="en-US" altLang="zh-CN" sz="1800" kern="100">
                <a:effectLst/>
                <a:latin typeface="Times New Roman" panose="02020603050405020304" pitchFamily="18" charset="0"/>
                <a:ea typeface="宋体" panose="02010600030101010101" pitchFamily="2" charset="-122"/>
              </a:rPr>
              <a:t>IMU</a:t>
            </a:r>
            <a:r>
              <a:rPr lang="zh-CN" altLang="zh-CN" sz="1800" kern="100">
                <a:effectLst/>
                <a:ea typeface="宋体" panose="02010600030101010101" pitchFamily="2" charset="-122"/>
                <a:cs typeface="Times New Roman" panose="02020603050405020304" pitchFamily="18" charset="0"/>
              </a:rPr>
              <a:t>传感器数据进行预积分操作。这包括对从</a:t>
            </a:r>
            <a:r>
              <a:rPr lang="en-US" altLang="zh-CN" sz="1800" kern="100">
                <a:effectLst/>
                <a:latin typeface="Times New Roman" panose="02020603050405020304" pitchFamily="18" charset="0"/>
                <a:ea typeface="宋体" panose="02010600030101010101" pitchFamily="2" charset="-122"/>
              </a:rPr>
              <a:t>IMU</a:t>
            </a:r>
            <a:r>
              <a:rPr lang="zh-CN" altLang="zh-CN" sz="1800" kern="100">
                <a:effectLst/>
                <a:ea typeface="宋体" panose="02010600030101010101" pitchFamily="2" charset="-122"/>
                <a:cs typeface="Times New Roman" panose="02020603050405020304" pitchFamily="18" charset="0"/>
              </a:rPr>
              <a:t>传感器获取的加速度和角速度数据进行积分，以计算出无人机的姿态信息、速度和位移。</a:t>
            </a:r>
            <a:endParaRPr lang="zh-CN" altLang="en-US"/>
          </a:p>
        </p:txBody>
      </p:sp>
      <p:sp>
        <p:nvSpPr>
          <p:cNvPr id="23" name="文本框 22">
            <a:extLst>
              <a:ext uri="{FF2B5EF4-FFF2-40B4-BE49-F238E27FC236}">
                <a16:creationId xmlns:a16="http://schemas.microsoft.com/office/drawing/2014/main" id="{498F240C-C949-53CA-1E1E-086539795F14}"/>
              </a:ext>
            </a:extLst>
          </p:cNvPr>
          <p:cNvSpPr txBox="1"/>
          <p:nvPr/>
        </p:nvSpPr>
        <p:spPr>
          <a:xfrm>
            <a:off x="5893413" y="3021144"/>
            <a:ext cx="6097554" cy="2031325"/>
          </a:xfrm>
          <a:prstGeom prst="rect">
            <a:avLst/>
          </a:prstGeom>
          <a:noFill/>
        </p:spPr>
        <p:txBody>
          <a:bodyPr wrap="square">
            <a:spAutoFit/>
          </a:bodyPr>
          <a:lstStyle/>
          <a:p>
            <a:r>
              <a:rPr lang="zh-CN" altLang="zh-CN" sz="1800" kern="100">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1800" kern="100">
                <a:effectLst/>
                <a:latin typeface="Times New Roman" panose="02020603050405020304" pitchFamily="18" charset="0"/>
                <a:ea typeface="黑体" panose="02010609060101010101" pitchFamily="49" charset="-122"/>
              </a:rPr>
              <a:t>2</a:t>
            </a:r>
            <a:r>
              <a:rPr lang="zh-CN" altLang="zh-CN" sz="1800" kern="10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1800" kern="100">
                <a:effectLst/>
                <a:ea typeface="黑体" panose="02010609060101010101" pitchFamily="49" charset="-122"/>
                <a:cs typeface="Times New Roman" panose="02020603050405020304" pitchFamily="18" charset="0"/>
              </a:rPr>
              <a:t>初始化阶段</a:t>
            </a:r>
            <a:r>
              <a:rPr lang="zh-CN" altLang="zh-CN" sz="1800" kern="100">
                <a:effectLst/>
                <a:ea typeface="宋体" panose="02010600030101010101" pitchFamily="2" charset="-122"/>
                <a:cs typeface="Times New Roman" panose="02020603050405020304" pitchFamily="18" charset="0"/>
              </a:rPr>
              <a:t> </a:t>
            </a:r>
            <a:r>
              <a:rPr lang="en-US" altLang="zh-CN" sz="1800" kern="100">
                <a:effectLst/>
                <a:ea typeface="宋体" panose="02010600030101010101" pitchFamily="2" charset="-122"/>
                <a:cs typeface="Times New Roman" panose="02020603050405020304" pitchFamily="18" charset="0"/>
              </a:rPr>
              <a:t>   </a:t>
            </a:r>
            <a:r>
              <a:rPr lang="zh-CN" altLang="zh-CN" sz="1800" kern="100">
                <a:effectLst/>
                <a:ea typeface="宋体" panose="02010600030101010101" pitchFamily="2" charset="-122"/>
                <a:cs typeface="Times New Roman" panose="02020603050405020304" pitchFamily="18" charset="0"/>
              </a:rPr>
              <a:t>在这个阶段中主要用于为状态估计系统提供一组起始状态信息。这些初始状态信息包括了</a:t>
            </a:r>
            <a:r>
              <a:rPr lang="en-US" altLang="zh-CN" sz="1800" kern="100">
                <a:effectLst/>
                <a:latin typeface="Times New Roman" panose="02020603050405020304" pitchFamily="18" charset="0"/>
                <a:ea typeface="宋体" panose="02010600030101010101" pitchFamily="2" charset="-122"/>
              </a:rPr>
              <a:t>IMU</a:t>
            </a:r>
            <a:r>
              <a:rPr lang="zh-CN" altLang="zh-CN" sz="1800" kern="100">
                <a:effectLst/>
                <a:ea typeface="宋体" panose="02010600030101010101" pitchFamily="2" charset="-122"/>
                <a:cs typeface="Times New Roman" panose="02020603050405020304" pitchFamily="18" charset="0"/>
              </a:rPr>
              <a:t>传感器坐标系和摄像头传感器坐标系之间的相对外参关系，以及初始窗口内每个图像帧的位姿、速度、</a:t>
            </a:r>
            <a:r>
              <a:rPr lang="en-US" altLang="zh-CN" sz="1800" kern="100">
                <a:effectLst/>
                <a:latin typeface="Times New Roman" panose="02020603050405020304" pitchFamily="18" charset="0"/>
                <a:ea typeface="宋体" panose="02010600030101010101" pitchFamily="2" charset="-122"/>
              </a:rPr>
              <a:t>IMU</a:t>
            </a:r>
            <a:r>
              <a:rPr lang="zh-CN" altLang="zh-CN" sz="1800" kern="100">
                <a:effectLst/>
                <a:ea typeface="宋体" panose="02010600030101010101" pitchFamily="2" charset="-122"/>
                <a:cs typeface="Times New Roman" panose="02020603050405020304" pitchFamily="18" charset="0"/>
              </a:rPr>
              <a:t>传感器的测量偏置，以及特征点的深度等重要状态数据。这一阶段的目的在于建立状态估计系统的初始参考点，为后续的定位和导航任务提供一个可靠的起点。</a:t>
            </a:r>
            <a:endParaRPr lang="zh-CN" altLang="en-US"/>
          </a:p>
        </p:txBody>
      </p:sp>
      <p:sp>
        <p:nvSpPr>
          <p:cNvPr id="26" name="文本框 25">
            <a:extLst>
              <a:ext uri="{FF2B5EF4-FFF2-40B4-BE49-F238E27FC236}">
                <a16:creationId xmlns:a16="http://schemas.microsoft.com/office/drawing/2014/main" id="{DB95AD99-61CA-0884-7516-212814AA3EB1}"/>
              </a:ext>
            </a:extLst>
          </p:cNvPr>
          <p:cNvSpPr txBox="1"/>
          <p:nvPr/>
        </p:nvSpPr>
        <p:spPr>
          <a:xfrm>
            <a:off x="5893413" y="5371571"/>
            <a:ext cx="6097554" cy="923330"/>
          </a:xfrm>
          <a:prstGeom prst="rect">
            <a:avLst/>
          </a:prstGeom>
          <a:noFill/>
        </p:spPr>
        <p:txBody>
          <a:bodyPr wrap="square">
            <a:spAutoFit/>
          </a:bodyPr>
          <a:lstStyle/>
          <a:p>
            <a:r>
              <a:rPr lang="zh-CN" altLang="zh-CN" sz="1800" kern="100">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1800" kern="100">
                <a:effectLst/>
                <a:latin typeface="Times New Roman" panose="02020603050405020304" pitchFamily="18" charset="0"/>
                <a:ea typeface="黑体" panose="02010609060101010101" pitchFamily="49" charset="-122"/>
              </a:rPr>
              <a:t>3</a:t>
            </a:r>
            <a:r>
              <a:rPr lang="zh-CN" altLang="zh-CN" sz="1800" kern="10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1800" kern="100">
                <a:effectLst/>
                <a:ea typeface="黑体" panose="02010609060101010101" pitchFamily="49" charset="-122"/>
                <a:cs typeface="Times New Roman" panose="02020603050405020304" pitchFamily="18" charset="0"/>
              </a:rPr>
              <a:t>数据融合阶段</a:t>
            </a:r>
            <a:r>
              <a:rPr lang="zh-CN" altLang="zh-CN" sz="1800" kern="100">
                <a:effectLst/>
                <a:ea typeface="宋体" panose="02010600030101010101" pitchFamily="2" charset="-122"/>
                <a:cs typeface="Times New Roman" panose="02020603050405020304" pitchFamily="18" charset="0"/>
              </a:rPr>
              <a:t> </a:t>
            </a:r>
            <a:r>
              <a:rPr lang="en-US" altLang="zh-CN" sz="1800" kern="100">
                <a:effectLst/>
                <a:ea typeface="宋体" panose="02010600030101010101" pitchFamily="2" charset="-122"/>
                <a:cs typeface="Times New Roman" panose="02020603050405020304" pitchFamily="18" charset="0"/>
              </a:rPr>
              <a:t>   </a:t>
            </a:r>
            <a:r>
              <a:rPr lang="zh-CN" altLang="zh-CN" sz="1800" kern="100">
                <a:effectLst/>
                <a:ea typeface="宋体" panose="02010600030101010101" pitchFamily="2" charset="-122"/>
                <a:cs typeface="Times New Roman" panose="02020603050405020304" pitchFamily="18" charset="0"/>
              </a:rPr>
              <a:t>在这个阶段，主要通过扩展卡尔曼滤波的方法将预处理过得</a:t>
            </a:r>
            <a:r>
              <a:rPr lang="en-US" altLang="zh-CN" sz="1800" kern="100">
                <a:effectLst/>
                <a:latin typeface="Times New Roman" panose="02020603050405020304" pitchFamily="18" charset="0"/>
                <a:ea typeface="宋体" panose="02010600030101010101" pitchFamily="2" charset="-122"/>
              </a:rPr>
              <a:t>IMU</a:t>
            </a:r>
            <a:r>
              <a:rPr lang="zh-CN" altLang="zh-CN" sz="1800" kern="100">
                <a:effectLst/>
                <a:ea typeface="宋体" panose="02010600030101010101" pitchFamily="2" charset="-122"/>
                <a:cs typeface="Times New Roman" panose="02020603050405020304" pitchFamily="18" charset="0"/>
              </a:rPr>
              <a:t>数据和双目视觉里程计的数据进行融合，实现较高精度的双目视觉惯性里程计</a:t>
            </a:r>
            <a:endParaRPr lang="zh-CN" altLang="en-US"/>
          </a:p>
        </p:txBody>
      </p:sp>
    </p:spTree>
    <p:extLst>
      <p:ext uri="{BB962C8B-B14F-4D97-AF65-F5344CB8AC3E}">
        <p14:creationId xmlns:p14="http://schemas.microsoft.com/office/powerpoint/2010/main" val="26903496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randombar(horizontal)">
                                      <p:cBhvr>
                                        <p:cTn id="21" dur="500"/>
                                        <p:tgtEl>
                                          <p:spTgt spid="23"/>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randombar(horizontal)">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4" grpId="0" animBg="1"/>
      <p:bldP spid="19" grpId="0"/>
      <p:bldP spid="23"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717AB6C3-3D3A-45A3-BA54-35A4FBAFE73A}"/>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harpenSoften amount="-25000"/>
                    </a14:imgEffect>
                    <a14:imgEffect>
                      <a14:colorTemperature colorTemp="7200"/>
                    </a14:imgEffect>
                    <a14:imgEffect>
                      <a14:brightnessContrast bright="13000" contrast="-20000"/>
                    </a14:imgEffect>
                  </a14:imgLayer>
                </a14:imgProps>
              </a:ext>
              <a:ext uri="{28A0092B-C50C-407E-A947-70E740481C1C}">
                <a14:useLocalDpi xmlns:a14="http://schemas.microsoft.com/office/drawing/2010/main" val="0"/>
              </a:ext>
            </a:extLst>
          </a:blip>
          <a:stretch>
            <a:fillRect/>
          </a:stretch>
        </p:blipFill>
        <p:spPr>
          <a:xfrm>
            <a:off x="0" y="0"/>
            <a:ext cx="12192000" cy="6853382"/>
          </a:xfrm>
        </p:spPr>
      </p:pic>
      <p:pic>
        <p:nvPicPr>
          <p:cNvPr id="30" name="图片 29">
            <a:extLst>
              <a:ext uri="{FF2B5EF4-FFF2-40B4-BE49-F238E27FC236}">
                <a16:creationId xmlns:a16="http://schemas.microsoft.com/office/drawing/2014/main" id="{0A41BF7F-5CC2-40E6-94E7-59024599A7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31" name="图片 30">
            <a:extLst>
              <a:ext uri="{FF2B5EF4-FFF2-40B4-BE49-F238E27FC236}">
                <a16:creationId xmlns:a16="http://schemas.microsoft.com/office/drawing/2014/main" id="{E019D344-5998-4133-B751-AD9219BB912C}"/>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32" name="图片 31">
            <a:extLst>
              <a:ext uri="{FF2B5EF4-FFF2-40B4-BE49-F238E27FC236}">
                <a16:creationId xmlns:a16="http://schemas.microsoft.com/office/drawing/2014/main" id="{B8212C45-343D-4E95-8958-1C3837AF176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33" name="矩形 32">
            <a:extLst>
              <a:ext uri="{FF2B5EF4-FFF2-40B4-BE49-F238E27FC236}">
                <a16:creationId xmlns:a16="http://schemas.microsoft.com/office/drawing/2014/main" id="{BF807F53-641E-4E66-8C07-91CA28AC48EA}"/>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a:extLst>
              <a:ext uri="{FF2B5EF4-FFF2-40B4-BE49-F238E27FC236}">
                <a16:creationId xmlns:a16="http://schemas.microsoft.com/office/drawing/2014/main" id="{82512B19-28D7-4C89-9F1A-02BC88C8974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FFE82C8E-61DE-921D-8EF5-3E1E0D63B66F}"/>
              </a:ext>
            </a:extLst>
          </p:cNvPr>
          <p:cNvSpPr txBox="1"/>
          <p:nvPr/>
        </p:nvSpPr>
        <p:spPr>
          <a:xfrm>
            <a:off x="6560741" y="642956"/>
            <a:ext cx="4271615" cy="892552"/>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4.3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基于双目视觉惯性里程计和</a:t>
            </a:r>
            <a:r>
              <a:rPr lang="en-US" altLang="zh-CN" sz="2400">
                <a:solidFill>
                  <a:srgbClr val="000000"/>
                </a:solidFill>
                <a:effectLst/>
                <a:latin typeface="宋体" panose="02010600030101010101" pitchFamily="2" charset="-122"/>
                <a:ea typeface="宋体" panose="02010600030101010101" pitchFamily="2" charset="-122"/>
              </a:rPr>
              <a:t>GPS</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数据融合的研究方案</a:t>
            </a:r>
            <a:endParaRPr lang="zh-CN" altLang="en-US" sz="2400">
              <a:latin typeface="宋体" panose="02010600030101010101" pitchFamily="2" charset="-122"/>
              <a:ea typeface="宋体" panose="02010600030101010101" pitchFamily="2" charset="-122"/>
            </a:endParaRPr>
          </a:p>
        </p:txBody>
      </p:sp>
      <p:sp>
        <p:nvSpPr>
          <p:cNvPr id="4" name="Freeform 18">
            <a:extLst>
              <a:ext uri="{FF2B5EF4-FFF2-40B4-BE49-F238E27FC236}">
                <a16:creationId xmlns:a16="http://schemas.microsoft.com/office/drawing/2014/main" id="{3373A0C2-3E84-2E81-4B0A-F84724A947AC}"/>
              </a:ext>
            </a:extLst>
          </p:cNvPr>
          <p:cNvSpPr>
            <a:spLocks noEditPoints="1"/>
          </p:cNvSpPr>
          <p:nvPr/>
        </p:nvSpPr>
        <p:spPr bwMode="auto">
          <a:xfrm flipH="1">
            <a:off x="122218" y="3138894"/>
            <a:ext cx="2475753" cy="3714776"/>
          </a:xfrm>
          <a:custGeom>
            <a:avLst/>
            <a:gdLst/>
            <a:ahLst/>
            <a:cxnLst>
              <a:cxn ang="0">
                <a:pos x="1708" y="1519"/>
              </a:cxn>
              <a:cxn ang="0">
                <a:pos x="1498" y="1538"/>
              </a:cxn>
              <a:cxn ang="0">
                <a:pos x="1122" y="1297"/>
              </a:cxn>
              <a:cxn ang="0">
                <a:pos x="1752" y="2807"/>
              </a:cxn>
              <a:cxn ang="0">
                <a:pos x="1610" y="3038"/>
              </a:cxn>
              <a:cxn ang="0">
                <a:pos x="919" y="2695"/>
              </a:cxn>
              <a:cxn ang="0">
                <a:pos x="762" y="2440"/>
              </a:cxn>
              <a:cxn ang="0">
                <a:pos x="142" y="3023"/>
              </a:cxn>
              <a:cxn ang="0">
                <a:pos x="62" y="2765"/>
              </a:cxn>
              <a:cxn ang="0">
                <a:pos x="446" y="1828"/>
              </a:cxn>
              <a:cxn ang="0">
                <a:pos x="716" y="1199"/>
              </a:cxn>
              <a:cxn ang="0">
                <a:pos x="224" y="248"/>
              </a:cxn>
              <a:cxn ang="0">
                <a:pos x="1016" y="544"/>
              </a:cxn>
              <a:cxn ang="0">
                <a:pos x="1380" y="798"/>
              </a:cxn>
              <a:cxn ang="0">
                <a:pos x="1798" y="1157"/>
              </a:cxn>
              <a:cxn ang="0">
                <a:pos x="2122" y="1197"/>
              </a:cxn>
              <a:cxn ang="0">
                <a:pos x="1995" y="1323"/>
              </a:cxn>
              <a:cxn ang="0">
                <a:pos x="2117" y="1563"/>
              </a:cxn>
              <a:cxn ang="0">
                <a:pos x="373" y="58"/>
              </a:cxn>
              <a:cxn ang="0">
                <a:pos x="664" y="308"/>
              </a:cxn>
              <a:cxn ang="0">
                <a:pos x="835" y="453"/>
              </a:cxn>
              <a:cxn ang="0">
                <a:pos x="1115" y="723"/>
              </a:cxn>
              <a:cxn ang="0">
                <a:pos x="968" y="813"/>
              </a:cxn>
              <a:cxn ang="0">
                <a:pos x="1322" y="790"/>
              </a:cxn>
              <a:cxn ang="0">
                <a:pos x="835" y="848"/>
              </a:cxn>
              <a:cxn ang="0">
                <a:pos x="1122" y="1355"/>
              </a:cxn>
              <a:cxn ang="0">
                <a:pos x="864" y="960"/>
              </a:cxn>
              <a:cxn ang="0">
                <a:pos x="980" y="1318"/>
              </a:cxn>
              <a:cxn ang="0">
                <a:pos x="1336" y="939"/>
              </a:cxn>
              <a:cxn ang="0">
                <a:pos x="940" y="994"/>
              </a:cxn>
              <a:cxn ang="0">
                <a:pos x="1051" y="1082"/>
              </a:cxn>
              <a:cxn ang="0">
                <a:pos x="731" y="1126"/>
              </a:cxn>
              <a:cxn ang="0">
                <a:pos x="1329" y="1221"/>
              </a:cxn>
              <a:cxn ang="0">
                <a:pos x="830" y="1141"/>
              </a:cxn>
              <a:cxn ang="0">
                <a:pos x="1119" y="1174"/>
              </a:cxn>
              <a:cxn ang="0">
                <a:pos x="739" y="1202"/>
              </a:cxn>
              <a:cxn ang="0">
                <a:pos x="2048" y="1309"/>
              </a:cxn>
              <a:cxn ang="0">
                <a:pos x="889" y="1308"/>
              </a:cxn>
              <a:cxn ang="0">
                <a:pos x="820" y="1338"/>
              </a:cxn>
              <a:cxn ang="0">
                <a:pos x="550" y="1953"/>
              </a:cxn>
              <a:cxn ang="0">
                <a:pos x="789" y="1369"/>
              </a:cxn>
              <a:cxn ang="0">
                <a:pos x="1074" y="1624"/>
              </a:cxn>
              <a:cxn ang="0">
                <a:pos x="174" y="2631"/>
              </a:cxn>
              <a:cxn ang="0">
                <a:pos x="455" y="2024"/>
              </a:cxn>
              <a:cxn ang="0">
                <a:pos x="467" y="2126"/>
              </a:cxn>
              <a:cxn ang="0">
                <a:pos x="1464" y="2673"/>
              </a:cxn>
              <a:cxn ang="0">
                <a:pos x="1114" y="1510"/>
              </a:cxn>
              <a:cxn ang="0">
                <a:pos x="1265" y="1740"/>
              </a:cxn>
              <a:cxn ang="0">
                <a:pos x="1694" y="1455"/>
              </a:cxn>
              <a:cxn ang="0">
                <a:pos x="1846" y="1491"/>
              </a:cxn>
              <a:cxn ang="0">
                <a:pos x="2097" y="1535"/>
              </a:cxn>
              <a:cxn ang="0">
                <a:pos x="1922" y="1552"/>
              </a:cxn>
              <a:cxn ang="0">
                <a:pos x="1460" y="1621"/>
              </a:cxn>
              <a:cxn ang="0">
                <a:pos x="919" y="2350"/>
              </a:cxn>
              <a:cxn ang="0">
                <a:pos x="1238" y="2292"/>
              </a:cxn>
              <a:cxn ang="0">
                <a:pos x="876" y="2412"/>
              </a:cxn>
              <a:cxn ang="0">
                <a:pos x="729" y="2463"/>
              </a:cxn>
              <a:cxn ang="0">
                <a:pos x="930" y="2625"/>
              </a:cxn>
              <a:cxn ang="0">
                <a:pos x="1610" y="2849"/>
              </a:cxn>
              <a:cxn ang="0">
                <a:pos x="214" y="2843"/>
              </a:cxn>
              <a:cxn ang="0">
                <a:pos x="37" y="2762"/>
              </a:cxn>
              <a:cxn ang="0">
                <a:pos x="1634" y="2863"/>
              </a:cxn>
              <a:cxn ang="0">
                <a:pos x="77" y="3059"/>
              </a:cxn>
            </a:cxnLst>
            <a:rect l="0" t="0" r="r" b="b"/>
            <a:pathLst>
              <a:path w="2147" h="3130">
                <a:moveTo>
                  <a:pt x="2117" y="1563"/>
                </a:moveTo>
                <a:lnTo>
                  <a:pt x="2117" y="1563"/>
                </a:lnTo>
                <a:lnTo>
                  <a:pt x="2111" y="1565"/>
                </a:lnTo>
                <a:lnTo>
                  <a:pt x="2105" y="1567"/>
                </a:lnTo>
                <a:lnTo>
                  <a:pt x="2093" y="1569"/>
                </a:lnTo>
                <a:lnTo>
                  <a:pt x="2082" y="1571"/>
                </a:lnTo>
                <a:lnTo>
                  <a:pt x="2078" y="1575"/>
                </a:lnTo>
                <a:lnTo>
                  <a:pt x="2072" y="1578"/>
                </a:lnTo>
                <a:lnTo>
                  <a:pt x="2072" y="1578"/>
                </a:lnTo>
                <a:lnTo>
                  <a:pt x="2066" y="1585"/>
                </a:lnTo>
                <a:lnTo>
                  <a:pt x="2061" y="1593"/>
                </a:lnTo>
                <a:lnTo>
                  <a:pt x="2056" y="1597"/>
                </a:lnTo>
                <a:lnTo>
                  <a:pt x="2052" y="1600"/>
                </a:lnTo>
                <a:lnTo>
                  <a:pt x="2047" y="1602"/>
                </a:lnTo>
                <a:lnTo>
                  <a:pt x="2040" y="1604"/>
                </a:lnTo>
                <a:lnTo>
                  <a:pt x="2040" y="1604"/>
                </a:lnTo>
                <a:lnTo>
                  <a:pt x="2032" y="1602"/>
                </a:lnTo>
                <a:lnTo>
                  <a:pt x="2023" y="1600"/>
                </a:lnTo>
                <a:lnTo>
                  <a:pt x="2014" y="1595"/>
                </a:lnTo>
                <a:lnTo>
                  <a:pt x="2010" y="1592"/>
                </a:lnTo>
                <a:lnTo>
                  <a:pt x="2007" y="1589"/>
                </a:lnTo>
                <a:lnTo>
                  <a:pt x="2007" y="1589"/>
                </a:lnTo>
                <a:lnTo>
                  <a:pt x="2006" y="1590"/>
                </a:lnTo>
                <a:lnTo>
                  <a:pt x="2005" y="1591"/>
                </a:lnTo>
                <a:lnTo>
                  <a:pt x="2003" y="1591"/>
                </a:lnTo>
                <a:lnTo>
                  <a:pt x="2000" y="1592"/>
                </a:lnTo>
                <a:lnTo>
                  <a:pt x="1999" y="1593"/>
                </a:lnTo>
                <a:lnTo>
                  <a:pt x="1999" y="1593"/>
                </a:lnTo>
                <a:lnTo>
                  <a:pt x="1996" y="1601"/>
                </a:lnTo>
                <a:lnTo>
                  <a:pt x="1994" y="1610"/>
                </a:lnTo>
                <a:lnTo>
                  <a:pt x="1989" y="1617"/>
                </a:lnTo>
                <a:lnTo>
                  <a:pt x="1984" y="1625"/>
                </a:lnTo>
                <a:lnTo>
                  <a:pt x="1977" y="1630"/>
                </a:lnTo>
                <a:lnTo>
                  <a:pt x="1969" y="1636"/>
                </a:lnTo>
                <a:lnTo>
                  <a:pt x="1960" y="1639"/>
                </a:lnTo>
                <a:lnTo>
                  <a:pt x="1949" y="1642"/>
                </a:lnTo>
                <a:lnTo>
                  <a:pt x="1949" y="1642"/>
                </a:lnTo>
                <a:lnTo>
                  <a:pt x="1945" y="1640"/>
                </a:lnTo>
                <a:lnTo>
                  <a:pt x="1941" y="1638"/>
                </a:lnTo>
                <a:lnTo>
                  <a:pt x="1936" y="1635"/>
                </a:lnTo>
                <a:lnTo>
                  <a:pt x="1933" y="1631"/>
                </a:lnTo>
                <a:lnTo>
                  <a:pt x="1930" y="1627"/>
                </a:lnTo>
                <a:lnTo>
                  <a:pt x="1928" y="1623"/>
                </a:lnTo>
                <a:lnTo>
                  <a:pt x="1927" y="1617"/>
                </a:lnTo>
                <a:lnTo>
                  <a:pt x="1926" y="1612"/>
                </a:lnTo>
                <a:lnTo>
                  <a:pt x="1926" y="1612"/>
                </a:lnTo>
                <a:lnTo>
                  <a:pt x="1918" y="1611"/>
                </a:lnTo>
                <a:lnTo>
                  <a:pt x="1911" y="1609"/>
                </a:lnTo>
                <a:lnTo>
                  <a:pt x="1902" y="1605"/>
                </a:lnTo>
                <a:lnTo>
                  <a:pt x="1899" y="1602"/>
                </a:lnTo>
                <a:lnTo>
                  <a:pt x="1897" y="1599"/>
                </a:lnTo>
                <a:lnTo>
                  <a:pt x="1897" y="1599"/>
                </a:lnTo>
                <a:lnTo>
                  <a:pt x="1891" y="1602"/>
                </a:lnTo>
                <a:lnTo>
                  <a:pt x="1887" y="1605"/>
                </a:lnTo>
                <a:lnTo>
                  <a:pt x="1883" y="1606"/>
                </a:lnTo>
                <a:lnTo>
                  <a:pt x="1879" y="1607"/>
                </a:lnTo>
                <a:lnTo>
                  <a:pt x="1873" y="1607"/>
                </a:lnTo>
                <a:lnTo>
                  <a:pt x="1869" y="1606"/>
                </a:lnTo>
                <a:lnTo>
                  <a:pt x="1865" y="1605"/>
                </a:lnTo>
                <a:lnTo>
                  <a:pt x="1861" y="1602"/>
                </a:lnTo>
                <a:lnTo>
                  <a:pt x="1854" y="1597"/>
                </a:lnTo>
                <a:lnTo>
                  <a:pt x="1848" y="1590"/>
                </a:lnTo>
                <a:lnTo>
                  <a:pt x="1843" y="1580"/>
                </a:lnTo>
                <a:lnTo>
                  <a:pt x="1841" y="1569"/>
                </a:lnTo>
                <a:lnTo>
                  <a:pt x="1841" y="1569"/>
                </a:lnTo>
                <a:lnTo>
                  <a:pt x="1820" y="1549"/>
                </a:lnTo>
                <a:lnTo>
                  <a:pt x="1809" y="1539"/>
                </a:lnTo>
                <a:lnTo>
                  <a:pt x="1796" y="1531"/>
                </a:lnTo>
                <a:lnTo>
                  <a:pt x="1796" y="1531"/>
                </a:lnTo>
                <a:lnTo>
                  <a:pt x="1792" y="1534"/>
                </a:lnTo>
                <a:lnTo>
                  <a:pt x="1788" y="1536"/>
                </a:lnTo>
                <a:lnTo>
                  <a:pt x="1783" y="1537"/>
                </a:lnTo>
                <a:lnTo>
                  <a:pt x="1780" y="1538"/>
                </a:lnTo>
                <a:lnTo>
                  <a:pt x="1776" y="1537"/>
                </a:lnTo>
                <a:lnTo>
                  <a:pt x="1772" y="1537"/>
                </a:lnTo>
                <a:lnTo>
                  <a:pt x="1764" y="1534"/>
                </a:lnTo>
                <a:lnTo>
                  <a:pt x="1757" y="1529"/>
                </a:lnTo>
                <a:lnTo>
                  <a:pt x="1750" y="1522"/>
                </a:lnTo>
                <a:lnTo>
                  <a:pt x="1739" y="1510"/>
                </a:lnTo>
                <a:lnTo>
                  <a:pt x="1739" y="1510"/>
                </a:lnTo>
                <a:lnTo>
                  <a:pt x="1729" y="1514"/>
                </a:lnTo>
                <a:lnTo>
                  <a:pt x="1719" y="1517"/>
                </a:lnTo>
                <a:lnTo>
                  <a:pt x="1708" y="1519"/>
                </a:lnTo>
                <a:lnTo>
                  <a:pt x="1698" y="1520"/>
                </a:lnTo>
                <a:lnTo>
                  <a:pt x="1686" y="1520"/>
                </a:lnTo>
                <a:lnTo>
                  <a:pt x="1676" y="1519"/>
                </a:lnTo>
                <a:lnTo>
                  <a:pt x="1666" y="1517"/>
                </a:lnTo>
                <a:lnTo>
                  <a:pt x="1656" y="1513"/>
                </a:lnTo>
                <a:lnTo>
                  <a:pt x="1656" y="1513"/>
                </a:lnTo>
                <a:lnTo>
                  <a:pt x="1653" y="1504"/>
                </a:lnTo>
                <a:lnTo>
                  <a:pt x="1647" y="1496"/>
                </a:lnTo>
                <a:lnTo>
                  <a:pt x="1637" y="1484"/>
                </a:lnTo>
                <a:lnTo>
                  <a:pt x="1624" y="1471"/>
                </a:lnTo>
                <a:lnTo>
                  <a:pt x="1612" y="1459"/>
                </a:lnTo>
                <a:lnTo>
                  <a:pt x="1612" y="1459"/>
                </a:lnTo>
                <a:lnTo>
                  <a:pt x="1614" y="1449"/>
                </a:lnTo>
                <a:lnTo>
                  <a:pt x="1615" y="1445"/>
                </a:lnTo>
                <a:lnTo>
                  <a:pt x="1618" y="1442"/>
                </a:lnTo>
                <a:lnTo>
                  <a:pt x="1618" y="1442"/>
                </a:lnTo>
                <a:lnTo>
                  <a:pt x="1585" y="1417"/>
                </a:lnTo>
                <a:lnTo>
                  <a:pt x="1552" y="1392"/>
                </a:lnTo>
                <a:lnTo>
                  <a:pt x="1519" y="1364"/>
                </a:lnTo>
                <a:lnTo>
                  <a:pt x="1487" y="1336"/>
                </a:lnTo>
                <a:lnTo>
                  <a:pt x="1487" y="1336"/>
                </a:lnTo>
                <a:lnTo>
                  <a:pt x="1478" y="1345"/>
                </a:lnTo>
                <a:lnTo>
                  <a:pt x="1474" y="1350"/>
                </a:lnTo>
                <a:lnTo>
                  <a:pt x="1469" y="1353"/>
                </a:lnTo>
                <a:lnTo>
                  <a:pt x="1463" y="1356"/>
                </a:lnTo>
                <a:lnTo>
                  <a:pt x="1457" y="1358"/>
                </a:lnTo>
                <a:lnTo>
                  <a:pt x="1449" y="1358"/>
                </a:lnTo>
                <a:lnTo>
                  <a:pt x="1442" y="1357"/>
                </a:lnTo>
                <a:lnTo>
                  <a:pt x="1442" y="1357"/>
                </a:lnTo>
                <a:lnTo>
                  <a:pt x="1439" y="1353"/>
                </a:lnTo>
                <a:lnTo>
                  <a:pt x="1435" y="1349"/>
                </a:lnTo>
                <a:lnTo>
                  <a:pt x="1429" y="1340"/>
                </a:lnTo>
                <a:lnTo>
                  <a:pt x="1422" y="1332"/>
                </a:lnTo>
                <a:lnTo>
                  <a:pt x="1418" y="1328"/>
                </a:lnTo>
                <a:lnTo>
                  <a:pt x="1414" y="1325"/>
                </a:lnTo>
                <a:lnTo>
                  <a:pt x="1414" y="1325"/>
                </a:lnTo>
                <a:lnTo>
                  <a:pt x="1407" y="1312"/>
                </a:lnTo>
                <a:lnTo>
                  <a:pt x="1399" y="1302"/>
                </a:lnTo>
                <a:lnTo>
                  <a:pt x="1389" y="1290"/>
                </a:lnTo>
                <a:lnTo>
                  <a:pt x="1380" y="1280"/>
                </a:lnTo>
                <a:lnTo>
                  <a:pt x="1369" y="1271"/>
                </a:lnTo>
                <a:lnTo>
                  <a:pt x="1357" y="1261"/>
                </a:lnTo>
                <a:lnTo>
                  <a:pt x="1344" y="1252"/>
                </a:lnTo>
                <a:lnTo>
                  <a:pt x="1331" y="1244"/>
                </a:lnTo>
                <a:lnTo>
                  <a:pt x="1305" y="1228"/>
                </a:lnTo>
                <a:lnTo>
                  <a:pt x="1276" y="1214"/>
                </a:lnTo>
                <a:lnTo>
                  <a:pt x="1219" y="1187"/>
                </a:lnTo>
                <a:lnTo>
                  <a:pt x="1219" y="1187"/>
                </a:lnTo>
                <a:lnTo>
                  <a:pt x="1212" y="1188"/>
                </a:lnTo>
                <a:lnTo>
                  <a:pt x="1205" y="1187"/>
                </a:lnTo>
                <a:lnTo>
                  <a:pt x="1199" y="1186"/>
                </a:lnTo>
                <a:lnTo>
                  <a:pt x="1192" y="1184"/>
                </a:lnTo>
                <a:lnTo>
                  <a:pt x="1178" y="1178"/>
                </a:lnTo>
                <a:lnTo>
                  <a:pt x="1171" y="1177"/>
                </a:lnTo>
                <a:lnTo>
                  <a:pt x="1163" y="1176"/>
                </a:lnTo>
                <a:lnTo>
                  <a:pt x="1163" y="1176"/>
                </a:lnTo>
                <a:lnTo>
                  <a:pt x="1176" y="1193"/>
                </a:lnTo>
                <a:lnTo>
                  <a:pt x="1190" y="1212"/>
                </a:lnTo>
                <a:lnTo>
                  <a:pt x="1220" y="1247"/>
                </a:lnTo>
                <a:lnTo>
                  <a:pt x="1251" y="1282"/>
                </a:lnTo>
                <a:lnTo>
                  <a:pt x="1266" y="1301"/>
                </a:lnTo>
                <a:lnTo>
                  <a:pt x="1280" y="1319"/>
                </a:lnTo>
                <a:lnTo>
                  <a:pt x="1280" y="1319"/>
                </a:lnTo>
                <a:lnTo>
                  <a:pt x="1284" y="1323"/>
                </a:lnTo>
                <a:lnTo>
                  <a:pt x="1288" y="1324"/>
                </a:lnTo>
                <a:lnTo>
                  <a:pt x="1291" y="1325"/>
                </a:lnTo>
                <a:lnTo>
                  <a:pt x="1291" y="1325"/>
                </a:lnTo>
                <a:lnTo>
                  <a:pt x="1306" y="1348"/>
                </a:lnTo>
                <a:lnTo>
                  <a:pt x="1321" y="1370"/>
                </a:lnTo>
                <a:lnTo>
                  <a:pt x="1352" y="1414"/>
                </a:lnTo>
                <a:lnTo>
                  <a:pt x="1383" y="1458"/>
                </a:lnTo>
                <a:lnTo>
                  <a:pt x="1398" y="1480"/>
                </a:lnTo>
                <a:lnTo>
                  <a:pt x="1412" y="1504"/>
                </a:lnTo>
                <a:lnTo>
                  <a:pt x="1412" y="1504"/>
                </a:lnTo>
                <a:lnTo>
                  <a:pt x="1426" y="1502"/>
                </a:lnTo>
                <a:lnTo>
                  <a:pt x="1437" y="1503"/>
                </a:lnTo>
                <a:lnTo>
                  <a:pt x="1449" y="1504"/>
                </a:lnTo>
                <a:lnTo>
                  <a:pt x="1460" y="1507"/>
                </a:lnTo>
                <a:lnTo>
                  <a:pt x="1471" y="1511"/>
                </a:lnTo>
                <a:lnTo>
                  <a:pt x="1479" y="1517"/>
                </a:lnTo>
                <a:lnTo>
                  <a:pt x="1487" y="1523"/>
                </a:lnTo>
                <a:lnTo>
                  <a:pt x="1493" y="1531"/>
                </a:lnTo>
                <a:lnTo>
                  <a:pt x="1498" y="1538"/>
                </a:lnTo>
                <a:lnTo>
                  <a:pt x="1502" y="1547"/>
                </a:lnTo>
                <a:lnTo>
                  <a:pt x="1504" y="1555"/>
                </a:lnTo>
                <a:lnTo>
                  <a:pt x="1504" y="1564"/>
                </a:lnTo>
                <a:lnTo>
                  <a:pt x="1502" y="1572"/>
                </a:lnTo>
                <a:lnTo>
                  <a:pt x="1498" y="1581"/>
                </a:lnTo>
                <a:lnTo>
                  <a:pt x="1492" y="1590"/>
                </a:lnTo>
                <a:lnTo>
                  <a:pt x="1485" y="1597"/>
                </a:lnTo>
                <a:lnTo>
                  <a:pt x="1485" y="1597"/>
                </a:lnTo>
                <a:lnTo>
                  <a:pt x="1490" y="1604"/>
                </a:lnTo>
                <a:lnTo>
                  <a:pt x="1494" y="1610"/>
                </a:lnTo>
                <a:lnTo>
                  <a:pt x="1496" y="1616"/>
                </a:lnTo>
                <a:lnTo>
                  <a:pt x="1496" y="1623"/>
                </a:lnTo>
                <a:lnTo>
                  <a:pt x="1495" y="1629"/>
                </a:lnTo>
                <a:lnTo>
                  <a:pt x="1492" y="1635"/>
                </a:lnTo>
                <a:lnTo>
                  <a:pt x="1489" y="1640"/>
                </a:lnTo>
                <a:lnTo>
                  <a:pt x="1485" y="1645"/>
                </a:lnTo>
                <a:lnTo>
                  <a:pt x="1479" y="1648"/>
                </a:lnTo>
                <a:lnTo>
                  <a:pt x="1474" y="1652"/>
                </a:lnTo>
                <a:lnTo>
                  <a:pt x="1467" y="1653"/>
                </a:lnTo>
                <a:lnTo>
                  <a:pt x="1462" y="1653"/>
                </a:lnTo>
                <a:lnTo>
                  <a:pt x="1456" y="1651"/>
                </a:lnTo>
                <a:lnTo>
                  <a:pt x="1449" y="1646"/>
                </a:lnTo>
                <a:lnTo>
                  <a:pt x="1444" y="1641"/>
                </a:lnTo>
                <a:lnTo>
                  <a:pt x="1440" y="1634"/>
                </a:lnTo>
                <a:lnTo>
                  <a:pt x="1440" y="1634"/>
                </a:lnTo>
                <a:lnTo>
                  <a:pt x="1427" y="1638"/>
                </a:lnTo>
                <a:lnTo>
                  <a:pt x="1413" y="1641"/>
                </a:lnTo>
                <a:lnTo>
                  <a:pt x="1399" y="1641"/>
                </a:lnTo>
                <a:lnTo>
                  <a:pt x="1385" y="1640"/>
                </a:lnTo>
                <a:lnTo>
                  <a:pt x="1379" y="1638"/>
                </a:lnTo>
                <a:lnTo>
                  <a:pt x="1372" y="1636"/>
                </a:lnTo>
                <a:lnTo>
                  <a:pt x="1367" y="1632"/>
                </a:lnTo>
                <a:lnTo>
                  <a:pt x="1361" y="1629"/>
                </a:lnTo>
                <a:lnTo>
                  <a:pt x="1356" y="1625"/>
                </a:lnTo>
                <a:lnTo>
                  <a:pt x="1352" y="1621"/>
                </a:lnTo>
                <a:lnTo>
                  <a:pt x="1349" y="1615"/>
                </a:lnTo>
                <a:lnTo>
                  <a:pt x="1346" y="1610"/>
                </a:lnTo>
                <a:lnTo>
                  <a:pt x="1346" y="1610"/>
                </a:lnTo>
                <a:lnTo>
                  <a:pt x="1345" y="1605"/>
                </a:lnTo>
                <a:lnTo>
                  <a:pt x="1346" y="1599"/>
                </a:lnTo>
                <a:lnTo>
                  <a:pt x="1348" y="1595"/>
                </a:lnTo>
                <a:lnTo>
                  <a:pt x="1350" y="1590"/>
                </a:lnTo>
                <a:lnTo>
                  <a:pt x="1352" y="1584"/>
                </a:lnTo>
                <a:lnTo>
                  <a:pt x="1354" y="1578"/>
                </a:lnTo>
                <a:lnTo>
                  <a:pt x="1355" y="1571"/>
                </a:lnTo>
                <a:lnTo>
                  <a:pt x="1355" y="1563"/>
                </a:lnTo>
                <a:lnTo>
                  <a:pt x="1355" y="1563"/>
                </a:lnTo>
                <a:lnTo>
                  <a:pt x="1360" y="1555"/>
                </a:lnTo>
                <a:lnTo>
                  <a:pt x="1367" y="1549"/>
                </a:lnTo>
                <a:lnTo>
                  <a:pt x="1381" y="1535"/>
                </a:lnTo>
                <a:lnTo>
                  <a:pt x="1381" y="1535"/>
                </a:lnTo>
                <a:lnTo>
                  <a:pt x="1346" y="1487"/>
                </a:lnTo>
                <a:lnTo>
                  <a:pt x="1311" y="1438"/>
                </a:lnTo>
                <a:lnTo>
                  <a:pt x="1276" y="1390"/>
                </a:lnTo>
                <a:lnTo>
                  <a:pt x="1239" y="1343"/>
                </a:lnTo>
                <a:lnTo>
                  <a:pt x="1203" y="1297"/>
                </a:lnTo>
                <a:lnTo>
                  <a:pt x="1166" y="1251"/>
                </a:lnTo>
                <a:lnTo>
                  <a:pt x="1127" y="1207"/>
                </a:lnTo>
                <a:lnTo>
                  <a:pt x="1087" y="1163"/>
                </a:lnTo>
                <a:lnTo>
                  <a:pt x="1087" y="1163"/>
                </a:lnTo>
                <a:lnTo>
                  <a:pt x="1077" y="1165"/>
                </a:lnTo>
                <a:lnTo>
                  <a:pt x="1066" y="1165"/>
                </a:lnTo>
                <a:lnTo>
                  <a:pt x="1041" y="1163"/>
                </a:lnTo>
                <a:lnTo>
                  <a:pt x="1030" y="1163"/>
                </a:lnTo>
                <a:lnTo>
                  <a:pt x="1017" y="1165"/>
                </a:lnTo>
                <a:lnTo>
                  <a:pt x="1005" y="1166"/>
                </a:lnTo>
                <a:lnTo>
                  <a:pt x="993" y="1168"/>
                </a:lnTo>
                <a:lnTo>
                  <a:pt x="993" y="1168"/>
                </a:lnTo>
                <a:lnTo>
                  <a:pt x="996" y="1173"/>
                </a:lnTo>
                <a:lnTo>
                  <a:pt x="997" y="1178"/>
                </a:lnTo>
                <a:lnTo>
                  <a:pt x="1000" y="1188"/>
                </a:lnTo>
                <a:lnTo>
                  <a:pt x="1002" y="1199"/>
                </a:lnTo>
                <a:lnTo>
                  <a:pt x="1004" y="1203"/>
                </a:lnTo>
                <a:lnTo>
                  <a:pt x="1006" y="1208"/>
                </a:lnTo>
                <a:lnTo>
                  <a:pt x="1006" y="1208"/>
                </a:lnTo>
                <a:lnTo>
                  <a:pt x="1017" y="1214"/>
                </a:lnTo>
                <a:lnTo>
                  <a:pt x="1027" y="1218"/>
                </a:lnTo>
                <a:lnTo>
                  <a:pt x="1049" y="1226"/>
                </a:lnTo>
                <a:lnTo>
                  <a:pt x="1071" y="1231"/>
                </a:lnTo>
                <a:lnTo>
                  <a:pt x="1096" y="1236"/>
                </a:lnTo>
                <a:lnTo>
                  <a:pt x="1096" y="1236"/>
                </a:lnTo>
                <a:lnTo>
                  <a:pt x="1109" y="1266"/>
                </a:lnTo>
                <a:lnTo>
                  <a:pt x="1122" y="1297"/>
                </a:lnTo>
                <a:lnTo>
                  <a:pt x="1133" y="1328"/>
                </a:lnTo>
                <a:lnTo>
                  <a:pt x="1146" y="1359"/>
                </a:lnTo>
                <a:lnTo>
                  <a:pt x="1146" y="1359"/>
                </a:lnTo>
                <a:lnTo>
                  <a:pt x="1144" y="1367"/>
                </a:lnTo>
                <a:lnTo>
                  <a:pt x="1140" y="1374"/>
                </a:lnTo>
                <a:lnTo>
                  <a:pt x="1140" y="1374"/>
                </a:lnTo>
                <a:lnTo>
                  <a:pt x="1157" y="1409"/>
                </a:lnTo>
                <a:lnTo>
                  <a:pt x="1172" y="1444"/>
                </a:lnTo>
                <a:lnTo>
                  <a:pt x="1201" y="1517"/>
                </a:lnTo>
                <a:lnTo>
                  <a:pt x="1216" y="1553"/>
                </a:lnTo>
                <a:lnTo>
                  <a:pt x="1231" y="1590"/>
                </a:lnTo>
                <a:lnTo>
                  <a:pt x="1246" y="1625"/>
                </a:lnTo>
                <a:lnTo>
                  <a:pt x="1263" y="1658"/>
                </a:lnTo>
                <a:lnTo>
                  <a:pt x="1263" y="1658"/>
                </a:lnTo>
                <a:lnTo>
                  <a:pt x="1279" y="1710"/>
                </a:lnTo>
                <a:lnTo>
                  <a:pt x="1295" y="1759"/>
                </a:lnTo>
                <a:lnTo>
                  <a:pt x="1304" y="1782"/>
                </a:lnTo>
                <a:lnTo>
                  <a:pt x="1312" y="1805"/>
                </a:lnTo>
                <a:lnTo>
                  <a:pt x="1322" y="1827"/>
                </a:lnTo>
                <a:lnTo>
                  <a:pt x="1334" y="1850"/>
                </a:lnTo>
                <a:lnTo>
                  <a:pt x="1334" y="1850"/>
                </a:lnTo>
                <a:lnTo>
                  <a:pt x="1338" y="1866"/>
                </a:lnTo>
                <a:lnTo>
                  <a:pt x="1342" y="1882"/>
                </a:lnTo>
                <a:lnTo>
                  <a:pt x="1353" y="1913"/>
                </a:lnTo>
                <a:lnTo>
                  <a:pt x="1365" y="1944"/>
                </a:lnTo>
                <a:lnTo>
                  <a:pt x="1379" y="1977"/>
                </a:lnTo>
                <a:lnTo>
                  <a:pt x="1379" y="1977"/>
                </a:lnTo>
                <a:lnTo>
                  <a:pt x="1391" y="2011"/>
                </a:lnTo>
                <a:lnTo>
                  <a:pt x="1404" y="2047"/>
                </a:lnTo>
                <a:lnTo>
                  <a:pt x="1429" y="2117"/>
                </a:lnTo>
                <a:lnTo>
                  <a:pt x="1455" y="2189"/>
                </a:lnTo>
                <a:lnTo>
                  <a:pt x="1469" y="2223"/>
                </a:lnTo>
                <a:lnTo>
                  <a:pt x="1482" y="2258"/>
                </a:lnTo>
                <a:lnTo>
                  <a:pt x="1482" y="2258"/>
                </a:lnTo>
                <a:lnTo>
                  <a:pt x="1496" y="2310"/>
                </a:lnTo>
                <a:lnTo>
                  <a:pt x="1511" y="2362"/>
                </a:lnTo>
                <a:lnTo>
                  <a:pt x="1527" y="2413"/>
                </a:lnTo>
                <a:lnTo>
                  <a:pt x="1545" y="2463"/>
                </a:lnTo>
                <a:lnTo>
                  <a:pt x="1577" y="2564"/>
                </a:lnTo>
                <a:lnTo>
                  <a:pt x="1593" y="2613"/>
                </a:lnTo>
                <a:lnTo>
                  <a:pt x="1608" y="2664"/>
                </a:lnTo>
                <a:lnTo>
                  <a:pt x="1608" y="2664"/>
                </a:lnTo>
                <a:lnTo>
                  <a:pt x="1613" y="2664"/>
                </a:lnTo>
                <a:lnTo>
                  <a:pt x="1619" y="2666"/>
                </a:lnTo>
                <a:lnTo>
                  <a:pt x="1625" y="2668"/>
                </a:lnTo>
                <a:lnTo>
                  <a:pt x="1629" y="2671"/>
                </a:lnTo>
                <a:lnTo>
                  <a:pt x="1633" y="2674"/>
                </a:lnTo>
                <a:lnTo>
                  <a:pt x="1638" y="2679"/>
                </a:lnTo>
                <a:lnTo>
                  <a:pt x="1644" y="2689"/>
                </a:lnTo>
                <a:lnTo>
                  <a:pt x="1651" y="2700"/>
                </a:lnTo>
                <a:lnTo>
                  <a:pt x="1655" y="2712"/>
                </a:lnTo>
                <a:lnTo>
                  <a:pt x="1662" y="2733"/>
                </a:lnTo>
                <a:lnTo>
                  <a:pt x="1662" y="2733"/>
                </a:lnTo>
                <a:lnTo>
                  <a:pt x="1668" y="2733"/>
                </a:lnTo>
                <a:lnTo>
                  <a:pt x="1672" y="2731"/>
                </a:lnTo>
                <a:lnTo>
                  <a:pt x="1679" y="2728"/>
                </a:lnTo>
                <a:lnTo>
                  <a:pt x="1687" y="2723"/>
                </a:lnTo>
                <a:lnTo>
                  <a:pt x="1694" y="2720"/>
                </a:lnTo>
                <a:lnTo>
                  <a:pt x="1694" y="2720"/>
                </a:lnTo>
                <a:lnTo>
                  <a:pt x="1691" y="2713"/>
                </a:lnTo>
                <a:lnTo>
                  <a:pt x="1687" y="2704"/>
                </a:lnTo>
                <a:lnTo>
                  <a:pt x="1682" y="2687"/>
                </a:lnTo>
                <a:lnTo>
                  <a:pt x="1682" y="2687"/>
                </a:lnTo>
                <a:lnTo>
                  <a:pt x="1683" y="2684"/>
                </a:lnTo>
                <a:lnTo>
                  <a:pt x="1685" y="2681"/>
                </a:lnTo>
                <a:lnTo>
                  <a:pt x="1690" y="2677"/>
                </a:lnTo>
                <a:lnTo>
                  <a:pt x="1696" y="2675"/>
                </a:lnTo>
                <a:lnTo>
                  <a:pt x="1703" y="2674"/>
                </a:lnTo>
                <a:lnTo>
                  <a:pt x="1710" y="2675"/>
                </a:lnTo>
                <a:lnTo>
                  <a:pt x="1717" y="2676"/>
                </a:lnTo>
                <a:lnTo>
                  <a:pt x="1723" y="2679"/>
                </a:lnTo>
                <a:lnTo>
                  <a:pt x="1729" y="2683"/>
                </a:lnTo>
                <a:lnTo>
                  <a:pt x="1729" y="2683"/>
                </a:lnTo>
                <a:lnTo>
                  <a:pt x="1733" y="2698"/>
                </a:lnTo>
                <a:lnTo>
                  <a:pt x="1738" y="2714"/>
                </a:lnTo>
                <a:lnTo>
                  <a:pt x="1750" y="2743"/>
                </a:lnTo>
                <a:lnTo>
                  <a:pt x="1755" y="2758"/>
                </a:lnTo>
                <a:lnTo>
                  <a:pt x="1759" y="2772"/>
                </a:lnTo>
                <a:lnTo>
                  <a:pt x="1762" y="2787"/>
                </a:lnTo>
                <a:lnTo>
                  <a:pt x="1763" y="2802"/>
                </a:lnTo>
                <a:lnTo>
                  <a:pt x="1763" y="2802"/>
                </a:lnTo>
                <a:lnTo>
                  <a:pt x="1757" y="2805"/>
                </a:lnTo>
                <a:lnTo>
                  <a:pt x="1752" y="2807"/>
                </a:lnTo>
                <a:lnTo>
                  <a:pt x="1747" y="2808"/>
                </a:lnTo>
                <a:lnTo>
                  <a:pt x="1742" y="2808"/>
                </a:lnTo>
                <a:lnTo>
                  <a:pt x="1737" y="2808"/>
                </a:lnTo>
                <a:lnTo>
                  <a:pt x="1733" y="2807"/>
                </a:lnTo>
                <a:lnTo>
                  <a:pt x="1729" y="2805"/>
                </a:lnTo>
                <a:lnTo>
                  <a:pt x="1724" y="2803"/>
                </a:lnTo>
                <a:lnTo>
                  <a:pt x="1718" y="2796"/>
                </a:lnTo>
                <a:lnTo>
                  <a:pt x="1712" y="2788"/>
                </a:lnTo>
                <a:lnTo>
                  <a:pt x="1706" y="2779"/>
                </a:lnTo>
                <a:lnTo>
                  <a:pt x="1703" y="2770"/>
                </a:lnTo>
                <a:lnTo>
                  <a:pt x="1703" y="2770"/>
                </a:lnTo>
                <a:lnTo>
                  <a:pt x="1699" y="2771"/>
                </a:lnTo>
                <a:lnTo>
                  <a:pt x="1692" y="2772"/>
                </a:lnTo>
                <a:lnTo>
                  <a:pt x="1687" y="2773"/>
                </a:lnTo>
                <a:lnTo>
                  <a:pt x="1684" y="2772"/>
                </a:lnTo>
                <a:lnTo>
                  <a:pt x="1684" y="2772"/>
                </a:lnTo>
                <a:lnTo>
                  <a:pt x="1684" y="2778"/>
                </a:lnTo>
                <a:lnTo>
                  <a:pt x="1684" y="2783"/>
                </a:lnTo>
                <a:lnTo>
                  <a:pt x="1686" y="2789"/>
                </a:lnTo>
                <a:lnTo>
                  <a:pt x="1688" y="2793"/>
                </a:lnTo>
                <a:lnTo>
                  <a:pt x="1693" y="2802"/>
                </a:lnTo>
                <a:lnTo>
                  <a:pt x="1694" y="2807"/>
                </a:lnTo>
                <a:lnTo>
                  <a:pt x="1694" y="2812"/>
                </a:lnTo>
                <a:lnTo>
                  <a:pt x="1694" y="2812"/>
                </a:lnTo>
                <a:lnTo>
                  <a:pt x="1693" y="2819"/>
                </a:lnTo>
                <a:lnTo>
                  <a:pt x="1690" y="2823"/>
                </a:lnTo>
                <a:lnTo>
                  <a:pt x="1686" y="2825"/>
                </a:lnTo>
                <a:lnTo>
                  <a:pt x="1682" y="2827"/>
                </a:lnTo>
                <a:lnTo>
                  <a:pt x="1673" y="2832"/>
                </a:lnTo>
                <a:lnTo>
                  <a:pt x="1670" y="2835"/>
                </a:lnTo>
                <a:lnTo>
                  <a:pt x="1667" y="2839"/>
                </a:lnTo>
                <a:lnTo>
                  <a:pt x="1667" y="2839"/>
                </a:lnTo>
                <a:lnTo>
                  <a:pt x="1669" y="2846"/>
                </a:lnTo>
                <a:lnTo>
                  <a:pt x="1672" y="2856"/>
                </a:lnTo>
                <a:lnTo>
                  <a:pt x="1682" y="2884"/>
                </a:lnTo>
                <a:lnTo>
                  <a:pt x="1682" y="2884"/>
                </a:lnTo>
                <a:lnTo>
                  <a:pt x="1688" y="2899"/>
                </a:lnTo>
                <a:lnTo>
                  <a:pt x="1694" y="2916"/>
                </a:lnTo>
                <a:lnTo>
                  <a:pt x="1710" y="2949"/>
                </a:lnTo>
                <a:lnTo>
                  <a:pt x="1727" y="2982"/>
                </a:lnTo>
                <a:lnTo>
                  <a:pt x="1734" y="2997"/>
                </a:lnTo>
                <a:lnTo>
                  <a:pt x="1739" y="3009"/>
                </a:lnTo>
                <a:lnTo>
                  <a:pt x="1739" y="3009"/>
                </a:lnTo>
                <a:lnTo>
                  <a:pt x="1744" y="3025"/>
                </a:lnTo>
                <a:lnTo>
                  <a:pt x="1746" y="3033"/>
                </a:lnTo>
                <a:lnTo>
                  <a:pt x="1747" y="3042"/>
                </a:lnTo>
                <a:lnTo>
                  <a:pt x="1746" y="3049"/>
                </a:lnTo>
                <a:lnTo>
                  <a:pt x="1743" y="3055"/>
                </a:lnTo>
                <a:lnTo>
                  <a:pt x="1740" y="3059"/>
                </a:lnTo>
                <a:lnTo>
                  <a:pt x="1737" y="3061"/>
                </a:lnTo>
                <a:lnTo>
                  <a:pt x="1733" y="3063"/>
                </a:lnTo>
                <a:lnTo>
                  <a:pt x="1729" y="3065"/>
                </a:lnTo>
                <a:lnTo>
                  <a:pt x="1729" y="3065"/>
                </a:lnTo>
                <a:lnTo>
                  <a:pt x="1731" y="3077"/>
                </a:lnTo>
                <a:lnTo>
                  <a:pt x="1732" y="3088"/>
                </a:lnTo>
                <a:lnTo>
                  <a:pt x="1733" y="3113"/>
                </a:lnTo>
                <a:lnTo>
                  <a:pt x="1733" y="3113"/>
                </a:lnTo>
                <a:lnTo>
                  <a:pt x="1728" y="3120"/>
                </a:lnTo>
                <a:lnTo>
                  <a:pt x="1722" y="3125"/>
                </a:lnTo>
                <a:lnTo>
                  <a:pt x="1718" y="3128"/>
                </a:lnTo>
                <a:lnTo>
                  <a:pt x="1713" y="3129"/>
                </a:lnTo>
                <a:lnTo>
                  <a:pt x="1707" y="3130"/>
                </a:lnTo>
                <a:lnTo>
                  <a:pt x="1702" y="3129"/>
                </a:lnTo>
                <a:lnTo>
                  <a:pt x="1698" y="3127"/>
                </a:lnTo>
                <a:lnTo>
                  <a:pt x="1692" y="3125"/>
                </a:lnTo>
                <a:lnTo>
                  <a:pt x="1688" y="3121"/>
                </a:lnTo>
                <a:lnTo>
                  <a:pt x="1684" y="3118"/>
                </a:lnTo>
                <a:lnTo>
                  <a:pt x="1675" y="3107"/>
                </a:lnTo>
                <a:lnTo>
                  <a:pt x="1669" y="3096"/>
                </a:lnTo>
                <a:lnTo>
                  <a:pt x="1662" y="3084"/>
                </a:lnTo>
                <a:lnTo>
                  <a:pt x="1662" y="3084"/>
                </a:lnTo>
                <a:lnTo>
                  <a:pt x="1657" y="3084"/>
                </a:lnTo>
                <a:lnTo>
                  <a:pt x="1653" y="3085"/>
                </a:lnTo>
                <a:lnTo>
                  <a:pt x="1646" y="3090"/>
                </a:lnTo>
                <a:lnTo>
                  <a:pt x="1646" y="3090"/>
                </a:lnTo>
                <a:lnTo>
                  <a:pt x="1642" y="3088"/>
                </a:lnTo>
                <a:lnTo>
                  <a:pt x="1638" y="3084"/>
                </a:lnTo>
                <a:lnTo>
                  <a:pt x="1631" y="3078"/>
                </a:lnTo>
                <a:lnTo>
                  <a:pt x="1626" y="3070"/>
                </a:lnTo>
                <a:lnTo>
                  <a:pt x="1623" y="3067"/>
                </a:lnTo>
                <a:lnTo>
                  <a:pt x="1618" y="3065"/>
                </a:lnTo>
                <a:lnTo>
                  <a:pt x="1618" y="3065"/>
                </a:lnTo>
                <a:lnTo>
                  <a:pt x="1610" y="3038"/>
                </a:lnTo>
                <a:lnTo>
                  <a:pt x="1600" y="3013"/>
                </a:lnTo>
                <a:lnTo>
                  <a:pt x="1590" y="2987"/>
                </a:lnTo>
                <a:lnTo>
                  <a:pt x="1579" y="2963"/>
                </a:lnTo>
                <a:lnTo>
                  <a:pt x="1554" y="2916"/>
                </a:lnTo>
                <a:lnTo>
                  <a:pt x="1531" y="2869"/>
                </a:lnTo>
                <a:lnTo>
                  <a:pt x="1531" y="2869"/>
                </a:lnTo>
                <a:lnTo>
                  <a:pt x="1519" y="2869"/>
                </a:lnTo>
                <a:lnTo>
                  <a:pt x="1510" y="2867"/>
                </a:lnTo>
                <a:lnTo>
                  <a:pt x="1510" y="2867"/>
                </a:lnTo>
                <a:lnTo>
                  <a:pt x="1500" y="2850"/>
                </a:lnTo>
                <a:lnTo>
                  <a:pt x="1490" y="2832"/>
                </a:lnTo>
                <a:lnTo>
                  <a:pt x="1481" y="2812"/>
                </a:lnTo>
                <a:lnTo>
                  <a:pt x="1474" y="2793"/>
                </a:lnTo>
                <a:lnTo>
                  <a:pt x="1459" y="2756"/>
                </a:lnTo>
                <a:lnTo>
                  <a:pt x="1451" y="2737"/>
                </a:lnTo>
                <a:lnTo>
                  <a:pt x="1444" y="2720"/>
                </a:lnTo>
                <a:lnTo>
                  <a:pt x="1444" y="2720"/>
                </a:lnTo>
                <a:lnTo>
                  <a:pt x="1445" y="2715"/>
                </a:lnTo>
                <a:lnTo>
                  <a:pt x="1447" y="2711"/>
                </a:lnTo>
                <a:lnTo>
                  <a:pt x="1450" y="2706"/>
                </a:lnTo>
                <a:lnTo>
                  <a:pt x="1457" y="2703"/>
                </a:lnTo>
                <a:lnTo>
                  <a:pt x="1457" y="2703"/>
                </a:lnTo>
                <a:lnTo>
                  <a:pt x="1442" y="2672"/>
                </a:lnTo>
                <a:lnTo>
                  <a:pt x="1429" y="2641"/>
                </a:lnTo>
                <a:lnTo>
                  <a:pt x="1418" y="2610"/>
                </a:lnTo>
                <a:lnTo>
                  <a:pt x="1409" y="2579"/>
                </a:lnTo>
                <a:lnTo>
                  <a:pt x="1390" y="2514"/>
                </a:lnTo>
                <a:lnTo>
                  <a:pt x="1381" y="2480"/>
                </a:lnTo>
                <a:lnTo>
                  <a:pt x="1370" y="2446"/>
                </a:lnTo>
                <a:lnTo>
                  <a:pt x="1370" y="2446"/>
                </a:lnTo>
                <a:lnTo>
                  <a:pt x="1318" y="2431"/>
                </a:lnTo>
                <a:lnTo>
                  <a:pt x="1264" y="2416"/>
                </a:lnTo>
                <a:lnTo>
                  <a:pt x="1155" y="2389"/>
                </a:lnTo>
                <a:lnTo>
                  <a:pt x="1155" y="2389"/>
                </a:lnTo>
                <a:lnTo>
                  <a:pt x="1140" y="2385"/>
                </a:lnTo>
                <a:lnTo>
                  <a:pt x="1125" y="2380"/>
                </a:lnTo>
                <a:lnTo>
                  <a:pt x="1110" y="2376"/>
                </a:lnTo>
                <a:lnTo>
                  <a:pt x="1096" y="2372"/>
                </a:lnTo>
                <a:lnTo>
                  <a:pt x="1096" y="2372"/>
                </a:lnTo>
                <a:lnTo>
                  <a:pt x="1081" y="2371"/>
                </a:lnTo>
                <a:lnTo>
                  <a:pt x="1066" y="2370"/>
                </a:lnTo>
                <a:lnTo>
                  <a:pt x="1035" y="2372"/>
                </a:lnTo>
                <a:lnTo>
                  <a:pt x="1003" y="2374"/>
                </a:lnTo>
                <a:lnTo>
                  <a:pt x="971" y="2377"/>
                </a:lnTo>
                <a:lnTo>
                  <a:pt x="971" y="2377"/>
                </a:lnTo>
                <a:lnTo>
                  <a:pt x="970" y="2382"/>
                </a:lnTo>
                <a:lnTo>
                  <a:pt x="970" y="2388"/>
                </a:lnTo>
                <a:lnTo>
                  <a:pt x="971" y="2404"/>
                </a:lnTo>
                <a:lnTo>
                  <a:pt x="971" y="2404"/>
                </a:lnTo>
                <a:lnTo>
                  <a:pt x="977" y="2409"/>
                </a:lnTo>
                <a:lnTo>
                  <a:pt x="983" y="2415"/>
                </a:lnTo>
                <a:lnTo>
                  <a:pt x="988" y="2423"/>
                </a:lnTo>
                <a:lnTo>
                  <a:pt x="991" y="2430"/>
                </a:lnTo>
                <a:lnTo>
                  <a:pt x="994" y="2440"/>
                </a:lnTo>
                <a:lnTo>
                  <a:pt x="995" y="2449"/>
                </a:lnTo>
                <a:lnTo>
                  <a:pt x="996" y="2459"/>
                </a:lnTo>
                <a:lnTo>
                  <a:pt x="995" y="2469"/>
                </a:lnTo>
                <a:lnTo>
                  <a:pt x="994" y="2477"/>
                </a:lnTo>
                <a:lnTo>
                  <a:pt x="992" y="2487"/>
                </a:lnTo>
                <a:lnTo>
                  <a:pt x="988" y="2494"/>
                </a:lnTo>
                <a:lnTo>
                  <a:pt x="983" y="2502"/>
                </a:lnTo>
                <a:lnTo>
                  <a:pt x="978" y="2507"/>
                </a:lnTo>
                <a:lnTo>
                  <a:pt x="972" y="2511"/>
                </a:lnTo>
                <a:lnTo>
                  <a:pt x="964" y="2514"/>
                </a:lnTo>
                <a:lnTo>
                  <a:pt x="956" y="2515"/>
                </a:lnTo>
                <a:lnTo>
                  <a:pt x="956" y="2515"/>
                </a:lnTo>
                <a:lnTo>
                  <a:pt x="954" y="2524"/>
                </a:lnTo>
                <a:lnTo>
                  <a:pt x="951" y="2535"/>
                </a:lnTo>
                <a:lnTo>
                  <a:pt x="951" y="2546"/>
                </a:lnTo>
                <a:lnTo>
                  <a:pt x="951" y="2558"/>
                </a:lnTo>
                <a:lnTo>
                  <a:pt x="952" y="2603"/>
                </a:lnTo>
                <a:lnTo>
                  <a:pt x="952" y="2613"/>
                </a:lnTo>
                <a:lnTo>
                  <a:pt x="951" y="2624"/>
                </a:lnTo>
                <a:lnTo>
                  <a:pt x="950" y="2635"/>
                </a:lnTo>
                <a:lnTo>
                  <a:pt x="947" y="2644"/>
                </a:lnTo>
                <a:lnTo>
                  <a:pt x="944" y="2653"/>
                </a:lnTo>
                <a:lnTo>
                  <a:pt x="939" y="2660"/>
                </a:lnTo>
                <a:lnTo>
                  <a:pt x="932" y="2668"/>
                </a:lnTo>
                <a:lnTo>
                  <a:pt x="924" y="2674"/>
                </a:lnTo>
                <a:lnTo>
                  <a:pt x="924" y="2674"/>
                </a:lnTo>
                <a:lnTo>
                  <a:pt x="924" y="2682"/>
                </a:lnTo>
                <a:lnTo>
                  <a:pt x="922" y="2688"/>
                </a:lnTo>
                <a:lnTo>
                  <a:pt x="919" y="2695"/>
                </a:lnTo>
                <a:lnTo>
                  <a:pt x="915" y="2701"/>
                </a:lnTo>
                <a:lnTo>
                  <a:pt x="909" y="2705"/>
                </a:lnTo>
                <a:lnTo>
                  <a:pt x="902" y="2710"/>
                </a:lnTo>
                <a:lnTo>
                  <a:pt x="895" y="2713"/>
                </a:lnTo>
                <a:lnTo>
                  <a:pt x="887" y="2715"/>
                </a:lnTo>
                <a:lnTo>
                  <a:pt x="880" y="2716"/>
                </a:lnTo>
                <a:lnTo>
                  <a:pt x="872" y="2715"/>
                </a:lnTo>
                <a:lnTo>
                  <a:pt x="865" y="2713"/>
                </a:lnTo>
                <a:lnTo>
                  <a:pt x="858" y="2710"/>
                </a:lnTo>
                <a:lnTo>
                  <a:pt x="853" y="2705"/>
                </a:lnTo>
                <a:lnTo>
                  <a:pt x="848" y="2699"/>
                </a:lnTo>
                <a:lnTo>
                  <a:pt x="844" y="2690"/>
                </a:lnTo>
                <a:lnTo>
                  <a:pt x="843" y="2681"/>
                </a:lnTo>
                <a:lnTo>
                  <a:pt x="843" y="2681"/>
                </a:lnTo>
                <a:lnTo>
                  <a:pt x="838" y="2680"/>
                </a:lnTo>
                <a:lnTo>
                  <a:pt x="833" y="2679"/>
                </a:lnTo>
                <a:lnTo>
                  <a:pt x="825" y="2676"/>
                </a:lnTo>
                <a:lnTo>
                  <a:pt x="818" y="2676"/>
                </a:lnTo>
                <a:lnTo>
                  <a:pt x="818" y="2676"/>
                </a:lnTo>
                <a:lnTo>
                  <a:pt x="813" y="2670"/>
                </a:lnTo>
                <a:lnTo>
                  <a:pt x="811" y="2662"/>
                </a:lnTo>
                <a:lnTo>
                  <a:pt x="805" y="2649"/>
                </a:lnTo>
                <a:lnTo>
                  <a:pt x="805" y="2649"/>
                </a:lnTo>
                <a:lnTo>
                  <a:pt x="808" y="2641"/>
                </a:lnTo>
                <a:lnTo>
                  <a:pt x="810" y="2634"/>
                </a:lnTo>
                <a:lnTo>
                  <a:pt x="813" y="2616"/>
                </a:lnTo>
                <a:lnTo>
                  <a:pt x="814" y="2597"/>
                </a:lnTo>
                <a:lnTo>
                  <a:pt x="814" y="2579"/>
                </a:lnTo>
                <a:lnTo>
                  <a:pt x="812" y="2541"/>
                </a:lnTo>
                <a:lnTo>
                  <a:pt x="811" y="2510"/>
                </a:lnTo>
                <a:lnTo>
                  <a:pt x="811" y="2510"/>
                </a:lnTo>
                <a:lnTo>
                  <a:pt x="806" y="2505"/>
                </a:lnTo>
                <a:lnTo>
                  <a:pt x="799" y="2499"/>
                </a:lnTo>
                <a:lnTo>
                  <a:pt x="796" y="2494"/>
                </a:lnTo>
                <a:lnTo>
                  <a:pt x="793" y="2489"/>
                </a:lnTo>
                <a:lnTo>
                  <a:pt x="791" y="2484"/>
                </a:lnTo>
                <a:lnTo>
                  <a:pt x="790" y="2478"/>
                </a:lnTo>
                <a:lnTo>
                  <a:pt x="790" y="2478"/>
                </a:lnTo>
                <a:lnTo>
                  <a:pt x="784" y="2480"/>
                </a:lnTo>
                <a:lnTo>
                  <a:pt x="777" y="2480"/>
                </a:lnTo>
                <a:lnTo>
                  <a:pt x="770" y="2482"/>
                </a:lnTo>
                <a:lnTo>
                  <a:pt x="764" y="2483"/>
                </a:lnTo>
                <a:lnTo>
                  <a:pt x="764" y="2483"/>
                </a:lnTo>
                <a:lnTo>
                  <a:pt x="766" y="2491"/>
                </a:lnTo>
                <a:lnTo>
                  <a:pt x="765" y="2500"/>
                </a:lnTo>
                <a:lnTo>
                  <a:pt x="763" y="2506"/>
                </a:lnTo>
                <a:lnTo>
                  <a:pt x="759" y="2511"/>
                </a:lnTo>
                <a:lnTo>
                  <a:pt x="752" y="2516"/>
                </a:lnTo>
                <a:lnTo>
                  <a:pt x="744" y="2519"/>
                </a:lnTo>
                <a:lnTo>
                  <a:pt x="735" y="2521"/>
                </a:lnTo>
                <a:lnTo>
                  <a:pt x="724" y="2521"/>
                </a:lnTo>
                <a:lnTo>
                  <a:pt x="724" y="2521"/>
                </a:lnTo>
                <a:lnTo>
                  <a:pt x="718" y="2517"/>
                </a:lnTo>
                <a:lnTo>
                  <a:pt x="714" y="2513"/>
                </a:lnTo>
                <a:lnTo>
                  <a:pt x="710" y="2507"/>
                </a:lnTo>
                <a:lnTo>
                  <a:pt x="708" y="2501"/>
                </a:lnTo>
                <a:lnTo>
                  <a:pt x="707" y="2494"/>
                </a:lnTo>
                <a:lnTo>
                  <a:pt x="706" y="2487"/>
                </a:lnTo>
                <a:lnTo>
                  <a:pt x="706" y="2472"/>
                </a:lnTo>
                <a:lnTo>
                  <a:pt x="709" y="2440"/>
                </a:lnTo>
                <a:lnTo>
                  <a:pt x="709" y="2425"/>
                </a:lnTo>
                <a:lnTo>
                  <a:pt x="708" y="2417"/>
                </a:lnTo>
                <a:lnTo>
                  <a:pt x="707" y="2411"/>
                </a:lnTo>
                <a:lnTo>
                  <a:pt x="707" y="2411"/>
                </a:lnTo>
                <a:lnTo>
                  <a:pt x="710" y="2409"/>
                </a:lnTo>
                <a:lnTo>
                  <a:pt x="710" y="2407"/>
                </a:lnTo>
                <a:lnTo>
                  <a:pt x="712" y="2404"/>
                </a:lnTo>
                <a:lnTo>
                  <a:pt x="712" y="2404"/>
                </a:lnTo>
                <a:lnTo>
                  <a:pt x="716" y="2402"/>
                </a:lnTo>
                <a:lnTo>
                  <a:pt x="721" y="2400"/>
                </a:lnTo>
                <a:lnTo>
                  <a:pt x="727" y="2400"/>
                </a:lnTo>
                <a:lnTo>
                  <a:pt x="732" y="2400"/>
                </a:lnTo>
                <a:lnTo>
                  <a:pt x="736" y="2401"/>
                </a:lnTo>
                <a:lnTo>
                  <a:pt x="742" y="2402"/>
                </a:lnTo>
                <a:lnTo>
                  <a:pt x="749" y="2407"/>
                </a:lnTo>
                <a:lnTo>
                  <a:pt x="756" y="2414"/>
                </a:lnTo>
                <a:lnTo>
                  <a:pt x="759" y="2417"/>
                </a:lnTo>
                <a:lnTo>
                  <a:pt x="761" y="2422"/>
                </a:lnTo>
                <a:lnTo>
                  <a:pt x="762" y="2426"/>
                </a:lnTo>
                <a:lnTo>
                  <a:pt x="763" y="2430"/>
                </a:lnTo>
                <a:lnTo>
                  <a:pt x="763" y="2435"/>
                </a:lnTo>
                <a:lnTo>
                  <a:pt x="762" y="2440"/>
                </a:lnTo>
                <a:lnTo>
                  <a:pt x="762" y="2440"/>
                </a:lnTo>
                <a:lnTo>
                  <a:pt x="766" y="2441"/>
                </a:lnTo>
                <a:lnTo>
                  <a:pt x="769" y="2440"/>
                </a:lnTo>
                <a:lnTo>
                  <a:pt x="775" y="2438"/>
                </a:lnTo>
                <a:lnTo>
                  <a:pt x="779" y="2434"/>
                </a:lnTo>
                <a:lnTo>
                  <a:pt x="782" y="2434"/>
                </a:lnTo>
                <a:lnTo>
                  <a:pt x="785" y="2433"/>
                </a:lnTo>
                <a:lnTo>
                  <a:pt x="785" y="2433"/>
                </a:lnTo>
                <a:lnTo>
                  <a:pt x="784" y="2428"/>
                </a:lnTo>
                <a:lnTo>
                  <a:pt x="785" y="2423"/>
                </a:lnTo>
                <a:lnTo>
                  <a:pt x="788" y="2417"/>
                </a:lnTo>
                <a:lnTo>
                  <a:pt x="790" y="2411"/>
                </a:lnTo>
                <a:lnTo>
                  <a:pt x="790" y="2411"/>
                </a:lnTo>
                <a:lnTo>
                  <a:pt x="792" y="2409"/>
                </a:lnTo>
                <a:lnTo>
                  <a:pt x="794" y="2407"/>
                </a:lnTo>
                <a:lnTo>
                  <a:pt x="798" y="2405"/>
                </a:lnTo>
                <a:lnTo>
                  <a:pt x="804" y="2405"/>
                </a:lnTo>
                <a:lnTo>
                  <a:pt x="809" y="2404"/>
                </a:lnTo>
                <a:lnTo>
                  <a:pt x="809" y="2404"/>
                </a:lnTo>
                <a:lnTo>
                  <a:pt x="807" y="2391"/>
                </a:lnTo>
                <a:lnTo>
                  <a:pt x="806" y="2383"/>
                </a:lnTo>
                <a:lnTo>
                  <a:pt x="803" y="2377"/>
                </a:lnTo>
                <a:lnTo>
                  <a:pt x="803" y="2377"/>
                </a:lnTo>
                <a:lnTo>
                  <a:pt x="781" y="2378"/>
                </a:lnTo>
                <a:lnTo>
                  <a:pt x="762" y="2379"/>
                </a:lnTo>
                <a:lnTo>
                  <a:pt x="753" y="2380"/>
                </a:lnTo>
                <a:lnTo>
                  <a:pt x="746" y="2382"/>
                </a:lnTo>
                <a:lnTo>
                  <a:pt x="738" y="2385"/>
                </a:lnTo>
                <a:lnTo>
                  <a:pt x="732" y="2389"/>
                </a:lnTo>
                <a:lnTo>
                  <a:pt x="732" y="2389"/>
                </a:lnTo>
                <a:lnTo>
                  <a:pt x="709" y="2391"/>
                </a:lnTo>
                <a:lnTo>
                  <a:pt x="686" y="2392"/>
                </a:lnTo>
                <a:lnTo>
                  <a:pt x="662" y="2395"/>
                </a:lnTo>
                <a:lnTo>
                  <a:pt x="639" y="2398"/>
                </a:lnTo>
                <a:lnTo>
                  <a:pt x="592" y="2407"/>
                </a:lnTo>
                <a:lnTo>
                  <a:pt x="543" y="2415"/>
                </a:lnTo>
                <a:lnTo>
                  <a:pt x="543" y="2415"/>
                </a:lnTo>
                <a:lnTo>
                  <a:pt x="523" y="2419"/>
                </a:lnTo>
                <a:lnTo>
                  <a:pt x="502" y="2424"/>
                </a:lnTo>
                <a:lnTo>
                  <a:pt x="457" y="2430"/>
                </a:lnTo>
                <a:lnTo>
                  <a:pt x="411" y="2437"/>
                </a:lnTo>
                <a:lnTo>
                  <a:pt x="367" y="2442"/>
                </a:lnTo>
                <a:lnTo>
                  <a:pt x="367" y="2442"/>
                </a:lnTo>
                <a:lnTo>
                  <a:pt x="357" y="2477"/>
                </a:lnTo>
                <a:lnTo>
                  <a:pt x="344" y="2513"/>
                </a:lnTo>
                <a:lnTo>
                  <a:pt x="329" y="2549"/>
                </a:lnTo>
                <a:lnTo>
                  <a:pt x="314" y="2584"/>
                </a:lnTo>
                <a:lnTo>
                  <a:pt x="299" y="2621"/>
                </a:lnTo>
                <a:lnTo>
                  <a:pt x="284" y="2656"/>
                </a:lnTo>
                <a:lnTo>
                  <a:pt x="271" y="2691"/>
                </a:lnTo>
                <a:lnTo>
                  <a:pt x="261" y="2725"/>
                </a:lnTo>
                <a:lnTo>
                  <a:pt x="261" y="2725"/>
                </a:lnTo>
                <a:lnTo>
                  <a:pt x="266" y="2728"/>
                </a:lnTo>
                <a:lnTo>
                  <a:pt x="269" y="2731"/>
                </a:lnTo>
                <a:lnTo>
                  <a:pt x="274" y="2735"/>
                </a:lnTo>
                <a:lnTo>
                  <a:pt x="276" y="2740"/>
                </a:lnTo>
                <a:lnTo>
                  <a:pt x="276" y="2740"/>
                </a:lnTo>
                <a:lnTo>
                  <a:pt x="269" y="2752"/>
                </a:lnTo>
                <a:lnTo>
                  <a:pt x="264" y="2766"/>
                </a:lnTo>
                <a:lnTo>
                  <a:pt x="253" y="2796"/>
                </a:lnTo>
                <a:lnTo>
                  <a:pt x="244" y="2827"/>
                </a:lnTo>
                <a:lnTo>
                  <a:pt x="235" y="2856"/>
                </a:lnTo>
                <a:lnTo>
                  <a:pt x="235" y="2856"/>
                </a:lnTo>
                <a:lnTo>
                  <a:pt x="230" y="2859"/>
                </a:lnTo>
                <a:lnTo>
                  <a:pt x="225" y="2863"/>
                </a:lnTo>
                <a:lnTo>
                  <a:pt x="220" y="2864"/>
                </a:lnTo>
                <a:lnTo>
                  <a:pt x="217" y="2864"/>
                </a:lnTo>
                <a:lnTo>
                  <a:pt x="214" y="2863"/>
                </a:lnTo>
                <a:lnTo>
                  <a:pt x="214" y="2863"/>
                </a:lnTo>
                <a:lnTo>
                  <a:pt x="206" y="2873"/>
                </a:lnTo>
                <a:lnTo>
                  <a:pt x="200" y="2884"/>
                </a:lnTo>
                <a:lnTo>
                  <a:pt x="194" y="2896"/>
                </a:lnTo>
                <a:lnTo>
                  <a:pt x="189" y="2908"/>
                </a:lnTo>
                <a:lnTo>
                  <a:pt x="179" y="2933"/>
                </a:lnTo>
                <a:lnTo>
                  <a:pt x="168" y="2960"/>
                </a:lnTo>
                <a:lnTo>
                  <a:pt x="168" y="2960"/>
                </a:lnTo>
                <a:lnTo>
                  <a:pt x="165" y="2963"/>
                </a:lnTo>
                <a:lnTo>
                  <a:pt x="162" y="2967"/>
                </a:lnTo>
                <a:lnTo>
                  <a:pt x="159" y="2970"/>
                </a:lnTo>
                <a:lnTo>
                  <a:pt x="157" y="2973"/>
                </a:lnTo>
                <a:lnTo>
                  <a:pt x="157" y="2973"/>
                </a:lnTo>
                <a:lnTo>
                  <a:pt x="153" y="2986"/>
                </a:lnTo>
                <a:lnTo>
                  <a:pt x="148" y="2999"/>
                </a:lnTo>
                <a:lnTo>
                  <a:pt x="142" y="3023"/>
                </a:lnTo>
                <a:lnTo>
                  <a:pt x="138" y="3034"/>
                </a:lnTo>
                <a:lnTo>
                  <a:pt x="133" y="3045"/>
                </a:lnTo>
                <a:lnTo>
                  <a:pt x="127" y="3054"/>
                </a:lnTo>
                <a:lnTo>
                  <a:pt x="123" y="3059"/>
                </a:lnTo>
                <a:lnTo>
                  <a:pt x="118" y="3063"/>
                </a:lnTo>
                <a:lnTo>
                  <a:pt x="118" y="3063"/>
                </a:lnTo>
                <a:lnTo>
                  <a:pt x="113" y="3063"/>
                </a:lnTo>
                <a:lnTo>
                  <a:pt x="108" y="3064"/>
                </a:lnTo>
                <a:lnTo>
                  <a:pt x="104" y="3064"/>
                </a:lnTo>
                <a:lnTo>
                  <a:pt x="99" y="3063"/>
                </a:lnTo>
                <a:lnTo>
                  <a:pt x="99" y="3063"/>
                </a:lnTo>
                <a:lnTo>
                  <a:pt x="95" y="3068"/>
                </a:lnTo>
                <a:lnTo>
                  <a:pt x="91" y="3076"/>
                </a:lnTo>
                <a:lnTo>
                  <a:pt x="82" y="3091"/>
                </a:lnTo>
                <a:lnTo>
                  <a:pt x="79" y="3098"/>
                </a:lnTo>
                <a:lnTo>
                  <a:pt x="74" y="3104"/>
                </a:lnTo>
                <a:lnTo>
                  <a:pt x="69" y="3109"/>
                </a:lnTo>
                <a:lnTo>
                  <a:pt x="64" y="3111"/>
                </a:lnTo>
                <a:lnTo>
                  <a:pt x="64" y="3111"/>
                </a:lnTo>
                <a:lnTo>
                  <a:pt x="52" y="3108"/>
                </a:lnTo>
                <a:lnTo>
                  <a:pt x="41" y="3104"/>
                </a:lnTo>
                <a:lnTo>
                  <a:pt x="33" y="3098"/>
                </a:lnTo>
                <a:lnTo>
                  <a:pt x="28" y="3094"/>
                </a:lnTo>
                <a:lnTo>
                  <a:pt x="25" y="3090"/>
                </a:lnTo>
                <a:lnTo>
                  <a:pt x="25" y="3090"/>
                </a:lnTo>
                <a:lnTo>
                  <a:pt x="26" y="3083"/>
                </a:lnTo>
                <a:lnTo>
                  <a:pt x="27" y="3077"/>
                </a:lnTo>
                <a:lnTo>
                  <a:pt x="29" y="3071"/>
                </a:lnTo>
                <a:lnTo>
                  <a:pt x="33" y="3066"/>
                </a:lnTo>
                <a:lnTo>
                  <a:pt x="38" y="3058"/>
                </a:lnTo>
                <a:lnTo>
                  <a:pt x="44" y="3048"/>
                </a:lnTo>
                <a:lnTo>
                  <a:pt x="44" y="3048"/>
                </a:lnTo>
                <a:lnTo>
                  <a:pt x="38" y="3046"/>
                </a:lnTo>
                <a:lnTo>
                  <a:pt x="33" y="3044"/>
                </a:lnTo>
                <a:lnTo>
                  <a:pt x="28" y="3042"/>
                </a:lnTo>
                <a:lnTo>
                  <a:pt x="25" y="3038"/>
                </a:lnTo>
                <a:lnTo>
                  <a:pt x="23" y="3034"/>
                </a:lnTo>
                <a:lnTo>
                  <a:pt x="21" y="3031"/>
                </a:lnTo>
                <a:lnTo>
                  <a:pt x="21" y="3027"/>
                </a:lnTo>
                <a:lnTo>
                  <a:pt x="20" y="3022"/>
                </a:lnTo>
                <a:lnTo>
                  <a:pt x="21" y="3012"/>
                </a:lnTo>
                <a:lnTo>
                  <a:pt x="24" y="3001"/>
                </a:lnTo>
                <a:lnTo>
                  <a:pt x="29" y="2975"/>
                </a:lnTo>
                <a:lnTo>
                  <a:pt x="29" y="2975"/>
                </a:lnTo>
                <a:lnTo>
                  <a:pt x="29" y="2970"/>
                </a:lnTo>
                <a:lnTo>
                  <a:pt x="29" y="2964"/>
                </a:lnTo>
                <a:lnTo>
                  <a:pt x="29" y="2960"/>
                </a:lnTo>
                <a:lnTo>
                  <a:pt x="29" y="2957"/>
                </a:lnTo>
                <a:lnTo>
                  <a:pt x="29" y="2957"/>
                </a:lnTo>
                <a:lnTo>
                  <a:pt x="31" y="2955"/>
                </a:lnTo>
                <a:lnTo>
                  <a:pt x="33" y="2953"/>
                </a:lnTo>
                <a:lnTo>
                  <a:pt x="36" y="2950"/>
                </a:lnTo>
                <a:lnTo>
                  <a:pt x="38" y="2948"/>
                </a:lnTo>
                <a:lnTo>
                  <a:pt x="38" y="2948"/>
                </a:lnTo>
                <a:lnTo>
                  <a:pt x="40" y="2940"/>
                </a:lnTo>
                <a:lnTo>
                  <a:pt x="42" y="2930"/>
                </a:lnTo>
                <a:lnTo>
                  <a:pt x="46" y="2921"/>
                </a:lnTo>
                <a:lnTo>
                  <a:pt x="49" y="2912"/>
                </a:lnTo>
                <a:lnTo>
                  <a:pt x="49" y="2912"/>
                </a:lnTo>
                <a:lnTo>
                  <a:pt x="69" y="2876"/>
                </a:lnTo>
                <a:lnTo>
                  <a:pt x="79" y="2856"/>
                </a:lnTo>
                <a:lnTo>
                  <a:pt x="82" y="2847"/>
                </a:lnTo>
                <a:lnTo>
                  <a:pt x="84" y="2837"/>
                </a:lnTo>
                <a:lnTo>
                  <a:pt x="84" y="2837"/>
                </a:lnTo>
                <a:lnTo>
                  <a:pt x="83" y="2835"/>
                </a:lnTo>
                <a:lnTo>
                  <a:pt x="82" y="2833"/>
                </a:lnTo>
                <a:lnTo>
                  <a:pt x="77" y="2831"/>
                </a:lnTo>
                <a:lnTo>
                  <a:pt x="72" y="2827"/>
                </a:lnTo>
                <a:lnTo>
                  <a:pt x="70" y="2825"/>
                </a:lnTo>
                <a:lnTo>
                  <a:pt x="70" y="2823"/>
                </a:lnTo>
                <a:lnTo>
                  <a:pt x="70" y="2823"/>
                </a:lnTo>
                <a:lnTo>
                  <a:pt x="69" y="2818"/>
                </a:lnTo>
                <a:lnTo>
                  <a:pt x="70" y="2812"/>
                </a:lnTo>
                <a:lnTo>
                  <a:pt x="72" y="2808"/>
                </a:lnTo>
                <a:lnTo>
                  <a:pt x="76" y="2803"/>
                </a:lnTo>
                <a:lnTo>
                  <a:pt x="81" y="2793"/>
                </a:lnTo>
                <a:lnTo>
                  <a:pt x="83" y="2788"/>
                </a:lnTo>
                <a:lnTo>
                  <a:pt x="84" y="2782"/>
                </a:lnTo>
                <a:lnTo>
                  <a:pt x="84" y="2782"/>
                </a:lnTo>
                <a:lnTo>
                  <a:pt x="80" y="2776"/>
                </a:lnTo>
                <a:lnTo>
                  <a:pt x="74" y="2772"/>
                </a:lnTo>
                <a:lnTo>
                  <a:pt x="68" y="2768"/>
                </a:lnTo>
                <a:lnTo>
                  <a:pt x="62" y="2765"/>
                </a:lnTo>
                <a:lnTo>
                  <a:pt x="62" y="2765"/>
                </a:lnTo>
                <a:lnTo>
                  <a:pt x="58" y="2773"/>
                </a:lnTo>
                <a:lnTo>
                  <a:pt x="55" y="2780"/>
                </a:lnTo>
                <a:lnTo>
                  <a:pt x="52" y="2788"/>
                </a:lnTo>
                <a:lnTo>
                  <a:pt x="51" y="2792"/>
                </a:lnTo>
                <a:lnTo>
                  <a:pt x="51" y="2797"/>
                </a:lnTo>
                <a:lnTo>
                  <a:pt x="51" y="2797"/>
                </a:lnTo>
                <a:lnTo>
                  <a:pt x="39" y="2802"/>
                </a:lnTo>
                <a:lnTo>
                  <a:pt x="26" y="2805"/>
                </a:lnTo>
                <a:lnTo>
                  <a:pt x="20" y="2807"/>
                </a:lnTo>
                <a:lnTo>
                  <a:pt x="13" y="2807"/>
                </a:lnTo>
                <a:lnTo>
                  <a:pt x="6" y="2807"/>
                </a:lnTo>
                <a:lnTo>
                  <a:pt x="0" y="2806"/>
                </a:lnTo>
                <a:lnTo>
                  <a:pt x="0" y="2806"/>
                </a:lnTo>
                <a:lnTo>
                  <a:pt x="1" y="2786"/>
                </a:lnTo>
                <a:lnTo>
                  <a:pt x="4" y="2766"/>
                </a:lnTo>
                <a:lnTo>
                  <a:pt x="8" y="2748"/>
                </a:lnTo>
                <a:lnTo>
                  <a:pt x="13" y="2730"/>
                </a:lnTo>
                <a:lnTo>
                  <a:pt x="20" y="2712"/>
                </a:lnTo>
                <a:lnTo>
                  <a:pt x="26" y="2695"/>
                </a:lnTo>
                <a:lnTo>
                  <a:pt x="40" y="2661"/>
                </a:lnTo>
                <a:lnTo>
                  <a:pt x="40" y="2661"/>
                </a:lnTo>
                <a:lnTo>
                  <a:pt x="48" y="2661"/>
                </a:lnTo>
                <a:lnTo>
                  <a:pt x="56" y="2662"/>
                </a:lnTo>
                <a:lnTo>
                  <a:pt x="64" y="2665"/>
                </a:lnTo>
                <a:lnTo>
                  <a:pt x="70" y="2667"/>
                </a:lnTo>
                <a:lnTo>
                  <a:pt x="76" y="2671"/>
                </a:lnTo>
                <a:lnTo>
                  <a:pt x="81" y="2675"/>
                </a:lnTo>
                <a:lnTo>
                  <a:pt x="83" y="2682"/>
                </a:lnTo>
                <a:lnTo>
                  <a:pt x="84" y="2689"/>
                </a:lnTo>
                <a:lnTo>
                  <a:pt x="84" y="2689"/>
                </a:lnTo>
                <a:lnTo>
                  <a:pt x="84" y="2694"/>
                </a:lnTo>
                <a:lnTo>
                  <a:pt x="82" y="2699"/>
                </a:lnTo>
                <a:lnTo>
                  <a:pt x="77" y="2709"/>
                </a:lnTo>
                <a:lnTo>
                  <a:pt x="74" y="2714"/>
                </a:lnTo>
                <a:lnTo>
                  <a:pt x="72" y="2719"/>
                </a:lnTo>
                <a:lnTo>
                  <a:pt x="71" y="2725"/>
                </a:lnTo>
                <a:lnTo>
                  <a:pt x="72" y="2731"/>
                </a:lnTo>
                <a:lnTo>
                  <a:pt x="72" y="2731"/>
                </a:lnTo>
                <a:lnTo>
                  <a:pt x="85" y="2735"/>
                </a:lnTo>
                <a:lnTo>
                  <a:pt x="92" y="2737"/>
                </a:lnTo>
                <a:lnTo>
                  <a:pt x="97" y="2740"/>
                </a:lnTo>
                <a:lnTo>
                  <a:pt x="97" y="2740"/>
                </a:lnTo>
                <a:lnTo>
                  <a:pt x="101" y="2727"/>
                </a:lnTo>
                <a:lnTo>
                  <a:pt x="103" y="2714"/>
                </a:lnTo>
                <a:lnTo>
                  <a:pt x="106" y="2694"/>
                </a:lnTo>
                <a:lnTo>
                  <a:pt x="106" y="2694"/>
                </a:lnTo>
                <a:lnTo>
                  <a:pt x="112" y="2689"/>
                </a:lnTo>
                <a:lnTo>
                  <a:pt x="119" y="2687"/>
                </a:lnTo>
                <a:lnTo>
                  <a:pt x="127" y="2688"/>
                </a:lnTo>
                <a:lnTo>
                  <a:pt x="130" y="2689"/>
                </a:lnTo>
                <a:lnTo>
                  <a:pt x="133" y="2691"/>
                </a:lnTo>
                <a:lnTo>
                  <a:pt x="133" y="2691"/>
                </a:lnTo>
                <a:lnTo>
                  <a:pt x="162" y="2614"/>
                </a:lnTo>
                <a:lnTo>
                  <a:pt x="192" y="2537"/>
                </a:lnTo>
                <a:lnTo>
                  <a:pt x="221" y="2460"/>
                </a:lnTo>
                <a:lnTo>
                  <a:pt x="235" y="2422"/>
                </a:lnTo>
                <a:lnTo>
                  <a:pt x="248" y="2383"/>
                </a:lnTo>
                <a:lnTo>
                  <a:pt x="248" y="2383"/>
                </a:lnTo>
                <a:lnTo>
                  <a:pt x="262" y="2339"/>
                </a:lnTo>
                <a:lnTo>
                  <a:pt x="267" y="2318"/>
                </a:lnTo>
                <a:lnTo>
                  <a:pt x="271" y="2296"/>
                </a:lnTo>
                <a:lnTo>
                  <a:pt x="271" y="2296"/>
                </a:lnTo>
                <a:lnTo>
                  <a:pt x="274" y="2285"/>
                </a:lnTo>
                <a:lnTo>
                  <a:pt x="277" y="2273"/>
                </a:lnTo>
                <a:lnTo>
                  <a:pt x="285" y="2250"/>
                </a:lnTo>
                <a:lnTo>
                  <a:pt x="295" y="2229"/>
                </a:lnTo>
                <a:lnTo>
                  <a:pt x="304" y="2208"/>
                </a:lnTo>
                <a:lnTo>
                  <a:pt x="304" y="2208"/>
                </a:lnTo>
                <a:lnTo>
                  <a:pt x="314" y="2179"/>
                </a:lnTo>
                <a:lnTo>
                  <a:pt x="324" y="2147"/>
                </a:lnTo>
                <a:lnTo>
                  <a:pt x="335" y="2116"/>
                </a:lnTo>
                <a:lnTo>
                  <a:pt x="345" y="2085"/>
                </a:lnTo>
                <a:lnTo>
                  <a:pt x="345" y="2085"/>
                </a:lnTo>
                <a:lnTo>
                  <a:pt x="371" y="2021"/>
                </a:lnTo>
                <a:lnTo>
                  <a:pt x="397" y="1954"/>
                </a:lnTo>
                <a:lnTo>
                  <a:pt x="397" y="1954"/>
                </a:lnTo>
                <a:lnTo>
                  <a:pt x="407" y="1926"/>
                </a:lnTo>
                <a:lnTo>
                  <a:pt x="418" y="1897"/>
                </a:lnTo>
                <a:lnTo>
                  <a:pt x="428" y="1869"/>
                </a:lnTo>
                <a:lnTo>
                  <a:pt x="440" y="1841"/>
                </a:lnTo>
                <a:lnTo>
                  <a:pt x="440" y="1841"/>
                </a:lnTo>
                <a:lnTo>
                  <a:pt x="446" y="1828"/>
                </a:lnTo>
                <a:lnTo>
                  <a:pt x="452" y="1816"/>
                </a:lnTo>
                <a:lnTo>
                  <a:pt x="459" y="1804"/>
                </a:lnTo>
                <a:lnTo>
                  <a:pt x="465" y="1790"/>
                </a:lnTo>
                <a:lnTo>
                  <a:pt x="465" y="1790"/>
                </a:lnTo>
                <a:lnTo>
                  <a:pt x="481" y="1743"/>
                </a:lnTo>
                <a:lnTo>
                  <a:pt x="498" y="1695"/>
                </a:lnTo>
                <a:lnTo>
                  <a:pt x="498" y="1695"/>
                </a:lnTo>
                <a:lnTo>
                  <a:pt x="513" y="1652"/>
                </a:lnTo>
                <a:lnTo>
                  <a:pt x="521" y="1630"/>
                </a:lnTo>
                <a:lnTo>
                  <a:pt x="528" y="1610"/>
                </a:lnTo>
                <a:lnTo>
                  <a:pt x="528" y="1610"/>
                </a:lnTo>
                <a:lnTo>
                  <a:pt x="532" y="1602"/>
                </a:lnTo>
                <a:lnTo>
                  <a:pt x="536" y="1596"/>
                </a:lnTo>
                <a:lnTo>
                  <a:pt x="540" y="1590"/>
                </a:lnTo>
                <a:lnTo>
                  <a:pt x="543" y="1582"/>
                </a:lnTo>
                <a:lnTo>
                  <a:pt x="543" y="1582"/>
                </a:lnTo>
                <a:lnTo>
                  <a:pt x="546" y="1574"/>
                </a:lnTo>
                <a:lnTo>
                  <a:pt x="547" y="1565"/>
                </a:lnTo>
                <a:lnTo>
                  <a:pt x="548" y="1556"/>
                </a:lnTo>
                <a:lnTo>
                  <a:pt x="550" y="1548"/>
                </a:lnTo>
                <a:lnTo>
                  <a:pt x="550" y="1548"/>
                </a:lnTo>
                <a:lnTo>
                  <a:pt x="553" y="1541"/>
                </a:lnTo>
                <a:lnTo>
                  <a:pt x="557" y="1534"/>
                </a:lnTo>
                <a:lnTo>
                  <a:pt x="562" y="1528"/>
                </a:lnTo>
                <a:lnTo>
                  <a:pt x="565" y="1520"/>
                </a:lnTo>
                <a:lnTo>
                  <a:pt x="565" y="1520"/>
                </a:lnTo>
                <a:lnTo>
                  <a:pt x="572" y="1501"/>
                </a:lnTo>
                <a:lnTo>
                  <a:pt x="579" y="1480"/>
                </a:lnTo>
                <a:lnTo>
                  <a:pt x="585" y="1460"/>
                </a:lnTo>
                <a:lnTo>
                  <a:pt x="593" y="1440"/>
                </a:lnTo>
                <a:lnTo>
                  <a:pt x="593" y="1440"/>
                </a:lnTo>
                <a:lnTo>
                  <a:pt x="609" y="1397"/>
                </a:lnTo>
                <a:lnTo>
                  <a:pt x="617" y="1378"/>
                </a:lnTo>
                <a:lnTo>
                  <a:pt x="628" y="1357"/>
                </a:lnTo>
                <a:lnTo>
                  <a:pt x="628" y="1357"/>
                </a:lnTo>
                <a:lnTo>
                  <a:pt x="628" y="1353"/>
                </a:lnTo>
                <a:lnTo>
                  <a:pt x="627" y="1351"/>
                </a:lnTo>
                <a:lnTo>
                  <a:pt x="626" y="1348"/>
                </a:lnTo>
                <a:lnTo>
                  <a:pt x="626" y="1344"/>
                </a:lnTo>
                <a:lnTo>
                  <a:pt x="626" y="1344"/>
                </a:lnTo>
                <a:lnTo>
                  <a:pt x="643" y="1305"/>
                </a:lnTo>
                <a:lnTo>
                  <a:pt x="658" y="1267"/>
                </a:lnTo>
                <a:lnTo>
                  <a:pt x="658" y="1267"/>
                </a:lnTo>
                <a:lnTo>
                  <a:pt x="671" y="1261"/>
                </a:lnTo>
                <a:lnTo>
                  <a:pt x="687" y="1256"/>
                </a:lnTo>
                <a:lnTo>
                  <a:pt x="704" y="1251"/>
                </a:lnTo>
                <a:lnTo>
                  <a:pt x="723" y="1248"/>
                </a:lnTo>
                <a:lnTo>
                  <a:pt x="761" y="1242"/>
                </a:lnTo>
                <a:lnTo>
                  <a:pt x="779" y="1237"/>
                </a:lnTo>
                <a:lnTo>
                  <a:pt x="796" y="1234"/>
                </a:lnTo>
                <a:lnTo>
                  <a:pt x="796" y="1234"/>
                </a:lnTo>
                <a:lnTo>
                  <a:pt x="805" y="1231"/>
                </a:lnTo>
                <a:lnTo>
                  <a:pt x="812" y="1226"/>
                </a:lnTo>
                <a:lnTo>
                  <a:pt x="818" y="1219"/>
                </a:lnTo>
                <a:lnTo>
                  <a:pt x="823" y="1213"/>
                </a:lnTo>
                <a:lnTo>
                  <a:pt x="827" y="1204"/>
                </a:lnTo>
                <a:lnTo>
                  <a:pt x="830" y="1195"/>
                </a:lnTo>
                <a:lnTo>
                  <a:pt x="837" y="1174"/>
                </a:lnTo>
                <a:lnTo>
                  <a:pt x="837" y="1174"/>
                </a:lnTo>
                <a:lnTo>
                  <a:pt x="833" y="1175"/>
                </a:lnTo>
                <a:lnTo>
                  <a:pt x="827" y="1176"/>
                </a:lnTo>
                <a:lnTo>
                  <a:pt x="814" y="1175"/>
                </a:lnTo>
                <a:lnTo>
                  <a:pt x="800" y="1174"/>
                </a:lnTo>
                <a:lnTo>
                  <a:pt x="785" y="1174"/>
                </a:lnTo>
                <a:lnTo>
                  <a:pt x="785" y="1174"/>
                </a:lnTo>
                <a:lnTo>
                  <a:pt x="784" y="1176"/>
                </a:lnTo>
                <a:lnTo>
                  <a:pt x="783" y="1178"/>
                </a:lnTo>
                <a:lnTo>
                  <a:pt x="783" y="1185"/>
                </a:lnTo>
                <a:lnTo>
                  <a:pt x="783" y="1198"/>
                </a:lnTo>
                <a:lnTo>
                  <a:pt x="783" y="1198"/>
                </a:lnTo>
                <a:lnTo>
                  <a:pt x="778" y="1206"/>
                </a:lnTo>
                <a:lnTo>
                  <a:pt x="770" y="1213"/>
                </a:lnTo>
                <a:lnTo>
                  <a:pt x="763" y="1218"/>
                </a:lnTo>
                <a:lnTo>
                  <a:pt x="753" y="1221"/>
                </a:lnTo>
                <a:lnTo>
                  <a:pt x="745" y="1222"/>
                </a:lnTo>
                <a:lnTo>
                  <a:pt x="736" y="1220"/>
                </a:lnTo>
                <a:lnTo>
                  <a:pt x="732" y="1219"/>
                </a:lnTo>
                <a:lnTo>
                  <a:pt x="728" y="1217"/>
                </a:lnTo>
                <a:lnTo>
                  <a:pt x="724" y="1214"/>
                </a:lnTo>
                <a:lnTo>
                  <a:pt x="722" y="1211"/>
                </a:lnTo>
                <a:lnTo>
                  <a:pt x="722" y="1211"/>
                </a:lnTo>
                <a:lnTo>
                  <a:pt x="719" y="1204"/>
                </a:lnTo>
                <a:lnTo>
                  <a:pt x="716" y="1199"/>
                </a:lnTo>
                <a:lnTo>
                  <a:pt x="715" y="1191"/>
                </a:lnTo>
                <a:lnTo>
                  <a:pt x="714" y="1185"/>
                </a:lnTo>
                <a:lnTo>
                  <a:pt x="714" y="1169"/>
                </a:lnTo>
                <a:lnTo>
                  <a:pt x="715" y="1153"/>
                </a:lnTo>
                <a:lnTo>
                  <a:pt x="718" y="1121"/>
                </a:lnTo>
                <a:lnTo>
                  <a:pt x="720" y="1106"/>
                </a:lnTo>
                <a:lnTo>
                  <a:pt x="720" y="1092"/>
                </a:lnTo>
                <a:lnTo>
                  <a:pt x="720" y="1092"/>
                </a:lnTo>
                <a:lnTo>
                  <a:pt x="722" y="1092"/>
                </a:lnTo>
                <a:lnTo>
                  <a:pt x="724" y="1091"/>
                </a:lnTo>
                <a:lnTo>
                  <a:pt x="725" y="1089"/>
                </a:lnTo>
                <a:lnTo>
                  <a:pt x="727" y="1085"/>
                </a:lnTo>
                <a:lnTo>
                  <a:pt x="727" y="1085"/>
                </a:lnTo>
                <a:lnTo>
                  <a:pt x="734" y="1084"/>
                </a:lnTo>
                <a:lnTo>
                  <a:pt x="742" y="1085"/>
                </a:lnTo>
                <a:lnTo>
                  <a:pt x="749" y="1085"/>
                </a:lnTo>
                <a:lnTo>
                  <a:pt x="754" y="1087"/>
                </a:lnTo>
                <a:lnTo>
                  <a:pt x="765" y="1092"/>
                </a:lnTo>
                <a:lnTo>
                  <a:pt x="775" y="1098"/>
                </a:lnTo>
                <a:lnTo>
                  <a:pt x="775" y="1098"/>
                </a:lnTo>
                <a:lnTo>
                  <a:pt x="774" y="1101"/>
                </a:lnTo>
                <a:lnTo>
                  <a:pt x="774" y="1106"/>
                </a:lnTo>
                <a:lnTo>
                  <a:pt x="775" y="1112"/>
                </a:lnTo>
                <a:lnTo>
                  <a:pt x="778" y="1120"/>
                </a:lnTo>
                <a:lnTo>
                  <a:pt x="781" y="1126"/>
                </a:lnTo>
                <a:lnTo>
                  <a:pt x="781" y="1126"/>
                </a:lnTo>
                <a:lnTo>
                  <a:pt x="796" y="1127"/>
                </a:lnTo>
                <a:lnTo>
                  <a:pt x="811" y="1127"/>
                </a:lnTo>
                <a:lnTo>
                  <a:pt x="845" y="1126"/>
                </a:lnTo>
                <a:lnTo>
                  <a:pt x="845" y="1126"/>
                </a:lnTo>
                <a:lnTo>
                  <a:pt x="848" y="1114"/>
                </a:lnTo>
                <a:lnTo>
                  <a:pt x="849" y="1103"/>
                </a:lnTo>
                <a:lnTo>
                  <a:pt x="851" y="1093"/>
                </a:lnTo>
                <a:lnTo>
                  <a:pt x="854" y="1081"/>
                </a:lnTo>
                <a:lnTo>
                  <a:pt x="854" y="1081"/>
                </a:lnTo>
                <a:lnTo>
                  <a:pt x="840" y="1066"/>
                </a:lnTo>
                <a:lnTo>
                  <a:pt x="826" y="1050"/>
                </a:lnTo>
                <a:lnTo>
                  <a:pt x="820" y="1041"/>
                </a:lnTo>
                <a:lnTo>
                  <a:pt x="814" y="1033"/>
                </a:lnTo>
                <a:lnTo>
                  <a:pt x="810" y="1023"/>
                </a:lnTo>
                <a:lnTo>
                  <a:pt x="807" y="1012"/>
                </a:lnTo>
                <a:lnTo>
                  <a:pt x="807" y="1012"/>
                </a:lnTo>
                <a:lnTo>
                  <a:pt x="806" y="1004"/>
                </a:lnTo>
                <a:lnTo>
                  <a:pt x="805" y="995"/>
                </a:lnTo>
                <a:lnTo>
                  <a:pt x="806" y="987"/>
                </a:lnTo>
                <a:lnTo>
                  <a:pt x="807" y="978"/>
                </a:lnTo>
                <a:lnTo>
                  <a:pt x="809" y="970"/>
                </a:lnTo>
                <a:lnTo>
                  <a:pt x="811" y="961"/>
                </a:lnTo>
                <a:lnTo>
                  <a:pt x="818" y="945"/>
                </a:lnTo>
                <a:lnTo>
                  <a:pt x="825" y="930"/>
                </a:lnTo>
                <a:lnTo>
                  <a:pt x="835" y="917"/>
                </a:lnTo>
                <a:lnTo>
                  <a:pt x="844" y="904"/>
                </a:lnTo>
                <a:lnTo>
                  <a:pt x="854" y="894"/>
                </a:lnTo>
                <a:lnTo>
                  <a:pt x="854" y="894"/>
                </a:lnTo>
                <a:lnTo>
                  <a:pt x="831" y="875"/>
                </a:lnTo>
                <a:lnTo>
                  <a:pt x="821" y="866"/>
                </a:lnTo>
                <a:lnTo>
                  <a:pt x="816" y="860"/>
                </a:lnTo>
                <a:lnTo>
                  <a:pt x="813" y="854"/>
                </a:lnTo>
                <a:lnTo>
                  <a:pt x="813" y="854"/>
                </a:lnTo>
                <a:lnTo>
                  <a:pt x="823" y="834"/>
                </a:lnTo>
                <a:lnTo>
                  <a:pt x="831" y="813"/>
                </a:lnTo>
                <a:lnTo>
                  <a:pt x="848" y="771"/>
                </a:lnTo>
                <a:lnTo>
                  <a:pt x="848" y="771"/>
                </a:lnTo>
                <a:lnTo>
                  <a:pt x="807" y="736"/>
                </a:lnTo>
                <a:lnTo>
                  <a:pt x="766" y="702"/>
                </a:lnTo>
                <a:lnTo>
                  <a:pt x="723" y="669"/>
                </a:lnTo>
                <a:lnTo>
                  <a:pt x="682" y="637"/>
                </a:lnTo>
                <a:lnTo>
                  <a:pt x="596" y="571"/>
                </a:lnTo>
                <a:lnTo>
                  <a:pt x="553" y="538"/>
                </a:lnTo>
                <a:lnTo>
                  <a:pt x="511" y="505"/>
                </a:lnTo>
                <a:lnTo>
                  <a:pt x="511" y="505"/>
                </a:lnTo>
                <a:lnTo>
                  <a:pt x="512" y="503"/>
                </a:lnTo>
                <a:lnTo>
                  <a:pt x="512" y="501"/>
                </a:lnTo>
                <a:lnTo>
                  <a:pt x="512" y="499"/>
                </a:lnTo>
                <a:lnTo>
                  <a:pt x="513" y="494"/>
                </a:lnTo>
                <a:lnTo>
                  <a:pt x="513" y="494"/>
                </a:lnTo>
                <a:lnTo>
                  <a:pt x="443" y="432"/>
                </a:lnTo>
                <a:lnTo>
                  <a:pt x="372" y="369"/>
                </a:lnTo>
                <a:lnTo>
                  <a:pt x="336" y="338"/>
                </a:lnTo>
                <a:lnTo>
                  <a:pt x="299" y="307"/>
                </a:lnTo>
                <a:lnTo>
                  <a:pt x="263" y="277"/>
                </a:lnTo>
                <a:lnTo>
                  <a:pt x="224" y="248"/>
                </a:lnTo>
                <a:lnTo>
                  <a:pt x="224" y="248"/>
                </a:lnTo>
                <a:lnTo>
                  <a:pt x="208" y="248"/>
                </a:lnTo>
                <a:lnTo>
                  <a:pt x="208" y="248"/>
                </a:lnTo>
                <a:lnTo>
                  <a:pt x="203" y="244"/>
                </a:lnTo>
                <a:lnTo>
                  <a:pt x="197" y="239"/>
                </a:lnTo>
                <a:lnTo>
                  <a:pt x="185" y="231"/>
                </a:lnTo>
                <a:lnTo>
                  <a:pt x="185" y="231"/>
                </a:lnTo>
                <a:lnTo>
                  <a:pt x="185" y="224"/>
                </a:lnTo>
                <a:lnTo>
                  <a:pt x="184" y="219"/>
                </a:lnTo>
                <a:lnTo>
                  <a:pt x="182" y="216"/>
                </a:lnTo>
                <a:lnTo>
                  <a:pt x="178" y="213"/>
                </a:lnTo>
                <a:lnTo>
                  <a:pt x="178" y="213"/>
                </a:lnTo>
                <a:lnTo>
                  <a:pt x="187" y="182"/>
                </a:lnTo>
                <a:lnTo>
                  <a:pt x="198" y="153"/>
                </a:lnTo>
                <a:lnTo>
                  <a:pt x="204" y="139"/>
                </a:lnTo>
                <a:lnTo>
                  <a:pt x="212" y="125"/>
                </a:lnTo>
                <a:lnTo>
                  <a:pt x="218" y="112"/>
                </a:lnTo>
                <a:lnTo>
                  <a:pt x="226" y="99"/>
                </a:lnTo>
                <a:lnTo>
                  <a:pt x="235" y="86"/>
                </a:lnTo>
                <a:lnTo>
                  <a:pt x="245" y="75"/>
                </a:lnTo>
                <a:lnTo>
                  <a:pt x="254" y="64"/>
                </a:lnTo>
                <a:lnTo>
                  <a:pt x="266" y="53"/>
                </a:lnTo>
                <a:lnTo>
                  <a:pt x="278" y="42"/>
                </a:lnTo>
                <a:lnTo>
                  <a:pt x="290" y="34"/>
                </a:lnTo>
                <a:lnTo>
                  <a:pt x="304" y="25"/>
                </a:lnTo>
                <a:lnTo>
                  <a:pt x="319" y="17"/>
                </a:lnTo>
                <a:lnTo>
                  <a:pt x="319" y="17"/>
                </a:lnTo>
                <a:lnTo>
                  <a:pt x="327" y="14"/>
                </a:lnTo>
                <a:lnTo>
                  <a:pt x="337" y="10"/>
                </a:lnTo>
                <a:lnTo>
                  <a:pt x="345" y="6"/>
                </a:lnTo>
                <a:lnTo>
                  <a:pt x="350" y="3"/>
                </a:lnTo>
                <a:lnTo>
                  <a:pt x="354" y="0"/>
                </a:lnTo>
                <a:lnTo>
                  <a:pt x="354" y="0"/>
                </a:lnTo>
                <a:lnTo>
                  <a:pt x="362" y="2"/>
                </a:lnTo>
                <a:lnTo>
                  <a:pt x="371" y="5"/>
                </a:lnTo>
                <a:lnTo>
                  <a:pt x="379" y="8"/>
                </a:lnTo>
                <a:lnTo>
                  <a:pt x="384" y="14"/>
                </a:lnTo>
                <a:lnTo>
                  <a:pt x="389" y="19"/>
                </a:lnTo>
                <a:lnTo>
                  <a:pt x="394" y="25"/>
                </a:lnTo>
                <a:lnTo>
                  <a:pt x="396" y="33"/>
                </a:lnTo>
                <a:lnTo>
                  <a:pt x="397" y="40"/>
                </a:lnTo>
                <a:lnTo>
                  <a:pt x="397" y="40"/>
                </a:lnTo>
                <a:lnTo>
                  <a:pt x="433" y="71"/>
                </a:lnTo>
                <a:lnTo>
                  <a:pt x="471" y="103"/>
                </a:lnTo>
                <a:lnTo>
                  <a:pt x="544" y="166"/>
                </a:lnTo>
                <a:lnTo>
                  <a:pt x="580" y="198"/>
                </a:lnTo>
                <a:lnTo>
                  <a:pt x="615" y="231"/>
                </a:lnTo>
                <a:lnTo>
                  <a:pt x="649" y="265"/>
                </a:lnTo>
                <a:lnTo>
                  <a:pt x="665" y="283"/>
                </a:lnTo>
                <a:lnTo>
                  <a:pt x="682" y="302"/>
                </a:lnTo>
                <a:lnTo>
                  <a:pt x="682" y="302"/>
                </a:lnTo>
                <a:lnTo>
                  <a:pt x="689" y="300"/>
                </a:lnTo>
                <a:lnTo>
                  <a:pt x="697" y="302"/>
                </a:lnTo>
                <a:lnTo>
                  <a:pt x="697" y="302"/>
                </a:lnTo>
                <a:lnTo>
                  <a:pt x="717" y="318"/>
                </a:lnTo>
                <a:lnTo>
                  <a:pt x="737" y="335"/>
                </a:lnTo>
                <a:lnTo>
                  <a:pt x="778" y="369"/>
                </a:lnTo>
                <a:lnTo>
                  <a:pt x="816" y="405"/>
                </a:lnTo>
                <a:lnTo>
                  <a:pt x="854" y="442"/>
                </a:lnTo>
                <a:lnTo>
                  <a:pt x="892" y="478"/>
                </a:lnTo>
                <a:lnTo>
                  <a:pt x="931" y="515"/>
                </a:lnTo>
                <a:lnTo>
                  <a:pt x="971" y="549"/>
                </a:lnTo>
                <a:lnTo>
                  <a:pt x="992" y="566"/>
                </a:lnTo>
                <a:lnTo>
                  <a:pt x="1012" y="582"/>
                </a:lnTo>
                <a:lnTo>
                  <a:pt x="1012" y="582"/>
                </a:lnTo>
                <a:lnTo>
                  <a:pt x="1018" y="591"/>
                </a:lnTo>
                <a:lnTo>
                  <a:pt x="1022" y="600"/>
                </a:lnTo>
                <a:lnTo>
                  <a:pt x="1024" y="605"/>
                </a:lnTo>
                <a:lnTo>
                  <a:pt x="1028" y="608"/>
                </a:lnTo>
                <a:lnTo>
                  <a:pt x="1033" y="610"/>
                </a:lnTo>
                <a:lnTo>
                  <a:pt x="1038" y="611"/>
                </a:lnTo>
                <a:lnTo>
                  <a:pt x="1038" y="611"/>
                </a:lnTo>
                <a:lnTo>
                  <a:pt x="1039" y="602"/>
                </a:lnTo>
                <a:lnTo>
                  <a:pt x="1038" y="595"/>
                </a:lnTo>
                <a:lnTo>
                  <a:pt x="1037" y="586"/>
                </a:lnTo>
                <a:lnTo>
                  <a:pt x="1034" y="579"/>
                </a:lnTo>
                <a:lnTo>
                  <a:pt x="1030" y="571"/>
                </a:lnTo>
                <a:lnTo>
                  <a:pt x="1025" y="565"/>
                </a:lnTo>
                <a:lnTo>
                  <a:pt x="1019" y="560"/>
                </a:lnTo>
                <a:lnTo>
                  <a:pt x="1012" y="556"/>
                </a:lnTo>
                <a:lnTo>
                  <a:pt x="1012" y="556"/>
                </a:lnTo>
                <a:lnTo>
                  <a:pt x="1015" y="552"/>
                </a:lnTo>
                <a:lnTo>
                  <a:pt x="1016" y="548"/>
                </a:lnTo>
                <a:lnTo>
                  <a:pt x="1016" y="544"/>
                </a:lnTo>
                <a:lnTo>
                  <a:pt x="1017" y="539"/>
                </a:lnTo>
                <a:lnTo>
                  <a:pt x="1017" y="539"/>
                </a:lnTo>
                <a:lnTo>
                  <a:pt x="1026" y="532"/>
                </a:lnTo>
                <a:lnTo>
                  <a:pt x="1036" y="526"/>
                </a:lnTo>
                <a:lnTo>
                  <a:pt x="1047" y="523"/>
                </a:lnTo>
                <a:lnTo>
                  <a:pt x="1057" y="521"/>
                </a:lnTo>
                <a:lnTo>
                  <a:pt x="1068" y="520"/>
                </a:lnTo>
                <a:lnTo>
                  <a:pt x="1080" y="521"/>
                </a:lnTo>
                <a:lnTo>
                  <a:pt x="1091" y="523"/>
                </a:lnTo>
                <a:lnTo>
                  <a:pt x="1100" y="527"/>
                </a:lnTo>
                <a:lnTo>
                  <a:pt x="1110" y="532"/>
                </a:lnTo>
                <a:lnTo>
                  <a:pt x="1118" y="538"/>
                </a:lnTo>
                <a:lnTo>
                  <a:pt x="1126" y="545"/>
                </a:lnTo>
                <a:lnTo>
                  <a:pt x="1131" y="552"/>
                </a:lnTo>
                <a:lnTo>
                  <a:pt x="1136" y="561"/>
                </a:lnTo>
                <a:lnTo>
                  <a:pt x="1138" y="570"/>
                </a:lnTo>
                <a:lnTo>
                  <a:pt x="1138" y="580"/>
                </a:lnTo>
                <a:lnTo>
                  <a:pt x="1136" y="591"/>
                </a:lnTo>
                <a:lnTo>
                  <a:pt x="1136" y="591"/>
                </a:lnTo>
                <a:lnTo>
                  <a:pt x="1126" y="596"/>
                </a:lnTo>
                <a:lnTo>
                  <a:pt x="1121" y="598"/>
                </a:lnTo>
                <a:lnTo>
                  <a:pt x="1115" y="600"/>
                </a:lnTo>
                <a:lnTo>
                  <a:pt x="1110" y="601"/>
                </a:lnTo>
                <a:lnTo>
                  <a:pt x="1103" y="601"/>
                </a:lnTo>
                <a:lnTo>
                  <a:pt x="1097" y="600"/>
                </a:lnTo>
                <a:lnTo>
                  <a:pt x="1089" y="599"/>
                </a:lnTo>
                <a:lnTo>
                  <a:pt x="1089" y="599"/>
                </a:lnTo>
                <a:lnTo>
                  <a:pt x="1085" y="603"/>
                </a:lnTo>
                <a:lnTo>
                  <a:pt x="1083" y="609"/>
                </a:lnTo>
                <a:lnTo>
                  <a:pt x="1079" y="618"/>
                </a:lnTo>
                <a:lnTo>
                  <a:pt x="1076" y="629"/>
                </a:lnTo>
                <a:lnTo>
                  <a:pt x="1073" y="633"/>
                </a:lnTo>
                <a:lnTo>
                  <a:pt x="1070" y="637"/>
                </a:lnTo>
                <a:lnTo>
                  <a:pt x="1070" y="637"/>
                </a:lnTo>
                <a:lnTo>
                  <a:pt x="1081" y="647"/>
                </a:lnTo>
                <a:lnTo>
                  <a:pt x="1091" y="658"/>
                </a:lnTo>
                <a:lnTo>
                  <a:pt x="1095" y="665"/>
                </a:lnTo>
                <a:lnTo>
                  <a:pt x="1098" y="671"/>
                </a:lnTo>
                <a:lnTo>
                  <a:pt x="1101" y="678"/>
                </a:lnTo>
                <a:lnTo>
                  <a:pt x="1104" y="686"/>
                </a:lnTo>
                <a:lnTo>
                  <a:pt x="1104" y="686"/>
                </a:lnTo>
                <a:lnTo>
                  <a:pt x="1117" y="701"/>
                </a:lnTo>
                <a:lnTo>
                  <a:pt x="1131" y="716"/>
                </a:lnTo>
                <a:lnTo>
                  <a:pt x="1146" y="730"/>
                </a:lnTo>
                <a:lnTo>
                  <a:pt x="1161" y="743"/>
                </a:lnTo>
                <a:lnTo>
                  <a:pt x="1193" y="769"/>
                </a:lnTo>
                <a:lnTo>
                  <a:pt x="1209" y="782"/>
                </a:lnTo>
                <a:lnTo>
                  <a:pt x="1225" y="796"/>
                </a:lnTo>
                <a:lnTo>
                  <a:pt x="1225" y="796"/>
                </a:lnTo>
                <a:lnTo>
                  <a:pt x="1242" y="810"/>
                </a:lnTo>
                <a:lnTo>
                  <a:pt x="1258" y="824"/>
                </a:lnTo>
                <a:lnTo>
                  <a:pt x="1276" y="836"/>
                </a:lnTo>
                <a:lnTo>
                  <a:pt x="1285" y="841"/>
                </a:lnTo>
                <a:lnTo>
                  <a:pt x="1295" y="845"/>
                </a:lnTo>
                <a:lnTo>
                  <a:pt x="1295" y="845"/>
                </a:lnTo>
                <a:lnTo>
                  <a:pt x="1296" y="839"/>
                </a:lnTo>
                <a:lnTo>
                  <a:pt x="1295" y="835"/>
                </a:lnTo>
                <a:lnTo>
                  <a:pt x="1294" y="830"/>
                </a:lnTo>
                <a:lnTo>
                  <a:pt x="1292" y="826"/>
                </a:lnTo>
                <a:lnTo>
                  <a:pt x="1286" y="820"/>
                </a:lnTo>
                <a:lnTo>
                  <a:pt x="1279" y="814"/>
                </a:lnTo>
                <a:lnTo>
                  <a:pt x="1272" y="808"/>
                </a:lnTo>
                <a:lnTo>
                  <a:pt x="1265" y="802"/>
                </a:lnTo>
                <a:lnTo>
                  <a:pt x="1262" y="797"/>
                </a:lnTo>
                <a:lnTo>
                  <a:pt x="1261" y="793"/>
                </a:lnTo>
                <a:lnTo>
                  <a:pt x="1260" y="788"/>
                </a:lnTo>
                <a:lnTo>
                  <a:pt x="1259" y="781"/>
                </a:lnTo>
                <a:lnTo>
                  <a:pt x="1259" y="781"/>
                </a:lnTo>
                <a:lnTo>
                  <a:pt x="1265" y="775"/>
                </a:lnTo>
                <a:lnTo>
                  <a:pt x="1272" y="769"/>
                </a:lnTo>
                <a:lnTo>
                  <a:pt x="1279" y="765"/>
                </a:lnTo>
                <a:lnTo>
                  <a:pt x="1286" y="762"/>
                </a:lnTo>
                <a:lnTo>
                  <a:pt x="1295" y="761"/>
                </a:lnTo>
                <a:lnTo>
                  <a:pt x="1303" y="760"/>
                </a:lnTo>
                <a:lnTo>
                  <a:pt x="1311" y="760"/>
                </a:lnTo>
                <a:lnTo>
                  <a:pt x="1320" y="761"/>
                </a:lnTo>
                <a:lnTo>
                  <a:pt x="1328" y="763"/>
                </a:lnTo>
                <a:lnTo>
                  <a:pt x="1336" y="766"/>
                </a:lnTo>
                <a:lnTo>
                  <a:pt x="1352" y="773"/>
                </a:lnTo>
                <a:lnTo>
                  <a:pt x="1366" y="782"/>
                </a:lnTo>
                <a:lnTo>
                  <a:pt x="1379" y="792"/>
                </a:lnTo>
                <a:lnTo>
                  <a:pt x="1379" y="792"/>
                </a:lnTo>
                <a:lnTo>
                  <a:pt x="1380" y="798"/>
                </a:lnTo>
                <a:lnTo>
                  <a:pt x="1380" y="804"/>
                </a:lnTo>
                <a:lnTo>
                  <a:pt x="1379" y="814"/>
                </a:lnTo>
                <a:lnTo>
                  <a:pt x="1374" y="833"/>
                </a:lnTo>
                <a:lnTo>
                  <a:pt x="1374" y="833"/>
                </a:lnTo>
                <a:lnTo>
                  <a:pt x="1366" y="835"/>
                </a:lnTo>
                <a:lnTo>
                  <a:pt x="1356" y="837"/>
                </a:lnTo>
                <a:lnTo>
                  <a:pt x="1346" y="837"/>
                </a:lnTo>
                <a:lnTo>
                  <a:pt x="1336" y="837"/>
                </a:lnTo>
                <a:lnTo>
                  <a:pt x="1336" y="837"/>
                </a:lnTo>
                <a:lnTo>
                  <a:pt x="1329" y="851"/>
                </a:lnTo>
                <a:lnTo>
                  <a:pt x="1325" y="858"/>
                </a:lnTo>
                <a:lnTo>
                  <a:pt x="1321" y="865"/>
                </a:lnTo>
                <a:lnTo>
                  <a:pt x="1321" y="865"/>
                </a:lnTo>
                <a:lnTo>
                  <a:pt x="1323" y="869"/>
                </a:lnTo>
                <a:lnTo>
                  <a:pt x="1325" y="873"/>
                </a:lnTo>
                <a:lnTo>
                  <a:pt x="1333" y="882"/>
                </a:lnTo>
                <a:lnTo>
                  <a:pt x="1339" y="889"/>
                </a:lnTo>
                <a:lnTo>
                  <a:pt x="1342" y="894"/>
                </a:lnTo>
                <a:lnTo>
                  <a:pt x="1344" y="898"/>
                </a:lnTo>
                <a:lnTo>
                  <a:pt x="1344" y="898"/>
                </a:lnTo>
                <a:lnTo>
                  <a:pt x="1345" y="903"/>
                </a:lnTo>
                <a:lnTo>
                  <a:pt x="1345" y="908"/>
                </a:lnTo>
                <a:lnTo>
                  <a:pt x="1345" y="913"/>
                </a:lnTo>
                <a:lnTo>
                  <a:pt x="1346" y="917"/>
                </a:lnTo>
                <a:lnTo>
                  <a:pt x="1346" y="917"/>
                </a:lnTo>
                <a:lnTo>
                  <a:pt x="1350" y="923"/>
                </a:lnTo>
                <a:lnTo>
                  <a:pt x="1353" y="928"/>
                </a:lnTo>
                <a:lnTo>
                  <a:pt x="1361" y="939"/>
                </a:lnTo>
                <a:lnTo>
                  <a:pt x="1381" y="958"/>
                </a:lnTo>
                <a:lnTo>
                  <a:pt x="1381" y="958"/>
                </a:lnTo>
                <a:lnTo>
                  <a:pt x="1397" y="976"/>
                </a:lnTo>
                <a:lnTo>
                  <a:pt x="1415" y="993"/>
                </a:lnTo>
                <a:lnTo>
                  <a:pt x="1452" y="1029"/>
                </a:lnTo>
                <a:lnTo>
                  <a:pt x="1492" y="1063"/>
                </a:lnTo>
                <a:lnTo>
                  <a:pt x="1532" y="1097"/>
                </a:lnTo>
                <a:lnTo>
                  <a:pt x="1571" y="1131"/>
                </a:lnTo>
                <a:lnTo>
                  <a:pt x="1610" y="1167"/>
                </a:lnTo>
                <a:lnTo>
                  <a:pt x="1628" y="1184"/>
                </a:lnTo>
                <a:lnTo>
                  <a:pt x="1645" y="1203"/>
                </a:lnTo>
                <a:lnTo>
                  <a:pt x="1662" y="1221"/>
                </a:lnTo>
                <a:lnTo>
                  <a:pt x="1677" y="1241"/>
                </a:lnTo>
                <a:lnTo>
                  <a:pt x="1677" y="1241"/>
                </a:lnTo>
                <a:lnTo>
                  <a:pt x="1690" y="1249"/>
                </a:lnTo>
                <a:lnTo>
                  <a:pt x="1703" y="1261"/>
                </a:lnTo>
                <a:lnTo>
                  <a:pt x="1727" y="1287"/>
                </a:lnTo>
                <a:lnTo>
                  <a:pt x="1739" y="1299"/>
                </a:lnTo>
                <a:lnTo>
                  <a:pt x="1753" y="1312"/>
                </a:lnTo>
                <a:lnTo>
                  <a:pt x="1767" y="1323"/>
                </a:lnTo>
                <a:lnTo>
                  <a:pt x="1776" y="1327"/>
                </a:lnTo>
                <a:lnTo>
                  <a:pt x="1783" y="1332"/>
                </a:lnTo>
                <a:lnTo>
                  <a:pt x="1783" y="1332"/>
                </a:lnTo>
                <a:lnTo>
                  <a:pt x="1816" y="1312"/>
                </a:lnTo>
                <a:lnTo>
                  <a:pt x="1849" y="1293"/>
                </a:lnTo>
                <a:lnTo>
                  <a:pt x="1881" y="1274"/>
                </a:lnTo>
                <a:lnTo>
                  <a:pt x="1898" y="1265"/>
                </a:lnTo>
                <a:lnTo>
                  <a:pt x="1915" y="1258"/>
                </a:lnTo>
                <a:lnTo>
                  <a:pt x="1915" y="1258"/>
                </a:lnTo>
                <a:lnTo>
                  <a:pt x="1913" y="1253"/>
                </a:lnTo>
                <a:lnTo>
                  <a:pt x="1910" y="1250"/>
                </a:lnTo>
                <a:lnTo>
                  <a:pt x="1908" y="1246"/>
                </a:lnTo>
                <a:lnTo>
                  <a:pt x="1905" y="1243"/>
                </a:lnTo>
                <a:lnTo>
                  <a:pt x="1905" y="1243"/>
                </a:lnTo>
                <a:lnTo>
                  <a:pt x="1906" y="1236"/>
                </a:lnTo>
                <a:lnTo>
                  <a:pt x="1908" y="1230"/>
                </a:lnTo>
                <a:lnTo>
                  <a:pt x="1911" y="1219"/>
                </a:lnTo>
                <a:lnTo>
                  <a:pt x="1911" y="1219"/>
                </a:lnTo>
                <a:lnTo>
                  <a:pt x="1899" y="1209"/>
                </a:lnTo>
                <a:lnTo>
                  <a:pt x="1887" y="1201"/>
                </a:lnTo>
                <a:lnTo>
                  <a:pt x="1863" y="1183"/>
                </a:lnTo>
                <a:lnTo>
                  <a:pt x="1863" y="1183"/>
                </a:lnTo>
                <a:lnTo>
                  <a:pt x="1851" y="1188"/>
                </a:lnTo>
                <a:lnTo>
                  <a:pt x="1837" y="1191"/>
                </a:lnTo>
                <a:lnTo>
                  <a:pt x="1829" y="1192"/>
                </a:lnTo>
                <a:lnTo>
                  <a:pt x="1823" y="1192"/>
                </a:lnTo>
                <a:lnTo>
                  <a:pt x="1815" y="1191"/>
                </a:lnTo>
                <a:lnTo>
                  <a:pt x="1809" y="1189"/>
                </a:lnTo>
                <a:lnTo>
                  <a:pt x="1809" y="1189"/>
                </a:lnTo>
                <a:lnTo>
                  <a:pt x="1807" y="1182"/>
                </a:lnTo>
                <a:lnTo>
                  <a:pt x="1804" y="1173"/>
                </a:lnTo>
                <a:lnTo>
                  <a:pt x="1800" y="1166"/>
                </a:lnTo>
                <a:lnTo>
                  <a:pt x="1799" y="1161"/>
                </a:lnTo>
                <a:lnTo>
                  <a:pt x="1798" y="1157"/>
                </a:lnTo>
                <a:lnTo>
                  <a:pt x="1798" y="1157"/>
                </a:lnTo>
                <a:lnTo>
                  <a:pt x="1799" y="1151"/>
                </a:lnTo>
                <a:lnTo>
                  <a:pt x="1800" y="1143"/>
                </a:lnTo>
                <a:lnTo>
                  <a:pt x="1804" y="1135"/>
                </a:lnTo>
                <a:lnTo>
                  <a:pt x="1807" y="1127"/>
                </a:lnTo>
                <a:lnTo>
                  <a:pt x="1816" y="1110"/>
                </a:lnTo>
                <a:lnTo>
                  <a:pt x="1829" y="1093"/>
                </a:lnTo>
                <a:lnTo>
                  <a:pt x="1843" y="1079"/>
                </a:lnTo>
                <a:lnTo>
                  <a:pt x="1850" y="1072"/>
                </a:lnTo>
                <a:lnTo>
                  <a:pt x="1857" y="1067"/>
                </a:lnTo>
                <a:lnTo>
                  <a:pt x="1865" y="1063"/>
                </a:lnTo>
                <a:lnTo>
                  <a:pt x="1871" y="1060"/>
                </a:lnTo>
                <a:lnTo>
                  <a:pt x="1878" y="1057"/>
                </a:lnTo>
                <a:lnTo>
                  <a:pt x="1884" y="1057"/>
                </a:lnTo>
                <a:lnTo>
                  <a:pt x="1884" y="1057"/>
                </a:lnTo>
                <a:lnTo>
                  <a:pt x="1890" y="1059"/>
                </a:lnTo>
                <a:lnTo>
                  <a:pt x="1897" y="1062"/>
                </a:lnTo>
                <a:lnTo>
                  <a:pt x="1904" y="1065"/>
                </a:lnTo>
                <a:lnTo>
                  <a:pt x="1912" y="1069"/>
                </a:lnTo>
                <a:lnTo>
                  <a:pt x="1918" y="1075"/>
                </a:lnTo>
                <a:lnTo>
                  <a:pt x="1924" y="1080"/>
                </a:lnTo>
                <a:lnTo>
                  <a:pt x="1928" y="1086"/>
                </a:lnTo>
                <a:lnTo>
                  <a:pt x="1930" y="1092"/>
                </a:lnTo>
                <a:lnTo>
                  <a:pt x="1930" y="1092"/>
                </a:lnTo>
                <a:lnTo>
                  <a:pt x="1931" y="1095"/>
                </a:lnTo>
                <a:lnTo>
                  <a:pt x="1930" y="1098"/>
                </a:lnTo>
                <a:lnTo>
                  <a:pt x="1928" y="1105"/>
                </a:lnTo>
                <a:lnTo>
                  <a:pt x="1926" y="1111"/>
                </a:lnTo>
                <a:lnTo>
                  <a:pt x="1926" y="1114"/>
                </a:lnTo>
                <a:lnTo>
                  <a:pt x="1926" y="1117"/>
                </a:lnTo>
                <a:lnTo>
                  <a:pt x="1926" y="1117"/>
                </a:lnTo>
                <a:lnTo>
                  <a:pt x="1928" y="1123"/>
                </a:lnTo>
                <a:lnTo>
                  <a:pt x="1931" y="1127"/>
                </a:lnTo>
                <a:lnTo>
                  <a:pt x="1934" y="1131"/>
                </a:lnTo>
                <a:lnTo>
                  <a:pt x="1939" y="1135"/>
                </a:lnTo>
                <a:lnTo>
                  <a:pt x="1949" y="1142"/>
                </a:lnTo>
                <a:lnTo>
                  <a:pt x="1955" y="1146"/>
                </a:lnTo>
                <a:lnTo>
                  <a:pt x="1960" y="1151"/>
                </a:lnTo>
                <a:lnTo>
                  <a:pt x="1960" y="1151"/>
                </a:lnTo>
                <a:lnTo>
                  <a:pt x="1965" y="1150"/>
                </a:lnTo>
                <a:lnTo>
                  <a:pt x="1971" y="1148"/>
                </a:lnTo>
                <a:lnTo>
                  <a:pt x="1976" y="1148"/>
                </a:lnTo>
                <a:lnTo>
                  <a:pt x="1980" y="1148"/>
                </a:lnTo>
                <a:lnTo>
                  <a:pt x="1986" y="1150"/>
                </a:lnTo>
                <a:lnTo>
                  <a:pt x="1990" y="1152"/>
                </a:lnTo>
                <a:lnTo>
                  <a:pt x="1994" y="1154"/>
                </a:lnTo>
                <a:lnTo>
                  <a:pt x="1997" y="1156"/>
                </a:lnTo>
                <a:lnTo>
                  <a:pt x="2001" y="1160"/>
                </a:lnTo>
                <a:lnTo>
                  <a:pt x="2004" y="1163"/>
                </a:lnTo>
                <a:lnTo>
                  <a:pt x="2006" y="1168"/>
                </a:lnTo>
                <a:lnTo>
                  <a:pt x="2008" y="1172"/>
                </a:lnTo>
                <a:lnTo>
                  <a:pt x="2009" y="1177"/>
                </a:lnTo>
                <a:lnTo>
                  <a:pt x="2010" y="1183"/>
                </a:lnTo>
                <a:lnTo>
                  <a:pt x="2010" y="1188"/>
                </a:lnTo>
                <a:lnTo>
                  <a:pt x="2009" y="1193"/>
                </a:lnTo>
                <a:lnTo>
                  <a:pt x="2009" y="1193"/>
                </a:lnTo>
                <a:lnTo>
                  <a:pt x="2016" y="1201"/>
                </a:lnTo>
                <a:lnTo>
                  <a:pt x="2022" y="1211"/>
                </a:lnTo>
                <a:lnTo>
                  <a:pt x="2022" y="1211"/>
                </a:lnTo>
                <a:lnTo>
                  <a:pt x="2036" y="1202"/>
                </a:lnTo>
                <a:lnTo>
                  <a:pt x="2036" y="1202"/>
                </a:lnTo>
                <a:lnTo>
                  <a:pt x="2034" y="1195"/>
                </a:lnTo>
                <a:lnTo>
                  <a:pt x="2030" y="1187"/>
                </a:lnTo>
                <a:lnTo>
                  <a:pt x="2021" y="1174"/>
                </a:lnTo>
                <a:lnTo>
                  <a:pt x="2017" y="1167"/>
                </a:lnTo>
                <a:lnTo>
                  <a:pt x="2014" y="1159"/>
                </a:lnTo>
                <a:lnTo>
                  <a:pt x="2014" y="1155"/>
                </a:lnTo>
                <a:lnTo>
                  <a:pt x="2014" y="1151"/>
                </a:lnTo>
                <a:lnTo>
                  <a:pt x="2014" y="1145"/>
                </a:lnTo>
                <a:lnTo>
                  <a:pt x="2016" y="1140"/>
                </a:lnTo>
                <a:lnTo>
                  <a:pt x="2016" y="1140"/>
                </a:lnTo>
                <a:lnTo>
                  <a:pt x="2024" y="1139"/>
                </a:lnTo>
                <a:lnTo>
                  <a:pt x="2034" y="1138"/>
                </a:lnTo>
                <a:lnTo>
                  <a:pt x="2043" y="1139"/>
                </a:lnTo>
                <a:lnTo>
                  <a:pt x="2054" y="1141"/>
                </a:lnTo>
                <a:lnTo>
                  <a:pt x="2064" y="1144"/>
                </a:lnTo>
                <a:lnTo>
                  <a:pt x="2075" y="1148"/>
                </a:lnTo>
                <a:lnTo>
                  <a:pt x="2084" y="1154"/>
                </a:lnTo>
                <a:lnTo>
                  <a:pt x="2093" y="1160"/>
                </a:lnTo>
                <a:lnTo>
                  <a:pt x="2101" y="1167"/>
                </a:lnTo>
                <a:lnTo>
                  <a:pt x="2109" y="1174"/>
                </a:lnTo>
                <a:lnTo>
                  <a:pt x="2114" y="1182"/>
                </a:lnTo>
                <a:lnTo>
                  <a:pt x="2118" y="1189"/>
                </a:lnTo>
                <a:lnTo>
                  <a:pt x="2122" y="1197"/>
                </a:lnTo>
                <a:lnTo>
                  <a:pt x="2123" y="1204"/>
                </a:lnTo>
                <a:lnTo>
                  <a:pt x="2121" y="1212"/>
                </a:lnTo>
                <a:lnTo>
                  <a:pt x="2117" y="1219"/>
                </a:lnTo>
                <a:lnTo>
                  <a:pt x="2117" y="1219"/>
                </a:lnTo>
                <a:lnTo>
                  <a:pt x="2115" y="1222"/>
                </a:lnTo>
                <a:lnTo>
                  <a:pt x="2112" y="1224"/>
                </a:lnTo>
                <a:lnTo>
                  <a:pt x="2105" y="1228"/>
                </a:lnTo>
                <a:lnTo>
                  <a:pt x="2097" y="1229"/>
                </a:lnTo>
                <a:lnTo>
                  <a:pt x="2088" y="1229"/>
                </a:lnTo>
                <a:lnTo>
                  <a:pt x="2080" y="1227"/>
                </a:lnTo>
                <a:lnTo>
                  <a:pt x="2072" y="1223"/>
                </a:lnTo>
                <a:lnTo>
                  <a:pt x="2064" y="1219"/>
                </a:lnTo>
                <a:lnTo>
                  <a:pt x="2057" y="1215"/>
                </a:lnTo>
                <a:lnTo>
                  <a:pt x="2057" y="1215"/>
                </a:lnTo>
                <a:lnTo>
                  <a:pt x="2055" y="1216"/>
                </a:lnTo>
                <a:lnTo>
                  <a:pt x="2053" y="1217"/>
                </a:lnTo>
                <a:lnTo>
                  <a:pt x="2051" y="1220"/>
                </a:lnTo>
                <a:lnTo>
                  <a:pt x="2050" y="1222"/>
                </a:lnTo>
                <a:lnTo>
                  <a:pt x="2048" y="1224"/>
                </a:lnTo>
                <a:lnTo>
                  <a:pt x="2046" y="1226"/>
                </a:lnTo>
                <a:lnTo>
                  <a:pt x="2040" y="1226"/>
                </a:lnTo>
                <a:lnTo>
                  <a:pt x="2040" y="1226"/>
                </a:lnTo>
                <a:lnTo>
                  <a:pt x="2043" y="1229"/>
                </a:lnTo>
                <a:lnTo>
                  <a:pt x="2046" y="1231"/>
                </a:lnTo>
                <a:lnTo>
                  <a:pt x="2050" y="1233"/>
                </a:lnTo>
                <a:lnTo>
                  <a:pt x="2053" y="1234"/>
                </a:lnTo>
                <a:lnTo>
                  <a:pt x="2053" y="1234"/>
                </a:lnTo>
                <a:lnTo>
                  <a:pt x="2056" y="1232"/>
                </a:lnTo>
                <a:lnTo>
                  <a:pt x="2058" y="1231"/>
                </a:lnTo>
                <a:lnTo>
                  <a:pt x="2062" y="1229"/>
                </a:lnTo>
                <a:lnTo>
                  <a:pt x="2064" y="1226"/>
                </a:lnTo>
                <a:lnTo>
                  <a:pt x="2064" y="1226"/>
                </a:lnTo>
                <a:lnTo>
                  <a:pt x="2072" y="1227"/>
                </a:lnTo>
                <a:lnTo>
                  <a:pt x="2080" y="1230"/>
                </a:lnTo>
                <a:lnTo>
                  <a:pt x="2086" y="1235"/>
                </a:lnTo>
                <a:lnTo>
                  <a:pt x="2092" y="1241"/>
                </a:lnTo>
                <a:lnTo>
                  <a:pt x="2095" y="1248"/>
                </a:lnTo>
                <a:lnTo>
                  <a:pt x="2097" y="1256"/>
                </a:lnTo>
                <a:lnTo>
                  <a:pt x="2098" y="1265"/>
                </a:lnTo>
                <a:lnTo>
                  <a:pt x="2096" y="1274"/>
                </a:lnTo>
                <a:lnTo>
                  <a:pt x="2096" y="1274"/>
                </a:lnTo>
                <a:lnTo>
                  <a:pt x="2101" y="1281"/>
                </a:lnTo>
                <a:lnTo>
                  <a:pt x="2108" y="1289"/>
                </a:lnTo>
                <a:lnTo>
                  <a:pt x="2125" y="1303"/>
                </a:lnTo>
                <a:lnTo>
                  <a:pt x="2133" y="1309"/>
                </a:lnTo>
                <a:lnTo>
                  <a:pt x="2141" y="1317"/>
                </a:lnTo>
                <a:lnTo>
                  <a:pt x="2145" y="1323"/>
                </a:lnTo>
                <a:lnTo>
                  <a:pt x="2146" y="1326"/>
                </a:lnTo>
                <a:lnTo>
                  <a:pt x="2147" y="1329"/>
                </a:lnTo>
                <a:lnTo>
                  <a:pt x="2147" y="1329"/>
                </a:lnTo>
                <a:lnTo>
                  <a:pt x="2146" y="1336"/>
                </a:lnTo>
                <a:lnTo>
                  <a:pt x="2143" y="1342"/>
                </a:lnTo>
                <a:lnTo>
                  <a:pt x="2139" y="1348"/>
                </a:lnTo>
                <a:lnTo>
                  <a:pt x="2133" y="1354"/>
                </a:lnTo>
                <a:lnTo>
                  <a:pt x="2122" y="1365"/>
                </a:lnTo>
                <a:lnTo>
                  <a:pt x="2111" y="1377"/>
                </a:lnTo>
                <a:lnTo>
                  <a:pt x="2111" y="1377"/>
                </a:lnTo>
                <a:lnTo>
                  <a:pt x="2105" y="1377"/>
                </a:lnTo>
                <a:lnTo>
                  <a:pt x="2099" y="1377"/>
                </a:lnTo>
                <a:lnTo>
                  <a:pt x="2094" y="1375"/>
                </a:lnTo>
                <a:lnTo>
                  <a:pt x="2088" y="1374"/>
                </a:lnTo>
                <a:lnTo>
                  <a:pt x="2081" y="1370"/>
                </a:lnTo>
                <a:lnTo>
                  <a:pt x="2075" y="1364"/>
                </a:lnTo>
                <a:lnTo>
                  <a:pt x="2068" y="1356"/>
                </a:lnTo>
                <a:lnTo>
                  <a:pt x="2063" y="1349"/>
                </a:lnTo>
                <a:lnTo>
                  <a:pt x="2056" y="1341"/>
                </a:lnTo>
                <a:lnTo>
                  <a:pt x="2049" y="1334"/>
                </a:lnTo>
                <a:lnTo>
                  <a:pt x="2049" y="1334"/>
                </a:lnTo>
                <a:lnTo>
                  <a:pt x="2043" y="1335"/>
                </a:lnTo>
                <a:lnTo>
                  <a:pt x="2038" y="1338"/>
                </a:lnTo>
                <a:lnTo>
                  <a:pt x="2030" y="1344"/>
                </a:lnTo>
                <a:lnTo>
                  <a:pt x="2025" y="1347"/>
                </a:lnTo>
                <a:lnTo>
                  <a:pt x="2021" y="1350"/>
                </a:lnTo>
                <a:lnTo>
                  <a:pt x="2017" y="1351"/>
                </a:lnTo>
                <a:lnTo>
                  <a:pt x="2011" y="1351"/>
                </a:lnTo>
                <a:lnTo>
                  <a:pt x="2011" y="1351"/>
                </a:lnTo>
                <a:lnTo>
                  <a:pt x="2007" y="1350"/>
                </a:lnTo>
                <a:lnTo>
                  <a:pt x="2004" y="1349"/>
                </a:lnTo>
                <a:lnTo>
                  <a:pt x="2001" y="1347"/>
                </a:lnTo>
                <a:lnTo>
                  <a:pt x="1999" y="1343"/>
                </a:lnTo>
                <a:lnTo>
                  <a:pt x="1995" y="1338"/>
                </a:lnTo>
                <a:lnTo>
                  <a:pt x="1994" y="1330"/>
                </a:lnTo>
                <a:lnTo>
                  <a:pt x="1995" y="1323"/>
                </a:lnTo>
                <a:lnTo>
                  <a:pt x="1997" y="1316"/>
                </a:lnTo>
                <a:lnTo>
                  <a:pt x="2002" y="1309"/>
                </a:lnTo>
                <a:lnTo>
                  <a:pt x="2007" y="1304"/>
                </a:lnTo>
                <a:lnTo>
                  <a:pt x="2007" y="1304"/>
                </a:lnTo>
                <a:lnTo>
                  <a:pt x="1999" y="1297"/>
                </a:lnTo>
                <a:lnTo>
                  <a:pt x="1991" y="1291"/>
                </a:lnTo>
                <a:lnTo>
                  <a:pt x="1984" y="1284"/>
                </a:lnTo>
                <a:lnTo>
                  <a:pt x="1975" y="1278"/>
                </a:lnTo>
                <a:lnTo>
                  <a:pt x="1975" y="1278"/>
                </a:lnTo>
                <a:lnTo>
                  <a:pt x="1934" y="1302"/>
                </a:lnTo>
                <a:lnTo>
                  <a:pt x="1895" y="1326"/>
                </a:lnTo>
                <a:lnTo>
                  <a:pt x="1856" y="1351"/>
                </a:lnTo>
                <a:lnTo>
                  <a:pt x="1815" y="1374"/>
                </a:lnTo>
                <a:lnTo>
                  <a:pt x="1815" y="1374"/>
                </a:lnTo>
                <a:lnTo>
                  <a:pt x="1814" y="1386"/>
                </a:lnTo>
                <a:lnTo>
                  <a:pt x="1814" y="1398"/>
                </a:lnTo>
                <a:lnTo>
                  <a:pt x="1816" y="1409"/>
                </a:lnTo>
                <a:lnTo>
                  <a:pt x="1820" y="1418"/>
                </a:lnTo>
                <a:lnTo>
                  <a:pt x="1825" y="1428"/>
                </a:lnTo>
                <a:lnTo>
                  <a:pt x="1831" y="1435"/>
                </a:lnTo>
                <a:lnTo>
                  <a:pt x="1839" y="1443"/>
                </a:lnTo>
                <a:lnTo>
                  <a:pt x="1848" y="1448"/>
                </a:lnTo>
                <a:lnTo>
                  <a:pt x="1848" y="1448"/>
                </a:lnTo>
                <a:lnTo>
                  <a:pt x="1850" y="1458"/>
                </a:lnTo>
                <a:lnTo>
                  <a:pt x="1852" y="1465"/>
                </a:lnTo>
                <a:lnTo>
                  <a:pt x="1856" y="1472"/>
                </a:lnTo>
                <a:lnTo>
                  <a:pt x="1861" y="1478"/>
                </a:lnTo>
                <a:lnTo>
                  <a:pt x="1872" y="1489"/>
                </a:lnTo>
                <a:lnTo>
                  <a:pt x="1884" y="1500"/>
                </a:lnTo>
                <a:lnTo>
                  <a:pt x="1884" y="1500"/>
                </a:lnTo>
                <a:lnTo>
                  <a:pt x="1893" y="1499"/>
                </a:lnTo>
                <a:lnTo>
                  <a:pt x="1901" y="1500"/>
                </a:lnTo>
                <a:lnTo>
                  <a:pt x="1909" y="1503"/>
                </a:lnTo>
                <a:lnTo>
                  <a:pt x="1915" y="1508"/>
                </a:lnTo>
                <a:lnTo>
                  <a:pt x="1920" y="1515"/>
                </a:lnTo>
                <a:lnTo>
                  <a:pt x="1926" y="1522"/>
                </a:lnTo>
                <a:lnTo>
                  <a:pt x="1929" y="1531"/>
                </a:lnTo>
                <a:lnTo>
                  <a:pt x="1932" y="1539"/>
                </a:lnTo>
                <a:lnTo>
                  <a:pt x="1932" y="1539"/>
                </a:lnTo>
                <a:lnTo>
                  <a:pt x="1934" y="1536"/>
                </a:lnTo>
                <a:lnTo>
                  <a:pt x="1937" y="1533"/>
                </a:lnTo>
                <a:lnTo>
                  <a:pt x="1941" y="1531"/>
                </a:lnTo>
                <a:lnTo>
                  <a:pt x="1944" y="1529"/>
                </a:lnTo>
                <a:lnTo>
                  <a:pt x="1952" y="1526"/>
                </a:lnTo>
                <a:lnTo>
                  <a:pt x="1961" y="1526"/>
                </a:lnTo>
                <a:lnTo>
                  <a:pt x="1971" y="1528"/>
                </a:lnTo>
                <a:lnTo>
                  <a:pt x="1979" y="1530"/>
                </a:lnTo>
                <a:lnTo>
                  <a:pt x="1986" y="1532"/>
                </a:lnTo>
                <a:lnTo>
                  <a:pt x="1992" y="1535"/>
                </a:lnTo>
                <a:lnTo>
                  <a:pt x="1992" y="1535"/>
                </a:lnTo>
                <a:lnTo>
                  <a:pt x="1996" y="1533"/>
                </a:lnTo>
                <a:lnTo>
                  <a:pt x="2001" y="1529"/>
                </a:lnTo>
                <a:lnTo>
                  <a:pt x="2009" y="1520"/>
                </a:lnTo>
                <a:lnTo>
                  <a:pt x="2014" y="1515"/>
                </a:lnTo>
                <a:lnTo>
                  <a:pt x="2019" y="1511"/>
                </a:lnTo>
                <a:lnTo>
                  <a:pt x="2025" y="1507"/>
                </a:lnTo>
                <a:lnTo>
                  <a:pt x="2033" y="1506"/>
                </a:lnTo>
                <a:lnTo>
                  <a:pt x="2033" y="1506"/>
                </a:lnTo>
                <a:lnTo>
                  <a:pt x="2035" y="1506"/>
                </a:lnTo>
                <a:lnTo>
                  <a:pt x="2037" y="1508"/>
                </a:lnTo>
                <a:lnTo>
                  <a:pt x="2041" y="1511"/>
                </a:lnTo>
                <a:lnTo>
                  <a:pt x="2046" y="1515"/>
                </a:lnTo>
                <a:lnTo>
                  <a:pt x="2048" y="1516"/>
                </a:lnTo>
                <a:lnTo>
                  <a:pt x="2051" y="1517"/>
                </a:lnTo>
                <a:lnTo>
                  <a:pt x="2051" y="1517"/>
                </a:lnTo>
                <a:lnTo>
                  <a:pt x="2056" y="1515"/>
                </a:lnTo>
                <a:lnTo>
                  <a:pt x="2063" y="1513"/>
                </a:lnTo>
                <a:lnTo>
                  <a:pt x="2076" y="1505"/>
                </a:lnTo>
                <a:lnTo>
                  <a:pt x="2082" y="1502"/>
                </a:lnTo>
                <a:lnTo>
                  <a:pt x="2090" y="1501"/>
                </a:lnTo>
                <a:lnTo>
                  <a:pt x="2097" y="1501"/>
                </a:lnTo>
                <a:lnTo>
                  <a:pt x="2100" y="1502"/>
                </a:lnTo>
                <a:lnTo>
                  <a:pt x="2105" y="1504"/>
                </a:lnTo>
                <a:lnTo>
                  <a:pt x="2105" y="1504"/>
                </a:lnTo>
                <a:lnTo>
                  <a:pt x="2110" y="1508"/>
                </a:lnTo>
                <a:lnTo>
                  <a:pt x="2114" y="1514"/>
                </a:lnTo>
                <a:lnTo>
                  <a:pt x="2117" y="1521"/>
                </a:lnTo>
                <a:lnTo>
                  <a:pt x="2120" y="1529"/>
                </a:lnTo>
                <a:lnTo>
                  <a:pt x="2121" y="1537"/>
                </a:lnTo>
                <a:lnTo>
                  <a:pt x="2121" y="1546"/>
                </a:lnTo>
                <a:lnTo>
                  <a:pt x="2120" y="1554"/>
                </a:lnTo>
                <a:lnTo>
                  <a:pt x="2117" y="1563"/>
                </a:lnTo>
                <a:lnTo>
                  <a:pt x="2117" y="1563"/>
                </a:lnTo>
                <a:close/>
                <a:moveTo>
                  <a:pt x="1117" y="580"/>
                </a:moveTo>
                <a:lnTo>
                  <a:pt x="1117" y="580"/>
                </a:lnTo>
                <a:lnTo>
                  <a:pt x="1117" y="571"/>
                </a:lnTo>
                <a:lnTo>
                  <a:pt x="1116" y="566"/>
                </a:lnTo>
                <a:lnTo>
                  <a:pt x="1116" y="563"/>
                </a:lnTo>
                <a:lnTo>
                  <a:pt x="1114" y="561"/>
                </a:lnTo>
                <a:lnTo>
                  <a:pt x="1109" y="556"/>
                </a:lnTo>
                <a:lnTo>
                  <a:pt x="1109" y="556"/>
                </a:lnTo>
                <a:lnTo>
                  <a:pt x="1106" y="561"/>
                </a:lnTo>
                <a:lnTo>
                  <a:pt x="1102" y="565"/>
                </a:lnTo>
                <a:lnTo>
                  <a:pt x="1099" y="567"/>
                </a:lnTo>
                <a:lnTo>
                  <a:pt x="1096" y="569"/>
                </a:lnTo>
                <a:lnTo>
                  <a:pt x="1092" y="569"/>
                </a:lnTo>
                <a:lnTo>
                  <a:pt x="1087" y="569"/>
                </a:lnTo>
                <a:lnTo>
                  <a:pt x="1083" y="569"/>
                </a:lnTo>
                <a:lnTo>
                  <a:pt x="1079" y="568"/>
                </a:lnTo>
                <a:lnTo>
                  <a:pt x="1070" y="564"/>
                </a:lnTo>
                <a:lnTo>
                  <a:pt x="1064" y="557"/>
                </a:lnTo>
                <a:lnTo>
                  <a:pt x="1058" y="550"/>
                </a:lnTo>
                <a:lnTo>
                  <a:pt x="1056" y="546"/>
                </a:lnTo>
                <a:lnTo>
                  <a:pt x="1055" y="541"/>
                </a:lnTo>
                <a:lnTo>
                  <a:pt x="1055" y="541"/>
                </a:lnTo>
                <a:lnTo>
                  <a:pt x="1051" y="541"/>
                </a:lnTo>
                <a:lnTo>
                  <a:pt x="1048" y="542"/>
                </a:lnTo>
                <a:lnTo>
                  <a:pt x="1045" y="544"/>
                </a:lnTo>
                <a:lnTo>
                  <a:pt x="1041" y="546"/>
                </a:lnTo>
                <a:lnTo>
                  <a:pt x="1039" y="548"/>
                </a:lnTo>
                <a:lnTo>
                  <a:pt x="1038" y="550"/>
                </a:lnTo>
                <a:lnTo>
                  <a:pt x="1038" y="552"/>
                </a:lnTo>
                <a:lnTo>
                  <a:pt x="1038" y="554"/>
                </a:lnTo>
                <a:lnTo>
                  <a:pt x="1038" y="554"/>
                </a:lnTo>
                <a:lnTo>
                  <a:pt x="1042" y="559"/>
                </a:lnTo>
                <a:lnTo>
                  <a:pt x="1049" y="564"/>
                </a:lnTo>
                <a:lnTo>
                  <a:pt x="1057" y="570"/>
                </a:lnTo>
                <a:lnTo>
                  <a:pt x="1068" y="576"/>
                </a:lnTo>
                <a:lnTo>
                  <a:pt x="1080" y="580"/>
                </a:lnTo>
                <a:lnTo>
                  <a:pt x="1093" y="583"/>
                </a:lnTo>
                <a:lnTo>
                  <a:pt x="1099" y="583"/>
                </a:lnTo>
                <a:lnTo>
                  <a:pt x="1104" y="583"/>
                </a:lnTo>
                <a:lnTo>
                  <a:pt x="1111" y="582"/>
                </a:lnTo>
                <a:lnTo>
                  <a:pt x="1117" y="580"/>
                </a:lnTo>
                <a:lnTo>
                  <a:pt x="1117" y="580"/>
                </a:lnTo>
                <a:close/>
                <a:moveTo>
                  <a:pt x="341" y="66"/>
                </a:moveTo>
                <a:lnTo>
                  <a:pt x="341" y="66"/>
                </a:lnTo>
                <a:lnTo>
                  <a:pt x="330" y="90"/>
                </a:lnTo>
                <a:lnTo>
                  <a:pt x="319" y="112"/>
                </a:lnTo>
                <a:lnTo>
                  <a:pt x="306" y="133"/>
                </a:lnTo>
                <a:lnTo>
                  <a:pt x="292" y="153"/>
                </a:lnTo>
                <a:lnTo>
                  <a:pt x="277" y="171"/>
                </a:lnTo>
                <a:lnTo>
                  <a:pt x="260" y="187"/>
                </a:lnTo>
                <a:lnTo>
                  <a:pt x="251" y="194"/>
                </a:lnTo>
                <a:lnTo>
                  <a:pt x="241" y="202"/>
                </a:lnTo>
                <a:lnTo>
                  <a:pt x="231" y="208"/>
                </a:lnTo>
                <a:lnTo>
                  <a:pt x="220" y="215"/>
                </a:lnTo>
                <a:lnTo>
                  <a:pt x="220" y="215"/>
                </a:lnTo>
                <a:lnTo>
                  <a:pt x="222" y="217"/>
                </a:lnTo>
                <a:lnTo>
                  <a:pt x="222" y="219"/>
                </a:lnTo>
                <a:lnTo>
                  <a:pt x="220" y="220"/>
                </a:lnTo>
                <a:lnTo>
                  <a:pt x="218" y="221"/>
                </a:lnTo>
                <a:lnTo>
                  <a:pt x="216" y="222"/>
                </a:lnTo>
                <a:lnTo>
                  <a:pt x="214" y="223"/>
                </a:lnTo>
                <a:lnTo>
                  <a:pt x="213" y="226"/>
                </a:lnTo>
                <a:lnTo>
                  <a:pt x="212" y="229"/>
                </a:lnTo>
                <a:lnTo>
                  <a:pt x="212" y="229"/>
                </a:lnTo>
                <a:lnTo>
                  <a:pt x="215" y="231"/>
                </a:lnTo>
                <a:lnTo>
                  <a:pt x="217" y="231"/>
                </a:lnTo>
                <a:lnTo>
                  <a:pt x="223" y="230"/>
                </a:lnTo>
                <a:lnTo>
                  <a:pt x="230" y="230"/>
                </a:lnTo>
                <a:lnTo>
                  <a:pt x="233" y="230"/>
                </a:lnTo>
                <a:lnTo>
                  <a:pt x="235" y="231"/>
                </a:lnTo>
                <a:lnTo>
                  <a:pt x="235" y="231"/>
                </a:lnTo>
                <a:lnTo>
                  <a:pt x="260" y="215"/>
                </a:lnTo>
                <a:lnTo>
                  <a:pt x="284" y="196"/>
                </a:lnTo>
                <a:lnTo>
                  <a:pt x="308" y="176"/>
                </a:lnTo>
                <a:lnTo>
                  <a:pt x="319" y="166"/>
                </a:lnTo>
                <a:lnTo>
                  <a:pt x="329" y="154"/>
                </a:lnTo>
                <a:lnTo>
                  <a:pt x="339" y="142"/>
                </a:lnTo>
                <a:lnTo>
                  <a:pt x="347" y="130"/>
                </a:lnTo>
                <a:lnTo>
                  <a:pt x="355" y="117"/>
                </a:lnTo>
                <a:lnTo>
                  <a:pt x="361" y="103"/>
                </a:lnTo>
                <a:lnTo>
                  <a:pt x="367" y="90"/>
                </a:lnTo>
                <a:lnTo>
                  <a:pt x="371" y="75"/>
                </a:lnTo>
                <a:lnTo>
                  <a:pt x="373" y="58"/>
                </a:lnTo>
                <a:lnTo>
                  <a:pt x="373" y="42"/>
                </a:lnTo>
                <a:lnTo>
                  <a:pt x="373" y="42"/>
                </a:lnTo>
                <a:lnTo>
                  <a:pt x="374" y="39"/>
                </a:lnTo>
                <a:lnTo>
                  <a:pt x="375" y="38"/>
                </a:lnTo>
                <a:lnTo>
                  <a:pt x="377" y="38"/>
                </a:lnTo>
                <a:lnTo>
                  <a:pt x="377" y="38"/>
                </a:lnTo>
                <a:lnTo>
                  <a:pt x="374" y="32"/>
                </a:lnTo>
                <a:lnTo>
                  <a:pt x="370" y="26"/>
                </a:lnTo>
                <a:lnTo>
                  <a:pt x="364" y="23"/>
                </a:lnTo>
                <a:lnTo>
                  <a:pt x="356" y="21"/>
                </a:lnTo>
                <a:lnTo>
                  <a:pt x="356" y="21"/>
                </a:lnTo>
                <a:lnTo>
                  <a:pt x="356" y="26"/>
                </a:lnTo>
                <a:lnTo>
                  <a:pt x="354" y="31"/>
                </a:lnTo>
                <a:lnTo>
                  <a:pt x="347" y="41"/>
                </a:lnTo>
                <a:lnTo>
                  <a:pt x="344" y="48"/>
                </a:lnTo>
                <a:lnTo>
                  <a:pt x="342" y="53"/>
                </a:lnTo>
                <a:lnTo>
                  <a:pt x="341" y="60"/>
                </a:lnTo>
                <a:lnTo>
                  <a:pt x="341" y="66"/>
                </a:lnTo>
                <a:lnTo>
                  <a:pt x="341" y="66"/>
                </a:lnTo>
                <a:close/>
                <a:moveTo>
                  <a:pt x="200" y="206"/>
                </a:moveTo>
                <a:lnTo>
                  <a:pt x="200" y="206"/>
                </a:lnTo>
                <a:lnTo>
                  <a:pt x="222" y="191"/>
                </a:lnTo>
                <a:lnTo>
                  <a:pt x="245" y="174"/>
                </a:lnTo>
                <a:lnTo>
                  <a:pt x="254" y="166"/>
                </a:lnTo>
                <a:lnTo>
                  <a:pt x="265" y="156"/>
                </a:lnTo>
                <a:lnTo>
                  <a:pt x="274" y="145"/>
                </a:lnTo>
                <a:lnTo>
                  <a:pt x="283" y="134"/>
                </a:lnTo>
                <a:lnTo>
                  <a:pt x="291" y="124"/>
                </a:lnTo>
                <a:lnTo>
                  <a:pt x="298" y="112"/>
                </a:lnTo>
                <a:lnTo>
                  <a:pt x="306" y="100"/>
                </a:lnTo>
                <a:lnTo>
                  <a:pt x="312" y="87"/>
                </a:lnTo>
                <a:lnTo>
                  <a:pt x="318" y="75"/>
                </a:lnTo>
                <a:lnTo>
                  <a:pt x="322" y="61"/>
                </a:lnTo>
                <a:lnTo>
                  <a:pt x="326" y="47"/>
                </a:lnTo>
                <a:lnTo>
                  <a:pt x="329" y="32"/>
                </a:lnTo>
                <a:lnTo>
                  <a:pt x="329" y="32"/>
                </a:lnTo>
                <a:lnTo>
                  <a:pt x="315" y="37"/>
                </a:lnTo>
                <a:lnTo>
                  <a:pt x="304" y="45"/>
                </a:lnTo>
                <a:lnTo>
                  <a:pt x="292" y="52"/>
                </a:lnTo>
                <a:lnTo>
                  <a:pt x="281" y="61"/>
                </a:lnTo>
                <a:lnTo>
                  <a:pt x="270" y="70"/>
                </a:lnTo>
                <a:lnTo>
                  <a:pt x="262" y="80"/>
                </a:lnTo>
                <a:lnTo>
                  <a:pt x="252" y="91"/>
                </a:lnTo>
                <a:lnTo>
                  <a:pt x="245" y="101"/>
                </a:lnTo>
                <a:lnTo>
                  <a:pt x="237" y="113"/>
                </a:lnTo>
                <a:lnTo>
                  <a:pt x="230" y="126"/>
                </a:lnTo>
                <a:lnTo>
                  <a:pt x="223" y="138"/>
                </a:lnTo>
                <a:lnTo>
                  <a:pt x="218" y="152"/>
                </a:lnTo>
                <a:lnTo>
                  <a:pt x="207" y="178"/>
                </a:lnTo>
                <a:lnTo>
                  <a:pt x="200" y="206"/>
                </a:lnTo>
                <a:lnTo>
                  <a:pt x="200" y="206"/>
                </a:lnTo>
                <a:close/>
                <a:moveTo>
                  <a:pt x="250" y="242"/>
                </a:moveTo>
                <a:lnTo>
                  <a:pt x="250" y="242"/>
                </a:lnTo>
                <a:lnTo>
                  <a:pt x="263" y="255"/>
                </a:lnTo>
                <a:lnTo>
                  <a:pt x="277" y="268"/>
                </a:lnTo>
                <a:lnTo>
                  <a:pt x="291" y="280"/>
                </a:lnTo>
                <a:lnTo>
                  <a:pt x="305" y="292"/>
                </a:lnTo>
                <a:lnTo>
                  <a:pt x="334" y="314"/>
                </a:lnTo>
                <a:lnTo>
                  <a:pt x="362" y="338"/>
                </a:lnTo>
                <a:lnTo>
                  <a:pt x="362" y="338"/>
                </a:lnTo>
                <a:lnTo>
                  <a:pt x="384" y="355"/>
                </a:lnTo>
                <a:lnTo>
                  <a:pt x="404" y="374"/>
                </a:lnTo>
                <a:lnTo>
                  <a:pt x="445" y="412"/>
                </a:lnTo>
                <a:lnTo>
                  <a:pt x="466" y="431"/>
                </a:lnTo>
                <a:lnTo>
                  <a:pt x="487" y="448"/>
                </a:lnTo>
                <a:lnTo>
                  <a:pt x="508" y="466"/>
                </a:lnTo>
                <a:lnTo>
                  <a:pt x="531" y="481"/>
                </a:lnTo>
                <a:lnTo>
                  <a:pt x="531" y="481"/>
                </a:lnTo>
                <a:lnTo>
                  <a:pt x="555" y="469"/>
                </a:lnTo>
                <a:lnTo>
                  <a:pt x="578" y="454"/>
                </a:lnTo>
                <a:lnTo>
                  <a:pt x="589" y="445"/>
                </a:lnTo>
                <a:lnTo>
                  <a:pt x="599" y="435"/>
                </a:lnTo>
                <a:lnTo>
                  <a:pt x="610" y="426"/>
                </a:lnTo>
                <a:lnTo>
                  <a:pt x="619" y="416"/>
                </a:lnTo>
                <a:lnTo>
                  <a:pt x="628" y="405"/>
                </a:lnTo>
                <a:lnTo>
                  <a:pt x="637" y="394"/>
                </a:lnTo>
                <a:lnTo>
                  <a:pt x="643" y="381"/>
                </a:lnTo>
                <a:lnTo>
                  <a:pt x="649" y="368"/>
                </a:lnTo>
                <a:lnTo>
                  <a:pt x="655" y="354"/>
                </a:lnTo>
                <a:lnTo>
                  <a:pt x="659" y="340"/>
                </a:lnTo>
                <a:lnTo>
                  <a:pt x="662" y="324"/>
                </a:lnTo>
                <a:lnTo>
                  <a:pt x="664" y="308"/>
                </a:lnTo>
                <a:lnTo>
                  <a:pt x="664" y="308"/>
                </a:lnTo>
                <a:lnTo>
                  <a:pt x="633" y="275"/>
                </a:lnTo>
                <a:lnTo>
                  <a:pt x="601" y="242"/>
                </a:lnTo>
                <a:lnTo>
                  <a:pt x="569" y="211"/>
                </a:lnTo>
                <a:lnTo>
                  <a:pt x="536" y="179"/>
                </a:lnTo>
                <a:lnTo>
                  <a:pt x="502" y="149"/>
                </a:lnTo>
                <a:lnTo>
                  <a:pt x="466" y="120"/>
                </a:lnTo>
                <a:lnTo>
                  <a:pt x="430" y="92"/>
                </a:lnTo>
                <a:lnTo>
                  <a:pt x="392" y="66"/>
                </a:lnTo>
                <a:lnTo>
                  <a:pt x="392" y="66"/>
                </a:lnTo>
                <a:lnTo>
                  <a:pt x="387" y="81"/>
                </a:lnTo>
                <a:lnTo>
                  <a:pt x="382" y="95"/>
                </a:lnTo>
                <a:lnTo>
                  <a:pt x="376" y="109"/>
                </a:lnTo>
                <a:lnTo>
                  <a:pt x="369" y="122"/>
                </a:lnTo>
                <a:lnTo>
                  <a:pt x="362" y="134"/>
                </a:lnTo>
                <a:lnTo>
                  <a:pt x="354" y="147"/>
                </a:lnTo>
                <a:lnTo>
                  <a:pt x="346" y="158"/>
                </a:lnTo>
                <a:lnTo>
                  <a:pt x="337" y="170"/>
                </a:lnTo>
                <a:lnTo>
                  <a:pt x="328" y="181"/>
                </a:lnTo>
                <a:lnTo>
                  <a:pt x="319" y="190"/>
                </a:lnTo>
                <a:lnTo>
                  <a:pt x="308" y="200"/>
                </a:lnTo>
                <a:lnTo>
                  <a:pt x="297" y="209"/>
                </a:lnTo>
                <a:lnTo>
                  <a:pt x="275" y="227"/>
                </a:lnTo>
                <a:lnTo>
                  <a:pt x="250" y="242"/>
                </a:lnTo>
                <a:lnTo>
                  <a:pt x="250" y="242"/>
                </a:lnTo>
                <a:close/>
                <a:moveTo>
                  <a:pt x="537" y="499"/>
                </a:moveTo>
                <a:lnTo>
                  <a:pt x="537" y="499"/>
                </a:lnTo>
                <a:lnTo>
                  <a:pt x="557" y="518"/>
                </a:lnTo>
                <a:lnTo>
                  <a:pt x="579" y="536"/>
                </a:lnTo>
                <a:lnTo>
                  <a:pt x="623" y="572"/>
                </a:lnTo>
                <a:lnTo>
                  <a:pt x="668" y="608"/>
                </a:lnTo>
                <a:lnTo>
                  <a:pt x="713" y="642"/>
                </a:lnTo>
                <a:lnTo>
                  <a:pt x="804" y="711"/>
                </a:lnTo>
                <a:lnTo>
                  <a:pt x="849" y="745"/>
                </a:lnTo>
                <a:lnTo>
                  <a:pt x="891" y="781"/>
                </a:lnTo>
                <a:lnTo>
                  <a:pt x="891" y="781"/>
                </a:lnTo>
                <a:lnTo>
                  <a:pt x="914" y="772"/>
                </a:lnTo>
                <a:lnTo>
                  <a:pt x="926" y="765"/>
                </a:lnTo>
                <a:lnTo>
                  <a:pt x="936" y="758"/>
                </a:lnTo>
                <a:lnTo>
                  <a:pt x="936" y="758"/>
                </a:lnTo>
                <a:lnTo>
                  <a:pt x="950" y="746"/>
                </a:lnTo>
                <a:lnTo>
                  <a:pt x="966" y="729"/>
                </a:lnTo>
                <a:lnTo>
                  <a:pt x="981" y="712"/>
                </a:lnTo>
                <a:lnTo>
                  <a:pt x="986" y="703"/>
                </a:lnTo>
                <a:lnTo>
                  <a:pt x="990" y="697"/>
                </a:lnTo>
                <a:lnTo>
                  <a:pt x="990" y="697"/>
                </a:lnTo>
                <a:lnTo>
                  <a:pt x="990" y="693"/>
                </a:lnTo>
                <a:lnTo>
                  <a:pt x="989" y="690"/>
                </a:lnTo>
                <a:lnTo>
                  <a:pt x="988" y="686"/>
                </a:lnTo>
                <a:lnTo>
                  <a:pt x="988" y="684"/>
                </a:lnTo>
                <a:lnTo>
                  <a:pt x="988" y="684"/>
                </a:lnTo>
                <a:lnTo>
                  <a:pt x="989" y="677"/>
                </a:lnTo>
                <a:lnTo>
                  <a:pt x="992" y="671"/>
                </a:lnTo>
                <a:lnTo>
                  <a:pt x="1001" y="659"/>
                </a:lnTo>
                <a:lnTo>
                  <a:pt x="1009" y="647"/>
                </a:lnTo>
                <a:lnTo>
                  <a:pt x="1012" y="642"/>
                </a:lnTo>
                <a:lnTo>
                  <a:pt x="1015" y="635"/>
                </a:lnTo>
                <a:lnTo>
                  <a:pt x="1015" y="635"/>
                </a:lnTo>
                <a:lnTo>
                  <a:pt x="1012" y="627"/>
                </a:lnTo>
                <a:lnTo>
                  <a:pt x="1008" y="621"/>
                </a:lnTo>
                <a:lnTo>
                  <a:pt x="1001" y="608"/>
                </a:lnTo>
                <a:lnTo>
                  <a:pt x="991" y="597"/>
                </a:lnTo>
                <a:lnTo>
                  <a:pt x="980" y="586"/>
                </a:lnTo>
                <a:lnTo>
                  <a:pt x="971" y="576"/>
                </a:lnTo>
                <a:lnTo>
                  <a:pt x="960" y="566"/>
                </a:lnTo>
                <a:lnTo>
                  <a:pt x="950" y="554"/>
                </a:lnTo>
                <a:lnTo>
                  <a:pt x="943" y="541"/>
                </a:lnTo>
                <a:lnTo>
                  <a:pt x="943" y="541"/>
                </a:lnTo>
                <a:lnTo>
                  <a:pt x="937" y="539"/>
                </a:lnTo>
                <a:lnTo>
                  <a:pt x="933" y="536"/>
                </a:lnTo>
                <a:lnTo>
                  <a:pt x="926" y="531"/>
                </a:lnTo>
                <a:lnTo>
                  <a:pt x="922" y="527"/>
                </a:lnTo>
                <a:lnTo>
                  <a:pt x="919" y="525"/>
                </a:lnTo>
                <a:lnTo>
                  <a:pt x="914" y="523"/>
                </a:lnTo>
                <a:lnTo>
                  <a:pt x="909" y="522"/>
                </a:lnTo>
                <a:lnTo>
                  <a:pt x="909" y="522"/>
                </a:lnTo>
                <a:lnTo>
                  <a:pt x="900" y="514"/>
                </a:lnTo>
                <a:lnTo>
                  <a:pt x="891" y="504"/>
                </a:lnTo>
                <a:lnTo>
                  <a:pt x="874" y="485"/>
                </a:lnTo>
                <a:lnTo>
                  <a:pt x="866" y="475"/>
                </a:lnTo>
                <a:lnTo>
                  <a:pt x="856" y="466"/>
                </a:lnTo>
                <a:lnTo>
                  <a:pt x="845" y="459"/>
                </a:lnTo>
                <a:lnTo>
                  <a:pt x="835" y="453"/>
                </a:lnTo>
                <a:lnTo>
                  <a:pt x="835" y="453"/>
                </a:lnTo>
                <a:lnTo>
                  <a:pt x="819" y="433"/>
                </a:lnTo>
                <a:lnTo>
                  <a:pt x="803" y="415"/>
                </a:lnTo>
                <a:lnTo>
                  <a:pt x="785" y="398"/>
                </a:lnTo>
                <a:lnTo>
                  <a:pt x="767" y="381"/>
                </a:lnTo>
                <a:lnTo>
                  <a:pt x="749" y="365"/>
                </a:lnTo>
                <a:lnTo>
                  <a:pt x="730" y="350"/>
                </a:lnTo>
                <a:lnTo>
                  <a:pt x="709" y="336"/>
                </a:lnTo>
                <a:lnTo>
                  <a:pt x="688" y="323"/>
                </a:lnTo>
                <a:lnTo>
                  <a:pt x="688" y="323"/>
                </a:lnTo>
                <a:lnTo>
                  <a:pt x="684" y="338"/>
                </a:lnTo>
                <a:lnTo>
                  <a:pt x="678" y="352"/>
                </a:lnTo>
                <a:lnTo>
                  <a:pt x="672" y="367"/>
                </a:lnTo>
                <a:lnTo>
                  <a:pt x="667" y="381"/>
                </a:lnTo>
                <a:lnTo>
                  <a:pt x="659" y="394"/>
                </a:lnTo>
                <a:lnTo>
                  <a:pt x="652" y="406"/>
                </a:lnTo>
                <a:lnTo>
                  <a:pt x="643" y="419"/>
                </a:lnTo>
                <a:lnTo>
                  <a:pt x="634" y="430"/>
                </a:lnTo>
                <a:lnTo>
                  <a:pt x="625" y="442"/>
                </a:lnTo>
                <a:lnTo>
                  <a:pt x="614" y="451"/>
                </a:lnTo>
                <a:lnTo>
                  <a:pt x="603" y="462"/>
                </a:lnTo>
                <a:lnTo>
                  <a:pt x="592" y="471"/>
                </a:lnTo>
                <a:lnTo>
                  <a:pt x="579" y="479"/>
                </a:lnTo>
                <a:lnTo>
                  <a:pt x="566" y="487"/>
                </a:lnTo>
                <a:lnTo>
                  <a:pt x="552" y="493"/>
                </a:lnTo>
                <a:lnTo>
                  <a:pt x="537" y="499"/>
                </a:lnTo>
                <a:lnTo>
                  <a:pt x="537" y="499"/>
                </a:lnTo>
                <a:close/>
                <a:moveTo>
                  <a:pt x="1055" y="624"/>
                </a:moveTo>
                <a:lnTo>
                  <a:pt x="1055" y="624"/>
                </a:lnTo>
                <a:lnTo>
                  <a:pt x="1058" y="622"/>
                </a:lnTo>
                <a:lnTo>
                  <a:pt x="1062" y="618"/>
                </a:lnTo>
                <a:lnTo>
                  <a:pt x="1063" y="614"/>
                </a:lnTo>
                <a:lnTo>
                  <a:pt x="1064" y="611"/>
                </a:lnTo>
                <a:lnTo>
                  <a:pt x="1066" y="595"/>
                </a:lnTo>
                <a:lnTo>
                  <a:pt x="1066" y="595"/>
                </a:lnTo>
                <a:lnTo>
                  <a:pt x="1063" y="594"/>
                </a:lnTo>
                <a:lnTo>
                  <a:pt x="1061" y="592"/>
                </a:lnTo>
                <a:lnTo>
                  <a:pt x="1058" y="591"/>
                </a:lnTo>
                <a:lnTo>
                  <a:pt x="1055" y="591"/>
                </a:lnTo>
                <a:lnTo>
                  <a:pt x="1055" y="591"/>
                </a:lnTo>
                <a:lnTo>
                  <a:pt x="1055" y="624"/>
                </a:lnTo>
                <a:lnTo>
                  <a:pt x="1055" y="624"/>
                </a:lnTo>
                <a:close/>
                <a:moveTo>
                  <a:pt x="1129" y="997"/>
                </a:moveTo>
                <a:lnTo>
                  <a:pt x="1129" y="997"/>
                </a:lnTo>
                <a:lnTo>
                  <a:pt x="1148" y="997"/>
                </a:lnTo>
                <a:lnTo>
                  <a:pt x="1169" y="994"/>
                </a:lnTo>
                <a:lnTo>
                  <a:pt x="1178" y="992"/>
                </a:lnTo>
                <a:lnTo>
                  <a:pt x="1188" y="989"/>
                </a:lnTo>
                <a:lnTo>
                  <a:pt x="1197" y="986"/>
                </a:lnTo>
                <a:lnTo>
                  <a:pt x="1204" y="981"/>
                </a:lnTo>
                <a:lnTo>
                  <a:pt x="1204" y="981"/>
                </a:lnTo>
                <a:lnTo>
                  <a:pt x="1210" y="977"/>
                </a:lnTo>
                <a:lnTo>
                  <a:pt x="1217" y="971"/>
                </a:lnTo>
                <a:lnTo>
                  <a:pt x="1232" y="957"/>
                </a:lnTo>
                <a:lnTo>
                  <a:pt x="1247" y="940"/>
                </a:lnTo>
                <a:lnTo>
                  <a:pt x="1252" y="931"/>
                </a:lnTo>
                <a:lnTo>
                  <a:pt x="1257" y="924"/>
                </a:lnTo>
                <a:lnTo>
                  <a:pt x="1257" y="924"/>
                </a:lnTo>
                <a:lnTo>
                  <a:pt x="1263" y="911"/>
                </a:lnTo>
                <a:lnTo>
                  <a:pt x="1268" y="893"/>
                </a:lnTo>
                <a:lnTo>
                  <a:pt x="1270" y="883"/>
                </a:lnTo>
                <a:lnTo>
                  <a:pt x="1272" y="873"/>
                </a:lnTo>
                <a:lnTo>
                  <a:pt x="1272" y="865"/>
                </a:lnTo>
                <a:lnTo>
                  <a:pt x="1269" y="858"/>
                </a:lnTo>
                <a:lnTo>
                  <a:pt x="1269" y="858"/>
                </a:lnTo>
                <a:lnTo>
                  <a:pt x="1266" y="851"/>
                </a:lnTo>
                <a:lnTo>
                  <a:pt x="1260" y="843"/>
                </a:lnTo>
                <a:lnTo>
                  <a:pt x="1251" y="837"/>
                </a:lnTo>
                <a:lnTo>
                  <a:pt x="1242" y="830"/>
                </a:lnTo>
                <a:lnTo>
                  <a:pt x="1222" y="818"/>
                </a:lnTo>
                <a:lnTo>
                  <a:pt x="1214" y="811"/>
                </a:lnTo>
                <a:lnTo>
                  <a:pt x="1206" y="805"/>
                </a:lnTo>
                <a:lnTo>
                  <a:pt x="1206" y="805"/>
                </a:lnTo>
                <a:lnTo>
                  <a:pt x="1203" y="802"/>
                </a:lnTo>
                <a:lnTo>
                  <a:pt x="1201" y="797"/>
                </a:lnTo>
                <a:lnTo>
                  <a:pt x="1198" y="793"/>
                </a:lnTo>
                <a:lnTo>
                  <a:pt x="1195" y="790"/>
                </a:lnTo>
                <a:lnTo>
                  <a:pt x="1195" y="790"/>
                </a:lnTo>
                <a:lnTo>
                  <a:pt x="1188" y="784"/>
                </a:lnTo>
                <a:lnTo>
                  <a:pt x="1180" y="779"/>
                </a:lnTo>
                <a:lnTo>
                  <a:pt x="1180" y="779"/>
                </a:lnTo>
                <a:lnTo>
                  <a:pt x="1159" y="761"/>
                </a:lnTo>
                <a:lnTo>
                  <a:pt x="1137" y="742"/>
                </a:lnTo>
                <a:lnTo>
                  <a:pt x="1115" y="723"/>
                </a:lnTo>
                <a:lnTo>
                  <a:pt x="1104" y="715"/>
                </a:lnTo>
                <a:lnTo>
                  <a:pt x="1096" y="709"/>
                </a:lnTo>
                <a:lnTo>
                  <a:pt x="1096" y="709"/>
                </a:lnTo>
                <a:lnTo>
                  <a:pt x="1092" y="721"/>
                </a:lnTo>
                <a:lnTo>
                  <a:pt x="1086" y="733"/>
                </a:lnTo>
                <a:lnTo>
                  <a:pt x="1081" y="745"/>
                </a:lnTo>
                <a:lnTo>
                  <a:pt x="1074" y="756"/>
                </a:lnTo>
                <a:lnTo>
                  <a:pt x="1067" y="766"/>
                </a:lnTo>
                <a:lnTo>
                  <a:pt x="1060" y="776"/>
                </a:lnTo>
                <a:lnTo>
                  <a:pt x="1052" y="785"/>
                </a:lnTo>
                <a:lnTo>
                  <a:pt x="1042" y="794"/>
                </a:lnTo>
                <a:lnTo>
                  <a:pt x="1034" y="804"/>
                </a:lnTo>
                <a:lnTo>
                  <a:pt x="1024" y="811"/>
                </a:lnTo>
                <a:lnTo>
                  <a:pt x="1013" y="819"/>
                </a:lnTo>
                <a:lnTo>
                  <a:pt x="1003" y="825"/>
                </a:lnTo>
                <a:lnTo>
                  <a:pt x="992" y="832"/>
                </a:lnTo>
                <a:lnTo>
                  <a:pt x="981" y="838"/>
                </a:lnTo>
                <a:lnTo>
                  <a:pt x="970" y="843"/>
                </a:lnTo>
                <a:lnTo>
                  <a:pt x="958" y="848"/>
                </a:lnTo>
                <a:lnTo>
                  <a:pt x="958" y="848"/>
                </a:lnTo>
                <a:lnTo>
                  <a:pt x="998" y="886"/>
                </a:lnTo>
                <a:lnTo>
                  <a:pt x="1040" y="926"/>
                </a:lnTo>
                <a:lnTo>
                  <a:pt x="1061" y="945"/>
                </a:lnTo>
                <a:lnTo>
                  <a:pt x="1083" y="964"/>
                </a:lnTo>
                <a:lnTo>
                  <a:pt x="1106" y="981"/>
                </a:lnTo>
                <a:lnTo>
                  <a:pt x="1129" y="997"/>
                </a:lnTo>
                <a:lnTo>
                  <a:pt x="1129" y="997"/>
                </a:lnTo>
                <a:close/>
                <a:moveTo>
                  <a:pt x="997" y="737"/>
                </a:moveTo>
                <a:lnTo>
                  <a:pt x="997" y="737"/>
                </a:lnTo>
                <a:lnTo>
                  <a:pt x="995" y="737"/>
                </a:lnTo>
                <a:lnTo>
                  <a:pt x="994" y="739"/>
                </a:lnTo>
                <a:lnTo>
                  <a:pt x="992" y="741"/>
                </a:lnTo>
                <a:lnTo>
                  <a:pt x="990" y="741"/>
                </a:lnTo>
                <a:lnTo>
                  <a:pt x="990" y="741"/>
                </a:lnTo>
                <a:lnTo>
                  <a:pt x="991" y="738"/>
                </a:lnTo>
                <a:lnTo>
                  <a:pt x="993" y="736"/>
                </a:lnTo>
                <a:lnTo>
                  <a:pt x="994" y="733"/>
                </a:lnTo>
                <a:lnTo>
                  <a:pt x="993" y="732"/>
                </a:lnTo>
                <a:lnTo>
                  <a:pt x="992" y="731"/>
                </a:lnTo>
                <a:lnTo>
                  <a:pt x="992" y="731"/>
                </a:lnTo>
                <a:lnTo>
                  <a:pt x="971" y="752"/>
                </a:lnTo>
                <a:lnTo>
                  <a:pt x="959" y="763"/>
                </a:lnTo>
                <a:lnTo>
                  <a:pt x="947" y="773"/>
                </a:lnTo>
                <a:lnTo>
                  <a:pt x="947" y="773"/>
                </a:lnTo>
                <a:lnTo>
                  <a:pt x="948" y="777"/>
                </a:lnTo>
                <a:lnTo>
                  <a:pt x="948" y="778"/>
                </a:lnTo>
                <a:lnTo>
                  <a:pt x="947" y="779"/>
                </a:lnTo>
                <a:lnTo>
                  <a:pt x="945" y="780"/>
                </a:lnTo>
                <a:lnTo>
                  <a:pt x="943" y="783"/>
                </a:lnTo>
                <a:lnTo>
                  <a:pt x="943" y="783"/>
                </a:lnTo>
                <a:lnTo>
                  <a:pt x="948" y="784"/>
                </a:lnTo>
                <a:lnTo>
                  <a:pt x="951" y="785"/>
                </a:lnTo>
                <a:lnTo>
                  <a:pt x="952" y="785"/>
                </a:lnTo>
                <a:lnTo>
                  <a:pt x="951" y="787"/>
                </a:lnTo>
                <a:lnTo>
                  <a:pt x="947" y="790"/>
                </a:lnTo>
                <a:lnTo>
                  <a:pt x="947" y="790"/>
                </a:lnTo>
                <a:lnTo>
                  <a:pt x="949" y="791"/>
                </a:lnTo>
                <a:lnTo>
                  <a:pt x="950" y="790"/>
                </a:lnTo>
                <a:lnTo>
                  <a:pt x="954" y="789"/>
                </a:lnTo>
                <a:lnTo>
                  <a:pt x="956" y="788"/>
                </a:lnTo>
                <a:lnTo>
                  <a:pt x="957" y="789"/>
                </a:lnTo>
                <a:lnTo>
                  <a:pt x="958" y="790"/>
                </a:lnTo>
                <a:lnTo>
                  <a:pt x="958" y="790"/>
                </a:lnTo>
                <a:lnTo>
                  <a:pt x="956" y="794"/>
                </a:lnTo>
                <a:lnTo>
                  <a:pt x="957" y="796"/>
                </a:lnTo>
                <a:lnTo>
                  <a:pt x="959" y="798"/>
                </a:lnTo>
                <a:lnTo>
                  <a:pt x="962" y="799"/>
                </a:lnTo>
                <a:lnTo>
                  <a:pt x="970" y="802"/>
                </a:lnTo>
                <a:lnTo>
                  <a:pt x="974" y="804"/>
                </a:lnTo>
                <a:lnTo>
                  <a:pt x="977" y="805"/>
                </a:lnTo>
                <a:lnTo>
                  <a:pt x="977" y="805"/>
                </a:lnTo>
                <a:lnTo>
                  <a:pt x="975" y="805"/>
                </a:lnTo>
                <a:lnTo>
                  <a:pt x="974" y="806"/>
                </a:lnTo>
                <a:lnTo>
                  <a:pt x="974" y="808"/>
                </a:lnTo>
                <a:lnTo>
                  <a:pt x="974" y="810"/>
                </a:lnTo>
                <a:lnTo>
                  <a:pt x="974" y="811"/>
                </a:lnTo>
                <a:lnTo>
                  <a:pt x="973" y="811"/>
                </a:lnTo>
                <a:lnTo>
                  <a:pt x="973" y="811"/>
                </a:lnTo>
                <a:lnTo>
                  <a:pt x="965" y="814"/>
                </a:lnTo>
                <a:lnTo>
                  <a:pt x="962" y="815"/>
                </a:lnTo>
                <a:lnTo>
                  <a:pt x="963" y="814"/>
                </a:lnTo>
                <a:lnTo>
                  <a:pt x="968" y="813"/>
                </a:lnTo>
                <a:lnTo>
                  <a:pt x="968" y="813"/>
                </a:lnTo>
                <a:lnTo>
                  <a:pt x="979" y="810"/>
                </a:lnTo>
                <a:lnTo>
                  <a:pt x="990" y="806"/>
                </a:lnTo>
                <a:lnTo>
                  <a:pt x="1010" y="796"/>
                </a:lnTo>
                <a:lnTo>
                  <a:pt x="1010" y="796"/>
                </a:lnTo>
                <a:lnTo>
                  <a:pt x="1016" y="790"/>
                </a:lnTo>
                <a:lnTo>
                  <a:pt x="1021" y="785"/>
                </a:lnTo>
                <a:lnTo>
                  <a:pt x="1025" y="779"/>
                </a:lnTo>
                <a:lnTo>
                  <a:pt x="1030" y="773"/>
                </a:lnTo>
                <a:lnTo>
                  <a:pt x="1030" y="773"/>
                </a:lnTo>
                <a:lnTo>
                  <a:pt x="1027" y="773"/>
                </a:lnTo>
                <a:lnTo>
                  <a:pt x="1026" y="773"/>
                </a:lnTo>
                <a:lnTo>
                  <a:pt x="1024" y="775"/>
                </a:lnTo>
                <a:lnTo>
                  <a:pt x="1023" y="777"/>
                </a:lnTo>
                <a:lnTo>
                  <a:pt x="1021" y="777"/>
                </a:lnTo>
                <a:lnTo>
                  <a:pt x="1019" y="777"/>
                </a:lnTo>
                <a:lnTo>
                  <a:pt x="1019" y="777"/>
                </a:lnTo>
                <a:lnTo>
                  <a:pt x="1019" y="774"/>
                </a:lnTo>
                <a:lnTo>
                  <a:pt x="1018" y="773"/>
                </a:lnTo>
                <a:lnTo>
                  <a:pt x="1016" y="771"/>
                </a:lnTo>
                <a:lnTo>
                  <a:pt x="1015" y="768"/>
                </a:lnTo>
                <a:lnTo>
                  <a:pt x="1015" y="768"/>
                </a:lnTo>
                <a:lnTo>
                  <a:pt x="1019" y="766"/>
                </a:lnTo>
                <a:lnTo>
                  <a:pt x="1019" y="766"/>
                </a:lnTo>
                <a:lnTo>
                  <a:pt x="1018" y="766"/>
                </a:lnTo>
                <a:lnTo>
                  <a:pt x="1016" y="766"/>
                </a:lnTo>
                <a:lnTo>
                  <a:pt x="1013" y="765"/>
                </a:lnTo>
                <a:lnTo>
                  <a:pt x="1012" y="764"/>
                </a:lnTo>
                <a:lnTo>
                  <a:pt x="1012" y="764"/>
                </a:lnTo>
                <a:lnTo>
                  <a:pt x="1013" y="760"/>
                </a:lnTo>
                <a:lnTo>
                  <a:pt x="1013" y="754"/>
                </a:lnTo>
                <a:lnTo>
                  <a:pt x="1012" y="750"/>
                </a:lnTo>
                <a:lnTo>
                  <a:pt x="1012" y="747"/>
                </a:lnTo>
                <a:lnTo>
                  <a:pt x="1012" y="747"/>
                </a:lnTo>
                <a:lnTo>
                  <a:pt x="1010" y="749"/>
                </a:lnTo>
                <a:lnTo>
                  <a:pt x="1007" y="750"/>
                </a:lnTo>
                <a:lnTo>
                  <a:pt x="998" y="751"/>
                </a:lnTo>
                <a:lnTo>
                  <a:pt x="995" y="750"/>
                </a:lnTo>
                <a:lnTo>
                  <a:pt x="992" y="749"/>
                </a:lnTo>
                <a:lnTo>
                  <a:pt x="989" y="748"/>
                </a:lnTo>
                <a:lnTo>
                  <a:pt x="988" y="745"/>
                </a:lnTo>
                <a:lnTo>
                  <a:pt x="988" y="745"/>
                </a:lnTo>
                <a:lnTo>
                  <a:pt x="991" y="744"/>
                </a:lnTo>
                <a:lnTo>
                  <a:pt x="995" y="742"/>
                </a:lnTo>
                <a:lnTo>
                  <a:pt x="998" y="738"/>
                </a:lnTo>
                <a:lnTo>
                  <a:pt x="998" y="737"/>
                </a:lnTo>
                <a:lnTo>
                  <a:pt x="997" y="737"/>
                </a:lnTo>
                <a:lnTo>
                  <a:pt x="997" y="737"/>
                </a:lnTo>
                <a:close/>
                <a:moveTo>
                  <a:pt x="1282" y="792"/>
                </a:moveTo>
                <a:lnTo>
                  <a:pt x="1282" y="792"/>
                </a:lnTo>
                <a:lnTo>
                  <a:pt x="1285" y="798"/>
                </a:lnTo>
                <a:lnTo>
                  <a:pt x="1291" y="804"/>
                </a:lnTo>
                <a:lnTo>
                  <a:pt x="1296" y="809"/>
                </a:lnTo>
                <a:lnTo>
                  <a:pt x="1304" y="812"/>
                </a:lnTo>
                <a:lnTo>
                  <a:pt x="1310" y="815"/>
                </a:lnTo>
                <a:lnTo>
                  <a:pt x="1318" y="815"/>
                </a:lnTo>
                <a:lnTo>
                  <a:pt x="1325" y="814"/>
                </a:lnTo>
                <a:lnTo>
                  <a:pt x="1331" y="811"/>
                </a:lnTo>
                <a:lnTo>
                  <a:pt x="1331" y="811"/>
                </a:lnTo>
                <a:lnTo>
                  <a:pt x="1324" y="809"/>
                </a:lnTo>
                <a:lnTo>
                  <a:pt x="1318" y="807"/>
                </a:lnTo>
                <a:lnTo>
                  <a:pt x="1312" y="803"/>
                </a:lnTo>
                <a:lnTo>
                  <a:pt x="1308" y="798"/>
                </a:lnTo>
                <a:lnTo>
                  <a:pt x="1299" y="789"/>
                </a:lnTo>
                <a:lnTo>
                  <a:pt x="1291" y="779"/>
                </a:lnTo>
                <a:lnTo>
                  <a:pt x="1291" y="779"/>
                </a:lnTo>
                <a:lnTo>
                  <a:pt x="1291" y="781"/>
                </a:lnTo>
                <a:lnTo>
                  <a:pt x="1289" y="782"/>
                </a:lnTo>
                <a:lnTo>
                  <a:pt x="1286" y="785"/>
                </a:lnTo>
                <a:lnTo>
                  <a:pt x="1283" y="788"/>
                </a:lnTo>
                <a:lnTo>
                  <a:pt x="1283" y="790"/>
                </a:lnTo>
                <a:lnTo>
                  <a:pt x="1282" y="792"/>
                </a:lnTo>
                <a:lnTo>
                  <a:pt x="1282" y="792"/>
                </a:lnTo>
                <a:close/>
                <a:moveTo>
                  <a:pt x="1336" y="794"/>
                </a:moveTo>
                <a:lnTo>
                  <a:pt x="1336" y="794"/>
                </a:lnTo>
                <a:lnTo>
                  <a:pt x="1335" y="791"/>
                </a:lnTo>
                <a:lnTo>
                  <a:pt x="1333" y="788"/>
                </a:lnTo>
                <a:lnTo>
                  <a:pt x="1330" y="785"/>
                </a:lnTo>
                <a:lnTo>
                  <a:pt x="1327" y="784"/>
                </a:lnTo>
                <a:lnTo>
                  <a:pt x="1321" y="781"/>
                </a:lnTo>
                <a:lnTo>
                  <a:pt x="1314" y="779"/>
                </a:lnTo>
                <a:lnTo>
                  <a:pt x="1314" y="779"/>
                </a:lnTo>
                <a:lnTo>
                  <a:pt x="1318" y="785"/>
                </a:lnTo>
                <a:lnTo>
                  <a:pt x="1322" y="790"/>
                </a:lnTo>
                <a:lnTo>
                  <a:pt x="1324" y="792"/>
                </a:lnTo>
                <a:lnTo>
                  <a:pt x="1327" y="793"/>
                </a:lnTo>
                <a:lnTo>
                  <a:pt x="1331" y="794"/>
                </a:lnTo>
                <a:lnTo>
                  <a:pt x="1336" y="794"/>
                </a:lnTo>
                <a:lnTo>
                  <a:pt x="1336" y="794"/>
                </a:lnTo>
                <a:close/>
                <a:moveTo>
                  <a:pt x="835" y="848"/>
                </a:moveTo>
                <a:lnTo>
                  <a:pt x="835" y="848"/>
                </a:lnTo>
                <a:lnTo>
                  <a:pt x="836" y="851"/>
                </a:lnTo>
                <a:lnTo>
                  <a:pt x="838" y="855"/>
                </a:lnTo>
                <a:lnTo>
                  <a:pt x="841" y="859"/>
                </a:lnTo>
                <a:lnTo>
                  <a:pt x="845" y="863"/>
                </a:lnTo>
                <a:lnTo>
                  <a:pt x="855" y="870"/>
                </a:lnTo>
                <a:lnTo>
                  <a:pt x="864" y="877"/>
                </a:lnTo>
                <a:lnTo>
                  <a:pt x="864" y="877"/>
                </a:lnTo>
                <a:lnTo>
                  <a:pt x="892" y="898"/>
                </a:lnTo>
                <a:lnTo>
                  <a:pt x="921" y="919"/>
                </a:lnTo>
                <a:lnTo>
                  <a:pt x="977" y="964"/>
                </a:lnTo>
                <a:lnTo>
                  <a:pt x="1006" y="987"/>
                </a:lnTo>
                <a:lnTo>
                  <a:pt x="1034" y="1007"/>
                </a:lnTo>
                <a:lnTo>
                  <a:pt x="1063" y="1026"/>
                </a:lnTo>
                <a:lnTo>
                  <a:pt x="1077" y="1035"/>
                </a:lnTo>
                <a:lnTo>
                  <a:pt x="1092" y="1042"/>
                </a:lnTo>
                <a:lnTo>
                  <a:pt x="1092" y="1042"/>
                </a:lnTo>
                <a:lnTo>
                  <a:pt x="1098" y="1037"/>
                </a:lnTo>
                <a:lnTo>
                  <a:pt x="1103" y="1031"/>
                </a:lnTo>
                <a:lnTo>
                  <a:pt x="1109" y="1023"/>
                </a:lnTo>
                <a:lnTo>
                  <a:pt x="1113" y="1015"/>
                </a:lnTo>
                <a:lnTo>
                  <a:pt x="1113" y="1015"/>
                </a:lnTo>
                <a:lnTo>
                  <a:pt x="1110" y="1012"/>
                </a:lnTo>
                <a:lnTo>
                  <a:pt x="1108" y="1009"/>
                </a:lnTo>
                <a:lnTo>
                  <a:pt x="1106" y="1006"/>
                </a:lnTo>
                <a:lnTo>
                  <a:pt x="1104" y="1002"/>
                </a:lnTo>
                <a:lnTo>
                  <a:pt x="1104" y="1002"/>
                </a:lnTo>
                <a:lnTo>
                  <a:pt x="1098" y="1006"/>
                </a:lnTo>
                <a:lnTo>
                  <a:pt x="1092" y="1008"/>
                </a:lnTo>
                <a:lnTo>
                  <a:pt x="1086" y="1010"/>
                </a:lnTo>
                <a:lnTo>
                  <a:pt x="1081" y="1010"/>
                </a:lnTo>
                <a:lnTo>
                  <a:pt x="1076" y="1010"/>
                </a:lnTo>
                <a:lnTo>
                  <a:pt x="1071" y="1009"/>
                </a:lnTo>
                <a:lnTo>
                  <a:pt x="1063" y="1005"/>
                </a:lnTo>
                <a:lnTo>
                  <a:pt x="1055" y="999"/>
                </a:lnTo>
                <a:lnTo>
                  <a:pt x="1047" y="992"/>
                </a:lnTo>
                <a:lnTo>
                  <a:pt x="1038" y="985"/>
                </a:lnTo>
                <a:lnTo>
                  <a:pt x="1030" y="977"/>
                </a:lnTo>
                <a:lnTo>
                  <a:pt x="1030" y="977"/>
                </a:lnTo>
                <a:lnTo>
                  <a:pt x="1001" y="955"/>
                </a:lnTo>
                <a:lnTo>
                  <a:pt x="971" y="931"/>
                </a:lnTo>
                <a:lnTo>
                  <a:pt x="943" y="909"/>
                </a:lnTo>
                <a:lnTo>
                  <a:pt x="931" y="897"/>
                </a:lnTo>
                <a:lnTo>
                  <a:pt x="919" y="885"/>
                </a:lnTo>
                <a:lnTo>
                  <a:pt x="919" y="885"/>
                </a:lnTo>
                <a:lnTo>
                  <a:pt x="914" y="883"/>
                </a:lnTo>
                <a:lnTo>
                  <a:pt x="907" y="880"/>
                </a:lnTo>
                <a:lnTo>
                  <a:pt x="901" y="877"/>
                </a:lnTo>
                <a:lnTo>
                  <a:pt x="895" y="871"/>
                </a:lnTo>
                <a:lnTo>
                  <a:pt x="888" y="866"/>
                </a:lnTo>
                <a:lnTo>
                  <a:pt x="883" y="860"/>
                </a:lnTo>
                <a:lnTo>
                  <a:pt x="879" y="854"/>
                </a:lnTo>
                <a:lnTo>
                  <a:pt x="874" y="848"/>
                </a:lnTo>
                <a:lnTo>
                  <a:pt x="874" y="848"/>
                </a:lnTo>
                <a:lnTo>
                  <a:pt x="875" y="843"/>
                </a:lnTo>
                <a:lnTo>
                  <a:pt x="877" y="841"/>
                </a:lnTo>
                <a:lnTo>
                  <a:pt x="881" y="837"/>
                </a:lnTo>
                <a:lnTo>
                  <a:pt x="883" y="835"/>
                </a:lnTo>
                <a:lnTo>
                  <a:pt x="885" y="832"/>
                </a:lnTo>
                <a:lnTo>
                  <a:pt x="885" y="828"/>
                </a:lnTo>
                <a:lnTo>
                  <a:pt x="885" y="824"/>
                </a:lnTo>
                <a:lnTo>
                  <a:pt x="885" y="824"/>
                </a:lnTo>
                <a:lnTo>
                  <a:pt x="883" y="820"/>
                </a:lnTo>
                <a:lnTo>
                  <a:pt x="881" y="817"/>
                </a:lnTo>
                <a:lnTo>
                  <a:pt x="873" y="809"/>
                </a:lnTo>
                <a:lnTo>
                  <a:pt x="864" y="802"/>
                </a:lnTo>
                <a:lnTo>
                  <a:pt x="854" y="796"/>
                </a:lnTo>
                <a:lnTo>
                  <a:pt x="854" y="796"/>
                </a:lnTo>
                <a:lnTo>
                  <a:pt x="853" y="803"/>
                </a:lnTo>
                <a:lnTo>
                  <a:pt x="851" y="809"/>
                </a:lnTo>
                <a:lnTo>
                  <a:pt x="848" y="815"/>
                </a:lnTo>
                <a:lnTo>
                  <a:pt x="844" y="821"/>
                </a:lnTo>
                <a:lnTo>
                  <a:pt x="840" y="827"/>
                </a:lnTo>
                <a:lnTo>
                  <a:pt x="837" y="834"/>
                </a:lnTo>
                <a:lnTo>
                  <a:pt x="835" y="840"/>
                </a:lnTo>
                <a:lnTo>
                  <a:pt x="835" y="848"/>
                </a:lnTo>
                <a:lnTo>
                  <a:pt x="835" y="848"/>
                </a:lnTo>
                <a:close/>
                <a:moveTo>
                  <a:pt x="1334" y="811"/>
                </a:moveTo>
                <a:lnTo>
                  <a:pt x="1334" y="811"/>
                </a:lnTo>
                <a:lnTo>
                  <a:pt x="1335" y="815"/>
                </a:lnTo>
                <a:lnTo>
                  <a:pt x="1337" y="819"/>
                </a:lnTo>
                <a:lnTo>
                  <a:pt x="1339" y="820"/>
                </a:lnTo>
                <a:lnTo>
                  <a:pt x="1342" y="821"/>
                </a:lnTo>
                <a:lnTo>
                  <a:pt x="1350" y="821"/>
                </a:lnTo>
                <a:lnTo>
                  <a:pt x="1359" y="820"/>
                </a:lnTo>
                <a:lnTo>
                  <a:pt x="1359" y="820"/>
                </a:lnTo>
                <a:lnTo>
                  <a:pt x="1360" y="813"/>
                </a:lnTo>
                <a:lnTo>
                  <a:pt x="1360" y="809"/>
                </a:lnTo>
                <a:lnTo>
                  <a:pt x="1358" y="804"/>
                </a:lnTo>
                <a:lnTo>
                  <a:pt x="1357" y="803"/>
                </a:lnTo>
                <a:lnTo>
                  <a:pt x="1355" y="800"/>
                </a:lnTo>
                <a:lnTo>
                  <a:pt x="1355" y="800"/>
                </a:lnTo>
                <a:lnTo>
                  <a:pt x="1351" y="805"/>
                </a:lnTo>
                <a:lnTo>
                  <a:pt x="1346" y="809"/>
                </a:lnTo>
                <a:lnTo>
                  <a:pt x="1341" y="811"/>
                </a:lnTo>
                <a:lnTo>
                  <a:pt x="1334" y="811"/>
                </a:lnTo>
                <a:lnTo>
                  <a:pt x="1334" y="811"/>
                </a:lnTo>
                <a:close/>
                <a:moveTo>
                  <a:pt x="913" y="841"/>
                </a:moveTo>
                <a:lnTo>
                  <a:pt x="913" y="841"/>
                </a:lnTo>
                <a:lnTo>
                  <a:pt x="909" y="843"/>
                </a:lnTo>
                <a:lnTo>
                  <a:pt x="904" y="844"/>
                </a:lnTo>
                <a:lnTo>
                  <a:pt x="900" y="843"/>
                </a:lnTo>
                <a:lnTo>
                  <a:pt x="896" y="843"/>
                </a:lnTo>
                <a:lnTo>
                  <a:pt x="896" y="843"/>
                </a:lnTo>
                <a:lnTo>
                  <a:pt x="914" y="862"/>
                </a:lnTo>
                <a:lnTo>
                  <a:pt x="933" y="880"/>
                </a:lnTo>
                <a:lnTo>
                  <a:pt x="952" y="896"/>
                </a:lnTo>
                <a:lnTo>
                  <a:pt x="974" y="912"/>
                </a:lnTo>
                <a:lnTo>
                  <a:pt x="1016" y="943"/>
                </a:lnTo>
                <a:lnTo>
                  <a:pt x="1036" y="960"/>
                </a:lnTo>
                <a:lnTo>
                  <a:pt x="1055" y="977"/>
                </a:lnTo>
                <a:lnTo>
                  <a:pt x="1055" y="977"/>
                </a:lnTo>
                <a:lnTo>
                  <a:pt x="1061" y="977"/>
                </a:lnTo>
                <a:lnTo>
                  <a:pt x="1065" y="978"/>
                </a:lnTo>
                <a:lnTo>
                  <a:pt x="1068" y="981"/>
                </a:lnTo>
                <a:lnTo>
                  <a:pt x="1072" y="986"/>
                </a:lnTo>
                <a:lnTo>
                  <a:pt x="1074" y="989"/>
                </a:lnTo>
                <a:lnTo>
                  <a:pt x="1078" y="991"/>
                </a:lnTo>
                <a:lnTo>
                  <a:pt x="1080" y="992"/>
                </a:lnTo>
                <a:lnTo>
                  <a:pt x="1083" y="990"/>
                </a:lnTo>
                <a:lnTo>
                  <a:pt x="1083" y="990"/>
                </a:lnTo>
                <a:lnTo>
                  <a:pt x="1062" y="971"/>
                </a:lnTo>
                <a:lnTo>
                  <a:pt x="1041" y="950"/>
                </a:lnTo>
                <a:lnTo>
                  <a:pt x="1002" y="912"/>
                </a:lnTo>
                <a:lnTo>
                  <a:pt x="980" y="893"/>
                </a:lnTo>
                <a:lnTo>
                  <a:pt x="959" y="874"/>
                </a:lnTo>
                <a:lnTo>
                  <a:pt x="936" y="857"/>
                </a:lnTo>
                <a:lnTo>
                  <a:pt x="913" y="841"/>
                </a:lnTo>
                <a:lnTo>
                  <a:pt x="913" y="841"/>
                </a:lnTo>
                <a:close/>
                <a:moveTo>
                  <a:pt x="868" y="904"/>
                </a:moveTo>
                <a:lnTo>
                  <a:pt x="868" y="904"/>
                </a:lnTo>
                <a:lnTo>
                  <a:pt x="862" y="909"/>
                </a:lnTo>
                <a:lnTo>
                  <a:pt x="858" y="913"/>
                </a:lnTo>
                <a:lnTo>
                  <a:pt x="849" y="925"/>
                </a:lnTo>
                <a:lnTo>
                  <a:pt x="840" y="939"/>
                </a:lnTo>
                <a:lnTo>
                  <a:pt x="833" y="954"/>
                </a:lnTo>
                <a:lnTo>
                  <a:pt x="828" y="970"/>
                </a:lnTo>
                <a:lnTo>
                  <a:pt x="827" y="978"/>
                </a:lnTo>
                <a:lnTo>
                  <a:pt x="826" y="987"/>
                </a:lnTo>
                <a:lnTo>
                  <a:pt x="826" y="995"/>
                </a:lnTo>
                <a:lnTo>
                  <a:pt x="826" y="1003"/>
                </a:lnTo>
                <a:lnTo>
                  <a:pt x="828" y="1011"/>
                </a:lnTo>
                <a:lnTo>
                  <a:pt x="830" y="1019"/>
                </a:lnTo>
                <a:lnTo>
                  <a:pt x="830" y="1019"/>
                </a:lnTo>
                <a:lnTo>
                  <a:pt x="830" y="1009"/>
                </a:lnTo>
                <a:lnTo>
                  <a:pt x="830" y="1001"/>
                </a:lnTo>
                <a:lnTo>
                  <a:pt x="833" y="991"/>
                </a:lnTo>
                <a:lnTo>
                  <a:pt x="835" y="984"/>
                </a:lnTo>
                <a:lnTo>
                  <a:pt x="840" y="969"/>
                </a:lnTo>
                <a:lnTo>
                  <a:pt x="846" y="955"/>
                </a:lnTo>
                <a:lnTo>
                  <a:pt x="855" y="943"/>
                </a:lnTo>
                <a:lnTo>
                  <a:pt x="864" y="932"/>
                </a:lnTo>
                <a:lnTo>
                  <a:pt x="881" y="913"/>
                </a:lnTo>
                <a:lnTo>
                  <a:pt x="881" y="913"/>
                </a:lnTo>
                <a:lnTo>
                  <a:pt x="879" y="911"/>
                </a:lnTo>
                <a:lnTo>
                  <a:pt x="875" y="909"/>
                </a:lnTo>
                <a:lnTo>
                  <a:pt x="871" y="906"/>
                </a:lnTo>
                <a:lnTo>
                  <a:pt x="868" y="904"/>
                </a:lnTo>
                <a:lnTo>
                  <a:pt x="868" y="904"/>
                </a:lnTo>
                <a:close/>
                <a:moveTo>
                  <a:pt x="1122" y="1355"/>
                </a:moveTo>
                <a:lnTo>
                  <a:pt x="1122" y="1355"/>
                </a:lnTo>
                <a:lnTo>
                  <a:pt x="1116" y="1344"/>
                </a:lnTo>
                <a:lnTo>
                  <a:pt x="1113" y="1333"/>
                </a:lnTo>
                <a:lnTo>
                  <a:pt x="1104" y="1307"/>
                </a:lnTo>
                <a:lnTo>
                  <a:pt x="1096" y="1280"/>
                </a:lnTo>
                <a:lnTo>
                  <a:pt x="1091" y="1268"/>
                </a:lnTo>
                <a:lnTo>
                  <a:pt x="1085" y="1258"/>
                </a:lnTo>
                <a:lnTo>
                  <a:pt x="1085" y="1258"/>
                </a:lnTo>
                <a:lnTo>
                  <a:pt x="1079" y="1253"/>
                </a:lnTo>
                <a:lnTo>
                  <a:pt x="1072" y="1251"/>
                </a:lnTo>
                <a:lnTo>
                  <a:pt x="1058" y="1247"/>
                </a:lnTo>
                <a:lnTo>
                  <a:pt x="1031" y="1241"/>
                </a:lnTo>
                <a:lnTo>
                  <a:pt x="1018" y="1237"/>
                </a:lnTo>
                <a:lnTo>
                  <a:pt x="1006" y="1232"/>
                </a:lnTo>
                <a:lnTo>
                  <a:pt x="1001" y="1229"/>
                </a:lnTo>
                <a:lnTo>
                  <a:pt x="995" y="1226"/>
                </a:lnTo>
                <a:lnTo>
                  <a:pt x="991" y="1220"/>
                </a:lnTo>
                <a:lnTo>
                  <a:pt x="988" y="1215"/>
                </a:lnTo>
                <a:lnTo>
                  <a:pt x="988" y="1215"/>
                </a:lnTo>
                <a:lnTo>
                  <a:pt x="982" y="1203"/>
                </a:lnTo>
                <a:lnTo>
                  <a:pt x="978" y="1191"/>
                </a:lnTo>
                <a:lnTo>
                  <a:pt x="976" y="1177"/>
                </a:lnTo>
                <a:lnTo>
                  <a:pt x="974" y="1165"/>
                </a:lnTo>
                <a:lnTo>
                  <a:pt x="972" y="1137"/>
                </a:lnTo>
                <a:lnTo>
                  <a:pt x="971" y="1113"/>
                </a:lnTo>
                <a:lnTo>
                  <a:pt x="971" y="1113"/>
                </a:lnTo>
                <a:lnTo>
                  <a:pt x="985" y="1108"/>
                </a:lnTo>
                <a:lnTo>
                  <a:pt x="997" y="1101"/>
                </a:lnTo>
                <a:lnTo>
                  <a:pt x="1009" y="1094"/>
                </a:lnTo>
                <a:lnTo>
                  <a:pt x="1020" y="1083"/>
                </a:lnTo>
                <a:lnTo>
                  <a:pt x="1024" y="1078"/>
                </a:lnTo>
                <a:lnTo>
                  <a:pt x="1028" y="1071"/>
                </a:lnTo>
                <a:lnTo>
                  <a:pt x="1032" y="1065"/>
                </a:lnTo>
                <a:lnTo>
                  <a:pt x="1034" y="1059"/>
                </a:lnTo>
                <a:lnTo>
                  <a:pt x="1036" y="1051"/>
                </a:lnTo>
                <a:lnTo>
                  <a:pt x="1037" y="1044"/>
                </a:lnTo>
                <a:lnTo>
                  <a:pt x="1037" y="1036"/>
                </a:lnTo>
                <a:lnTo>
                  <a:pt x="1036" y="1027"/>
                </a:lnTo>
                <a:lnTo>
                  <a:pt x="1036" y="1027"/>
                </a:lnTo>
                <a:lnTo>
                  <a:pt x="1032" y="1026"/>
                </a:lnTo>
                <a:lnTo>
                  <a:pt x="1028" y="1023"/>
                </a:lnTo>
                <a:lnTo>
                  <a:pt x="1020" y="1018"/>
                </a:lnTo>
                <a:lnTo>
                  <a:pt x="1017" y="1015"/>
                </a:lnTo>
                <a:lnTo>
                  <a:pt x="1012" y="1014"/>
                </a:lnTo>
                <a:lnTo>
                  <a:pt x="1008" y="1012"/>
                </a:lnTo>
                <a:lnTo>
                  <a:pt x="1004" y="1012"/>
                </a:lnTo>
                <a:lnTo>
                  <a:pt x="1004" y="1012"/>
                </a:lnTo>
                <a:lnTo>
                  <a:pt x="1006" y="1025"/>
                </a:lnTo>
                <a:lnTo>
                  <a:pt x="1005" y="1036"/>
                </a:lnTo>
                <a:lnTo>
                  <a:pt x="1003" y="1046"/>
                </a:lnTo>
                <a:lnTo>
                  <a:pt x="997" y="1054"/>
                </a:lnTo>
                <a:lnTo>
                  <a:pt x="992" y="1061"/>
                </a:lnTo>
                <a:lnTo>
                  <a:pt x="985" y="1066"/>
                </a:lnTo>
                <a:lnTo>
                  <a:pt x="976" y="1070"/>
                </a:lnTo>
                <a:lnTo>
                  <a:pt x="966" y="1072"/>
                </a:lnTo>
                <a:lnTo>
                  <a:pt x="958" y="1074"/>
                </a:lnTo>
                <a:lnTo>
                  <a:pt x="947" y="1074"/>
                </a:lnTo>
                <a:lnTo>
                  <a:pt x="937" y="1071"/>
                </a:lnTo>
                <a:lnTo>
                  <a:pt x="929" y="1068"/>
                </a:lnTo>
                <a:lnTo>
                  <a:pt x="920" y="1063"/>
                </a:lnTo>
                <a:lnTo>
                  <a:pt x="912" y="1056"/>
                </a:lnTo>
                <a:lnTo>
                  <a:pt x="905" y="1048"/>
                </a:lnTo>
                <a:lnTo>
                  <a:pt x="900" y="1038"/>
                </a:lnTo>
                <a:lnTo>
                  <a:pt x="900" y="1038"/>
                </a:lnTo>
                <a:lnTo>
                  <a:pt x="899" y="1033"/>
                </a:lnTo>
                <a:lnTo>
                  <a:pt x="899" y="1026"/>
                </a:lnTo>
                <a:lnTo>
                  <a:pt x="901" y="1015"/>
                </a:lnTo>
                <a:lnTo>
                  <a:pt x="905" y="1005"/>
                </a:lnTo>
                <a:lnTo>
                  <a:pt x="911" y="995"/>
                </a:lnTo>
                <a:lnTo>
                  <a:pt x="919" y="988"/>
                </a:lnTo>
                <a:lnTo>
                  <a:pt x="928" y="980"/>
                </a:lnTo>
                <a:lnTo>
                  <a:pt x="940" y="976"/>
                </a:lnTo>
                <a:lnTo>
                  <a:pt x="951" y="973"/>
                </a:lnTo>
                <a:lnTo>
                  <a:pt x="951" y="973"/>
                </a:lnTo>
                <a:lnTo>
                  <a:pt x="945" y="966"/>
                </a:lnTo>
                <a:lnTo>
                  <a:pt x="937" y="961"/>
                </a:lnTo>
                <a:lnTo>
                  <a:pt x="922" y="950"/>
                </a:lnTo>
                <a:lnTo>
                  <a:pt x="891" y="930"/>
                </a:lnTo>
                <a:lnTo>
                  <a:pt x="891" y="930"/>
                </a:lnTo>
                <a:lnTo>
                  <a:pt x="884" y="935"/>
                </a:lnTo>
                <a:lnTo>
                  <a:pt x="875" y="943"/>
                </a:lnTo>
                <a:lnTo>
                  <a:pt x="869" y="950"/>
                </a:lnTo>
                <a:lnTo>
                  <a:pt x="864" y="960"/>
                </a:lnTo>
                <a:lnTo>
                  <a:pt x="858" y="970"/>
                </a:lnTo>
                <a:lnTo>
                  <a:pt x="854" y="979"/>
                </a:lnTo>
                <a:lnTo>
                  <a:pt x="851" y="990"/>
                </a:lnTo>
                <a:lnTo>
                  <a:pt x="849" y="1002"/>
                </a:lnTo>
                <a:lnTo>
                  <a:pt x="848" y="1012"/>
                </a:lnTo>
                <a:lnTo>
                  <a:pt x="848" y="1023"/>
                </a:lnTo>
                <a:lnTo>
                  <a:pt x="850" y="1035"/>
                </a:lnTo>
                <a:lnTo>
                  <a:pt x="852" y="1045"/>
                </a:lnTo>
                <a:lnTo>
                  <a:pt x="856" y="1054"/>
                </a:lnTo>
                <a:lnTo>
                  <a:pt x="861" y="1064"/>
                </a:lnTo>
                <a:lnTo>
                  <a:pt x="869" y="1071"/>
                </a:lnTo>
                <a:lnTo>
                  <a:pt x="876" y="1079"/>
                </a:lnTo>
                <a:lnTo>
                  <a:pt x="876" y="1079"/>
                </a:lnTo>
                <a:lnTo>
                  <a:pt x="873" y="1087"/>
                </a:lnTo>
                <a:lnTo>
                  <a:pt x="870" y="1098"/>
                </a:lnTo>
                <a:lnTo>
                  <a:pt x="865" y="1120"/>
                </a:lnTo>
                <a:lnTo>
                  <a:pt x="856" y="1168"/>
                </a:lnTo>
                <a:lnTo>
                  <a:pt x="851" y="1191"/>
                </a:lnTo>
                <a:lnTo>
                  <a:pt x="848" y="1202"/>
                </a:lnTo>
                <a:lnTo>
                  <a:pt x="844" y="1212"/>
                </a:lnTo>
                <a:lnTo>
                  <a:pt x="840" y="1220"/>
                </a:lnTo>
                <a:lnTo>
                  <a:pt x="835" y="1229"/>
                </a:lnTo>
                <a:lnTo>
                  <a:pt x="828" y="1235"/>
                </a:lnTo>
                <a:lnTo>
                  <a:pt x="822" y="1241"/>
                </a:lnTo>
                <a:lnTo>
                  <a:pt x="822" y="1241"/>
                </a:lnTo>
                <a:lnTo>
                  <a:pt x="815" y="1244"/>
                </a:lnTo>
                <a:lnTo>
                  <a:pt x="808" y="1246"/>
                </a:lnTo>
                <a:lnTo>
                  <a:pt x="792" y="1248"/>
                </a:lnTo>
                <a:lnTo>
                  <a:pt x="776" y="1250"/>
                </a:lnTo>
                <a:lnTo>
                  <a:pt x="767" y="1251"/>
                </a:lnTo>
                <a:lnTo>
                  <a:pt x="760" y="1253"/>
                </a:lnTo>
                <a:lnTo>
                  <a:pt x="760" y="1253"/>
                </a:lnTo>
                <a:lnTo>
                  <a:pt x="756" y="1254"/>
                </a:lnTo>
                <a:lnTo>
                  <a:pt x="752" y="1258"/>
                </a:lnTo>
                <a:lnTo>
                  <a:pt x="749" y="1260"/>
                </a:lnTo>
                <a:lnTo>
                  <a:pt x="745" y="1262"/>
                </a:lnTo>
                <a:lnTo>
                  <a:pt x="745" y="1262"/>
                </a:lnTo>
                <a:lnTo>
                  <a:pt x="736" y="1264"/>
                </a:lnTo>
                <a:lnTo>
                  <a:pt x="727" y="1265"/>
                </a:lnTo>
                <a:lnTo>
                  <a:pt x="707" y="1267"/>
                </a:lnTo>
                <a:lnTo>
                  <a:pt x="699" y="1268"/>
                </a:lnTo>
                <a:lnTo>
                  <a:pt x="689" y="1271"/>
                </a:lnTo>
                <a:lnTo>
                  <a:pt x="679" y="1274"/>
                </a:lnTo>
                <a:lnTo>
                  <a:pt x="671" y="1278"/>
                </a:lnTo>
                <a:lnTo>
                  <a:pt x="671" y="1278"/>
                </a:lnTo>
                <a:lnTo>
                  <a:pt x="663" y="1293"/>
                </a:lnTo>
                <a:lnTo>
                  <a:pt x="656" y="1308"/>
                </a:lnTo>
                <a:lnTo>
                  <a:pt x="650" y="1325"/>
                </a:lnTo>
                <a:lnTo>
                  <a:pt x="645" y="1342"/>
                </a:lnTo>
                <a:lnTo>
                  <a:pt x="645" y="1342"/>
                </a:lnTo>
                <a:lnTo>
                  <a:pt x="654" y="1342"/>
                </a:lnTo>
                <a:lnTo>
                  <a:pt x="662" y="1342"/>
                </a:lnTo>
                <a:lnTo>
                  <a:pt x="678" y="1345"/>
                </a:lnTo>
                <a:lnTo>
                  <a:pt x="712" y="1353"/>
                </a:lnTo>
                <a:lnTo>
                  <a:pt x="728" y="1357"/>
                </a:lnTo>
                <a:lnTo>
                  <a:pt x="745" y="1358"/>
                </a:lnTo>
                <a:lnTo>
                  <a:pt x="753" y="1359"/>
                </a:lnTo>
                <a:lnTo>
                  <a:pt x="762" y="1358"/>
                </a:lnTo>
                <a:lnTo>
                  <a:pt x="770" y="1357"/>
                </a:lnTo>
                <a:lnTo>
                  <a:pt x="779" y="1355"/>
                </a:lnTo>
                <a:lnTo>
                  <a:pt x="779" y="1355"/>
                </a:lnTo>
                <a:lnTo>
                  <a:pt x="785" y="1339"/>
                </a:lnTo>
                <a:lnTo>
                  <a:pt x="790" y="1330"/>
                </a:lnTo>
                <a:lnTo>
                  <a:pt x="794" y="1322"/>
                </a:lnTo>
                <a:lnTo>
                  <a:pt x="800" y="1314"/>
                </a:lnTo>
                <a:lnTo>
                  <a:pt x="808" y="1308"/>
                </a:lnTo>
                <a:lnTo>
                  <a:pt x="816" y="1303"/>
                </a:lnTo>
                <a:lnTo>
                  <a:pt x="826" y="1297"/>
                </a:lnTo>
                <a:lnTo>
                  <a:pt x="826" y="1297"/>
                </a:lnTo>
                <a:lnTo>
                  <a:pt x="837" y="1294"/>
                </a:lnTo>
                <a:lnTo>
                  <a:pt x="851" y="1292"/>
                </a:lnTo>
                <a:lnTo>
                  <a:pt x="867" y="1291"/>
                </a:lnTo>
                <a:lnTo>
                  <a:pt x="884" y="1290"/>
                </a:lnTo>
                <a:lnTo>
                  <a:pt x="901" y="1290"/>
                </a:lnTo>
                <a:lnTo>
                  <a:pt x="917" y="1290"/>
                </a:lnTo>
                <a:lnTo>
                  <a:pt x="932" y="1291"/>
                </a:lnTo>
                <a:lnTo>
                  <a:pt x="945" y="1293"/>
                </a:lnTo>
                <a:lnTo>
                  <a:pt x="945" y="1293"/>
                </a:lnTo>
                <a:lnTo>
                  <a:pt x="951" y="1295"/>
                </a:lnTo>
                <a:lnTo>
                  <a:pt x="957" y="1297"/>
                </a:lnTo>
                <a:lnTo>
                  <a:pt x="966" y="1303"/>
                </a:lnTo>
                <a:lnTo>
                  <a:pt x="974" y="1309"/>
                </a:lnTo>
                <a:lnTo>
                  <a:pt x="980" y="1318"/>
                </a:lnTo>
                <a:lnTo>
                  <a:pt x="986" y="1326"/>
                </a:lnTo>
                <a:lnTo>
                  <a:pt x="991" y="1335"/>
                </a:lnTo>
                <a:lnTo>
                  <a:pt x="1000" y="1353"/>
                </a:lnTo>
                <a:lnTo>
                  <a:pt x="1000" y="1353"/>
                </a:lnTo>
                <a:lnTo>
                  <a:pt x="1018" y="1355"/>
                </a:lnTo>
                <a:lnTo>
                  <a:pt x="1035" y="1357"/>
                </a:lnTo>
                <a:lnTo>
                  <a:pt x="1068" y="1358"/>
                </a:lnTo>
                <a:lnTo>
                  <a:pt x="1099" y="1358"/>
                </a:lnTo>
                <a:lnTo>
                  <a:pt x="1125" y="1359"/>
                </a:lnTo>
                <a:lnTo>
                  <a:pt x="1125" y="1359"/>
                </a:lnTo>
                <a:lnTo>
                  <a:pt x="1126" y="1356"/>
                </a:lnTo>
                <a:lnTo>
                  <a:pt x="1126" y="1355"/>
                </a:lnTo>
                <a:lnTo>
                  <a:pt x="1127" y="1354"/>
                </a:lnTo>
                <a:lnTo>
                  <a:pt x="1125" y="1353"/>
                </a:lnTo>
                <a:lnTo>
                  <a:pt x="1125" y="1353"/>
                </a:lnTo>
                <a:lnTo>
                  <a:pt x="1124" y="1354"/>
                </a:lnTo>
                <a:lnTo>
                  <a:pt x="1122" y="1355"/>
                </a:lnTo>
                <a:lnTo>
                  <a:pt x="1122" y="1355"/>
                </a:lnTo>
                <a:close/>
                <a:moveTo>
                  <a:pt x="1215" y="1077"/>
                </a:moveTo>
                <a:lnTo>
                  <a:pt x="1215" y="1077"/>
                </a:lnTo>
                <a:lnTo>
                  <a:pt x="1222" y="1089"/>
                </a:lnTo>
                <a:lnTo>
                  <a:pt x="1232" y="1099"/>
                </a:lnTo>
                <a:lnTo>
                  <a:pt x="1242" y="1110"/>
                </a:lnTo>
                <a:lnTo>
                  <a:pt x="1252" y="1120"/>
                </a:lnTo>
                <a:lnTo>
                  <a:pt x="1276" y="1138"/>
                </a:lnTo>
                <a:lnTo>
                  <a:pt x="1299" y="1155"/>
                </a:lnTo>
                <a:lnTo>
                  <a:pt x="1299" y="1155"/>
                </a:lnTo>
                <a:lnTo>
                  <a:pt x="1335" y="1183"/>
                </a:lnTo>
                <a:lnTo>
                  <a:pt x="1368" y="1211"/>
                </a:lnTo>
                <a:lnTo>
                  <a:pt x="1368" y="1211"/>
                </a:lnTo>
                <a:lnTo>
                  <a:pt x="1373" y="1216"/>
                </a:lnTo>
                <a:lnTo>
                  <a:pt x="1379" y="1221"/>
                </a:lnTo>
                <a:lnTo>
                  <a:pt x="1383" y="1227"/>
                </a:lnTo>
                <a:lnTo>
                  <a:pt x="1388" y="1232"/>
                </a:lnTo>
                <a:lnTo>
                  <a:pt x="1388" y="1232"/>
                </a:lnTo>
                <a:lnTo>
                  <a:pt x="1397" y="1237"/>
                </a:lnTo>
                <a:lnTo>
                  <a:pt x="1405" y="1242"/>
                </a:lnTo>
                <a:lnTo>
                  <a:pt x="1413" y="1246"/>
                </a:lnTo>
                <a:lnTo>
                  <a:pt x="1420" y="1251"/>
                </a:lnTo>
                <a:lnTo>
                  <a:pt x="1420" y="1251"/>
                </a:lnTo>
                <a:lnTo>
                  <a:pt x="1433" y="1263"/>
                </a:lnTo>
                <a:lnTo>
                  <a:pt x="1446" y="1276"/>
                </a:lnTo>
                <a:lnTo>
                  <a:pt x="1460" y="1289"/>
                </a:lnTo>
                <a:lnTo>
                  <a:pt x="1474" y="1302"/>
                </a:lnTo>
                <a:lnTo>
                  <a:pt x="1474" y="1302"/>
                </a:lnTo>
                <a:lnTo>
                  <a:pt x="1502" y="1326"/>
                </a:lnTo>
                <a:lnTo>
                  <a:pt x="1530" y="1349"/>
                </a:lnTo>
                <a:lnTo>
                  <a:pt x="1588" y="1395"/>
                </a:lnTo>
                <a:lnTo>
                  <a:pt x="1588" y="1395"/>
                </a:lnTo>
                <a:lnTo>
                  <a:pt x="1602" y="1408"/>
                </a:lnTo>
                <a:lnTo>
                  <a:pt x="1619" y="1422"/>
                </a:lnTo>
                <a:lnTo>
                  <a:pt x="1628" y="1428"/>
                </a:lnTo>
                <a:lnTo>
                  <a:pt x="1636" y="1433"/>
                </a:lnTo>
                <a:lnTo>
                  <a:pt x="1643" y="1436"/>
                </a:lnTo>
                <a:lnTo>
                  <a:pt x="1646" y="1438"/>
                </a:lnTo>
                <a:lnTo>
                  <a:pt x="1649" y="1438"/>
                </a:lnTo>
                <a:lnTo>
                  <a:pt x="1649" y="1438"/>
                </a:lnTo>
                <a:lnTo>
                  <a:pt x="1653" y="1436"/>
                </a:lnTo>
                <a:lnTo>
                  <a:pt x="1656" y="1435"/>
                </a:lnTo>
                <a:lnTo>
                  <a:pt x="1662" y="1430"/>
                </a:lnTo>
                <a:lnTo>
                  <a:pt x="1677" y="1416"/>
                </a:lnTo>
                <a:lnTo>
                  <a:pt x="1677" y="1416"/>
                </a:lnTo>
                <a:lnTo>
                  <a:pt x="1693" y="1402"/>
                </a:lnTo>
                <a:lnTo>
                  <a:pt x="1709" y="1387"/>
                </a:lnTo>
                <a:lnTo>
                  <a:pt x="1717" y="1379"/>
                </a:lnTo>
                <a:lnTo>
                  <a:pt x="1722" y="1370"/>
                </a:lnTo>
                <a:lnTo>
                  <a:pt x="1728" y="1362"/>
                </a:lnTo>
                <a:lnTo>
                  <a:pt x="1731" y="1353"/>
                </a:lnTo>
                <a:lnTo>
                  <a:pt x="1731" y="1353"/>
                </a:lnTo>
                <a:lnTo>
                  <a:pt x="1732" y="1344"/>
                </a:lnTo>
                <a:lnTo>
                  <a:pt x="1732" y="1336"/>
                </a:lnTo>
                <a:lnTo>
                  <a:pt x="1733" y="1329"/>
                </a:lnTo>
                <a:lnTo>
                  <a:pt x="1734" y="1326"/>
                </a:lnTo>
                <a:lnTo>
                  <a:pt x="1737" y="1323"/>
                </a:lnTo>
                <a:lnTo>
                  <a:pt x="1737" y="1323"/>
                </a:lnTo>
                <a:lnTo>
                  <a:pt x="1714" y="1297"/>
                </a:lnTo>
                <a:lnTo>
                  <a:pt x="1689" y="1273"/>
                </a:lnTo>
                <a:lnTo>
                  <a:pt x="1641" y="1223"/>
                </a:lnTo>
                <a:lnTo>
                  <a:pt x="1590" y="1175"/>
                </a:lnTo>
                <a:lnTo>
                  <a:pt x="1539" y="1128"/>
                </a:lnTo>
                <a:lnTo>
                  <a:pt x="1436" y="1035"/>
                </a:lnTo>
                <a:lnTo>
                  <a:pt x="1385" y="987"/>
                </a:lnTo>
                <a:lnTo>
                  <a:pt x="1336" y="939"/>
                </a:lnTo>
                <a:lnTo>
                  <a:pt x="1336" y="939"/>
                </a:lnTo>
                <a:lnTo>
                  <a:pt x="1324" y="960"/>
                </a:lnTo>
                <a:lnTo>
                  <a:pt x="1312" y="980"/>
                </a:lnTo>
                <a:lnTo>
                  <a:pt x="1300" y="1000"/>
                </a:lnTo>
                <a:lnTo>
                  <a:pt x="1286" y="1019"/>
                </a:lnTo>
                <a:lnTo>
                  <a:pt x="1272" y="1036"/>
                </a:lnTo>
                <a:lnTo>
                  <a:pt x="1263" y="1045"/>
                </a:lnTo>
                <a:lnTo>
                  <a:pt x="1254" y="1052"/>
                </a:lnTo>
                <a:lnTo>
                  <a:pt x="1246" y="1059"/>
                </a:lnTo>
                <a:lnTo>
                  <a:pt x="1236" y="1065"/>
                </a:lnTo>
                <a:lnTo>
                  <a:pt x="1225" y="1071"/>
                </a:lnTo>
                <a:lnTo>
                  <a:pt x="1215" y="1077"/>
                </a:lnTo>
                <a:lnTo>
                  <a:pt x="1215" y="1077"/>
                </a:lnTo>
                <a:close/>
                <a:moveTo>
                  <a:pt x="1221" y="1042"/>
                </a:moveTo>
                <a:lnTo>
                  <a:pt x="1221" y="1042"/>
                </a:lnTo>
                <a:lnTo>
                  <a:pt x="1224" y="1041"/>
                </a:lnTo>
                <a:lnTo>
                  <a:pt x="1224" y="1042"/>
                </a:lnTo>
                <a:lnTo>
                  <a:pt x="1225" y="1045"/>
                </a:lnTo>
                <a:lnTo>
                  <a:pt x="1225" y="1045"/>
                </a:lnTo>
                <a:lnTo>
                  <a:pt x="1238" y="1035"/>
                </a:lnTo>
                <a:lnTo>
                  <a:pt x="1251" y="1025"/>
                </a:lnTo>
                <a:lnTo>
                  <a:pt x="1257" y="1019"/>
                </a:lnTo>
                <a:lnTo>
                  <a:pt x="1262" y="1014"/>
                </a:lnTo>
                <a:lnTo>
                  <a:pt x="1266" y="1006"/>
                </a:lnTo>
                <a:lnTo>
                  <a:pt x="1269" y="997"/>
                </a:lnTo>
                <a:lnTo>
                  <a:pt x="1269" y="997"/>
                </a:lnTo>
                <a:lnTo>
                  <a:pt x="1267" y="996"/>
                </a:lnTo>
                <a:lnTo>
                  <a:pt x="1266" y="996"/>
                </a:lnTo>
                <a:lnTo>
                  <a:pt x="1263" y="1000"/>
                </a:lnTo>
                <a:lnTo>
                  <a:pt x="1260" y="1003"/>
                </a:lnTo>
                <a:lnTo>
                  <a:pt x="1258" y="1004"/>
                </a:lnTo>
                <a:lnTo>
                  <a:pt x="1254" y="1004"/>
                </a:lnTo>
                <a:lnTo>
                  <a:pt x="1254" y="1004"/>
                </a:lnTo>
                <a:lnTo>
                  <a:pt x="1252" y="1002"/>
                </a:lnTo>
                <a:lnTo>
                  <a:pt x="1249" y="997"/>
                </a:lnTo>
                <a:lnTo>
                  <a:pt x="1246" y="990"/>
                </a:lnTo>
                <a:lnTo>
                  <a:pt x="1245" y="980"/>
                </a:lnTo>
                <a:lnTo>
                  <a:pt x="1245" y="973"/>
                </a:lnTo>
                <a:lnTo>
                  <a:pt x="1245" y="973"/>
                </a:lnTo>
                <a:lnTo>
                  <a:pt x="1238" y="980"/>
                </a:lnTo>
                <a:lnTo>
                  <a:pt x="1231" y="987"/>
                </a:lnTo>
                <a:lnTo>
                  <a:pt x="1223" y="992"/>
                </a:lnTo>
                <a:lnTo>
                  <a:pt x="1215" y="997"/>
                </a:lnTo>
                <a:lnTo>
                  <a:pt x="1195" y="1005"/>
                </a:lnTo>
                <a:lnTo>
                  <a:pt x="1174" y="1012"/>
                </a:lnTo>
                <a:lnTo>
                  <a:pt x="1174" y="1012"/>
                </a:lnTo>
                <a:lnTo>
                  <a:pt x="1182" y="1014"/>
                </a:lnTo>
                <a:lnTo>
                  <a:pt x="1187" y="1015"/>
                </a:lnTo>
                <a:lnTo>
                  <a:pt x="1191" y="1017"/>
                </a:lnTo>
                <a:lnTo>
                  <a:pt x="1195" y="1017"/>
                </a:lnTo>
                <a:lnTo>
                  <a:pt x="1195" y="1017"/>
                </a:lnTo>
                <a:lnTo>
                  <a:pt x="1194" y="1019"/>
                </a:lnTo>
                <a:lnTo>
                  <a:pt x="1193" y="1020"/>
                </a:lnTo>
                <a:lnTo>
                  <a:pt x="1192" y="1022"/>
                </a:lnTo>
                <a:lnTo>
                  <a:pt x="1191" y="1023"/>
                </a:lnTo>
                <a:lnTo>
                  <a:pt x="1191" y="1023"/>
                </a:lnTo>
                <a:lnTo>
                  <a:pt x="1195" y="1023"/>
                </a:lnTo>
                <a:lnTo>
                  <a:pt x="1199" y="1025"/>
                </a:lnTo>
                <a:lnTo>
                  <a:pt x="1202" y="1027"/>
                </a:lnTo>
                <a:lnTo>
                  <a:pt x="1204" y="1031"/>
                </a:lnTo>
                <a:lnTo>
                  <a:pt x="1207" y="1034"/>
                </a:lnTo>
                <a:lnTo>
                  <a:pt x="1209" y="1035"/>
                </a:lnTo>
                <a:lnTo>
                  <a:pt x="1213" y="1035"/>
                </a:lnTo>
                <a:lnTo>
                  <a:pt x="1217" y="1032"/>
                </a:lnTo>
                <a:lnTo>
                  <a:pt x="1217" y="1032"/>
                </a:lnTo>
                <a:lnTo>
                  <a:pt x="1221" y="1038"/>
                </a:lnTo>
                <a:lnTo>
                  <a:pt x="1221" y="1040"/>
                </a:lnTo>
                <a:lnTo>
                  <a:pt x="1221" y="1042"/>
                </a:lnTo>
                <a:lnTo>
                  <a:pt x="1221" y="1042"/>
                </a:lnTo>
                <a:close/>
                <a:moveTo>
                  <a:pt x="988" y="1030"/>
                </a:moveTo>
                <a:lnTo>
                  <a:pt x="988" y="1030"/>
                </a:lnTo>
                <a:lnTo>
                  <a:pt x="987" y="1023"/>
                </a:lnTo>
                <a:lnTo>
                  <a:pt x="986" y="1017"/>
                </a:lnTo>
                <a:lnTo>
                  <a:pt x="983" y="1011"/>
                </a:lnTo>
                <a:lnTo>
                  <a:pt x="980" y="1007"/>
                </a:lnTo>
                <a:lnTo>
                  <a:pt x="977" y="1003"/>
                </a:lnTo>
                <a:lnTo>
                  <a:pt x="973" y="999"/>
                </a:lnTo>
                <a:lnTo>
                  <a:pt x="967" y="995"/>
                </a:lnTo>
                <a:lnTo>
                  <a:pt x="962" y="993"/>
                </a:lnTo>
                <a:lnTo>
                  <a:pt x="957" y="992"/>
                </a:lnTo>
                <a:lnTo>
                  <a:pt x="951" y="992"/>
                </a:lnTo>
                <a:lnTo>
                  <a:pt x="946" y="992"/>
                </a:lnTo>
                <a:lnTo>
                  <a:pt x="940" y="994"/>
                </a:lnTo>
                <a:lnTo>
                  <a:pt x="935" y="996"/>
                </a:lnTo>
                <a:lnTo>
                  <a:pt x="930" y="1000"/>
                </a:lnTo>
                <a:lnTo>
                  <a:pt x="926" y="1005"/>
                </a:lnTo>
                <a:lnTo>
                  <a:pt x="921" y="1010"/>
                </a:lnTo>
                <a:lnTo>
                  <a:pt x="921" y="1010"/>
                </a:lnTo>
                <a:lnTo>
                  <a:pt x="920" y="1020"/>
                </a:lnTo>
                <a:lnTo>
                  <a:pt x="920" y="1027"/>
                </a:lnTo>
                <a:lnTo>
                  <a:pt x="922" y="1035"/>
                </a:lnTo>
                <a:lnTo>
                  <a:pt x="927" y="1040"/>
                </a:lnTo>
                <a:lnTo>
                  <a:pt x="931" y="1046"/>
                </a:lnTo>
                <a:lnTo>
                  <a:pt x="936" y="1050"/>
                </a:lnTo>
                <a:lnTo>
                  <a:pt x="943" y="1053"/>
                </a:lnTo>
                <a:lnTo>
                  <a:pt x="949" y="1055"/>
                </a:lnTo>
                <a:lnTo>
                  <a:pt x="956" y="1056"/>
                </a:lnTo>
                <a:lnTo>
                  <a:pt x="962" y="1056"/>
                </a:lnTo>
                <a:lnTo>
                  <a:pt x="968" y="1055"/>
                </a:lnTo>
                <a:lnTo>
                  <a:pt x="974" y="1052"/>
                </a:lnTo>
                <a:lnTo>
                  <a:pt x="979" y="1049"/>
                </a:lnTo>
                <a:lnTo>
                  <a:pt x="983" y="1044"/>
                </a:lnTo>
                <a:lnTo>
                  <a:pt x="986" y="1037"/>
                </a:lnTo>
                <a:lnTo>
                  <a:pt x="988" y="1030"/>
                </a:lnTo>
                <a:lnTo>
                  <a:pt x="988" y="1030"/>
                </a:lnTo>
                <a:close/>
                <a:moveTo>
                  <a:pt x="1123" y="1124"/>
                </a:moveTo>
                <a:lnTo>
                  <a:pt x="1123" y="1124"/>
                </a:lnTo>
                <a:lnTo>
                  <a:pt x="1144" y="1124"/>
                </a:lnTo>
                <a:lnTo>
                  <a:pt x="1163" y="1126"/>
                </a:lnTo>
                <a:lnTo>
                  <a:pt x="1183" y="1129"/>
                </a:lnTo>
                <a:lnTo>
                  <a:pt x="1202" y="1133"/>
                </a:lnTo>
                <a:lnTo>
                  <a:pt x="1236" y="1142"/>
                </a:lnTo>
                <a:lnTo>
                  <a:pt x="1251" y="1146"/>
                </a:lnTo>
                <a:lnTo>
                  <a:pt x="1265" y="1148"/>
                </a:lnTo>
                <a:lnTo>
                  <a:pt x="1265" y="1148"/>
                </a:lnTo>
                <a:lnTo>
                  <a:pt x="1255" y="1142"/>
                </a:lnTo>
                <a:lnTo>
                  <a:pt x="1245" y="1133"/>
                </a:lnTo>
                <a:lnTo>
                  <a:pt x="1227" y="1117"/>
                </a:lnTo>
                <a:lnTo>
                  <a:pt x="1208" y="1099"/>
                </a:lnTo>
                <a:lnTo>
                  <a:pt x="1189" y="1083"/>
                </a:lnTo>
                <a:lnTo>
                  <a:pt x="1189" y="1083"/>
                </a:lnTo>
                <a:lnTo>
                  <a:pt x="1177" y="1085"/>
                </a:lnTo>
                <a:lnTo>
                  <a:pt x="1170" y="1086"/>
                </a:lnTo>
                <a:lnTo>
                  <a:pt x="1146" y="1085"/>
                </a:lnTo>
                <a:lnTo>
                  <a:pt x="1146" y="1085"/>
                </a:lnTo>
                <a:lnTo>
                  <a:pt x="1144" y="1079"/>
                </a:lnTo>
                <a:lnTo>
                  <a:pt x="1141" y="1074"/>
                </a:lnTo>
                <a:lnTo>
                  <a:pt x="1137" y="1069"/>
                </a:lnTo>
                <a:lnTo>
                  <a:pt x="1133" y="1065"/>
                </a:lnTo>
                <a:lnTo>
                  <a:pt x="1124" y="1057"/>
                </a:lnTo>
                <a:lnTo>
                  <a:pt x="1115" y="1049"/>
                </a:lnTo>
                <a:lnTo>
                  <a:pt x="1115" y="1049"/>
                </a:lnTo>
                <a:lnTo>
                  <a:pt x="1109" y="1056"/>
                </a:lnTo>
                <a:lnTo>
                  <a:pt x="1102" y="1061"/>
                </a:lnTo>
                <a:lnTo>
                  <a:pt x="1096" y="1063"/>
                </a:lnTo>
                <a:lnTo>
                  <a:pt x="1088" y="1063"/>
                </a:lnTo>
                <a:lnTo>
                  <a:pt x="1082" y="1062"/>
                </a:lnTo>
                <a:lnTo>
                  <a:pt x="1074" y="1059"/>
                </a:lnTo>
                <a:lnTo>
                  <a:pt x="1069" y="1055"/>
                </a:lnTo>
                <a:lnTo>
                  <a:pt x="1064" y="1051"/>
                </a:lnTo>
                <a:lnTo>
                  <a:pt x="1064" y="1051"/>
                </a:lnTo>
                <a:lnTo>
                  <a:pt x="1080" y="1068"/>
                </a:lnTo>
                <a:lnTo>
                  <a:pt x="1095" y="1085"/>
                </a:lnTo>
                <a:lnTo>
                  <a:pt x="1110" y="1103"/>
                </a:lnTo>
                <a:lnTo>
                  <a:pt x="1123" y="1124"/>
                </a:lnTo>
                <a:lnTo>
                  <a:pt x="1123" y="1124"/>
                </a:lnTo>
                <a:close/>
                <a:moveTo>
                  <a:pt x="1074" y="1120"/>
                </a:moveTo>
                <a:lnTo>
                  <a:pt x="1074" y="1120"/>
                </a:lnTo>
                <a:lnTo>
                  <a:pt x="1081" y="1118"/>
                </a:lnTo>
                <a:lnTo>
                  <a:pt x="1088" y="1120"/>
                </a:lnTo>
                <a:lnTo>
                  <a:pt x="1095" y="1120"/>
                </a:lnTo>
                <a:lnTo>
                  <a:pt x="1098" y="1118"/>
                </a:lnTo>
                <a:lnTo>
                  <a:pt x="1100" y="1117"/>
                </a:lnTo>
                <a:lnTo>
                  <a:pt x="1100" y="1117"/>
                </a:lnTo>
                <a:lnTo>
                  <a:pt x="1094" y="1111"/>
                </a:lnTo>
                <a:lnTo>
                  <a:pt x="1087" y="1105"/>
                </a:lnTo>
                <a:lnTo>
                  <a:pt x="1078" y="1091"/>
                </a:lnTo>
                <a:lnTo>
                  <a:pt x="1072" y="1084"/>
                </a:lnTo>
                <a:lnTo>
                  <a:pt x="1066" y="1077"/>
                </a:lnTo>
                <a:lnTo>
                  <a:pt x="1061" y="1071"/>
                </a:lnTo>
                <a:lnTo>
                  <a:pt x="1053" y="1066"/>
                </a:lnTo>
                <a:lnTo>
                  <a:pt x="1053" y="1066"/>
                </a:lnTo>
                <a:lnTo>
                  <a:pt x="1051" y="1070"/>
                </a:lnTo>
                <a:lnTo>
                  <a:pt x="1050" y="1075"/>
                </a:lnTo>
                <a:lnTo>
                  <a:pt x="1050" y="1078"/>
                </a:lnTo>
                <a:lnTo>
                  <a:pt x="1051" y="1082"/>
                </a:lnTo>
                <a:lnTo>
                  <a:pt x="1052" y="1085"/>
                </a:lnTo>
                <a:lnTo>
                  <a:pt x="1054" y="1089"/>
                </a:lnTo>
                <a:lnTo>
                  <a:pt x="1060" y="1094"/>
                </a:lnTo>
                <a:lnTo>
                  <a:pt x="1066" y="1099"/>
                </a:lnTo>
                <a:lnTo>
                  <a:pt x="1071" y="1106"/>
                </a:lnTo>
                <a:lnTo>
                  <a:pt x="1073" y="1109"/>
                </a:lnTo>
                <a:lnTo>
                  <a:pt x="1074" y="1112"/>
                </a:lnTo>
                <a:lnTo>
                  <a:pt x="1074" y="1115"/>
                </a:lnTo>
                <a:lnTo>
                  <a:pt x="1074" y="1120"/>
                </a:lnTo>
                <a:lnTo>
                  <a:pt x="1074" y="1120"/>
                </a:lnTo>
                <a:close/>
                <a:moveTo>
                  <a:pt x="1822" y="1163"/>
                </a:moveTo>
                <a:lnTo>
                  <a:pt x="1822" y="1163"/>
                </a:lnTo>
                <a:lnTo>
                  <a:pt x="1827" y="1163"/>
                </a:lnTo>
                <a:lnTo>
                  <a:pt x="1833" y="1161"/>
                </a:lnTo>
                <a:lnTo>
                  <a:pt x="1837" y="1158"/>
                </a:lnTo>
                <a:lnTo>
                  <a:pt x="1841" y="1154"/>
                </a:lnTo>
                <a:lnTo>
                  <a:pt x="1849" y="1143"/>
                </a:lnTo>
                <a:lnTo>
                  <a:pt x="1854" y="1133"/>
                </a:lnTo>
                <a:lnTo>
                  <a:pt x="1854" y="1133"/>
                </a:lnTo>
                <a:lnTo>
                  <a:pt x="1859" y="1126"/>
                </a:lnTo>
                <a:lnTo>
                  <a:pt x="1866" y="1118"/>
                </a:lnTo>
                <a:lnTo>
                  <a:pt x="1871" y="1112"/>
                </a:lnTo>
                <a:lnTo>
                  <a:pt x="1876" y="1106"/>
                </a:lnTo>
                <a:lnTo>
                  <a:pt x="1880" y="1099"/>
                </a:lnTo>
                <a:lnTo>
                  <a:pt x="1880" y="1094"/>
                </a:lnTo>
                <a:lnTo>
                  <a:pt x="1880" y="1091"/>
                </a:lnTo>
                <a:lnTo>
                  <a:pt x="1879" y="1089"/>
                </a:lnTo>
                <a:lnTo>
                  <a:pt x="1876" y="1085"/>
                </a:lnTo>
                <a:lnTo>
                  <a:pt x="1873" y="1083"/>
                </a:lnTo>
                <a:lnTo>
                  <a:pt x="1873" y="1083"/>
                </a:lnTo>
                <a:lnTo>
                  <a:pt x="1856" y="1096"/>
                </a:lnTo>
                <a:lnTo>
                  <a:pt x="1848" y="1105"/>
                </a:lnTo>
                <a:lnTo>
                  <a:pt x="1839" y="1114"/>
                </a:lnTo>
                <a:lnTo>
                  <a:pt x="1831" y="1125"/>
                </a:lnTo>
                <a:lnTo>
                  <a:pt x="1825" y="1137"/>
                </a:lnTo>
                <a:lnTo>
                  <a:pt x="1823" y="1143"/>
                </a:lnTo>
                <a:lnTo>
                  <a:pt x="1822" y="1150"/>
                </a:lnTo>
                <a:lnTo>
                  <a:pt x="1822" y="1157"/>
                </a:lnTo>
                <a:lnTo>
                  <a:pt x="1822" y="1163"/>
                </a:lnTo>
                <a:lnTo>
                  <a:pt x="1822" y="1163"/>
                </a:lnTo>
                <a:close/>
                <a:moveTo>
                  <a:pt x="1899" y="1117"/>
                </a:moveTo>
                <a:lnTo>
                  <a:pt x="1899" y="1117"/>
                </a:lnTo>
                <a:lnTo>
                  <a:pt x="1888" y="1127"/>
                </a:lnTo>
                <a:lnTo>
                  <a:pt x="1880" y="1139"/>
                </a:lnTo>
                <a:lnTo>
                  <a:pt x="1872" y="1151"/>
                </a:lnTo>
                <a:lnTo>
                  <a:pt x="1865" y="1163"/>
                </a:lnTo>
                <a:lnTo>
                  <a:pt x="1865" y="1163"/>
                </a:lnTo>
                <a:lnTo>
                  <a:pt x="1873" y="1158"/>
                </a:lnTo>
                <a:lnTo>
                  <a:pt x="1881" y="1151"/>
                </a:lnTo>
                <a:lnTo>
                  <a:pt x="1887" y="1143"/>
                </a:lnTo>
                <a:lnTo>
                  <a:pt x="1893" y="1136"/>
                </a:lnTo>
                <a:lnTo>
                  <a:pt x="1902" y="1117"/>
                </a:lnTo>
                <a:lnTo>
                  <a:pt x="1911" y="1100"/>
                </a:lnTo>
                <a:lnTo>
                  <a:pt x="1911" y="1100"/>
                </a:lnTo>
                <a:lnTo>
                  <a:pt x="1906" y="1093"/>
                </a:lnTo>
                <a:lnTo>
                  <a:pt x="1904" y="1090"/>
                </a:lnTo>
                <a:lnTo>
                  <a:pt x="1901" y="1087"/>
                </a:lnTo>
                <a:lnTo>
                  <a:pt x="1901" y="1087"/>
                </a:lnTo>
                <a:lnTo>
                  <a:pt x="1900" y="1091"/>
                </a:lnTo>
                <a:lnTo>
                  <a:pt x="1900" y="1095"/>
                </a:lnTo>
                <a:lnTo>
                  <a:pt x="1898" y="1101"/>
                </a:lnTo>
                <a:lnTo>
                  <a:pt x="1897" y="1109"/>
                </a:lnTo>
                <a:lnTo>
                  <a:pt x="1897" y="1112"/>
                </a:lnTo>
                <a:lnTo>
                  <a:pt x="1899" y="1117"/>
                </a:lnTo>
                <a:lnTo>
                  <a:pt x="1899" y="1117"/>
                </a:lnTo>
                <a:close/>
                <a:moveTo>
                  <a:pt x="1036" y="1090"/>
                </a:moveTo>
                <a:lnTo>
                  <a:pt x="1036" y="1090"/>
                </a:lnTo>
                <a:lnTo>
                  <a:pt x="1025" y="1102"/>
                </a:lnTo>
                <a:lnTo>
                  <a:pt x="1012" y="1115"/>
                </a:lnTo>
                <a:lnTo>
                  <a:pt x="1012" y="1115"/>
                </a:lnTo>
                <a:lnTo>
                  <a:pt x="1018" y="1114"/>
                </a:lnTo>
                <a:lnTo>
                  <a:pt x="1023" y="1114"/>
                </a:lnTo>
                <a:lnTo>
                  <a:pt x="1036" y="1115"/>
                </a:lnTo>
                <a:lnTo>
                  <a:pt x="1064" y="1120"/>
                </a:lnTo>
                <a:lnTo>
                  <a:pt x="1064" y="1120"/>
                </a:lnTo>
                <a:lnTo>
                  <a:pt x="1060" y="1110"/>
                </a:lnTo>
                <a:lnTo>
                  <a:pt x="1053" y="1101"/>
                </a:lnTo>
                <a:lnTo>
                  <a:pt x="1050" y="1097"/>
                </a:lnTo>
                <a:lnTo>
                  <a:pt x="1046" y="1094"/>
                </a:lnTo>
                <a:lnTo>
                  <a:pt x="1041" y="1092"/>
                </a:lnTo>
                <a:lnTo>
                  <a:pt x="1036" y="1090"/>
                </a:lnTo>
                <a:lnTo>
                  <a:pt x="1036" y="1090"/>
                </a:lnTo>
                <a:close/>
                <a:moveTo>
                  <a:pt x="731" y="1126"/>
                </a:moveTo>
                <a:lnTo>
                  <a:pt x="731" y="1126"/>
                </a:lnTo>
                <a:lnTo>
                  <a:pt x="736" y="1126"/>
                </a:lnTo>
                <a:lnTo>
                  <a:pt x="745" y="1125"/>
                </a:lnTo>
                <a:lnTo>
                  <a:pt x="753" y="1124"/>
                </a:lnTo>
                <a:lnTo>
                  <a:pt x="760" y="1122"/>
                </a:lnTo>
                <a:lnTo>
                  <a:pt x="760" y="1122"/>
                </a:lnTo>
                <a:lnTo>
                  <a:pt x="760" y="1116"/>
                </a:lnTo>
                <a:lnTo>
                  <a:pt x="759" y="1112"/>
                </a:lnTo>
                <a:lnTo>
                  <a:pt x="756" y="1109"/>
                </a:lnTo>
                <a:lnTo>
                  <a:pt x="754" y="1107"/>
                </a:lnTo>
                <a:lnTo>
                  <a:pt x="752" y="1105"/>
                </a:lnTo>
                <a:lnTo>
                  <a:pt x="749" y="1103"/>
                </a:lnTo>
                <a:lnTo>
                  <a:pt x="746" y="1103"/>
                </a:lnTo>
                <a:lnTo>
                  <a:pt x="744" y="1103"/>
                </a:lnTo>
                <a:lnTo>
                  <a:pt x="740" y="1103"/>
                </a:lnTo>
                <a:lnTo>
                  <a:pt x="737" y="1105"/>
                </a:lnTo>
                <a:lnTo>
                  <a:pt x="735" y="1107"/>
                </a:lnTo>
                <a:lnTo>
                  <a:pt x="733" y="1110"/>
                </a:lnTo>
                <a:lnTo>
                  <a:pt x="731" y="1113"/>
                </a:lnTo>
                <a:lnTo>
                  <a:pt x="730" y="1116"/>
                </a:lnTo>
                <a:lnTo>
                  <a:pt x="730" y="1121"/>
                </a:lnTo>
                <a:lnTo>
                  <a:pt x="731" y="1126"/>
                </a:lnTo>
                <a:lnTo>
                  <a:pt x="731" y="1126"/>
                </a:lnTo>
                <a:close/>
                <a:moveTo>
                  <a:pt x="1427" y="1295"/>
                </a:moveTo>
                <a:lnTo>
                  <a:pt x="1427" y="1295"/>
                </a:lnTo>
                <a:lnTo>
                  <a:pt x="1420" y="1286"/>
                </a:lnTo>
                <a:lnTo>
                  <a:pt x="1414" y="1276"/>
                </a:lnTo>
                <a:lnTo>
                  <a:pt x="1405" y="1267"/>
                </a:lnTo>
                <a:lnTo>
                  <a:pt x="1396" y="1259"/>
                </a:lnTo>
                <a:lnTo>
                  <a:pt x="1376" y="1244"/>
                </a:lnTo>
                <a:lnTo>
                  <a:pt x="1357" y="1230"/>
                </a:lnTo>
                <a:lnTo>
                  <a:pt x="1357" y="1230"/>
                </a:lnTo>
                <a:lnTo>
                  <a:pt x="1343" y="1220"/>
                </a:lnTo>
                <a:lnTo>
                  <a:pt x="1329" y="1213"/>
                </a:lnTo>
                <a:lnTo>
                  <a:pt x="1301" y="1196"/>
                </a:lnTo>
                <a:lnTo>
                  <a:pt x="1301" y="1196"/>
                </a:lnTo>
                <a:lnTo>
                  <a:pt x="1275" y="1180"/>
                </a:lnTo>
                <a:lnTo>
                  <a:pt x="1260" y="1172"/>
                </a:lnTo>
                <a:lnTo>
                  <a:pt x="1245" y="1165"/>
                </a:lnTo>
                <a:lnTo>
                  <a:pt x="1229" y="1158"/>
                </a:lnTo>
                <a:lnTo>
                  <a:pt x="1212" y="1153"/>
                </a:lnTo>
                <a:lnTo>
                  <a:pt x="1195" y="1147"/>
                </a:lnTo>
                <a:lnTo>
                  <a:pt x="1178" y="1144"/>
                </a:lnTo>
                <a:lnTo>
                  <a:pt x="1178" y="1144"/>
                </a:lnTo>
                <a:lnTo>
                  <a:pt x="1163" y="1143"/>
                </a:lnTo>
                <a:lnTo>
                  <a:pt x="1147" y="1142"/>
                </a:lnTo>
                <a:lnTo>
                  <a:pt x="1131" y="1142"/>
                </a:lnTo>
                <a:lnTo>
                  <a:pt x="1115" y="1140"/>
                </a:lnTo>
                <a:lnTo>
                  <a:pt x="1115" y="1140"/>
                </a:lnTo>
                <a:lnTo>
                  <a:pt x="1071" y="1135"/>
                </a:lnTo>
                <a:lnTo>
                  <a:pt x="1050" y="1132"/>
                </a:lnTo>
                <a:lnTo>
                  <a:pt x="1027" y="1131"/>
                </a:lnTo>
                <a:lnTo>
                  <a:pt x="1027" y="1131"/>
                </a:lnTo>
                <a:lnTo>
                  <a:pt x="1020" y="1131"/>
                </a:lnTo>
                <a:lnTo>
                  <a:pt x="1007" y="1131"/>
                </a:lnTo>
                <a:lnTo>
                  <a:pt x="1002" y="1132"/>
                </a:lnTo>
                <a:lnTo>
                  <a:pt x="996" y="1136"/>
                </a:lnTo>
                <a:lnTo>
                  <a:pt x="994" y="1137"/>
                </a:lnTo>
                <a:lnTo>
                  <a:pt x="993" y="1139"/>
                </a:lnTo>
                <a:lnTo>
                  <a:pt x="992" y="1142"/>
                </a:lnTo>
                <a:lnTo>
                  <a:pt x="992" y="1144"/>
                </a:lnTo>
                <a:lnTo>
                  <a:pt x="992" y="1144"/>
                </a:lnTo>
                <a:lnTo>
                  <a:pt x="1027" y="1144"/>
                </a:lnTo>
                <a:lnTo>
                  <a:pt x="1064" y="1145"/>
                </a:lnTo>
                <a:lnTo>
                  <a:pt x="1101" y="1147"/>
                </a:lnTo>
                <a:lnTo>
                  <a:pt x="1138" y="1152"/>
                </a:lnTo>
                <a:lnTo>
                  <a:pt x="1174" y="1157"/>
                </a:lnTo>
                <a:lnTo>
                  <a:pt x="1208" y="1166"/>
                </a:lnTo>
                <a:lnTo>
                  <a:pt x="1224" y="1170"/>
                </a:lnTo>
                <a:lnTo>
                  <a:pt x="1240" y="1175"/>
                </a:lnTo>
                <a:lnTo>
                  <a:pt x="1255" y="1181"/>
                </a:lnTo>
                <a:lnTo>
                  <a:pt x="1269" y="1187"/>
                </a:lnTo>
                <a:lnTo>
                  <a:pt x="1269" y="1187"/>
                </a:lnTo>
                <a:lnTo>
                  <a:pt x="1274" y="1190"/>
                </a:lnTo>
                <a:lnTo>
                  <a:pt x="1278" y="1193"/>
                </a:lnTo>
                <a:lnTo>
                  <a:pt x="1281" y="1197"/>
                </a:lnTo>
                <a:lnTo>
                  <a:pt x="1284" y="1200"/>
                </a:lnTo>
                <a:lnTo>
                  <a:pt x="1284" y="1200"/>
                </a:lnTo>
                <a:lnTo>
                  <a:pt x="1296" y="1205"/>
                </a:lnTo>
                <a:lnTo>
                  <a:pt x="1307" y="1209"/>
                </a:lnTo>
                <a:lnTo>
                  <a:pt x="1319" y="1215"/>
                </a:lnTo>
                <a:lnTo>
                  <a:pt x="1329" y="1221"/>
                </a:lnTo>
                <a:lnTo>
                  <a:pt x="1329" y="1221"/>
                </a:lnTo>
                <a:lnTo>
                  <a:pt x="1344" y="1232"/>
                </a:lnTo>
                <a:lnTo>
                  <a:pt x="1358" y="1243"/>
                </a:lnTo>
                <a:lnTo>
                  <a:pt x="1384" y="1263"/>
                </a:lnTo>
                <a:lnTo>
                  <a:pt x="1384" y="1263"/>
                </a:lnTo>
                <a:lnTo>
                  <a:pt x="1390" y="1267"/>
                </a:lnTo>
                <a:lnTo>
                  <a:pt x="1397" y="1269"/>
                </a:lnTo>
                <a:lnTo>
                  <a:pt x="1402" y="1273"/>
                </a:lnTo>
                <a:lnTo>
                  <a:pt x="1407" y="1276"/>
                </a:lnTo>
                <a:lnTo>
                  <a:pt x="1407" y="1276"/>
                </a:lnTo>
                <a:lnTo>
                  <a:pt x="1415" y="1284"/>
                </a:lnTo>
                <a:lnTo>
                  <a:pt x="1421" y="1293"/>
                </a:lnTo>
                <a:lnTo>
                  <a:pt x="1433" y="1311"/>
                </a:lnTo>
                <a:lnTo>
                  <a:pt x="1439" y="1320"/>
                </a:lnTo>
                <a:lnTo>
                  <a:pt x="1446" y="1327"/>
                </a:lnTo>
                <a:lnTo>
                  <a:pt x="1450" y="1330"/>
                </a:lnTo>
                <a:lnTo>
                  <a:pt x="1455" y="1333"/>
                </a:lnTo>
                <a:lnTo>
                  <a:pt x="1460" y="1335"/>
                </a:lnTo>
                <a:lnTo>
                  <a:pt x="1465" y="1336"/>
                </a:lnTo>
                <a:lnTo>
                  <a:pt x="1465" y="1336"/>
                </a:lnTo>
                <a:lnTo>
                  <a:pt x="1457" y="1324"/>
                </a:lnTo>
                <a:lnTo>
                  <a:pt x="1449" y="1312"/>
                </a:lnTo>
                <a:lnTo>
                  <a:pt x="1445" y="1307"/>
                </a:lnTo>
                <a:lnTo>
                  <a:pt x="1440" y="1303"/>
                </a:lnTo>
                <a:lnTo>
                  <a:pt x="1433" y="1298"/>
                </a:lnTo>
                <a:lnTo>
                  <a:pt x="1427" y="1295"/>
                </a:lnTo>
                <a:lnTo>
                  <a:pt x="1427" y="1295"/>
                </a:lnTo>
                <a:close/>
                <a:moveTo>
                  <a:pt x="731" y="1159"/>
                </a:moveTo>
                <a:lnTo>
                  <a:pt x="731" y="1159"/>
                </a:lnTo>
                <a:lnTo>
                  <a:pt x="735" y="1161"/>
                </a:lnTo>
                <a:lnTo>
                  <a:pt x="739" y="1161"/>
                </a:lnTo>
                <a:lnTo>
                  <a:pt x="749" y="1161"/>
                </a:lnTo>
                <a:lnTo>
                  <a:pt x="764" y="1159"/>
                </a:lnTo>
                <a:lnTo>
                  <a:pt x="764" y="1159"/>
                </a:lnTo>
                <a:lnTo>
                  <a:pt x="765" y="1153"/>
                </a:lnTo>
                <a:lnTo>
                  <a:pt x="764" y="1147"/>
                </a:lnTo>
                <a:lnTo>
                  <a:pt x="762" y="1144"/>
                </a:lnTo>
                <a:lnTo>
                  <a:pt x="758" y="1141"/>
                </a:lnTo>
                <a:lnTo>
                  <a:pt x="753" y="1139"/>
                </a:lnTo>
                <a:lnTo>
                  <a:pt x="748" y="1138"/>
                </a:lnTo>
                <a:lnTo>
                  <a:pt x="734" y="1136"/>
                </a:lnTo>
                <a:lnTo>
                  <a:pt x="734" y="1136"/>
                </a:lnTo>
                <a:lnTo>
                  <a:pt x="732" y="1141"/>
                </a:lnTo>
                <a:lnTo>
                  <a:pt x="731" y="1146"/>
                </a:lnTo>
                <a:lnTo>
                  <a:pt x="731" y="1152"/>
                </a:lnTo>
                <a:lnTo>
                  <a:pt x="731" y="1159"/>
                </a:lnTo>
                <a:lnTo>
                  <a:pt x="731" y="1159"/>
                </a:lnTo>
                <a:close/>
                <a:moveTo>
                  <a:pt x="1913" y="1138"/>
                </a:moveTo>
                <a:lnTo>
                  <a:pt x="1913" y="1138"/>
                </a:lnTo>
                <a:lnTo>
                  <a:pt x="1906" y="1148"/>
                </a:lnTo>
                <a:lnTo>
                  <a:pt x="1898" y="1158"/>
                </a:lnTo>
                <a:lnTo>
                  <a:pt x="1882" y="1176"/>
                </a:lnTo>
                <a:lnTo>
                  <a:pt x="1882" y="1176"/>
                </a:lnTo>
                <a:lnTo>
                  <a:pt x="1887" y="1181"/>
                </a:lnTo>
                <a:lnTo>
                  <a:pt x="1893" y="1184"/>
                </a:lnTo>
                <a:lnTo>
                  <a:pt x="1903" y="1193"/>
                </a:lnTo>
                <a:lnTo>
                  <a:pt x="1909" y="1197"/>
                </a:lnTo>
                <a:lnTo>
                  <a:pt x="1915" y="1200"/>
                </a:lnTo>
                <a:lnTo>
                  <a:pt x="1922" y="1203"/>
                </a:lnTo>
                <a:lnTo>
                  <a:pt x="1930" y="1204"/>
                </a:lnTo>
                <a:lnTo>
                  <a:pt x="1930" y="1204"/>
                </a:lnTo>
                <a:lnTo>
                  <a:pt x="1936" y="1198"/>
                </a:lnTo>
                <a:lnTo>
                  <a:pt x="1943" y="1190"/>
                </a:lnTo>
                <a:lnTo>
                  <a:pt x="1948" y="1183"/>
                </a:lnTo>
                <a:lnTo>
                  <a:pt x="1954" y="1174"/>
                </a:lnTo>
                <a:lnTo>
                  <a:pt x="1954" y="1174"/>
                </a:lnTo>
                <a:lnTo>
                  <a:pt x="1945" y="1163"/>
                </a:lnTo>
                <a:lnTo>
                  <a:pt x="1935" y="1154"/>
                </a:lnTo>
                <a:lnTo>
                  <a:pt x="1926" y="1145"/>
                </a:lnTo>
                <a:lnTo>
                  <a:pt x="1919" y="1141"/>
                </a:lnTo>
                <a:lnTo>
                  <a:pt x="1913" y="1138"/>
                </a:lnTo>
                <a:lnTo>
                  <a:pt x="1913" y="1138"/>
                </a:lnTo>
                <a:close/>
                <a:moveTo>
                  <a:pt x="809" y="1155"/>
                </a:moveTo>
                <a:lnTo>
                  <a:pt x="809" y="1155"/>
                </a:lnTo>
                <a:lnTo>
                  <a:pt x="821" y="1157"/>
                </a:lnTo>
                <a:lnTo>
                  <a:pt x="827" y="1157"/>
                </a:lnTo>
                <a:lnTo>
                  <a:pt x="833" y="1157"/>
                </a:lnTo>
                <a:lnTo>
                  <a:pt x="838" y="1156"/>
                </a:lnTo>
                <a:lnTo>
                  <a:pt x="842" y="1153"/>
                </a:lnTo>
                <a:lnTo>
                  <a:pt x="844" y="1148"/>
                </a:lnTo>
                <a:lnTo>
                  <a:pt x="845" y="1142"/>
                </a:lnTo>
                <a:lnTo>
                  <a:pt x="845" y="1142"/>
                </a:lnTo>
                <a:lnTo>
                  <a:pt x="837" y="1141"/>
                </a:lnTo>
                <a:lnTo>
                  <a:pt x="830" y="1141"/>
                </a:lnTo>
                <a:lnTo>
                  <a:pt x="816" y="1142"/>
                </a:lnTo>
                <a:lnTo>
                  <a:pt x="801" y="1144"/>
                </a:lnTo>
                <a:lnTo>
                  <a:pt x="793" y="1145"/>
                </a:lnTo>
                <a:lnTo>
                  <a:pt x="783" y="1144"/>
                </a:lnTo>
                <a:lnTo>
                  <a:pt x="783" y="1144"/>
                </a:lnTo>
                <a:lnTo>
                  <a:pt x="784" y="1154"/>
                </a:lnTo>
                <a:lnTo>
                  <a:pt x="784" y="1157"/>
                </a:lnTo>
                <a:lnTo>
                  <a:pt x="783" y="1161"/>
                </a:lnTo>
                <a:lnTo>
                  <a:pt x="783" y="1161"/>
                </a:lnTo>
                <a:lnTo>
                  <a:pt x="790" y="1160"/>
                </a:lnTo>
                <a:lnTo>
                  <a:pt x="797" y="1160"/>
                </a:lnTo>
                <a:lnTo>
                  <a:pt x="800" y="1159"/>
                </a:lnTo>
                <a:lnTo>
                  <a:pt x="803" y="1159"/>
                </a:lnTo>
                <a:lnTo>
                  <a:pt x="803" y="1157"/>
                </a:lnTo>
                <a:lnTo>
                  <a:pt x="800" y="1155"/>
                </a:lnTo>
                <a:lnTo>
                  <a:pt x="800" y="1155"/>
                </a:lnTo>
                <a:lnTo>
                  <a:pt x="803" y="1155"/>
                </a:lnTo>
                <a:lnTo>
                  <a:pt x="806" y="1156"/>
                </a:lnTo>
                <a:lnTo>
                  <a:pt x="809" y="1158"/>
                </a:lnTo>
                <a:lnTo>
                  <a:pt x="810" y="1159"/>
                </a:lnTo>
                <a:lnTo>
                  <a:pt x="809" y="1155"/>
                </a:lnTo>
                <a:lnTo>
                  <a:pt x="809" y="1155"/>
                </a:lnTo>
                <a:close/>
                <a:moveTo>
                  <a:pt x="2028" y="1155"/>
                </a:moveTo>
                <a:lnTo>
                  <a:pt x="2028" y="1155"/>
                </a:lnTo>
                <a:lnTo>
                  <a:pt x="2033" y="1166"/>
                </a:lnTo>
                <a:lnTo>
                  <a:pt x="2039" y="1174"/>
                </a:lnTo>
                <a:lnTo>
                  <a:pt x="2046" y="1183"/>
                </a:lnTo>
                <a:lnTo>
                  <a:pt x="2053" y="1190"/>
                </a:lnTo>
                <a:lnTo>
                  <a:pt x="2062" y="1197"/>
                </a:lnTo>
                <a:lnTo>
                  <a:pt x="2071" y="1203"/>
                </a:lnTo>
                <a:lnTo>
                  <a:pt x="2082" y="1207"/>
                </a:lnTo>
                <a:lnTo>
                  <a:pt x="2094" y="1211"/>
                </a:lnTo>
                <a:lnTo>
                  <a:pt x="2094" y="1211"/>
                </a:lnTo>
                <a:lnTo>
                  <a:pt x="2098" y="1200"/>
                </a:lnTo>
                <a:lnTo>
                  <a:pt x="2102" y="1187"/>
                </a:lnTo>
                <a:lnTo>
                  <a:pt x="2102" y="1187"/>
                </a:lnTo>
                <a:lnTo>
                  <a:pt x="2099" y="1187"/>
                </a:lnTo>
                <a:lnTo>
                  <a:pt x="2098" y="1186"/>
                </a:lnTo>
                <a:lnTo>
                  <a:pt x="2098" y="1185"/>
                </a:lnTo>
                <a:lnTo>
                  <a:pt x="2098" y="1185"/>
                </a:lnTo>
                <a:lnTo>
                  <a:pt x="2095" y="1187"/>
                </a:lnTo>
                <a:lnTo>
                  <a:pt x="2093" y="1189"/>
                </a:lnTo>
                <a:lnTo>
                  <a:pt x="2088" y="1195"/>
                </a:lnTo>
                <a:lnTo>
                  <a:pt x="2084" y="1200"/>
                </a:lnTo>
                <a:lnTo>
                  <a:pt x="2081" y="1201"/>
                </a:lnTo>
                <a:lnTo>
                  <a:pt x="2077" y="1202"/>
                </a:lnTo>
                <a:lnTo>
                  <a:pt x="2077" y="1202"/>
                </a:lnTo>
                <a:lnTo>
                  <a:pt x="2072" y="1200"/>
                </a:lnTo>
                <a:lnTo>
                  <a:pt x="2068" y="1197"/>
                </a:lnTo>
                <a:lnTo>
                  <a:pt x="2062" y="1190"/>
                </a:lnTo>
                <a:lnTo>
                  <a:pt x="2057" y="1182"/>
                </a:lnTo>
                <a:lnTo>
                  <a:pt x="2053" y="1172"/>
                </a:lnTo>
                <a:lnTo>
                  <a:pt x="2053" y="1172"/>
                </a:lnTo>
                <a:lnTo>
                  <a:pt x="2054" y="1170"/>
                </a:lnTo>
                <a:lnTo>
                  <a:pt x="2055" y="1169"/>
                </a:lnTo>
                <a:lnTo>
                  <a:pt x="2058" y="1168"/>
                </a:lnTo>
                <a:lnTo>
                  <a:pt x="2062" y="1167"/>
                </a:lnTo>
                <a:lnTo>
                  <a:pt x="2063" y="1166"/>
                </a:lnTo>
                <a:lnTo>
                  <a:pt x="2064" y="1163"/>
                </a:lnTo>
                <a:lnTo>
                  <a:pt x="2064" y="1163"/>
                </a:lnTo>
                <a:lnTo>
                  <a:pt x="2056" y="1158"/>
                </a:lnTo>
                <a:lnTo>
                  <a:pt x="2047" y="1154"/>
                </a:lnTo>
                <a:lnTo>
                  <a:pt x="2042" y="1153"/>
                </a:lnTo>
                <a:lnTo>
                  <a:pt x="2037" y="1153"/>
                </a:lnTo>
                <a:lnTo>
                  <a:pt x="2033" y="1153"/>
                </a:lnTo>
                <a:lnTo>
                  <a:pt x="2028" y="1155"/>
                </a:lnTo>
                <a:lnTo>
                  <a:pt x="2028" y="1155"/>
                </a:lnTo>
                <a:close/>
                <a:moveTo>
                  <a:pt x="2079" y="1176"/>
                </a:moveTo>
                <a:lnTo>
                  <a:pt x="2079" y="1176"/>
                </a:lnTo>
                <a:lnTo>
                  <a:pt x="2076" y="1174"/>
                </a:lnTo>
                <a:lnTo>
                  <a:pt x="2072" y="1172"/>
                </a:lnTo>
                <a:lnTo>
                  <a:pt x="2069" y="1169"/>
                </a:lnTo>
                <a:lnTo>
                  <a:pt x="2066" y="1166"/>
                </a:lnTo>
                <a:lnTo>
                  <a:pt x="2066" y="1166"/>
                </a:lnTo>
                <a:lnTo>
                  <a:pt x="2068" y="1171"/>
                </a:lnTo>
                <a:lnTo>
                  <a:pt x="2071" y="1175"/>
                </a:lnTo>
                <a:lnTo>
                  <a:pt x="2073" y="1176"/>
                </a:lnTo>
                <a:lnTo>
                  <a:pt x="2076" y="1177"/>
                </a:lnTo>
                <a:lnTo>
                  <a:pt x="2078" y="1177"/>
                </a:lnTo>
                <a:lnTo>
                  <a:pt x="2079" y="1176"/>
                </a:lnTo>
                <a:lnTo>
                  <a:pt x="2079" y="1176"/>
                </a:lnTo>
                <a:close/>
                <a:moveTo>
                  <a:pt x="1119" y="1174"/>
                </a:moveTo>
                <a:lnTo>
                  <a:pt x="1119" y="1174"/>
                </a:lnTo>
                <a:lnTo>
                  <a:pt x="1147" y="1206"/>
                </a:lnTo>
                <a:lnTo>
                  <a:pt x="1176" y="1238"/>
                </a:lnTo>
                <a:lnTo>
                  <a:pt x="1203" y="1271"/>
                </a:lnTo>
                <a:lnTo>
                  <a:pt x="1230" y="1304"/>
                </a:lnTo>
                <a:lnTo>
                  <a:pt x="1283" y="1371"/>
                </a:lnTo>
                <a:lnTo>
                  <a:pt x="1338" y="1438"/>
                </a:lnTo>
                <a:lnTo>
                  <a:pt x="1338" y="1438"/>
                </a:lnTo>
                <a:lnTo>
                  <a:pt x="1354" y="1464"/>
                </a:lnTo>
                <a:lnTo>
                  <a:pt x="1371" y="1491"/>
                </a:lnTo>
                <a:lnTo>
                  <a:pt x="1380" y="1504"/>
                </a:lnTo>
                <a:lnTo>
                  <a:pt x="1389" y="1515"/>
                </a:lnTo>
                <a:lnTo>
                  <a:pt x="1400" y="1524"/>
                </a:lnTo>
                <a:lnTo>
                  <a:pt x="1406" y="1529"/>
                </a:lnTo>
                <a:lnTo>
                  <a:pt x="1412" y="1531"/>
                </a:lnTo>
                <a:lnTo>
                  <a:pt x="1412" y="1531"/>
                </a:lnTo>
                <a:lnTo>
                  <a:pt x="1385" y="1492"/>
                </a:lnTo>
                <a:lnTo>
                  <a:pt x="1357" y="1454"/>
                </a:lnTo>
                <a:lnTo>
                  <a:pt x="1301" y="1379"/>
                </a:lnTo>
                <a:lnTo>
                  <a:pt x="1301" y="1379"/>
                </a:lnTo>
                <a:lnTo>
                  <a:pt x="1280" y="1351"/>
                </a:lnTo>
                <a:lnTo>
                  <a:pt x="1272" y="1338"/>
                </a:lnTo>
                <a:lnTo>
                  <a:pt x="1267" y="1330"/>
                </a:lnTo>
                <a:lnTo>
                  <a:pt x="1263" y="1323"/>
                </a:lnTo>
                <a:lnTo>
                  <a:pt x="1263" y="1323"/>
                </a:lnTo>
                <a:lnTo>
                  <a:pt x="1249" y="1309"/>
                </a:lnTo>
                <a:lnTo>
                  <a:pt x="1236" y="1294"/>
                </a:lnTo>
                <a:lnTo>
                  <a:pt x="1212" y="1263"/>
                </a:lnTo>
                <a:lnTo>
                  <a:pt x="1187" y="1231"/>
                </a:lnTo>
                <a:lnTo>
                  <a:pt x="1174" y="1216"/>
                </a:lnTo>
                <a:lnTo>
                  <a:pt x="1161" y="1202"/>
                </a:lnTo>
                <a:lnTo>
                  <a:pt x="1161" y="1202"/>
                </a:lnTo>
                <a:lnTo>
                  <a:pt x="1153" y="1192"/>
                </a:lnTo>
                <a:lnTo>
                  <a:pt x="1143" y="1183"/>
                </a:lnTo>
                <a:lnTo>
                  <a:pt x="1139" y="1177"/>
                </a:lnTo>
                <a:lnTo>
                  <a:pt x="1133" y="1174"/>
                </a:lnTo>
                <a:lnTo>
                  <a:pt x="1127" y="1170"/>
                </a:lnTo>
                <a:lnTo>
                  <a:pt x="1122" y="1168"/>
                </a:lnTo>
                <a:lnTo>
                  <a:pt x="1122" y="1168"/>
                </a:lnTo>
                <a:lnTo>
                  <a:pt x="1117" y="1168"/>
                </a:lnTo>
                <a:lnTo>
                  <a:pt x="1117" y="1168"/>
                </a:lnTo>
                <a:lnTo>
                  <a:pt x="1117" y="1172"/>
                </a:lnTo>
                <a:lnTo>
                  <a:pt x="1117" y="1173"/>
                </a:lnTo>
                <a:lnTo>
                  <a:pt x="1119" y="1174"/>
                </a:lnTo>
                <a:lnTo>
                  <a:pt x="1119" y="1174"/>
                </a:lnTo>
                <a:close/>
                <a:moveTo>
                  <a:pt x="1926" y="1230"/>
                </a:moveTo>
                <a:lnTo>
                  <a:pt x="1926" y="1230"/>
                </a:lnTo>
                <a:lnTo>
                  <a:pt x="1927" y="1233"/>
                </a:lnTo>
                <a:lnTo>
                  <a:pt x="1928" y="1234"/>
                </a:lnTo>
                <a:lnTo>
                  <a:pt x="1929" y="1236"/>
                </a:lnTo>
                <a:lnTo>
                  <a:pt x="1928" y="1241"/>
                </a:lnTo>
                <a:lnTo>
                  <a:pt x="1928" y="1241"/>
                </a:lnTo>
                <a:lnTo>
                  <a:pt x="1937" y="1237"/>
                </a:lnTo>
                <a:lnTo>
                  <a:pt x="1947" y="1233"/>
                </a:lnTo>
                <a:lnTo>
                  <a:pt x="1956" y="1229"/>
                </a:lnTo>
                <a:lnTo>
                  <a:pt x="1963" y="1222"/>
                </a:lnTo>
                <a:lnTo>
                  <a:pt x="1970" y="1216"/>
                </a:lnTo>
                <a:lnTo>
                  <a:pt x="1974" y="1208"/>
                </a:lnTo>
                <a:lnTo>
                  <a:pt x="1977" y="1199"/>
                </a:lnTo>
                <a:lnTo>
                  <a:pt x="1977" y="1189"/>
                </a:lnTo>
                <a:lnTo>
                  <a:pt x="1977" y="1189"/>
                </a:lnTo>
                <a:lnTo>
                  <a:pt x="1980" y="1187"/>
                </a:lnTo>
                <a:lnTo>
                  <a:pt x="1984" y="1185"/>
                </a:lnTo>
                <a:lnTo>
                  <a:pt x="1987" y="1183"/>
                </a:lnTo>
                <a:lnTo>
                  <a:pt x="1992" y="1183"/>
                </a:lnTo>
                <a:lnTo>
                  <a:pt x="1992" y="1183"/>
                </a:lnTo>
                <a:lnTo>
                  <a:pt x="1992" y="1180"/>
                </a:lnTo>
                <a:lnTo>
                  <a:pt x="1991" y="1177"/>
                </a:lnTo>
                <a:lnTo>
                  <a:pt x="1988" y="1174"/>
                </a:lnTo>
                <a:lnTo>
                  <a:pt x="1985" y="1171"/>
                </a:lnTo>
                <a:lnTo>
                  <a:pt x="1981" y="1168"/>
                </a:lnTo>
                <a:lnTo>
                  <a:pt x="1981" y="1168"/>
                </a:lnTo>
                <a:lnTo>
                  <a:pt x="1970" y="1184"/>
                </a:lnTo>
                <a:lnTo>
                  <a:pt x="1957" y="1200"/>
                </a:lnTo>
                <a:lnTo>
                  <a:pt x="1943" y="1216"/>
                </a:lnTo>
                <a:lnTo>
                  <a:pt x="1934" y="1223"/>
                </a:lnTo>
                <a:lnTo>
                  <a:pt x="1926" y="1230"/>
                </a:lnTo>
                <a:lnTo>
                  <a:pt x="1926" y="1230"/>
                </a:lnTo>
                <a:close/>
                <a:moveTo>
                  <a:pt x="736" y="1202"/>
                </a:moveTo>
                <a:lnTo>
                  <a:pt x="736" y="1202"/>
                </a:lnTo>
                <a:lnTo>
                  <a:pt x="737" y="1204"/>
                </a:lnTo>
                <a:lnTo>
                  <a:pt x="738" y="1204"/>
                </a:lnTo>
                <a:lnTo>
                  <a:pt x="738" y="1204"/>
                </a:lnTo>
                <a:lnTo>
                  <a:pt x="739" y="1202"/>
                </a:lnTo>
                <a:lnTo>
                  <a:pt x="742" y="1201"/>
                </a:lnTo>
                <a:lnTo>
                  <a:pt x="743" y="1200"/>
                </a:lnTo>
                <a:lnTo>
                  <a:pt x="745" y="1201"/>
                </a:lnTo>
                <a:lnTo>
                  <a:pt x="750" y="1202"/>
                </a:lnTo>
                <a:lnTo>
                  <a:pt x="752" y="1202"/>
                </a:lnTo>
                <a:lnTo>
                  <a:pt x="755" y="1202"/>
                </a:lnTo>
                <a:lnTo>
                  <a:pt x="755" y="1202"/>
                </a:lnTo>
                <a:lnTo>
                  <a:pt x="758" y="1196"/>
                </a:lnTo>
                <a:lnTo>
                  <a:pt x="761" y="1190"/>
                </a:lnTo>
                <a:lnTo>
                  <a:pt x="763" y="1184"/>
                </a:lnTo>
                <a:lnTo>
                  <a:pt x="764" y="1176"/>
                </a:lnTo>
                <a:lnTo>
                  <a:pt x="764" y="1176"/>
                </a:lnTo>
                <a:lnTo>
                  <a:pt x="754" y="1176"/>
                </a:lnTo>
                <a:lnTo>
                  <a:pt x="746" y="1175"/>
                </a:lnTo>
                <a:lnTo>
                  <a:pt x="738" y="1172"/>
                </a:lnTo>
                <a:lnTo>
                  <a:pt x="731" y="1170"/>
                </a:lnTo>
                <a:lnTo>
                  <a:pt x="731" y="1170"/>
                </a:lnTo>
                <a:lnTo>
                  <a:pt x="729" y="1176"/>
                </a:lnTo>
                <a:lnTo>
                  <a:pt x="730" y="1182"/>
                </a:lnTo>
                <a:lnTo>
                  <a:pt x="732" y="1186"/>
                </a:lnTo>
                <a:lnTo>
                  <a:pt x="734" y="1190"/>
                </a:lnTo>
                <a:lnTo>
                  <a:pt x="738" y="1197"/>
                </a:lnTo>
                <a:lnTo>
                  <a:pt x="738" y="1200"/>
                </a:lnTo>
                <a:lnTo>
                  <a:pt x="736" y="1202"/>
                </a:lnTo>
                <a:lnTo>
                  <a:pt x="736" y="1202"/>
                </a:lnTo>
                <a:close/>
                <a:moveTo>
                  <a:pt x="1966" y="1245"/>
                </a:moveTo>
                <a:lnTo>
                  <a:pt x="1966" y="1245"/>
                </a:lnTo>
                <a:lnTo>
                  <a:pt x="1973" y="1251"/>
                </a:lnTo>
                <a:lnTo>
                  <a:pt x="1979" y="1258"/>
                </a:lnTo>
                <a:lnTo>
                  <a:pt x="1987" y="1263"/>
                </a:lnTo>
                <a:lnTo>
                  <a:pt x="1994" y="1268"/>
                </a:lnTo>
                <a:lnTo>
                  <a:pt x="2010" y="1278"/>
                </a:lnTo>
                <a:lnTo>
                  <a:pt x="2019" y="1283"/>
                </a:lnTo>
                <a:lnTo>
                  <a:pt x="2026" y="1289"/>
                </a:lnTo>
                <a:lnTo>
                  <a:pt x="2026" y="1289"/>
                </a:lnTo>
                <a:lnTo>
                  <a:pt x="2032" y="1281"/>
                </a:lnTo>
                <a:lnTo>
                  <a:pt x="2038" y="1274"/>
                </a:lnTo>
                <a:lnTo>
                  <a:pt x="2041" y="1271"/>
                </a:lnTo>
                <a:lnTo>
                  <a:pt x="2043" y="1266"/>
                </a:lnTo>
                <a:lnTo>
                  <a:pt x="2046" y="1261"/>
                </a:lnTo>
                <a:lnTo>
                  <a:pt x="2047" y="1256"/>
                </a:lnTo>
                <a:lnTo>
                  <a:pt x="2047" y="1256"/>
                </a:lnTo>
                <a:lnTo>
                  <a:pt x="2035" y="1243"/>
                </a:lnTo>
                <a:lnTo>
                  <a:pt x="2022" y="1232"/>
                </a:lnTo>
                <a:lnTo>
                  <a:pt x="1994" y="1211"/>
                </a:lnTo>
                <a:lnTo>
                  <a:pt x="1994" y="1211"/>
                </a:lnTo>
                <a:lnTo>
                  <a:pt x="1991" y="1215"/>
                </a:lnTo>
                <a:lnTo>
                  <a:pt x="1987" y="1219"/>
                </a:lnTo>
                <a:lnTo>
                  <a:pt x="1979" y="1227"/>
                </a:lnTo>
                <a:lnTo>
                  <a:pt x="1972" y="1234"/>
                </a:lnTo>
                <a:lnTo>
                  <a:pt x="1969" y="1239"/>
                </a:lnTo>
                <a:lnTo>
                  <a:pt x="1966" y="1245"/>
                </a:lnTo>
                <a:lnTo>
                  <a:pt x="1966" y="1245"/>
                </a:lnTo>
                <a:close/>
                <a:moveTo>
                  <a:pt x="2072" y="1287"/>
                </a:moveTo>
                <a:lnTo>
                  <a:pt x="2072" y="1287"/>
                </a:lnTo>
                <a:lnTo>
                  <a:pt x="2073" y="1289"/>
                </a:lnTo>
                <a:lnTo>
                  <a:pt x="2075" y="1289"/>
                </a:lnTo>
                <a:lnTo>
                  <a:pt x="2076" y="1287"/>
                </a:lnTo>
                <a:lnTo>
                  <a:pt x="2077" y="1286"/>
                </a:lnTo>
                <a:lnTo>
                  <a:pt x="2076" y="1286"/>
                </a:lnTo>
                <a:lnTo>
                  <a:pt x="2075" y="1286"/>
                </a:lnTo>
                <a:lnTo>
                  <a:pt x="2072" y="1287"/>
                </a:lnTo>
                <a:lnTo>
                  <a:pt x="2072" y="1287"/>
                </a:lnTo>
                <a:lnTo>
                  <a:pt x="2076" y="1279"/>
                </a:lnTo>
                <a:lnTo>
                  <a:pt x="2079" y="1269"/>
                </a:lnTo>
                <a:lnTo>
                  <a:pt x="2079" y="1265"/>
                </a:lnTo>
                <a:lnTo>
                  <a:pt x="2079" y="1261"/>
                </a:lnTo>
                <a:lnTo>
                  <a:pt x="2077" y="1258"/>
                </a:lnTo>
                <a:lnTo>
                  <a:pt x="2072" y="1256"/>
                </a:lnTo>
                <a:lnTo>
                  <a:pt x="2072" y="1256"/>
                </a:lnTo>
                <a:lnTo>
                  <a:pt x="2064" y="1267"/>
                </a:lnTo>
                <a:lnTo>
                  <a:pt x="2054" y="1279"/>
                </a:lnTo>
                <a:lnTo>
                  <a:pt x="2045" y="1291"/>
                </a:lnTo>
                <a:lnTo>
                  <a:pt x="2036" y="1304"/>
                </a:lnTo>
                <a:lnTo>
                  <a:pt x="2036" y="1304"/>
                </a:lnTo>
                <a:lnTo>
                  <a:pt x="2024" y="1313"/>
                </a:lnTo>
                <a:lnTo>
                  <a:pt x="2021" y="1316"/>
                </a:lnTo>
                <a:lnTo>
                  <a:pt x="2020" y="1319"/>
                </a:lnTo>
                <a:lnTo>
                  <a:pt x="2019" y="1322"/>
                </a:lnTo>
                <a:lnTo>
                  <a:pt x="2020" y="1325"/>
                </a:lnTo>
                <a:lnTo>
                  <a:pt x="2020" y="1325"/>
                </a:lnTo>
                <a:lnTo>
                  <a:pt x="2035" y="1318"/>
                </a:lnTo>
                <a:lnTo>
                  <a:pt x="2048" y="1309"/>
                </a:lnTo>
                <a:lnTo>
                  <a:pt x="2061" y="1298"/>
                </a:lnTo>
                <a:lnTo>
                  <a:pt x="2072" y="1287"/>
                </a:lnTo>
                <a:lnTo>
                  <a:pt x="2072" y="1287"/>
                </a:lnTo>
                <a:close/>
                <a:moveTo>
                  <a:pt x="1915" y="1272"/>
                </a:moveTo>
                <a:lnTo>
                  <a:pt x="1915" y="1272"/>
                </a:lnTo>
                <a:lnTo>
                  <a:pt x="1884" y="1291"/>
                </a:lnTo>
                <a:lnTo>
                  <a:pt x="1852" y="1310"/>
                </a:lnTo>
                <a:lnTo>
                  <a:pt x="1822" y="1328"/>
                </a:lnTo>
                <a:lnTo>
                  <a:pt x="1808" y="1338"/>
                </a:lnTo>
                <a:lnTo>
                  <a:pt x="1796" y="1347"/>
                </a:lnTo>
                <a:lnTo>
                  <a:pt x="1796" y="1347"/>
                </a:lnTo>
                <a:lnTo>
                  <a:pt x="1800" y="1352"/>
                </a:lnTo>
                <a:lnTo>
                  <a:pt x="1805" y="1357"/>
                </a:lnTo>
                <a:lnTo>
                  <a:pt x="1805" y="1357"/>
                </a:lnTo>
                <a:lnTo>
                  <a:pt x="1826" y="1348"/>
                </a:lnTo>
                <a:lnTo>
                  <a:pt x="1845" y="1337"/>
                </a:lnTo>
                <a:lnTo>
                  <a:pt x="1884" y="1314"/>
                </a:lnTo>
                <a:lnTo>
                  <a:pt x="1921" y="1291"/>
                </a:lnTo>
                <a:lnTo>
                  <a:pt x="1960" y="1267"/>
                </a:lnTo>
                <a:lnTo>
                  <a:pt x="1960" y="1267"/>
                </a:lnTo>
                <a:lnTo>
                  <a:pt x="1956" y="1262"/>
                </a:lnTo>
                <a:lnTo>
                  <a:pt x="1954" y="1260"/>
                </a:lnTo>
                <a:lnTo>
                  <a:pt x="1951" y="1259"/>
                </a:lnTo>
                <a:lnTo>
                  <a:pt x="1946" y="1258"/>
                </a:lnTo>
                <a:lnTo>
                  <a:pt x="1940" y="1259"/>
                </a:lnTo>
                <a:lnTo>
                  <a:pt x="1933" y="1261"/>
                </a:lnTo>
                <a:lnTo>
                  <a:pt x="1928" y="1264"/>
                </a:lnTo>
                <a:lnTo>
                  <a:pt x="1915" y="1272"/>
                </a:lnTo>
                <a:lnTo>
                  <a:pt x="1915" y="1272"/>
                </a:lnTo>
                <a:close/>
                <a:moveTo>
                  <a:pt x="2100" y="1355"/>
                </a:moveTo>
                <a:lnTo>
                  <a:pt x="2100" y="1355"/>
                </a:lnTo>
                <a:lnTo>
                  <a:pt x="2103" y="1354"/>
                </a:lnTo>
                <a:lnTo>
                  <a:pt x="2108" y="1353"/>
                </a:lnTo>
                <a:lnTo>
                  <a:pt x="2115" y="1348"/>
                </a:lnTo>
                <a:lnTo>
                  <a:pt x="2118" y="1344"/>
                </a:lnTo>
                <a:lnTo>
                  <a:pt x="2122" y="1340"/>
                </a:lnTo>
                <a:lnTo>
                  <a:pt x="2123" y="1337"/>
                </a:lnTo>
                <a:lnTo>
                  <a:pt x="2124" y="1334"/>
                </a:lnTo>
                <a:lnTo>
                  <a:pt x="2124" y="1334"/>
                </a:lnTo>
                <a:lnTo>
                  <a:pt x="2123" y="1330"/>
                </a:lnTo>
                <a:lnTo>
                  <a:pt x="2118" y="1326"/>
                </a:lnTo>
                <a:lnTo>
                  <a:pt x="2107" y="1313"/>
                </a:lnTo>
                <a:lnTo>
                  <a:pt x="2094" y="1302"/>
                </a:lnTo>
                <a:lnTo>
                  <a:pt x="2087" y="1297"/>
                </a:lnTo>
                <a:lnTo>
                  <a:pt x="2083" y="1295"/>
                </a:lnTo>
                <a:lnTo>
                  <a:pt x="2083" y="1295"/>
                </a:lnTo>
                <a:lnTo>
                  <a:pt x="2078" y="1302"/>
                </a:lnTo>
                <a:lnTo>
                  <a:pt x="2072" y="1308"/>
                </a:lnTo>
                <a:lnTo>
                  <a:pt x="2067" y="1314"/>
                </a:lnTo>
                <a:lnTo>
                  <a:pt x="2062" y="1321"/>
                </a:lnTo>
                <a:lnTo>
                  <a:pt x="2062" y="1321"/>
                </a:lnTo>
                <a:lnTo>
                  <a:pt x="2066" y="1324"/>
                </a:lnTo>
                <a:lnTo>
                  <a:pt x="2070" y="1328"/>
                </a:lnTo>
                <a:lnTo>
                  <a:pt x="2079" y="1340"/>
                </a:lnTo>
                <a:lnTo>
                  <a:pt x="2083" y="1345"/>
                </a:lnTo>
                <a:lnTo>
                  <a:pt x="2088" y="1351"/>
                </a:lnTo>
                <a:lnTo>
                  <a:pt x="2094" y="1354"/>
                </a:lnTo>
                <a:lnTo>
                  <a:pt x="2100" y="1355"/>
                </a:lnTo>
                <a:lnTo>
                  <a:pt x="2100" y="1355"/>
                </a:lnTo>
                <a:close/>
                <a:moveTo>
                  <a:pt x="889" y="1308"/>
                </a:moveTo>
                <a:lnTo>
                  <a:pt x="889" y="1308"/>
                </a:lnTo>
                <a:lnTo>
                  <a:pt x="871" y="1308"/>
                </a:lnTo>
                <a:lnTo>
                  <a:pt x="853" y="1307"/>
                </a:lnTo>
                <a:lnTo>
                  <a:pt x="844" y="1308"/>
                </a:lnTo>
                <a:lnTo>
                  <a:pt x="836" y="1310"/>
                </a:lnTo>
                <a:lnTo>
                  <a:pt x="828" y="1313"/>
                </a:lnTo>
                <a:lnTo>
                  <a:pt x="822" y="1319"/>
                </a:lnTo>
                <a:lnTo>
                  <a:pt x="822" y="1319"/>
                </a:lnTo>
                <a:lnTo>
                  <a:pt x="858" y="1322"/>
                </a:lnTo>
                <a:lnTo>
                  <a:pt x="895" y="1326"/>
                </a:lnTo>
                <a:lnTo>
                  <a:pt x="931" y="1329"/>
                </a:lnTo>
                <a:lnTo>
                  <a:pt x="949" y="1329"/>
                </a:lnTo>
                <a:lnTo>
                  <a:pt x="968" y="1329"/>
                </a:lnTo>
                <a:lnTo>
                  <a:pt x="968" y="1329"/>
                </a:lnTo>
                <a:lnTo>
                  <a:pt x="965" y="1324"/>
                </a:lnTo>
                <a:lnTo>
                  <a:pt x="962" y="1321"/>
                </a:lnTo>
                <a:lnTo>
                  <a:pt x="958" y="1317"/>
                </a:lnTo>
                <a:lnTo>
                  <a:pt x="954" y="1314"/>
                </a:lnTo>
                <a:lnTo>
                  <a:pt x="944" y="1310"/>
                </a:lnTo>
                <a:lnTo>
                  <a:pt x="934" y="1308"/>
                </a:lnTo>
                <a:lnTo>
                  <a:pt x="924" y="1307"/>
                </a:lnTo>
                <a:lnTo>
                  <a:pt x="912" y="1307"/>
                </a:lnTo>
                <a:lnTo>
                  <a:pt x="889" y="1308"/>
                </a:lnTo>
                <a:lnTo>
                  <a:pt x="889" y="1308"/>
                </a:lnTo>
                <a:close/>
                <a:moveTo>
                  <a:pt x="820" y="1338"/>
                </a:moveTo>
                <a:lnTo>
                  <a:pt x="820" y="1338"/>
                </a:lnTo>
                <a:lnTo>
                  <a:pt x="819" y="1369"/>
                </a:lnTo>
                <a:lnTo>
                  <a:pt x="818" y="1399"/>
                </a:lnTo>
                <a:lnTo>
                  <a:pt x="818" y="1455"/>
                </a:lnTo>
                <a:lnTo>
                  <a:pt x="818" y="1455"/>
                </a:lnTo>
                <a:lnTo>
                  <a:pt x="821" y="1476"/>
                </a:lnTo>
                <a:lnTo>
                  <a:pt x="824" y="1499"/>
                </a:lnTo>
                <a:lnTo>
                  <a:pt x="825" y="1522"/>
                </a:lnTo>
                <a:lnTo>
                  <a:pt x="826" y="1546"/>
                </a:lnTo>
                <a:lnTo>
                  <a:pt x="827" y="1594"/>
                </a:lnTo>
                <a:lnTo>
                  <a:pt x="827" y="1644"/>
                </a:lnTo>
                <a:lnTo>
                  <a:pt x="826" y="1696"/>
                </a:lnTo>
                <a:lnTo>
                  <a:pt x="826" y="1747"/>
                </a:lnTo>
                <a:lnTo>
                  <a:pt x="827" y="1798"/>
                </a:lnTo>
                <a:lnTo>
                  <a:pt x="828" y="1824"/>
                </a:lnTo>
                <a:lnTo>
                  <a:pt x="830" y="1850"/>
                </a:lnTo>
                <a:lnTo>
                  <a:pt x="830" y="1850"/>
                </a:lnTo>
                <a:lnTo>
                  <a:pt x="827" y="1857"/>
                </a:lnTo>
                <a:lnTo>
                  <a:pt x="826" y="1865"/>
                </a:lnTo>
                <a:lnTo>
                  <a:pt x="825" y="1872"/>
                </a:lnTo>
                <a:lnTo>
                  <a:pt x="824" y="1881"/>
                </a:lnTo>
                <a:lnTo>
                  <a:pt x="825" y="1899"/>
                </a:lnTo>
                <a:lnTo>
                  <a:pt x="826" y="1917"/>
                </a:lnTo>
                <a:lnTo>
                  <a:pt x="826" y="1917"/>
                </a:lnTo>
                <a:lnTo>
                  <a:pt x="836" y="2037"/>
                </a:lnTo>
                <a:lnTo>
                  <a:pt x="840" y="2096"/>
                </a:lnTo>
                <a:lnTo>
                  <a:pt x="843" y="2154"/>
                </a:lnTo>
                <a:lnTo>
                  <a:pt x="843" y="2154"/>
                </a:lnTo>
                <a:lnTo>
                  <a:pt x="849" y="2152"/>
                </a:lnTo>
                <a:lnTo>
                  <a:pt x="855" y="2151"/>
                </a:lnTo>
                <a:lnTo>
                  <a:pt x="861" y="2151"/>
                </a:lnTo>
                <a:lnTo>
                  <a:pt x="869" y="2151"/>
                </a:lnTo>
                <a:lnTo>
                  <a:pt x="881" y="2153"/>
                </a:lnTo>
                <a:lnTo>
                  <a:pt x="886" y="2154"/>
                </a:lnTo>
                <a:lnTo>
                  <a:pt x="891" y="2154"/>
                </a:lnTo>
                <a:lnTo>
                  <a:pt x="891" y="2154"/>
                </a:lnTo>
                <a:lnTo>
                  <a:pt x="889" y="2128"/>
                </a:lnTo>
                <a:lnTo>
                  <a:pt x="888" y="2101"/>
                </a:lnTo>
                <a:lnTo>
                  <a:pt x="888" y="2045"/>
                </a:lnTo>
                <a:lnTo>
                  <a:pt x="887" y="2016"/>
                </a:lnTo>
                <a:lnTo>
                  <a:pt x="886" y="1988"/>
                </a:lnTo>
                <a:lnTo>
                  <a:pt x="884" y="1961"/>
                </a:lnTo>
                <a:lnTo>
                  <a:pt x="881" y="1937"/>
                </a:lnTo>
                <a:lnTo>
                  <a:pt x="881" y="1937"/>
                </a:lnTo>
                <a:lnTo>
                  <a:pt x="884" y="1926"/>
                </a:lnTo>
                <a:lnTo>
                  <a:pt x="885" y="1915"/>
                </a:lnTo>
                <a:lnTo>
                  <a:pt x="886" y="1902"/>
                </a:lnTo>
                <a:lnTo>
                  <a:pt x="886" y="1890"/>
                </a:lnTo>
                <a:lnTo>
                  <a:pt x="885" y="1867"/>
                </a:lnTo>
                <a:lnTo>
                  <a:pt x="883" y="1848"/>
                </a:lnTo>
                <a:lnTo>
                  <a:pt x="883" y="1848"/>
                </a:lnTo>
                <a:lnTo>
                  <a:pt x="884" y="1841"/>
                </a:lnTo>
                <a:lnTo>
                  <a:pt x="885" y="1836"/>
                </a:lnTo>
                <a:lnTo>
                  <a:pt x="887" y="1829"/>
                </a:lnTo>
                <a:lnTo>
                  <a:pt x="887" y="1824"/>
                </a:lnTo>
                <a:lnTo>
                  <a:pt x="887" y="1824"/>
                </a:lnTo>
                <a:lnTo>
                  <a:pt x="886" y="1819"/>
                </a:lnTo>
                <a:lnTo>
                  <a:pt x="884" y="1813"/>
                </a:lnTo>
                <a:lnTo>
                  <a:pt x="883" y="1808"/>
                </a:lnTo>
                <a:lnTo>
                  <a:pt x="881" y="1803"/>
                </a:lnTo>
                <a:lnTo>
                  <a:pt x="881" y="1803"/>
                </a:lnTo>
                <a:lnTo>
                  <a:pt x="879" y="1779"/>
                </a:lnTo>
                <a:lnTo>
                  <a:pt x="877" y="1754"/>
                </a:lnTo>
                <a:lnTo>
                  <a:pt x="876" y="1703"/>
                </a:lnTo>
                <a:lnTo>
                  <a:pt x="876" y="1703"/>
                </a:lnTo>
                <a:lnTo>
                  <a:pt x="877" y="1607"/>
                </a:lnTo>
                <a:lnTo>
                  <a:pt x="879" y="1517"/>
                </a:lnTo>
                <a:lnTo>
                  <a:pt x="880" y="1432"/>
                </a:lnTo>
                <a:lnTo>
                  <a:pt x="879" y="1351"/>
                </a:lnTo>
                <a:lnTo>
                  <a:pt x="879" y="1351"/>
                </a:lnTo>
                <a:lnTo>
                  <a:pt x="882" y="1349"/>
                </a:lnTo>
                <a:lnTo>
                  <a:pt x="885" y="1348"/>
                </a:lnTo>
                <a:lnTo>
                  <a:pt x="889" y="1347"/>
                </a:lnTo>
                <a:lnTo>
                  <a:pt x="891" y="1344"/>
                </a:lnTo>
                <a:lnTo>
                  <a:pt x="891" y="1344"/>
                </a:lnTo>
                <a:lnTo>
                  <a:pt x="881" y="1344"/>
                </a:lnTo>
                <a:lnTo>
                  <a:pt x="871" y="1344"/>
                </a:lnTo>
                <a:lnTo>
                  <a:pt x="854" y="1341"/>
                </a:lnTo>
                <a:lnTo>
                  <a:pt x="838" y="1338"/>
                </a:lnTo>
                <a:lnTo>
                  <a:pt x="829" y="1338"/>
                </a:lnTo>
                <a:lnTo>
                  <a:pt x="820" y="1338"/>
                </a:lnTo>
                <a:lnTo>
                  <a:pt x="820" y="1338"/>
                </a:lnTo>
                <a:close/>
                <a:moveTo>
                  <a:pt x="900" y="1351"/>
                </a:moveTo>
                <a:lnTo>
                  <a:pt x="900" y="1351"/>
                </a:lnTo>
                <a:lnTo>
                  <a:pt x="900" y="1383"/>
                </a:lnTo>
                <a:lnTo>
                  <a:pt x="898" y="1414"/>
                </a:lnTo>
                <a:lnTo>
                  <a:pt x="894" y="1474"/>
                </a:lnTo>
                <a:lnTo>
                  <a:pt x="894" y="1474"/>
                </a:lnTo>
                <a:lnTo>
                  <a:pt x="892" y="1504"/>
                </a:lnTo>
                <a:lnTo>
                  <a:pt x="894" y="1534"/>
                </a:lnTo>
                <a:lnTo>
                  <a:pt x="894" y="1595"/>
                </a:lnTo>
                <a:lnTo>
                  <a:pt x="894" y="1595"/>
                </a:lnTo>
                <a:lnTo>
                  <a:pt x="892" y="1668"/>
                </a:lnTo>
                <a:lnTo>
                  <a:pt x="892" y="1703"/>
                </a:lnTo>
                <a:lnTo>
                  <a:pt x="894" y="1740"/>
                </a:lnTo>
                <a:lnTo>
                  <a:pt x="894" y="1740"/>
                </a:lnTo>
                <a:lnTo>
                  <a:pt x="899" y="1805"/>
                </a:lnTo>
                <a:lnTo>
                  <a:pt x="904" y="1871"/>
                </a:lnTo>
                <a:lnTo>
                  <a:pt x="907" y="1939"/>
                </a:lnTo>
                <a:lnTo>
                  <a:pt x="909" y="1972"/>
                </a:lnTo>
                <a:lnTo>
                  <a:pt x="909" y="2007"/>
                </a:lnTo>
                <a:lnTo>
                  <a:pt x="909" y="2007"/>
                </a:lnTo>
                <a:lnTo>
                  <a:pt x="907" y="2026"/>
                </a:lnTo>
                <a:lnTo>
                  <a:pt x="906" y="2045"/>
                </a:lnTo>
                <a:lnTo>
                  <a:pt x="904" y="2064"/>
                </a:lnTo>
                <a:lnTo>
                  <a:pt x="904" y="2083"/>
                </a:lnTo>
                <a:lnTo>
                  <a:pt x="904" y="2083"/>
                </a:lnTo>
                <a:lnTo>
                  <a:pt x="906" y="2102"/>
                </a:lnTo>
                <a:lnTo>
                  <a:pt x="909" y="2122"/>
                </a:lnTo>
                <a:lnTo>
                  <a:pt x="909" y="2131"/>
                </a:lnTo>
                <a:lnTo>
                  <a:pt x="910" y="2140"/>
                </a:lnTo>
                <a:lnTo>
                  <a:pt x="909" y="2150"/>
                </a:lnTo>
                <a:lnTo>
                  <a:pt x="906" y="2158"/>
                </a:lnTo>
                <a:lnTo>
                  <a:pt x="906" y="2158"/>
                </a:lnTo>
                <a:lnTo>
                  <a:pt x="920" y="2159"/>
                </a:lnTo>
                <a:lnTo>
                  <a:pt x="935" y="2161"/>
                </a:lnTo>
                <a:lnTo>
                  <a:pt x="948" y="2162"/>
                </a:lnTo>
                <a:lnTo>
                  <a:pt x="952" y="2162"/>
                </a:lnTo>
                <a:lnTo>
                  <a:pt x="956" y="2162"/>
                </a:lnTo>
                <a:lnTo>
                  <a:pt x="956" y="2162"/>
                </a:lnTo>
                <a:lnTo>
                  <a:pt x="952" y="2134"/>
                </a:lnTo>
                <a:lnTo>
                  <a:pt x="951" y="2106"/>
                </a:lnTo>
                <a:lnTo>
                  <a:pt x="950" y="2078"/>
                </a:lnTo>
                <a:lnTo>
                  <a:pt x="950" y="2050"/>
                </a:lnTo>
                <a:lnTo>
                  <a:pt x="952" y="1995"/>
                </a:lnTo>
                <a:lnTo>
                  <a:pt x="954" y="1943"/>
                </a:lnTo>
                <a:lnTo>
                  <a:pt x="954" y="1943"/>
                </a:lnTo>
                <a:lnTo>
                  <a:pt x="952" y="1922"/>
                </a:lnTo>
                <a:lnTo>
                  <a:pt x="952" y="1900"/>
                </a:lnTo>
                <a:lnTo>
                  <a:pt x="951" y="1879"/>
                </a:lnTo>
                <a:lnTo>
                  <a:pt x="951" y="1856"/>
                </a:lnTo>
                <a:lnTo>
                  <a:pt x="951" y="1856"/>
                </a:lnTo>
                <a:lnTo>
                  <a:pt x="951" y="1832"/>
                </a:lnTo>
                <a:lnTo>
                  <a:pt x="950" y="1807"/>
                </a:lnTo>
                <a:lnTo>
                  <a:pt x="948" y="1758"/>
                </a:lnTo>
                <a:lnTo>
                  <a:pt x="946" y="1707"/>
                </a:lnTo>
                <a:lnTo>
                  <a:pt x="945" y="1682"/>
                </a:lnTo>
                <a:lnTo>
                  <a:pt x="945" y="1656"/>
                </a:lnTo>
                <a:lnTo>
                  <a:pt x="945" y="1656"/>
                </a:lnTo>
                <a:lnTo>
                  <a:pt x="945" y="1499"/>
                </a:lnTo>
                <a:lnTo>
                  <a:pt x="945" y="1349"/>
                </a:lnTo>
                <a:lnTo>
                  <a:pt x="945" y="1349"/>
                </a:lnTo>
                <a:lnTo>
                  <a:pt x="920" y="1347"/>
                </a:lnTo>
                <a:lnTo>
                  <a:pt x="894" y="1347"/>
                </a:lnTo>
                <a:lnTo>
                  <a:pt x="894" y="1347"/>
                </a:lnTo>
                <a:lnTo>
                  <a:pt x="896" y="1348"/>
                </a:lnTo>
                <a:lnTo>
                  <a:pt x="897" y="1349"/>
                </a:lnTo>
                <a:lnTo>
                  <a:pt x="899" y="1350"/>
                </a:lnTo>
                <a:lnTo>
                  <a:pt x="900" y="1351"/>
                </a:lnTo>
                <a:lnTo>
                  <a:pt x="900" y="1351"/>
                </a:lnTo>
                <a:close/>
                <a:moveTo>
                  <a:pt x="768" y="1377"/>
                </a:moveTo>
                <a:lnTo>
                  <a:pt x="768" y="1377"/>
                </a:lnTo>
                <a:lnTo>
                  <a:pt x="755" y="1410"/>
                </a:lnTo>
                <a:lnTo>
                  <a:pt x="742" y="1444"/>
                </a:lnTo>
                <a:lnTo>
                  <a:pt x="712" y="1514"/>
                </a:lnTo>
                <a:lnTo>
                  <a:pt x="698" y="1549"/>
                </a:lnTo>
                <a:lnTo>
                  <a:pt x="685" y="1584"/>
                </a:lnTo>
                <a:lnTo>
                  <a:pt x="673" y="1620"/>
                </a:lnTo>
                <a:lnTo>
                  <a:pt x="662" y="1656"/>
                </a:lnTo>
                <a:lnTo>
                  <a:pt x="662" y="1656"/>
                </a:lnTo>
                <a:lnTo>
                  <a:pt x="640" y="1717"/>
                </a:lnTo>
                <a:lnTo>
                  <a:pt x="617" y="1776"/>
                </a:lnTo>
                <a:lnTo>
                  <a:pt x="571" y="1894"/>
                </a:lnTo>
                <a:lnTo>
                  <a:pt x="550" y="1953"/>
                </a:lnTo>
                <a:lnTo>
                  <a:pt x="527" y="2011"/>
                </a:lnTo>
                <a:lnTo>
                  <a:pt x="507" y="2071"/>
                </a:lnTo>
                <a:lnTo>
                  <a:pt x="488" y="2132"/>
                </a:lnTo>
                <a:lnTo>
                  <a:pt x="488" y="2132"/>
                </a:lnTo>
                <a:lnTo>
                  <a:pt x="475" y="2161"/>
                </a:lnTo>
                <a:lnTo>
                  <a:pt x="462" y="2190"/>
                </a:lnTo>
                <a:lnTo>
                  <a:pt x="440" y="2247"/>
                </a:lnTo>
                <a:lnTo>
                  <a:pt x="418" y="2304"/>
                </a:lnTo>
                <a:lnTo>
                  <a:pt x="406" y="2333"/>
                </a:lnTo>
                <a:lnTo>
                  <a:pt x="395" y="2362"/>
                </a:lnTo>
                <a:lnTo>
                  <a:pt x="395" y="2362"/>
                </a:lnTo>
                <a:lnTo>
                  <a:pt x="462" y="2350"/>
                </a:lnTo>
                <a:lnTo>
                  <a:pt x="493" y="2344"/>
                </a:lnTo>
                <a:lnTo>
                  <a:pt x="526" y="2340"/>
                </a:lnTo>
                <a:lnTo>
                  <a:pt x="526" y="2340"/>
                </a:lnTo>
                <a:lnTo>
                  <a:pt x="524" y="2333"/>
                </a:lnTo>
                <a:lnTo>
                  <a:pt x="522" y="2326"/>
                </a:lnTo>
                <a:lnTo>
                  <a:pt x="522" y="2319"/>
                </a:lnTo>
                <a:lnTo>
                  <a:pt x="522" y="2312"/>
                </a:lnTo>
                <a:lnTo>
                  <a:pt x="522" y="2305"/>
                </a:lnTo>
                <a:lnTo>
                  <a:pt x="523" y="2298"/>
                </a:lnTo>
                <a:lnTo>
                  <a:pt x="525" y="2292"/>
                </a:lnTo>
                <a:lnTo>
                  <a:pt x="528" y="2286"/>
                </a:lnTo>
                <a:lnTo>
                  <a:pt x="532" y="2280"/>
                </a:lnTo>
                <a:lnTo>
                  <a:pt x="535" y="2275"/>
                </a:lnTo>
                <a:lnTo>
                  <a:pt x="544" y="2264"/>
                </a:lnTo>
                <a:lnTo>
                  <a:pt x="555" y="2256"/>
                </a:lnTo>
                <a:lnTo>
                  <a:pt x="569" y="2249"/>
                </a:lnTo>
                <a:lnTo>
                  <a:pt x="569" y="2249"/>
                </a:lnTo>
                <a:lnTo>
                  <a:pt x="596" y="2238"/>
                </a:lnTo>
                <a:lnTo>
                  <a:pt x="625" y="2228"/>
                </a:lnTo>
                <a:lnTo>
                  <a:pt x="684" y="2206"/>
                </a:lnTo>
                <a:lnTo>
                  <a:pt x="745" y="2187"/>
                </a:lnTo>
                <a:lnTo>
                  <a:pt x="803" y="2169"/>
                </a:lnTo>
                <a:lnTo>
                  <a:pt x="803" y="2169"/>
                </a:lnTo>
                <a:lnTo>
                  <a:pt x="809" y="2165"/>
                </a:lnTo>
                <a:lnTo>
                  <a:pt x="814" y="2159"/>
                </a:lnTo>
                <a:lnTo>
                  <a:pt x="818" y="2158"/>
                </a:lnTo>
                <a:lnTo>
                  <a:pt x="821" y="2157"/>
                </a:lnTo>
                <a:lnTo>
                  <a:pt x="824" y="2156"/>
                </a:lnTo>
                <a:lnTo>
                  <a:pt x="828" y="2158"/>
                </a:lnTo>
                <a:lnTo>
                  <a:pt x="828" y="2158"/>
                </a:lnTo>
                <a:lnTo>
                  <a:pt x="825" y="2137"/>
                </a:lnTo>
                <a:lnTo>
                  <a:pt x="823" y="2115"/>
                </a:lnTo>
                <a:lnTo>
                  <a:pt x="821" y="2094"/>
                </a:lnTo>
                <a:lnTo>
                  <a:pt x="821" y="2073"/>
                </a:lnTo>
                <a:lnTo>
                  <a:pt x="820" y="2028"/>
                </a:lnTo>
                <a:lnTo>
                  <a:pt x="818" y="1981"/>
                </a:lnTo>
                <a:lnTo>
                  <a:pt x="818" y="1981"/>
                </a:lnTo>
                <a:lnTo>
                  <a:pt x="814" y="1952"/>
                </a:lnTo>
                <a:lnTo>
                  <a:pt x="810" y="1922"/>
                </a:lnTo>
                <a:lnTo>
                  <a:pt x="808" y="1907"/>
                </a:lnTo>
                <a:lnTo>
                  <a:pt x="807" y="1892"/>
                </a:lnTo>
                <a:lnTo>
                  <a:pt x="806" y="1875"/>
                </a:lnTo>
                <a:lnTo>
                  <a:pt x="807" y="1860"/>
                </a:lnTo>
                <a:lnTo>
                  <a:pt x="807" y="1860"/>
                </a:lnTo>
                <a:lnTo>
                  <a:pt x="808" y="1850"/>
                </a:lnTo>
                <a:lnTo>
                  <a:pt x="810" y="1839"/>
                </a:lnTo>
                <a:lnTo>
                  <a:pt x="812" y="1828"/>
                </a:lnTo>
                <a:lnTo>
                  <a:pt x="813" y="1818"/>
                </a:lnTo>
                <a:lnTo>
                  <a:pt x="813" y="1818"/>
                </a:lnTo>
                <a:lnTo>
                  <a:pt x="812" y="1796"/>
                </a:lnTo>
                <a:lnTo>
                  <a:pt x="810" y="1776"/>
                </a:lnTo>
                <a:lnTo>
                  <a:pt x="808" y="1754"/>
                </a:lnTo>
                <a:lnTo>
                  <a:pt x="807" y="1733"/>
                </a:lnTo>
                <a:lnTo>
                  <a:pt x="807" y="1733"/>
                </a:lnTo>
                <a:lnTo>
                  <a:pt x="807" y="1710"/>
                </a:lnTo>
                <a:lnTo>
                  <a:pt x="808" y="1687"/>
                </a:lnTo>
                <a:lnTo>
                  <a:pt x="809" y="1642"/>
                </a:lnTo>
                <a:lnTo>
                  <a:pt x="809" y="1642"/>
                </a:lnTo>
                <a:lnTo>
                  <a:pt x="809" y="1607"/>
                </a:lnTo>
                <a:lnTo>
                  <a:pt x="807" y="1570"/>
                </a:lnTo>
                <a:lnTo>
                  <a:pt x="804" y="1500"/>
                </a:lnTo>
                <a:lnTo>
                  <a:pt x="800" y="1426"/>
                </a:lnTo>
                <a:lnTo>
                  <a:pt x="800" y="1388"/>
                </a:lnTo>
                <a:lnTo>
                  <a:pt x="800" y="1351"/>
                </a:lnTo>
                <a:lnTo>
                  <a:pt x="800" y="1351"/>
                </a:lnTo>
                <a:lnTo>
                  <a:pt x="799" y="1349"/>
                </a:lnTo>
                <a:lnTo>
                  <a:pt x="796" y="1349"/>
                </a:lnTo>
                <a:lnTo>
                  <a:pt x="796" y="1349"/>
                </a:lnTo>
                <a:lnTo>
                  <a:pt x="793" y="1359"/>
                </a:lnTo>
                <a:lnTo>
                  <a:pt x="791" y="1365"/>
                </a:lnTo>
                <a:lnTo>
                  <a:pt x="789" y="1369"/>
                </a:lnTo>
                <a:lnTo>
                  <a:pt x="785" y="1372"/>
                </a:lnTo>
                <a:lnTo>
                  <a:pt x="781" y="1374"/>
                </a:lnTo>
                <a:lnTo>
                  <a:pt x="775" y="1375"/>
                </a:lnTo>
                <a:lnTo>
                  <a:pt x="768" y="1377"/>
                </a:lnTo>
                <a:lnTo>
                  <a:pt x="768" y="1377"/>
                </a:lnTo>
                <a:close/>
                <a:moveTo>
                  <a:pt x="968" y="1349"/>
                </a:moveTo>
                <a:lnTo>
                  <a:pt x="968" y="1349"/>
                </a:lnTo>
                <a:lnTo>
                  <a:pt x="964" y="1353"/>
                </a:lnTo>
                <a:lnTo>
                  <a:pt x="962" y="1358"/>
                </a:lnTo>
                <a:lnTo>
                  <a:pt x="961" y="1366"/>
                </a:lnTo>
                <a:lnTo>
                  <a:pt x="960" y="1372"/>
                </a:lnTo>
                <a:lnTo>
                  <a:pt x="960" y="1372"/>
                </a:lnTo>
                <a:lnTo>
                  <a:pt x="958" y="1396"/>
                </a:lnTo>
                <a:lnTo>
                  <a:pt x="957" y="1422"/>
                </a:lnTo>
                <a:lnTo>
                  <a:pt x="957" y="1446"/>
                </a:lnTo>
                <a:lnTo>
                  <a:pt x="958" y="1472"/>
                </a:lnTo>
                <a:lnTo>
                  <a:pt x="960" y="1522"/>
                </a:lnTo>
                <a:lnTo>
                  <a:pt x="964" y="1569"/>
                </a:lnTo>
                <a:lnTo>
                  <a:pt x="964" y="1569"/>
                </a:lnTo>
                <a:lnTo>
                  <a:pt x="964" y="1599"/>
                </a:lnTo>
                <a:lnTo>
                  <a:pt x="964" y="1628"/>
                </a:lnTo>
                <a:lnTo>
                  <a:pt x="962" y="1657"/>
                </a:lnTo>
                <a:lnTo>
                  <a:pt x="962" y="1686"/>
                </a:lnTo>
                <a:lnTo>
                  <a:pt x="962" y="1686"/>
                </a:lnTo>
                <a:lnTo>
                  <a:pt x="962" y="1714"/>
                </a:lnTo>
                <a:lnTo>
                  <a:pt x="964" y="1742"/>
                </a:lnTo>
                <a:lnTo>
                  <a:pt x="967" y="1796"/>
                </a:lnTo>
                <a:lnTo>
                  <a:pt x="970" y="1824"/>
                </a:lnTo>
                <a:lnTo>
                  <a:pt x="971" y="1851"/>
                </a:lnTo>
                <a:lnTo>
                  <a:pt x="972" y="1879"/>
                </a:lnTo>
                <a:lnTo>
                  <a:pt x="971" y="1905"/>
                </a:lnTo>
                <a:lnTo>
                  <a:pt x="971" y="1905"/>
                </a:lnTo>
                <a:lnTo>
                  <a:pt x="970" y="1925"/>
                </a:lnTo>
                <a:lnTo>
                  <a:pt x="970" y="1943"/>
                </a:lnTo>
                <a:lnTo>
                  <a:pt x="971" y="1977"/>
                </a:lnTo>
                <a:lnTo>
                  <a:pt x="971" y="1977"/>
                </a:lnTo>
                <a:lnTo>
                  <a:pt x="971" y="2020"/>
                </a:lnTo>
                <a:lnTo>
                  <a:pt x="971" y="2040"/>
                </a:lnTo>
                <a:lnTo>
                  <a:pt x="973" y="2060"/>
                </a:lnTo>
                <a:lnTo>
                  <a:pt x="973" y="2060"/>
                </a:lnTo>
                <a:lnTo>
                  <a:pt x="974" y="2065"/>
                </a:lnTo>
                <a:lnTo>
                  <a:pt x="976" y="2069"/>
                </a:lnTo>
                <a:lnTo>
                  <a:pt x="977" y="2075"/>
                </a:lnTo>
                <a:lnTo>
                  <a:pt x="979" y="2079"/>
                </a:lnTo>
                <a:lnTo>
                  <a:pt x="979" y="2079"/>
                </a:lnTo>
                <a:lnTo>
                  <a:pt x="979" y="2090"/>
                </a:lnTo>
                <a:lnTo>
                  <a:pt x="979" y="2100"/>
                </a:lnTo>
                <a:lnTo>
                  <a:pt x="978" y="2124"/>
                </a:lnTo>
                <a:lnTo>
                  <a:pt x="977" y="2146"/>
                </a:lnTo>
                <a:lnTo>
                  <a:pt x="978" y="2158"/>
                </a:lnTo>
                <a:lnTo>
                  <a:pt x="979" y="2169"/>
                </a:lnTo>
                <a:lnTo>
                  <a:pt x="979" y="2169"/>
                </a:lnTo>
                <a:lnTo>
                  <a:pt x="1108" y="2215"/>
                </a:lnTo>
                <a:lnTo>
                  <a:pt x="1174" y="2240"/>
                </a:lnTo>
                <a:lnTo>
                  <a:pt x="1205" y="2252"/>
                </a:lnTo>
                <a:lnTo>
                  <a:pt x="1234" y="2264"/>
                </a:lnTo>
                <a:lnTo>
                  <a:pt x="1234" y="2264"/>
                </a:lnTo>
                <a:lnTo>
                  <a:pt x="1238" y="2266"/>
                </a:lnTo>
                <a:lnTo>
                  <a:pt x="1243" y="2270"/>
                </a:lnTo>
                <a:lnTo>
                  <a:pt x="1249" y="2276"/>
                </a:lnTo>
                <a:lnTo>
                  <a:pt x="1255" y="2285"/>
                </a:lnTo>
                <a:lnTo>
                  <a:pt x="1260" y="2295"/>
                </a:lnTo>
                <a:lnTo>
                  <a:pt x="1263" y="2306"/>
                </a:lnTo>
                <a:lnTo>
                  <a:pt x="1264" y="2318"/>
                </a:lnTo>
                <a:lnTo>
                  <a:pt x="1265" y="2328"/>
                </a:lnTo>
                <a:lnTo>
                  <a:pt x="1263" y="2340"/>
                </a:lnTo>
                <a:lnTo>
                  <a:pt x="1263" y="2340"/>
                </a:lnTo>
                <a:lnTo>
                  <a:pt x="1274" y="2341"/>
                </a:lnTo>
                <a:lnTo>
                  <a:pt x="1284" y="2343"/>
                </a:lnTo>
                <a:lnTo>
                  <a:pt x="1305" y="2349"/>
                </a:lnTo>
                <a:lnTo>
                  <a:pt x="1324" y="2353"/>
                </a:lnTo>
                <a:lnTo>
                  <a:pt x="1334" y="2355"/>
                </a:lnTo>
                <a:lnTo>
                  <a:pt x="1342" y="2355"/>
                </a:lnTo>
                <a:lnTo>
                  <a:pt x="1342" y="2355"/>
                </a:lnTo>
                <a:lnTo>
                  <a:pt x="1278" y="2179"/>
                </a:lnTo>
                <a:lnTo>
                  <a:pt x="1215" y="2002"/>
                </a:lnTo>
                <a:lnTo>
                  <a:pt x="1183" y="1913"/>
                </a:lnTo>
                <a:lnTo>
                  <a:pt x="1149" y="1826"/>
                </a:lnTo>
                <a:lnTo>
                  <a:pt x="1116" y="1740"/>
                </a:lnTo>
                <a:lnTo>
                  <a:pt x="1081" y="1654"/>
                </a:lnTo>
                <a:lnTo>
                  <a:pt x="1081" y="1654"/>
                </a:lnTo>
                <a:lnTo>
                  <a:pt x="1078" y="1639"/>
                </a:lnTo>
                <a:lnTo>
                  <a:pt x="1074" y="1624"/>
                </a:lnTo>
                <a:lnTo>
                  <a:pt x="1070" y="1611"/>
                </a:lnTo>
                <a:lnTo>
                  <a:pt x="1065" y="1598"/>
                </a:lnTo>
                <a:lnTo>
                  <a:pt x="1055" y="1572"/>
                </a:lnTo>
                <a:lnTo>
                  <a:pt x="1045" y="1548"/>
                </a:lnTo>
                <a:lnTo>
                  <a:pt x="1045" y="1548"/>
                </a:lnTo>
                <a:lnTo>
                  <a:pt x="1039" y="1531"/>
                </a:lnTo>
                <a:lnTo>
                  <a:pt x="1034" y="1513"/>
                </a:lnTo>
                <a:lnTo>
                  <a:pt x="1030" y="1495"/>
                </a:lnTo>
                <a:lnTo>
                  <a:pt x="1023" y="1478"/>
                </a:lnTo>
                <a:lnTo>
                  <a:pt x="1023" y="1478"/>
                </a:lnTo>
                <a:lnTo>
                  <a:pt x="1019" y="1466"/>
                </a:lnTo>
                <a:lnTo>
                  <a:pt x="1012" y="1456"/>
                </a:lnTo>
                <a:lnTo>
                  <a:pt x="1007" y="1445"/>
                </a:lnTo>
                <a:lnTo>
                  <a:pt x="1002" y="1433"/>
                </a:lnTo>
                <a:lnTo>
                  <a:pt x="1002" y="1433"/>
                </a:lnTo>
                <a:lnTo>
                  <a:pt x="1000" y="1425"/>
                </a:lnTo>
                <a:lnTo>
                  <a:pt x="996" y="1415"/>
                </a:lnTo>
                <a:lnTo>
                  <a:pt x="992" y="1397"/>
                </a:lnTo>
                <a:lnTo>
                  <a:pt x="990" y="1388"/>
                </a:lnTo>
                <a:lnTo>
                  <a:pt x="987" y="1381"/>
                </a:lnTo>
                <a:lnTo>
                  <a:pt x="982" y="1373"/>
                </a:lnTo>
                <a:lnTo>
                  <a:pt x="977" y="1368"/>
                </a:lnTo>
                <a:lnTo>
                  <a:pt x="977" y="1368"/>
                </a:lnTo>
                <a:lnTo>
                  <a:pt x="978" y="1359"/>
                </a:lnTo>
                <a:lnTo>
                  <a:pt x="979" y="1354"/>
                </a:lnTo>
                <a:lnTo>
                  <a:pt x="979" y="1352"/>
                </a:lnTo>
                <a:lnTo>
                  <a:pt x="977" y="1350"/>
                </a:lnTo>
                <a:lnTo>
                  <a:pt x="974" y="1349"/>
                </a:lnTo>
                <a:lnTo>
                  <a:pt x="968" y="1349"/>
                </a:lnTo>
                <a:lnTo>
                  <a:pt x="968" y="1349"/>
                </a:lnTo>
                <a:close/>
                <a:moveTo>
                  <a:pt x="641" y="1364"/>
                </a:moveTo>
                <a:lnTo>
                  <a:pt x="641" y="1364"/>
                </a:lnTo>
                <a:lnTo>
                  <a:pt x="637" y="1380"/>
                </a:lnTo>
                <a:lnTo>
                  <a:pt x="631" y="1395"/>
                </a:lnTo>
                <a:lnTo>
                  <a:pt x="619" y="1420"/>
                </a:lnTo>
                <a:lnTo>
                  <a:pt x="614" y="1434"/>
                </a:lnTo>
                <a:lnTo>
                  <a:pt x="609" y="1448"/>
                </a:lnTo>
                <a:lnTo>
                  <a:pt x="604" y="1463"/>
                </a:lnTo>
                <a:lnTo>
                  <a:pt x="600" y="1480"/>
                </a:lnTo>
                <a:lnTo>
                  <a:pt x="600" y="1480"/>
                </a:lnTo>
                <a:lnTo>
                  <a:pt x="593" y="1495"/>
                </a:lnTo>
                <a:lnTo>
                  <a:pt x="585" y="1510"/>
                </a:lnTo>
                <a:lnTo>
                  <a:pt x="579" y="1526"/>
                </a:lnTo>
                <a:lnTo>
                  <a:pt x="573" y="1542"/>
                </a:lnTo>
                <a:lnTo>
                  <a:pt x="563" y="1575"/>
                </a:lnTo>
                <a:lnTo>
                  <a:pt x="552" y="1608"/>
                </a:lnTo>
                <a:lnTo>
                  <a:pt x="552" y="1608"/>
                </a:lnTo>
                <a:lnTo>
                  <a:pt x="528" y="1669"/>
                </a:lnTo>
                <a:lnTo>
                  <a:pt x="504" y="1731"/>
                </a:lnTo>
                <a:lnTo>
                  <a:pt x="480" y="1792"/>
                </a:lnTo>
                <a:lnTo>
                  <a:pt x="459" y="1854"/>
                </a:lnTo>
                <a:lnTo>
                  <a:pt x="459" y="1854"/>
                </a:lnTo>
                <a:lnTo>
                  <a:pt x="447" y="1878"/>
                </a:lnTo>
                <a:lnTo>
                  <a:pt x="436" y="1901"/>
                </a:lnTo>
                <a:lnTo>
                  <a:pt x="416" y="1950"/>
                </a:lnTo>
                <a:lnTo>
                  <a:pt x="397" y="2001"/>
                </a:lnTo>
                <a:lnTo>
                  <a:pt x="379" y="2052"/>
                </a:lnTo>
                <a:lnTo>
                  <a:pt x="360" y="2102"/>
                </a:lnTo>
                <a:lnTo>
                  <a:pt x="342" y="2154"/>
                </a:lnTo>
                <a:lnTo>
                  <a:pt x="323" y="2203"/>
                </a:lnTo>
                <a:lnTo>
                  <a:pt x="312" y="2228"/>
                </a:lnTo>
                <a:lnTo>
                  <a:pt x="301" y="2251"/>
                </a:lnTo>
                <a:lnTo>
                  <a:pt x="301" y="2251"/>
                </a:lnTo>
                <a:lnTo>
                  <a:pt x="299" y="2264"/>
                </a:lnTo>
                <a:lnTo>
                  <a:pt x="297" y="2276"/>
                </a:lnTo>
                <a:lnTo>
                  <a:pt x="291" y="2296"/>
                </a:lnTo>
                <a:lnTo>
                  <a:pt x="285" y="2317"/>
                </a:lnTo>
                <a:lnTo>
                  <a:pt x="283" y="2327"/>
                </a:lnTo>
                <a:lnTo>
                  <a:pt x="282" y="2340"/>
                </a:lnTo>
                <a:lnTo>
                  <a:pt x="282" y="2340"/>
                </a:lnTo>
                <a:lnTo>
                  <a:pt x="265" y="2380"/>
                </a:lnTo>
                <a:lnTo>
                  <a:pt x="250" y="2423"/>
                </a:lnTo>
                <a:lnTo>
                  <a:pt x="236" y="2467"/>
                </a:lnTo>
                <a:lnTo>
                  <a:pt x="222" y="2513"/>
                </a:lnTo>
                <a:lnTo>
                  <a:pt x="222" y="2513"/>
                </a:lnTo>
                <a:lnTo>
                  <a:pt x="216" y="2523"/>
                </a:lnTo>
                <a:lnTo>
                  <a:pt x="210" y="2535"/>
                </a:lnTo>
                <a:lnTo>
                  <a:pt x="205" y="2547"/>
                </a:lnTo>
                <a:lnTo>
                  <a:pt x="201" y="2559"/>
                </a:lnTo>
                <a:lnTo>
                  <a:pt x="193" y="2583"/>
                </a:lnTo>
                <a:lnTo>
                  <a:pt x="185" y="2608"/>
                </a:lnTo>
                <a:lnTo>
                  <a:pt x="185" y="2608"/>
                </a:lnTo>
                <a:lnTo>
                  <a:pt x="174" y="2631"/>
                </a:lnTo>
                <a:lnTo>
                  <a:pt x="163" y="2654"/>
                </a:lnTo>
                <a:lnTo>
                  <a:pt x="154" y="2676"/>
                </a:lnTo>
                <a:lnTo>
                  <a:pt x="149" y="2687"/>
                </a:lnTo>
                <a:lnTo>
                  <a:pt x="146" y="2699"/>
                </a:lnTo>
                <a:lnTo>
                  <a:pt x="146" y="2699"/>
                </a:lnTo>
                <a:lnTo>
                  <a:pt x="156" y="2704"/>
                </a:lnTo>
                <a:lnTo>
                  <a:pt x="168" y="2710"/>
                </a:lnTo>
                <a:lnTo>
                  <a:pt x="178" y="2713"/>
                </a:lnTo>
                <a:lnTo>
                  <a:pt x="184" y="2714"/>
                </a:lnTo>
                <a:lnTo>
                  <a:pt x="189" y="2714"/>
                </a:lnTo>
                <a:lnTo>
                  <a:pt x="189" y="2714"/>
                </a:lnTo>
                <a:lnTo>
                  <a:pt x="190" y="2701"/>
                </a:lnTo>
                <a:lnTo>
                  <a:pt x="193" y="2689"/>
                </a:lnTo>
                <a:lnTo>
                  <a:pt x="198" y="2677"/>
                </a:lnTo>
                <a:lnTo>
                  <a:pt x="202" y="2667"/>
                </a:lnTo>
                <a:lnTo>
                  <a:pt x="212" y="2645"/>
                </a:lnTo>
                <a:lnTo>
                  <a:pt x="220" y="2623"/>
                </a:lnTo>
                <a:lnTo>
                  <a:pt x="220" y="2623"/>
                </a:lnTo>
                <a:lnTo>
                  <a:pt x="231" y="2592"/>
                </a:lnTo>
                <a:lnTo>
                  <a:pt x="241" y="2560"/>
                </a:lnTo>
                <a:lnTo>
                  <a:pt x="241" y="2560"/>
                </a:lnTo>
                <a:lnTo>
                  <a:pt x="263" y="2501"/>
                </a:lnTo>
                <a:lnTo>
                  <a:pt x="284" y="2442"/>
                </a:lnTo>
                <a:lnTo>
                  <a:pt x="294" y="2412"/>
                </a:lnTo>
                <a:lnTo>
                  <a:pt x="304" y="2381"/>
                </a:lnTo>
                <a:lnTo>
                  <a:pt x="313" y="2350"/>
                </a:lnTo>
                <a:lnTo>
                  <a:pt x="321" y="2317"/>
                </a:lnTo>
                <a:lnTo>
                  <a:pt x="321" y="2317"/>
                </a:lnTo>
                <a:lnTo>
                  <a:pt x="343" y="2263"/>
                </a:lnTo>
                <a:lnTo>
                  <a:pt x="365" y="2210"/>
                </a:lnTo>
                <a:lnTo>
                  <a:pt x="405" y="2101"/>
                </a:lnTo>
                <a:lnTo>
                  <a:pt x="445" y="1992"/>
                </a:lnTo>
                <a:lnTo>
                  <a:pt x="486" y="1884"/>
                </a:lnTo>
                <a:lnTo>
                  <a:pt x="486" y="1884"/>
                </a:lnTo>
                <a:lnTo>
                  <a:pt x="511" y="1818"/>
                </a:lnTo>
                <a:lnTo>
                  <a:pt x="536" y="1752"/>
                </a:lnTo>
                <a:lnTo>
                  <a:pt x="584" y="1621"/>
                </a:lnTo>
                <a:lnTo>
                  <a:pt x="609" y="1556"/>
                </a:lnTo>
                <a:lnTo>
                  <a:pt x="633" y="1492"/>
                </a:lnTo>
                <a:lnTo>
                  <a:pt x="659" y="1428"/>
                </a:lnTo>
                <a:lnTo>
                  <a:pt x="686" y="1366"/>
                </a:lnTo>
                <a:lnTo>
                  <a:pt x="686" y="1366"/>
                </a:lnTo>
                <a:lnTo>
                  <a:pt x="675" y="1362"/>
                </a:lnTo>
                <a:lnTo>
                  <a:pt x="662" y="1359"/>
                </a:lnTo>
                <a:lnTo>
                  <a:pt x="656" y="1358"/>
                </a:lnTo>
                <a:lnTo>
                  <a:pt x="649" y="1359"/>
                </a:lnTo>
                <a:lnTo>
                  <a:pt x="645" y="1360"/>
                </a:lnTo>
                <a:lnTo>
                  <a:pt x="641" y="1364"/>
                </a:lnTo>
                <a:lnTo>
                  <a:pt x="641" y="1364"/>
                </a:lnTo>
                <a:close/>
                <a:moveTo>
                  <a:pt x="703" y="1368"/>
                </a:moveTo>
                <a:lnTo>
                  <a:pt x="703" y="1368"/>
                </a:lnTo>
                <a:lnTo>
                  <a:pt x="692" y="1389"/>
                </a:lnTo>
                <a:lnTo>
                  <a:pt x="685" y="1411"/>
                </a:lnTo>
                <a:lnTo>
                  <a:pt x="677" y="1432"/>
                </a:lnTo>
                <a:lnTo>
                  <a:pt x="669" y="1455"/>
                </a:lnTo>
                <a:lnTo>
                  <a:pt x="669" y="1455"/>
                </a:lnTo>
                <a:lnTo>
                  <a:pt x="663" y="1466"/>
                </a:lnTo>
                <a:lnTo>
                  <a:pt x="657" y="1478"/>
                </a:lnTo>
                <a:lnTo>
                  <a:pt x="650" y="1490"/>
                </a:lnTo>
                <a:lnTo>
                  <a:pt x="645" y="1502"/>
                </a:lnTo>
                <a:lnTo>
                  <a:pt x="645" y="1502"/>
                </a:lnTo>
                <a:lnTo>
                  <a:pt x="632" y="1538"/>
                </a:lnTo>
                <a:lnTo>
                  <a:pt x="621" y="1576"/>
                </a:lnTo>
                <a:lnTo>
                  <a:pt x="608" y="1613"/>
                </a:lnTo>
                <a:lnTo>
                  <a:pt x="595" y="1651"/>
                </a:lnTo>
                <a:lnTo>
                  <a:pt x="595" y="1651"/>
                </a:lnTo>
                <a:lnTo>
                  <a:pt x="576" y="1699"/>
                </a:lnTo>
                <a:lnTo>
                  <a:pt x="558" y="1746"/>
                </a:lnTo>
                <a:lnTo>
                  <a:pt x="542" y="1791"/>
                </a:lnTo>
                <a:lnTo>
                  <a:pt x="524" y="1837"/>
                </a:lnTo>
                <a:lnTo>
                  <a:pt x="524" y="1837"/>
                </a:lnTo>
                <a:lnTo>
                  <a:pt x="516" y="1860"/>
                </a:lnTo>
                <a:lnTo>
                  <a:pt x="507" y="1884"/>
                </a:lnTo>
                <a:lnTo>
                  <a:pt x="507" y="1884"/>
                </a:lnTo>
                <a:lnTo>
                  <a:pt x="498" y="1907"/>
                </a:lnTo>
                <a:lnTo>
                  <a:pt x="489" y="1929"/>
                </a:lnTo>
                <a:lnTo>
                  <a:pt x="478" y="1952"/>
                </a:lnTo>
                <a:lnTo>
                  <a:pt x="468" y="1973"/>
                </a:lnTo>
                <a:lnTo>
                  <a:pt x="468" y="1973"/>
                </a:lnTo>
                <a:lnTo>
                  <a:pt x="464" y="1986"/>
                </a:lnTo>
                <a:lnTo>
                  <a:pt x="462" y="1999"/>
                </a:lnTo>
                <a:lnTo>
                  <a:pt x="459" y="2011"/>
                </a:lnTo>
                <a:lnTo>
                  <a:pt x="455" y="2024"/>
                </a:lnTo>
                <a:lnTo>
                  <a:pt x="455" y="2024"/>
                </a:lnTo>
                <a:lnTo>
                  <a:pt x="441" y="2055"/>
                </a:lnTo>
                <a:lnTo>
                  <a:pt x="429" y="2090"/>
                </a:lnTo>
                <a:lnTo>
                  <a:pt x="429" y="2090"/>
                </a:lnTo>
                <a:lnTo>
                  <a:pt x="425" y="2099"/>
                </a:lnTo>
                <a:lnTo>
                  <a:pt x="419" y="2109"/>
                </a:lnTo>
                <a:lnTo>
                  <a:pt x="414" y="2119"/>
                </a:lnTo>
                <a:lnTo>
                  <a:pt x="410" y="2128"/>
                </a:lnTo>
                <a:lnTo>
                  <a:pt x="410" y="2128"/>
                </a:lnTo>
                <a:lnTo>
                  <a:pt x="409" y="2131"/>
                </a:lnTo>
                <a:lnTo>
                  <a:pt x="410" y="2136"/>
                </a:lnTo>
                <a:lnTo>
                  <a:pt x="410" y="2139"/>
                </a:lnTo>
                <a:lnTo>
                  <a:pt x="410" y="2143"/>
                </a:lnTo>
                <a:lnTo>
                  <a:pt x="410" y="2143"/>
                </a:lnTo>
                <a:lnTo>
                  <a:pt x="405" y="2154"/>
                </a:lnTo>
                <a:lnTo>
                  <a:pt x="399" y="2165"/>
                </a:lnTo>
                <a:lnTo>
                  <a:pt x="394" y="2176"/>
                </a:lnTo>
                <a:lnTo>
                  <a:pt x="388" y="2187"/>
                </a:lnTo>
                <a:lnTo>
                  <a:pt x="388" y="2187"/>
                </a:lnTo>
                <a:lnTo>
                  <a:pt x="381" y="2213"/>
                </a:lnTo>
                <a:lnTo>
                  <a:pt x="373" y="2236"/>
                </a:lnTo>
                <a:lnTo>
                  <a:pt x="373" y="2236"/>
                </a:lnTo>
                <a:lnTo>
                  <a:pt x="354" y="2288"/>
                </a:lnTo>
                <a:lnTo>
                  <a:pt x="335" y="2340"/>
                </a:lnTo>
                <a:lnTo>
                  <a:pt x="326" y="2367"/>
                </a:lnTo>
                <a:lnTo>
                  <a:pt x="316" y="2394"/>
                </a:lnTo>
                <a:lnTo>
                  <a:pt x="309" y="2422"/>
                </a:lnTo>
                <a:lnTo>
                  <a:pt x="301" y="2450"/>
                </a:lnTo>
                <a:lnTo>
                  <a:pt x="301" y="2450"/>
                </a:lnTo>
                <a:lnTo>
                  <a:pt x="292" y="2470"/>
                </a:lnTo>
                <a:lnTo>
                  <a:pt x="284" y="2488"/>
                </a:lnTo>
                <a:lnTo>
                  <a:pt x="271" y="2523"/>
                </a:lnTo>
                <a:lnTo>
                  <a:pt x="271" y="2523"/>
                </a:lnTo>
                <a:lnTo>
                  <a:pt x="271" y="2526"/>
                </a:lnTo>
                <a:lnTo>
                  <a:pt x="271" y="2531"/>
                </a:lnTo>
                <a:lnTo>
                  <a:pt x="271" y="2534"/>
                </a:lnTo>
                <a:lnTo>
                  <a:pt x="271" y="2538"/>
                </a:lnTo>
                <a:lnTo>
                  <a:pt x="271" y="2538"/>
                </a:lnTo>
                <a:lnTo>
                  <a:pt x="267" y="2549"/>
                </a:lnTo>
                <a:lnTo>
                  <a:pt x="262" y="2561"/>
                </a:lnTo>
                <a:lnTo>
                  <a:pt x="256" y="2573"/>
                </a:lnTo>
                <a:lnTo>
                  <a:pt x="252" y="2584"/>
                </a:lnTo>
                <a:lnTo>
                  <a:pt x="252" y="2584"/>
                </a:lnTo>
                <a:lnTo>
                  <a:pt x="240" y="2621"/>
                </a:lnTo>
                <a:lnTo>
                  <a:pt x="229" y="2654"/>
                </a:lnTo>
                <a:lnTo>
                  <a:pt x="217" y="2686"/>
                </a:lnTo>
                <a:lnTo>
                  <a:pt x="204" y="2718"/>
                </a:lnTo>
                <a:lnTo>
                  <a:pt x="204" y="2718"/>
                </a:lnTo>
                <a:lnTo>
                  <a:pt x="208" y="2717"/>
                </a:lnTo>
                <a:lnTo>
                  <a:pt x="213" y="2716"/>
                </a:lnTo>
                <a:lnTo>
                  <a:pt x="222" y="2717"/>
                </a:lnTo>
                <a:lnTo>
                  <a:pt x="233" y="2718"/>
                </a:lnTo>
                <a:lnTo>
                  <a:pt x="238" y="2719"/>
                </a:lnTo>
                <a:lnTo>
                  <a:pt x="244" y="2718"/>
                </a:lnTo>
                <a:lnTo>
                  <a:pt x="244" y="2718"/>
                </a:lnTo>
                <a:lnTo>
                  <a:pt x="246" y="2711"/>
                </a:lnTo>
                <a:lnTo>
                  <a:pt x="248" y="2703"/>
                </a:lnTo>
                <a:lnTo>
                  <a:pt x="254" y="2688"/>
                </a:lnTo>
                <a:lnTo>
                  <a:pt x="261" y="2673"/>
                </a:lnTo>
                <a:lnTo>
                  <a:pt x="267" y="2659"/>
                </a:lnTo>
                <a:lnTo>
                  <a:pt x="267" y="2659"/>
                </a:lnTo>
                <a:lnTo>
                  <a:pt x="279" y="2628"/>
                </a:lnTo>
                <a:lnTo>
                  <a:pt x="290" y="2598"/>
                </a:lnTo>
                <a:lnTo>
                  <a:pt x="312" y="2538"/>
                </a:lnTo>
                <a:lnTo>
                  <a:pt x="312" y="2538"/>
                </a:lnTo>
                <a:lnTo>
                  <a:pt x="319" y="2524"/>
                </a:lnTo>
                <a:lnTo>
                  <a:pt x="325" y="2510"/>
                </a:lnTo>
                <a:lnTo>
                  <a:pt x="332" y="2497"/>
                </a:lnTo>
                <a:lnTo>
                  <a:pt x="335" y="2490"/>
                </a:lnTo>
                <a:lnTo>
                  <a:pt x="338" y="2483"/>
                </a:lnTo>
                <a:lnTo>
                  <a:pt x="338" y="2483"/>
                </a:lnTo>
                <a:lnTo>
                  <a:pt x="351" y="2433"/>
                </a:lnTo>
                <a:lnTo>
                  <a:pt x="357" y="2412"/>
                </a:lnTo>
                <a:lnTo>
                  <a:pt x="365" y="2389"/>
                </a:lnTo>
                <a:lnTo>
                  <a:pt x="365" y="2389"/>
                </a:lnTo>
                <a:lnTo>
                  <a:pt x="376" y="2359"/>
                </a:lnTo>
                <a:lnTo>
                  <a:pt x="388" y="2332"/>
                </a:lnTo>
                <a:lnTo>
                  <a:pt x="412" y="2275"/>
                </a:lnTo>
                <a:lnTo>
                  <a:pt x="412" y="2275"/>
                </a:lnTo>
                <a:lnTo>
                  <a:pt x="433" y="2220"/>
                </a:lnTo>
                <a:lnTo>
                  <a:pt x="452" y="2169"/>
                </a:lnTo>
                <a:lnTo>
                  <a:pt x="452" y="2169"/>
                </a:lnTo>
                <a:lnTo>
                  <a:pt x="467" y="2126"/>
                </a:lnTo>
                <a:lnTo>
                  <a:pt x="485" y="2085"/>
                </a:lnTo>
                <a:lnTo>
                  <a:pt x="492" y="2064"/>
                </a:lnTo>
                <a:lnTo>
                  <a:pt x="498" y="2044"/>
                </a:lnTo>
                <a:lnTo>
                  <a:pt x="505" y="2022"/>
                </a:lnTo>
                <a:lnTo>
                  <a:pt x="509" y="2001"/>
                </a:lnTo>
                <a:lnTo>
                  <a:pt x="509" y="2001"/>
                </a:lnTo>
                <a:lnTo>
                  <a:pt x="534" y="1944"/>
                </a:lnTo>
                <a:lnTo>
                  <a:pt x="557" y="1886"/>
                </a:lnTo>
                <a:lnTo>
                  <a:pt x="580" y="1826"/>
                </a:lnTo>
                <a:lnTo>
                  <a:pt x="602" y="1766"/>
                </a:lnTo>
                <a:lnTo>
                  <a:pt x="645" y="1645"/>
                </a:lnTo>
                <a:lnTo>
                  <a:pt x="667" y="1586"/>
                </a:lnTo>
                <a:lnTo>
                  <a:pt x="688" y="1526"/>
                </a:lnTo>
                <a:lnTo>
                  <a:pt x="688" y="1526"/>
                </a:lnTo>
                <a:lnTo>
                  <a:pt x="703" y="1489"/>
                </a:lnTo>
                <a:lnTo>
                  <a:pt x="720" y="1451"/>
                </a:lnTo>
                <a:lnTo>
                  <a:pt x="735" y="1414"/>
                </a:lnTo>
                <a:lnTo>
                  <a:pt x="742" y="1395"/>
                </a:lnTo>
                <a:lnTo>
                  <a:pt x="747" y="1377"/>
                </a:lnTo>
                <a:lnTo>
                  <a:pt x="747" y="1377"/>
                </a:lnTo>
                <a:lnTo>
                  <a:pt x="743" y="1375"/>
                </a:lnTo>
                <a:lnTo>
                  <a:pt x="737" y="1374"/>
                </a:lnTo>
                <a:lnTo>
                  <a:pt x="727" y="1372"/>
                </a:lnTo>
                <a:lnTo>
                  <a:pt x="716" y="1369"/>
                </a:lnTo>
                <a:lnTo>
                  <a:pt x="709" y="1368"/>
                </a:lnTo>
                <a:lnTo>
                  <a:pt x="703" y="1368"/>
                </a:lnTo>
                <a:lnTo>
                  <a:pt x="703" y="1368"/>
                </a:lnTo>
                <a:close/>
                <a:moveTo>
                  <a:pt x="1000" y="1374"/>
                </a:moveTo>
                <a:lnTo>
                  <a:pt x="1000" y="1374"/>
                </a:lnTo>
                <a:lnTo>
                  <a:pt x="1009" y="1401"/>
                </a:lnTo>
                <a:lnTo>
                  <a:pt x="1019" y="1429"/>
                </a:lnTo>
                <a:lnTo>
                  <a:pt x="1024" y="1442"/>
                </a:lnTo>
                <a:lnTo>
                  <a:pt x="1030" y="1455"/>
                </a:lnTo>
                <a:lnTo>
                  <a:pt x="1035" y="1466"/>
                </a:lnTo>
                <a:lnTo>
                  <a:pt x="1042" y="1478"/>
                </a:lnTo>
                <a:lnTo>
                  <a:pt x="1042" y="1478"/>
                </a:lnTo>
                <a:lnTo>
                  <a:pt x="1046" y="1496"/>
                </a:lnTo>
                <a:lnTo>
                  <a:pt x="1051" y="1514"/>
                </a:lnTo>
                <a:lnTo>
                  <a:pt x="1057" y="1532"/>
                </a:lnTo>
                <a:lnTo>
                  <a:pt x="1064" y="1550"/>
                </a:lnTo>
                <a:lnTo>
                  <a:pt x="1079" y="1586"/>
                </a:lnTo>
                <a:lnTo>
                  <a:pt x="1086" y="1605"/>
                </a:lnTo>
                <a:lnTo>
                  <a:pt x="1092" y="1625"/>
                </a:lnTo>
                <a:lnTo>
                  <a:pt x="1092" y="1625"/>
                </a:lnTo>
                <a:lnTo>
                  <a:pt x="1095" y="1627"/>
                </a:lnTo>
                <a:lnTo>
                  <a:pt x="1097" y="1630"/>
                </a:lnTo>
                <a:lnTo>
                  <a:pt x="1099" y="1637"/>
                </a:lnTo>
                <a:lnTo>
                  <a:pt x="1101" y="1643"/>
                </a:lnTo>
                <a:lnTo>
                  <a:pt x="1103" y="1645"/>
                </a:lnTo>
                <a:lnTo>
                  <a:pt x="1107" y="1648"/>
                </a:lnTo>
                <a:lnTo>
                  <a:pt x="1107" y="1648"/>
                </a:lnTo>
                <a:lnTo>
                  <a:pt x="1111" y="1673"/>
                </a:lnTo>
                <a:lnTo>
                  <a:pt x="1117" y="1699"/>
                </a:lnTo>
                <a:lnTo>
                  <a:pt x="1122" y="1712"/>
                </a:lnTo>
                <a:lnTo>
                  <a:pt x="1127" y="1725"/>
                </a:lnTo>
                <a:lnTo>
                  <a:pt x="1132" y="1735"/>
                </a:lnTo>
                <a:lnTo>
                  <a:pt x="1138" y="1746"/>
                </a:lnTo>
                <a:lnTo>
                  <a:pt x="1138" y="1746"/>
                </a:lnTo>
                <a:lnTo>
                  <a:pt x="1174" y="1843"/>
                </a:lnTo>
                <a:lnTo>
                  <a:pt x="1210" y="1941"/>
                </a:lnTo>
                <a:lnTo>
                  <a:pt x="1248" y="2039"/>
                </a:lnTo>
                <a:lnTo>
                  <a:pt x="1284" y="2139"/>
                </a:lnTo>
                <a:lnTo>
                  <a:pt x="1284" y="2139"/>
                </a:lnTo>
                <a:lnTo>
                  <a:pt x="1299" y="2182"/>
                </a:lnTo>
                <a:lnTo>
                  <a:pt x="1313" y="2226"/>
                </a:lnTo>
                <a:lnTo>
                  <a:pt x="1327" y="2270"/>
                </a:lnTo>
                <a:lnTo>
                  <a:pt x="1342" y="2312"/>
                </a:lnTo>
                <a:lnTo>
                  <a:pt x="1342" y="2312"/>
                </a:lnTo>
                <a:lnTo>
                  <a:pt x="1349" y="2326"/>
                </a:lnTo>
                <a:lnTo>
                  <a:pt x="1355" y="2340"/>
                </a:lnTo>
                <a:lnTo>
                  <a:pt x="1361" y="2354"/>
                </a:lnTo>
                <a:lnTo>
                  <a:pt x="1368" y="2368"/>
                </a:lnTo>
                <a:lnTo>
                  <a:pt x="1368" y="2368"/>
                </a:lnTo>
                <a:lnTo>
                  <a:pt x="1371" y="2383"/>
                </a:lnTo>
                <a:lnTo>
                  <a:pt x="1375" y="2399"/>
                </a:lnTo>
                <a:lnTo>
                  <a:pt x="1379" y="2414"/>
                </a:lnTo>
                <a:lnTo>
                  <a:pt x="1383" y="2430"/>
                </a:lnTo>
                <a:lnTo>
                  <a:pt x="1383" y="2430"/>
                </a:lnTo>
                <a:lnTo>
                  <a:pt x="1404" y="2502"/>
                </a:lnTo>
                <a:lnTo>
                  <a:pt x="1426" y="2571"/>
                </a:lnTo>
                <a:lnTo>
                  <a:pt x="1437" y="2606"/>
                </a:lnTo>
                <a:lnTo>
                  <a:pt x="1450" y="2639"/>
                </a:lnTo>
                <a:lnTo>
                  <a:pt x="1464" y="2673"/>
                </a:lnTo>
                <a:lnTo>
                  <a:pt x="1480" y="2705"/>
                </a:lnTo>
                <a:lnTo>
                  <a:pt x="1480" y="2705"/>
                </a:lnTo>
                <a:lnTo>
                  <a:pt x="1488" y="2704"/>
                </a:lnTo>
                <a:lnTo>
                  <a:pt x="1494" y="2704"/>
                </a:lnTo>
                <a:lnTo>
                  <a:pt x="1508" y="2704"/>
                </a:lnTo>
                <a:lnTo>
                  <a:pt x="1521" y="2703"/>
                </a:lnTo>
                <a:lnTo>
                  <a:pt x="1528" y="2703"/>
                </a:lnTo>
                <a:lnTo>
                  <a:pt x="1535" y="2701"/>
                </a:lnTo>
                <a:lnTo>
                  <a:pt x="1535" y="2701"/>
                </a:lnTo>
                <a:lnTo>
                  <a:pt x="1534" y="2694"/>
                </a:lnTo>
                <a:lnTo>
                  <a:pt x="1532" y="2686"/>
                </a:lnTo>
                <a:lnTo>
                  <a:pt x="1525" y="2671"/>
                </a:lnTo>
                <a:lnTo>
                  <a:pt x="1523" y="2664"/>
                </a:lnTo>
                <a:lnTo>
                  <a:pt x="1522" y="2657"/>
                </a:lnTo>
                <a:lnTo>
                  <a:pt x="1522" y="2651"/>
                </a:lnTo>
                <a:lnTo>
                  <a:pt x="1523" y="2649"/>
                </a:lnTo>
                <a:lnTo>
                  <a:pt x="1524" y="2646"/>
                </a:lnTo>
                <a:lnTo>
                  <a:pt x="1524" y="2646"/>
                </a:lnTo>
                <a:lnTo>
                  <a:pt x="1511" y="2619"/>
                </a:lnTo>
                <a:lnTo>
                  <a:pt x="1500" y="2593"/>
                </a:lnTo>
                <a:lnTo>
                  <a:pt x="1500" y="2593"/>
                </a:lnTo>
                <a:lnTo>
                  <a:pt x="1496" y="2584"/>
                </a:lnTo>
                <a:lnTo>
                  <a:pt x="1494" y="2576"/>
                </a:lnTo>
                <a:lnTo>
                  <a:pt x="1493" y="2566"/>
                </a:lnTo>
                <a:lnTo>
                  <a:pt x="1491" y="2558"/>
                </a:lnTo>
                <a:lnTo>
                  <a:pt x="1491" y="2558"/>
                </a:lnTo>
                <a:lnTo>
                  <a:pt x="1486" y="2544"/>
                </a:lnTo>
                <a:lnTo>
                  <a:pt x="1479" y="2531"/>
                </a:lnTo>
                <a:lnTo>
                  <a:pt x="1473" y="2518"/>
                </a:lnTo>
                <a:lnTo>
                  <a:pt x="1467" y="2504"/>
                </a:lnTo>
                <a:lnTo>
                  <a:pt x="1467" y="2504"/>
                </a:lnTo>
                <a:lnTo>
                  <a:pt x="1461" y="2488"/>
                </a:lnTo>
                <a:lnTo>
                  <a:pt x="1456" y="2471"/>
                </a:lnTo>
                <a:lnTo>
                  <a:pt x="1451" y="2453"/>
                </a:lnTo>
                <a:lnTo>
                  <a:pt x="1448" y="2433"/>
                </a:lnTo>
                <a:lnTo>
                  <a:pt x="1448" y="2433"/>
                </a:lnTo>
                <a:lnTo>
                  <a:pt x="1433" y="2402"/>
                </a:lnTo>
                <a:lnTo>
                  <a:pt x="1418" y="2371"/>
                </a:lnTo>
                <a:lnTo>
                  <a:pt x="1403" y="2340"/>
                </a:lnTo>
                <a:lnTo>
                  <a:pt x="1388" y="2308"/>
                </a:lnTo>
                <a:lnTo>
                  <a:pt x="1374" y="2275"/>
                </a:lnTo>
                <a:lnTo>
                  <a:pt x="1363" y="2241"/>
                </a:lnTo>
                <a:lnTo>
                  <a:pt x="1357" y="2223"/>
                </a:lnTo>
                <a:lnTo>
                  <a:pt x="1353" y="2205"/>
                </a:lnTo>
                <a:lnTo>
                  <a:pt x="1350" y="2187"/>
                </a:lnTo>
                <a:lnTo>
                  <a:pt x="1346" y="2169"/>
                </a:lnTo>
                <a:lnTo>
                  <a:pt x="1346" y="2169"/>
                </a:lnTo>
                <a:lnTo>
                  <a:pt x="1285" y="1998"/>
                </a:lnTo>
                <a:lnTo>
                  <a:pt x="1255" y="1913"/>
                </a:lnTo>
                <a:lnTo>
                  <a:pt x="1225" y="1831"/>
                </a:lnTo>
                <a:lnTo>
                  <a:pt x="1225" y="1831"/>
                </a:lnTo>
                <a:lnTo>
                  <a:pt x="1220" y="1819"/>
                </a:lnTo>
                <a:lnTo>
                  <a:pt x="1215" y="1807"/>
                </a:lnTo>
                <a:lnTo>
                  <a:pt x="1204" y="1783"/>
                </a:lnTo>
                <a:lnTo>
                  <a:pt x="1204" y="1783"/>
                </a:lnTo>
                <a:lnTo>
                  <a:pt x="1195" y="1762"/>
                </a:lnTo>
                <a:lnTo>
                  <a:pt x="1187" y="1738"/>
                </a:lnTo>
                <a:lnTo>
                  <a:pt x="1171" y="1690"/>
                </a:lnTo>
                <a:lnTo>
                  <a:pt x="1162" y="1666"/>
                </a:lnTo>
                <a:lnTo>
                  <a:pt x="1154" y="1642"/>
                </a:lnTo>
                <a:lnTo>
                  <a:pt x="1144" y="1620"/>
                </a:lnTo>
                <a:lnTo>
                  <a:pt x="1133" y="1599"/>
                </a:lnTo>
                <a:lnTo>
                  <a:pt x="1133" y="1599"/>
                </a:lnTo>
                <a:lnTo>
                  <a:pt x="1121" y="1571"/>
                </a:lnTo>
                <a:lnTo>
                  <a:pt x="1108" y="1544"/>
                </a:lnTo>
                <a:lnTo>
                  <a:pt x="1097" y="1516"/>
                </a:lnTo>
                <a:lnTo>
                  <a:pt x="1087" y="1487"/>
                </a:lnTo>
                <a:lnTo>
                  <a:pt x="1068" y="1430"/>
                </a:lnTo>
                <a:lnTo>
                  <a:pt x="1058" y="1402"/>
                </a:lnTo>
                <a:lnTo>
                  <a:pt x="1047" y="1374"/>
                </a:lnTo>
                <a:lnTo>
                  <a:pt x="1047" y="1374"/>
                </a:lnTo>
                <a:lnTo>
                  <a:pt x="1036" y="1372"/>
                </a:lnTo>
                <a:lnTo>
                  <a:pt x="1024" y="1369"/>
                </a:lnTo>
                <a:lnTo>
                  <a:pt x="1018" y="1369"/>
                </a:lnTo>
                <a:lnTo>
                  <a:pt x="1011" y="1369"/>
                </a:lnTo>
                <a:lnTo>
                  <a:pt x="1006" y="1371"/>
                </a:lnTo>
                <a:lnTo>
                  <a:pt x="1000" y="1374"/>
                </a:lnTo>
                <a:lnTo>
                  <a:pt x="1000" y="1374"/>
                </a:lnTo>
                <a:close/>
                <a:moveTo>
                  <a:pt x="1068" y="1377"/>
                </a:moveTo>
                <a:lnTo>
                  <a:pt x="1068" y="1377"/>
                </a:lnTo>
                <a:lnTo>
                  <a:pt x="1085" y="1428"/>
                </a:lnTo>
                <a:lnTo>
                  <a:pt x="1104" y="1483"/>
                </a:lnTo>
                <a:lnTo>
                  <a:pt x="1114" y="1510"/>
                </a:lnTo>
                <a:lnTo>
                  <a:pt x="1125" y="1537"/>
                </a:lnTo>
                <a:lnTo>
                  <a:pt x="1137" y="1562"/>
                </a:lnTo>
                <a:lnTo>
                  <a:pt x="1148" y="1586"/>
                </a:lnTo>
                <a:lnTo>
                  <a:pt x="1148" y="1586"/>
                </a:lnTo>
                <a:lnTo>
                  <a:pt x="1183" y="1681"/>
                </a:lnTo>
                <a:lnTo>
                  <a:pt x="1201" y="1727"/>
                </a:lnTo>
                <a:lnTo>
                  <a:pt x="1219" y="1772"/>
                </a:lnTo>
                <a:lnTo>
                  <a:pt x="1219" y="1772"/>
                </a:lnTo>
                <a:lnTo>
                  <a:pt x="1243" y="1829"/>
                </a:lnTo>
                <a:lnTo>
                  <a:pt x="1265" y="1888"/>
                </a:lnTo>
                <a:lnTo>
                  <a:pt x="1285" y="1947"/>
                </a:lnTo>
                <a:lnTo>
                  <a:pt x="1306" y="2007"/>
                </a:lnTo>
                <a:lnTo>
                  <a:pt x="1306" y="2007"/>
                </a:lnTo>
                <a:lnTo>
                  <a:pt x="1329" y="2073"/>
                </a:lnTo>
                <a:lnTo>
                  <a:pt x="1353" y="2139"/>
                </a:lnTo>
                <a:lnTo>
                  <a:pt x="1376" y="2206"/>
                </a:lnTo>
                <a:lnTo>
                  <a:pt x="1387" y="2241"/>
                </a:lnTo>
                <a:lnTo>
                  <a:pt x="1397" y="2275"/>
                </a:lnTo>
                <a:lnTo>
                  <a:pt x="1397" y="2275"/>
                </a:lnTo>
                <a:lnTo>
                  <a:pt x="1405" y="2295"/>
                </a:lnTo>
                <a:lnTo>
                  <a:pt x="1413" y="2317"/>
                </a:lnTo>
                <a:lnTo>
                  <a:pt x="1432" y="2357"/>
                </a:lnTo>
                <a:lnTo>
                  <a:pt x="1472" y="2438"/>
                </a:lnTo>
                <a:lnTo>
                  <a:pt x="1472" y="2438"/>
                </a:lnTo>
                <a:lnTo>
                  <a:pt x="1477" y="2452"/>
                </a:lnTo>
                <a:lnTo>
                  <a:pt x="1481" y="2465"/>
                </a:lnTo>
                <a:lnTo>
                  <a:pt x="1486" y="2479"/>
                </a:lnTo>
                <a:lnTo>
                  <a:pt x="1491" y="2493"/>
                </a:lnTo>
                <a:lnTo>
                  <a:pt x="1491" y="2493"/>
                </a:lnTo>
                <a:lnTo>
                  <a:pt x="1495" y="2501"/>
                </a:lnTo>
                <a:lnTo>
                  <a:pt x="1500" y="2508"/>
                </a:lnTo>
                <a:lnTo>
                  <a:pt x="1504" y="2516"/>
                </a:lnTo>
                <a:lnTo>
                  <a:pt x="1508" y="2523"/>
                </a:lnTo>
                <a:lnTo>
                  <a:pt x="1508" y="2523"/>
                </a:lnTo>
                <a:lnTo>
                  <a:pt x="1513" y="2543"/>
                </a:lnTo>
                <a:lnTo>
                  <a:pt x="1520" y="2562"/>
                </a:lnTo>
                <a:lnTo>
                  <a:pt x="1531" y="2601"/>
                </a:lnTo>
                <a:lnTo>
                  <a:pt x="1537" y="2622"/>
                </a:lnTo>
                <a:lnTo>
                  <a:pt x="1543" y="2641"/>
                </a:lnTo>
                <a:lnTo>
                  <a:pt x="1550" y="2661"/>
                </a:lnTo>
                <a:lnTo>
                  <a:pt x="1558" y="2681"/>
                </a:lnTo>
                <a:lnTo>
                  <a:pt x="1558" y="2681"/>
                </a:lnTo>
                <a:lnTo>
                  <a:pt x="1558" y="2684"/>
                </a:lnTo>
                <a:lnTo>
                  <a:pt x="1558" y="2686"/>
                </a:lnTo>
                <a:lnTo>
                  <a:pt x="1555" y="2690"/>
                </a:lnTo>
                <a:lnTo>
                  <a:pt x="1553" y="2691"/>
                </a:lnTo>
                <a:lnTo>
                  <a:pt x="1553" y="2694"/>
                </a:lnTo>
                <a:lnTo>
                  <a:pt x="1553" y="2695"/>
                </a:lnTo>
                <a:lnTo>
                  <a:pt x="1554" y="2697"/>
                </a:lnTo>
                <a:lnTo>
                  <a:pt x="1554" y="2697"/>
                </a:lnTo>
                <a:lnTo>
                  <a:pt x="1568" y="2694"/>
                </a:lnTo>
                <a:lnTo>
                  <a:pt x="1579" y="2688"/>
                </a:lnTo>
                <a:lnTo>
                  <a:pt x="1584" y="2685"/>
                </a:lnTo>
                <a:lnTo>
                  <a:pt x="1590" y="2681"/>
                </a:lnTo>
                <a:lnTo>
                  <a:pt x="1594" y="2676"/>
                </a:lnTo>
                <a:lnTo>
                  <a:pt x="1597" y="2672"/>
                </a:lnTo>
                <a:lnTo>
                  <a:pt x="1597" y="2672"/>
                </a:lnTo>
                <a:lnTo>
                  <a:pt x="1595" y="2662"/>
                </a:lnTo>
                <a:lnTo>
                  <a:pt x="1592" y="2653"/>
                </a:lnTo>
                <a:lnTo>
                  <a:pt x="1583" y="2634"/>
                </a:lnTo>
                <a:lnTo>
                  <a:pt x="1575" y="2614"/>
                </a:lnTo>
                <a:lnTo>
                  <a:pt x="1567" y="2597"/>
                </a:lnTo>
                <a:lnTo>
                  <a:pt x="1567" y="2597"/>
                </a:lnTo>
                <a:lnTo>
                  <a:pt x="1564" y="2589"/>
                </a:lnTo>
                <a:lnTo>
                  <a:pt x="1562" y="2580"/>
                </a:lnTo>
                <a:lnTo>
                  <a:pt x="1556" y="2562"/>
                </a:lnTo>
                <a:lnTo>
                  <a:pt x="1556" y="2562"/>
                </a:lnTo>
                <a:lnTo>
                  <a:pt x="1521" y="2455"/>
                </a:lnTo>
                <a:lnTo>
                  <a:pt x="1504" y="2402"/>
                </a:lnTo>
                <a:lnTo>
                  <a:pt x="1489" y="2349"/>
                </a:lnTo>
                <a:lnTo>
                  <a:pt x="1489" y="2349"/>
                </a:lnTo>
                <a:lnTo>
                  <a:pt x="1478" y="2312"/>
                </a:lnTo>
                <a:lnTo>
                  <a:pt x="1466" y="2277"/>
                </a:lnTo>
                <a:lnTo>
                  <a:pt x="1441" y="2206"/>
                </a:lnTo>
                <a:lnTo>
                  <a:pt x="1415" y="2137"/>
                </a:lnTo>
                <a:lnTo>
                  <a:pt x="1402" y="2101"/>
                </a:lnTo>
                <a:lnTo>
                  <a:pt x="1390" y="2066"/>
                </a:lnTo>
                <a:lnTo>
                  <a:pt x="1390" y="2066"/>
                </a:lnTo>
                <a:lnTo>
                  <a:pt x="1376" y="2023"/>
                </a:lnTo>
                <a:lnTo>
                  <a:pt x="1361" y="1981"/>
                </a:lnTo>
                <a:lnTo>
                  <a:pt x="1329" y="1899"/>
                </a:lnTo>
                <a:lnTo>
                  <a:pt x="1296" y="1819"/>
                </a:lnTo>
                <a:lnTo>
                  <a:pt x="1265" y="1740"/>
                </a:lnTo>
                <a:lnTo>
                  <a:pt x="1265" y="1740"/>
                </a:lnTo>
                <a:lnTo>
                  <a:pt x="1266" y="1734"/>
                </a:lnTo>
                <a:lnTo>
                  <a:pt x="1266" y="1730"/>
                </a:lnTo>
                <a:lnTo>
                  <a:pt x="1267" y="1727"/>
                </a:lnTo>
                <a:lnTo>
                  <a:pt x="1265" y="1722"/>
                </a:lnTo>
                <a:lnTo>
                  <a:pt x="1265" y="1722"/>
                </a:lnTo>
                <a:lnTo>
                  <a:pt x="1255" y="1693"/>
                </a:lnTo>
                <a:lnTo>
                  <a:pt x="1245" y="1665"/>
                </a:lnTo>
                <a:lnTo>
                  <a:pt x="1220" y="1609"/>
                </a:lnTo>
                <a:lnTo>
                  <a:pt x="1195" y="1554"/>
                </a:lnTo>
                <a:lnTo>
                  <a:pt x="1172" y="1504"/>
                </a:lnTo>
                <a:lnTo>
                  <a:pt x="1172" y="1504"/>
                </a:lnTo>
                <a:lnTo>
                  <a:pt x="1169" y="1487"/>
                </a:lnTo>
                <a:lnTo>
                  <a:pt x="1163" y="1471"/>
                </a:lnTo>
                <a:lnTo>
                  <a:pt x="1158" y="1455"/>
                </a:lnTo>
                <a:lnTo>
                  <a:pt x="1151" y="1440"/>
                </a:lnTo>
                <a:lnTo>
                  <a:pt x="1134" y="1408"/>
                </a:lnTo>
                <a:lnTo>
                  <a:pt x="1126" y="1393"/>
                </a:lnTo>
                <a:lnTo>
                  <a:pt x="1119" y="1377"/>
                </a:lnTo>
                <a:lnTo>
                  <a:pt x="1119" y="1377"/>
                </a:lnTo>
                <a:lnTo>
                  <a:pt x="1111" y="1378"/>
                </a:lnTo>
                <a:lnTo>
                  <a:pt x="1104" y="1378"/>
                </a:lnTo>
                <a:lnTo>
                  <a:pt x="1099" y="1377"/>
                </a:lnTo>
                <a:lnTo>
                  <a:pt x="1094" y="1375"/>
                </a:lnTo>
                <a:lnTo>
                  <a:pt x="1088" y="1374"/>
                </a:lnTo>
                <a:lnTo>
                  <a:pt x="1083" y="1373"/>
                </a:lnTo>
                <a:lnTo>
                  <a:pt x="1076" y="1374"/>
                </a:lnTo>
                <a:lnTo>
                  <a:pt x="1068" y="1377"/>
                </a:lnTo>
                <a:lnTo>
                  <a:pt x="1068" y="1377"/>
                </a:lnTo>
                <a:close/>
                <a:moveTo>
                  <a:pt x="1748" y="1453"/>
                </a:moveTo>
                <a:lnTo>
                  <a:pt x="1748" y="1453"/>
                </a:lnTo>
                <a:lnTo>
                  <a:pt x="1748" y="1450"/>
                </a:lnTo>
                <a:lnTo>
                  <a:pt x="1749" y="1449"/>
                </a:lnTo>
                <a:lnTo>
                  <a:pt x="1750" y="1448"/>
                </a:lnTo>
                <a:lnTo>
                  <a:pt x="1750" y="1446"/>
                </a:lnTo>
                <a:lnTo>
                  <a:pt x="1750" y="1446"/>
                </a:lnTo>
                <a:lnTo>
                  <a:pt x="1747" y="1446"/>
                </a:lnTo>
                <a:lnTo>
                  <a:pt x="1744" y="1446"/>
                </a:lnTo>
                <a:lnTo>
                  <a:pt x="1743" y="1444"/>
                </a:lnTo>
                <a:lnTo>
                  <a:pt x="1742" y="1442"/>
                </a:lnTo>
                <a:lnTo>
                  <a:pt x="1742" y="1442"/>
                </a:lnTo>
                <a:lnTo>
                  <a:pt x="1736" y="1444"/>
                </a:lnTo>
                <a:lnTo>
                  <a:pt x="1731" y="1445"/>
                </a:lnTo>
                <a:lnTo>
                  <a:pt x="1729" y="1444"/>
                </a:lnTo>
                <a:lnTo>
                  <a:pt x="1728" y="1443"/>
                </a:lnTo>
                <a:lnTo>
                  <a:pt x="1728" y="1441"/>
                </a:lnTo>
                <a:lnTo>
                  <a:pt x="1729" y="1438"/>
                </a:lnTo>
                <a:lnTo>
                  <a:pt x="1729" y="1438"/>
                </a:lnTo>
                <a:lnTo>
                  <a:pt x="1724" y="1439"/>
                </a:lnTo>
                <a:lnTo>
                  <a:pt x="1721" y="1439"/>
                </a:lnTo>
                <a:lnTo>
                  <a:pt x="1717" y="1438"/>
                </a:lnTo>
                <a:lnTo>
                  <a:pt x="1712" y="1438"/>
                </a:lnTo>
                <a:lnTo>
                  <a:pt x="1712" y="1438"/>
                </a:lnTo>
                <a:lnTo>
                  <a:pt x="1710" y="1436"/>
                </a:lnTo>
                <a:lnTo>
                  <a:pt x="1709" y="1433"/>
                </a:lnTo>
                <a:lnTo>
                  <a:pt x="1708" y="1429"/>
                </a:lnTo>
                <a:lnTo>
                  <a:pt x="1706" y="1424"/>
                </a:lnTo>
                <a:lnTo>
                  <a:pt x="1705" y="1422"/>
                </a:lnTo>
                <a:lnTo>
                  <a:pt x="1703" y="1420"/>
                </a:lnTo>
                <a:lnTo>
                  <a:pt x="1703" y="1420"/>
                </a:lnTo>
                <a:lnTo>
                  <a:pt x="1700" y="1425"/>
                </a:lnTo>
                <a:lnTo>
                  <a:pt x="1696" y="1428"/>
                </a:lnTo>
                <a:lnTo>
                  <a:pt x="1687" y="1433"/>
                </a:lnTo>
                <a:lnTo>
                  <a:pt x="1684" y="1436"/>
                </a:lnTo>
                <a:lnTo>
                  <a:pt x="1681" y="1440"/>
                </a:lnTo>
                <a:lnTo>
                  <a:pt x="1678" y="1443"/>
                </a:lnTo>
                <a:lnTo>
                  <a:pt x="1677" y="1448"/>
                </a:lnTo>
                <a:lnTo>
                  <a:pt x="1677" y="1448"/>
                </a:lnTo>
                <a:lnTo>
                  <a:pt x="1678" y="1450"/>
                </a:lnTo>
                <a:lnTo>
                  <a:pt x="1679" y="1450"/>
                </a:lnTo>
                <a:lnTo>
                  <a:pt x="1681" y="1448"/>
                </a:lnTo>
                <a:lnTo>
                  <a:pt x="1683" y="1446"/>
                </a:lnTo>
                <a:lnTo>
                  <a:pt x="1684" y="1446"/>
                </a:lnTo>
                <a:lnTo>
                  <a:pt x="1686" y="1446"/>
                </a:lnTo>
                <a:lnTo>
                  <a:pt x="1686" y="1446"/>
                </a:lnTo>
                <a:lnTo>
                  <a:pt x="1686" y="1448"/>
                </a:lnTo>
                <a:lnTo>
                  <a:pt x="1686" y="1450"/>
                </a:lnTo>
                <a:lnTo>
                  <a:pt x="1687" y="1451"/>
                </a:lnTo>
                <a:lnTo>
                  <a:pt x="1689" y="1451"/>
                </a:lnTo>
                <a:lnTo>
                  <a:pt x="1692" y="1453"/>
                </a:lnTo>
                <a:lnTo>
                  <a:pt x="1693" y="1454"/>
                </a:lnTo>
                <a:lnTo>
                  <a:pt x="1694" y="1455"/>
                </a:lnTo>
                <a:lnTo>
                  <a:pt x="1694" y="1455"/>
                </a:lnTo>
                <a:lnTo>
                  <a:pt x="1692" y="1456"/>
                </a:lnTo>
                <a:lnTo>
                  <a:pt x="1691" y="1457"/>
                </a:lnTo>
                <a:lnTo>
                  <a:pt x="1690" y="1460"/>
                </a:lnTo>
                <a:lnTo>
                  <a:pt x="1690" y="1463"/>
                </a:lnTo>
                <a:lnTo>
                  <a:pt x="1690" y="1463"/>
                </a:lnTo>
                <a:lnTo>
                  <a:pt x="1693" y="1465"/>
                </a:lnTo>
                <a:lnTo>
                  <a:pt x="1697" y="1468"/>
                </a:lnTo>
                <a:lnTo>
                  <a:pt x="1703" y="1470"/>
                </a:lnTo>
                <a:lnTo>
                  <a:pt x="1710" y="1471"/>
                </a:lnTo>
                <a:lnTo>
                  <a:pt x="1718" y="1472"/>
                </a:lnTo>
                <a:lnTo>
                  <a:pt x="1725" y="1472"/>
                </a:lnTo>
                <a:lnTo>
                  <a:pt x="1732" y="1474"/>
                </a:lnTo>
                <a:lnTo>
                  <a:pt x="1734" y="1476"/>
                </a:lnTo>
                <a:lnTo>
                  <a:pt x="1737" y="1478"/>
                </a:lnTo>
                <a:lnTo>
                  <a:pt x="1739" y="1480"/>
                </a:lnTo>
                <a:lnTo>
                  <a:pt x="1742" y="1485"/>
                </a:lnTo>
                <a:lnTo>
                  <a:pt x="1742" y="1485"/>
                </a:lnTo>
                <a:lnTo>
                  <a:pt x="1746" y="1481"/>
                </a:lnTo>
                <a:lnTo>
                  <a:pt x="1751" y="1478"/>
                </a:lnTo>
                <a:lnTo>
                  <a:pt x="1759" y="1470"/>
                </a:lnTo>
                <a:lnTo>
                  <a:pt x="1765" y="1460"/>
                </a:lnTo>
                <a:lnTo>
                  <a:pt x="1772" y="1450"/>
                </a:lnTo>
                <a:lnTo>
                  <a:pt x="1772" y="1450"/>
                </a:lnTo>
                <a:lnTo>
                  <a:pt x="1767" y="1450"/>
                </a:lnTo>
                <a:lnTo>
                  <a:pt x="1765" y="1449"/>
                </a:lnTo>
                <a:lnTo>
                  <a:pt x="1765" y="1448"/>
                </a:lnTo>
                <a:lnTo>
                  <a:pt x="1765" y="1448"/>
                </a:lnTo>
                <a:lnTo>
                  <a:pt x="1767" y="1446"/>
                </a:lnTo>
                <a:lnTo>
                  <a:pt x="1770" y="1444"/>
                </a:lnTo>
                <a:lnTo>
                  <a:pt x="1773" y="1441"/>
                </a:lnTo>
                <a:lnTo>
                  <a:pt x="1773" y="1439"/>
                </a:lnTo>
                <a:lnTo>
                  <a:pt x="1772" y="1438"/>
                </a:lnTo>
                <a:lnTo>
                  <a:pt x="1772" y="1438"/>
                </a:lnTo>
                <a:lnTo>
                  <a:pt x="1766" y="1444"/>
                </a:lnTo>
                <a:lnTo>
                  <a:pt x="1761" y="1448"/>
                </a:lnTo>
                <a:lnTo>
                  <a:pt x="1755" y="1450"/>
                </a:lnTo>
                <a:lnTo>
                  <a:pt x="1748" y="1453"/>
                </a:lnTo>
                <a:lnTo>
                  <a:pt x="1748" y="1453"/>
                </a:lnTo>
                <a:close/>
                <a:moveTo>
                  <a:pt x="1759" y="1502"/>
                </a:moveTo>
                <a:lnTo>
                  <a:pt x="1759" y="1502"/>
                </a:lnTo>
                <a:lnTo>
                  <a:pt x="1766" y="1507"/>
                </a:lnTo>
                <a:lnTo>
                  <a:pt x="1775" y="1510"/>
                </a:lnTo>
                <a:lnTo>
                  <a:pt x="1783" y="1511"/>
                </a:lnTo>
                <a:lnTo>
                  <a:pt x="1792" y="1510"/>
                </a:lnTo>
                <a:lnTo>
                  <a:pt x="1799" y="1507"/>
                </a:lnTo>
                <a:lnTo>
                  <a:pt x="1807" y="1503"/>
                </a:lnTo>
                <a:lnTo>
                  <a:pt x="1813" y="1498"/>
                </a:lnTo>
                <a:lnTo>
                  <a:pt x="1819" y="1491"/>
                </a:lnTo>
                <a:lnTo>
                  <a:pt x="1823" y="1484"/>
                </a:lnTo>
                <a:lnTo>
                  <a:pt x="1826" y="1476"/>
                </a:lnTo>
                <a:lnTo>
                  <a:pt x="1827" y="1469"/>
                </a:lnTo>
                <a:lnTo>
                  <a:pt x="1827" y="1461"/>
                </a:lnTo>
                <a:lnTo>
                  <a:pt x="1825" y="1454"/>
                </a:lnTo>
                <a:lnTo>
                  <a:pt x="1821" y="1446"/>
                </a:lnTo>
                <a:lnTo>
                  <a:pt x="1814" y="1441"/>
                </a:lnTo>
                <a:lnTo>
                  <a:pt x="1805" y="1435"/>
                </a:lnTo>
                <a:lnTo>
                  <a:pt x="1805" y="1435"/>
                </a:lnTo>
                <a:lnTo>
                  <a:pt x="1795" y="1454"/>
                </a:lnTo>
                <a:lnTo>
                  <a:pt x="1783" y="1470"/>
                </a:lnTo>
                <a:lnTo>
                  <a:pt x="1759" y="1502"/>
                </a:lnTo>
                <a:lnTo>
                  <a:pt x="1759" y="1502"/>
                </a:lnTo>
                <a:close/>
                <a:moveTo>
                  <a:pt x="1841" y="1489"/>
                </a:moveTo>
                <a:lnTo>
                  <a:pt x="1841" y="1489"/>
                </a:lnTo>
                <a:lnTo>
                  <a:pt x="1826" y="1504"/>
                </a:lnTo>
                <a:lnTo>
                  <a:pt x="1811" y="1520"/>
                </a:lnTo>
                <a:lnTo>
                  <a:pt x="1811" y="1520"/>
                </a:lnTo>
                <a:lnTo>
                  <a:pt x="1820" y="1526"/>
                </a:lnTo>
                <a:lnTo>
                  <a:pt x="1828" y="1534"/>
                </a:lnTo>
                <a:lnTo>
                  <a:pt x="1836" y="1541"/>
                </a:lnTo>
                <a:lnTo>
                  <a:pt x="1843" y="1548"/>
                </a:lnTo>
                <a:lnTo>
                  <a:pt x="1843" y="1548"/>
                </a:lnTo>
                <a:lnTo>
                  <a:pt x="1861" y="1534"/>
                </a:lnTo>
                <a:lnTo>
                  <a:pt x="1865" y="1530"/>
                </a:lnTo>
                <a:lnTo>
                  <a:pt x="1868" y="1525"/>
                </a:lnTo>
                <a:lnTo>
                  <a:pt x="1870" y="1521"/>
                </a:lnTo>
                <a:lnTo>
                  <a:pt x="1871" y="1517"/>
                </a:lnTo>
                <a:lnTo>
                  <a:pt x="1871" y="1517"/>
                </a:lnTo>
                <a:lnTo>
                  <a:pt x="1867" y="1516"/>
                </a:lnTo>
                <a:lnTo>
                  <a:pt x="1864" y="1513"/>
                </a:lnTo>
                <a:lnTo>
                  <a:pt x="1857" y="1504"/>
                </a:lnTo>
                <a:lnTo>
                  <a:pt x="1854" y="1499"/>
                </a:lnTo>
                <a:lnTo>
                  <a:pt x="1851" y="1494"/>
                </a:lnTo>
                <a:lnTo>
                  <a:pt x="1846" y="1491"/>
                </a:lnTo>
                <a:lnTo>
                  <a:pt x="1841" y="1489"/>
                </a:lnTo>
                <a:lnTo>
                  <a:pt x="1841" y="1489"/>
                </a:lnTo>
                <a:close/>
                <a:moveTo>
                  <a:pt x="1427" y="1522"/>
                </a:moveTo>
                <a:lnTo>
                  <a:pt x="1427" y="1522"/>
                </a:lnTo>
                <a:lnTo>
                  <a:pt x="1427" y="1529"/>
                </a:lnTo>
                <a:lnTo>
                  <a:pt x="1428" y="1533"/>
                </a:lnTo>
                <a:lnTo>
                  <a:pt x="1429" y="1537"/>
                </a:lnTo>
                <a:lnTo>
                  <a:pt x="1429" y="1541"/>
                </a:lnTo>
                <a:lnTo>
                  <a:pt x="1429" y="1541"/>
                </a:lnTo>
                <a:lnTo>
                  <a:pt x="1426" y="1546"/>
                </a:lnTo>
                <a:lnTo>
                  <a:pt x="1422" y="1549"/>
                </a:lnTo>
                <a:lnTo>
                  <a:pt x="1417" y="1550"/>
                </a:lnTo>
                <a:lnTo>
                  <a:pt x="1413" y="1551"/>
                </a:lnTo>
                <a:lnTo>
                  <a:pt x="1407" y="1551"/>
                </a:lnTo>
                <a:lnTo>
                  <a:pt x="1402" y="1550"/>
                </a:lnTo>
                <a:lnTo>
                  <a:pt x="1396" y="1548"/>
                </a:lnTo>
                <a:lnTo>
                  <a:pt x="1390" y="1546"/>
                </a:lnTo>
                <a:lnTo>
                  <a:pt x="1390" y="1546"/>
                </a:lnTo>
                <a:lnTo>
                  <a:pt x="1388" y="1550"/>
                </a:lnTo>
                <a:lnTo>
                  <a:pt x="1385" y="1554"/>
                </a:lnTo>
                <a:lnTo>
                  <a:pt x="1379" y="1561"/>
                </a:lnTo>
                <a:lnTo>
                  <a:pt x="1376" y="1564"/>
                </a:lnTo>
                <a:lnTo>
                  <a:pt x="1373" y="1568"/>
                </a:lnTo>
                <a:lnTo>
                  <a:pt x="1372" y="1574"/>
                </a:lnTo>
                <a:lnTo>
                  <a:pt x="1372" y="1580"/>
                </a:lnTo>
                <a:lnTo>
                  <a:pt x="1372" y="1580"/>
                </a:lnTo>
                <a:lnTo>
                  <a:pt x="1379" y="1582"/>
                </a:lnTo>
                <a:lnTo>
                  <a:pt x="1385" y="1584"/>
                </a:lnTo>
                <a:lnTo>
                  <a:pt x="1392" y="1584"/>
                </a:lnTo>
                <a:lnTo>
                  <a:pt x="1399" y="1584"/>
                </a:lnTo>
                <a:lnTo>
                  <a:pt x="1405" y="1583"/>
                </a:lnTo>
                <a:lnTo>
                  <a:pt x="1412" y="1581"/>
                </a:lnTo>
                <a:lnTo>
                  <a:pt x="1424" y="1577"/>
                </a:lnTo>
                <a:lnTo>
                  <a:pt x="1434" y="1569"/>
                </a:lnTo>
                <a:lnTo>
                  <a:pt x="1444" y="1562"/>
                </a:lnTo>
                <a:lnTo>
                  <a:pt x="1454" y="1552"/>
                </a:lnTo>
                <a:lnTo>
                  <a:pt x="1461" y="1544"/>
                </a:lnTo>
                <a:lnTo>
                  <a:pt x="1461" y="1544"/>
                </a:lnTo>
                <a:lnTo>
                  <a:pt x="1461" y="1540"/>
                </a:lnTo>
                <a:lnTo>
                  <a:pt x="1460" y="1538"/>
                </a:lnTo>
                <a:lnTo>
                  <a:pt x="1457" y="1533"/>
                </a:lnTo>
                <a:lnTo>
                  <a:pt x="1455" y="1532"/>
                </a:lnTo>
                <a:lnTo>
                  <a:pt x="1454" y="1530"/>
                </a:lnTo>
                <a:lnTo>
                  <a:pt x="1454" y="1528"/>
                </a:lnTo>
                <a:lnTo>
                  <a:pt x="1455" y="1524"/>
                </a:lnTo>
                <a:lnTo>
                  <a:pt x="1455" y="1524"/>
                </a:lnTo>
                <a:lnTo>
                  <a:pt x="1447" y="1523"/>
                </a:lnTo>
                <a:lnTo>
                  <a:pt x="1442" y="1522"/>
                </a:lnTo>
                <a:lnTo>
                  <a:pt x="1435" y="1522"/>
                </a:lnTo>
                <a:lnTo>
                  <a:pt x="1427" y="1522"/>
                </a:lnTo>
                <a:lnTo>
                  <a:pt x="1427" y="1522"/>
                </a:lnTo>
                <a:close/>
                <a:moveTo>
                  <a:pt x="1856" y="1571"/>
                </a:moveTo>
                <a:lnTo>
                  <a:pt x="1856" y="1571"/>
                </a:lnTo>
                <a:lnTo>
                  <a:pt x="1859" y="1576"/>
                </a:lnTo>
                <a:lnTo>
                  <a:pt x="1865" y="1579"/>
                </a:lnTo>
                <a:lnTo>
                  <a:pt x="1870" y="1581"/>
                </a:lnTo>
                <a:lnTo>
                  <a:pt x="1873" y="1581"/>
                </a:lnTo>
                <a:lnTo>
                  <a:pt x="1875" y="1580"/>
                </a:lnTo>
                <a:lnTo>
                  <a:pt x="1875" y="1580"/>
                </a:lnTo>
                <a:lnTo>
                  <a:pt x="1883" y="1568"/>
                </a:lnTo>
                <a:lnTo>
                  <a:pt x="1891" y="1553"/>
                </a:lnTo>
                <a:lnTo>
                  <a:pt x="1896" y="1546"/>
                </a:lnTo>
                <a:lnTo>
                  <a:pt x="1899" y="1537"/>
                </a:lnTo>
                <a:lnTo>
                  <a:pt x="1900" y="1529"/>
                </a:lnTo>
                <a:lnTo>
                  <a:pt x="1901" y="1520"/>
                </a:lnTo>
                <a:lnTo>
                  <a:pt x="1901" y="1520"/>
                </a:lnTo>
                <a:lnTo>
                  <a:pt x="1887" y="1532"/>
                </a:lnTo>
                <a:lnTo>
                  <a:pt x="1874" y="1545"/>
                </a:lnTo>
                <a:lnTo>
                  <a:pt x="1868" y="1551"/>
                </a:lnTo>
                <a:lnTo>
                  <a:pt x="1864" y="1557"/>
                </a:lnTo>
                <a:lnTo>
                  <a:pt x="1859" y="1564"/>
                </a:lnTo>
                <a:lnTo>
                  <a:pt x="1856" y="1571"/>
                </a:lnTo>
                <a:lnTo>
                  <a:pt x="1856" y="1571"/>
                </a:lnTo>
                <a:close/>
                <a:moveTo>
                  <a:pt x="2102" y="1535"/>
                </a:moveTo>
                <a:lnTo>
                  <a:pt x="2102" y="1535"/>
                </a:lnTo>
                <a:lnTo>
                  <a:pt x="2099" y="1533"/>
                </a:lnTo>
                <a:lnTo>
                  <a:pt x="2098" y="1531"/>
                </a:lnTo>
                <a:lnTo>
                  <a:pt x="2094" y="1524"/>
                </a:lnTo>
                <a:lnTo>
                  <a:pt x="2094" y="1524"/>
                </a:lnTo>
                <a:lnTo>
                  <a:pt x="2093" y="1526"/>
                </a:lnTo>
                <a:lnTo>
                  <a:pt x="2093" y="1529"/>
                </a:lnTo>
                <a:lnTo>
                  <a:pt x="2095" y="1533"/>
                </a:lnTo>
                <a:lnTo>
                  <a:pt x="2097" y="1535"/>
                </a:lnTo>
                <a:lnTo>
                  <a:pt x="2099" y="1536"/>
                </a:lnTo>
                <a:lnTo>
                  <a:pt x="2100" y="1537"/>
                </a:lnTo>
                <a:lnTo>
                  <a:pt x="2102" y="1535"/>
                </a:lnTo>
                <a:lnTo>
                  <a:pt x="2102" y="1535"/>
                </a:lnTo>
                <a:close/>
                <a:moveTo>
                  <a:pt x="2051" y="1539"/>
                </a:moveTo>
                <a:lnTo>
                  <a:pt x="2051" y="1539"/>
                </a:lnTo>
                <a:lnTo>
                  <a:pt x="2054" y="1547"/>
                </a:lnTo>
                <a:lnTo>
                  <a:pt x="2056" y="1554"/>
                </a:lnTo>
                <a:lnTo>
                  <a:pt x="2058" y="1557"/>
                </a:lnTo>
                <a:lnTo>
                  <a:pt x="2061" y="1560"/>
                </a:lnTo>
                <a:lnTo>
                  <a:pt x="2063" y="1562"/>
                </a:lnTo>
                <a:lnTo>
                  <a:pt x="2066" y="1563"/>
                </a:lnTo>
                <a:lnTo>
                  <a:pt x="2066" y="1563"/>
                </a:lnTo>
                <a:lnTo>
                  <a:pt x="2069" y="1562"/>
                </a:lnTo>
                <a:lnTo>
                  <a:pt x="2072" y="1560"/>
                </a:lnTo>
                <a:lnTo>
                  <a:pt x="2077" y="1555"/>
                </a:lnTo>
                <a:lnTo>
                  <a:pt x="2082" y="1551"/>
                </a:lnTo>
                <a:lnTo>
                  <a:pt x="2084" y="1550"/>
                </a:lnTo>
                <a:lnTo>
                  <a:pt x="2087" y="1548"/>
                </a:lnTo>
                <a:lnTo>
                  <a:pt x="2087" y="1548"/>
                </a:lnTo>
                <a:lnTo>
                  <a:pt x="2085" y="1541"/>
                </a:lnTo>
                <a:lnTo>
                  <a:pt x="2082" y="1537"/>
                </a:lnTo>
                <a:lnTo>
                  <a:pt x="2079" y="1534"/>
                </a:lnTo>
                <a:lnTo>
                  <a:pt x="2075" y="1534"/>
                </a:lnTo>
                <a:lnTo>
                  <a:pt x="2069" y="1535"/>
                </a:lnTo>
                <a:lnTo>
                  <a:pt x="2064" y="1536"/>
                </a:lnTo>
                <a:lnTo>
                  <a:pt x="2051" y="1539"/>
                </a:lnTo>
                <a:lnTo>
                  <a:pt x="2051" y="1539"/>
                </a:lnTo>
                <a:close/>
                <a:moveTo>
                  <a:pt x="2040" y="1576"/>
                </a:moveTo>
                <a:lnTo>
                  <a:pt x="2040" y="1576"/>
                </a:lnTo>
                <a:lnTo>
                  <a:pt x="2041" y="1570"/>
                </a:lnTo>
                <a:lnTo>
                  <a:pt x="2041" y="1564"/>
                </a:lnTo>
                <a:lnTo>
                  <a:pt x="2039" y="1559"/>
                </a:lnTo>
                <a:lnTo>
                  <a:pt x="2037" y="1553"/>
                </a:lnTo>
                <a:lnTo>
                  <a:pt x="2032" y="1542"/>
                </a:lnTo>
                <a:lnTo>
                  <a:pt x="2026" y="1533"/>
                </a:lnTo>
                <a:lnTo>
                  <a:pt x="2026" y="1533"/>
                </a:lnTo>
                <a:lnTo>
                  <a:pt x="2025" y="1546"/>
                </a:lnTo>
                <a:lnTo>
                  <a:pt x="2025" y="1552"/>
                </a:lnTo>
                <a:lnTo>
                  <a:pt x="2026" y="1560"/>
                </a:lnTo>
                <a:lnTo>
                  <a:pt x="2027" y="1566"/>
                </a:lnTo>
                <a:lnTo>
                  <a:pt x="2031" y="1570"/>
                </a:lnTo>
                <a:lnTo>
                  <a:pt x="2035" y="1575"/>
                </a:lnTo>
                <a:lnTo>
                  <a:pt x="2037" y="1576"/>
                </a:lnTo>
                <a:lnTo>
                  <a:pt x="2040" y="1576"/>
                </a:lnTo>
                <a:lnTo>
                  <a:pt x="2040" y="1576"/>
                </a:lnTo>
                <a:close/>
                <a:moveTo>
                  <a:pt x="1954" y="1548"/>
                </a:moveTo>
                <a:lnTo>
                  <a:pt x="1954" y="1548"/>
                </a:lnTo>
                <a:lnTo>
                  <a:pt x="1954" y="1557"/>
                </a:lnTo>
                <a:lnTo>
                  <a:pt x="1951" y="1568"/>
                </a:lnTo>
                <a:lnTo>
                  <a:pt x="1946" y="1589"/>
                </a:lnTo>
                <a:lnTo>
                  <a:pt x="1945" y="1597"/>
                </a:lnTo>
                <a:lnTo>
                  <a:pt x="1945" y="1602"/>
                </a:lnTo>
                <a:lnTo>
                  <a:pt x="1946" y="1607"/>
                </a:lnTo>
                <a:lnTo>
                  <a:pt x="1947" y="1610"/>
                </a:lnTo>
                <a:lnTo>
                  <a:pt x="1950" y="1614"/>
                </a:lnTo>
                <a:lnTo>
                  <a:pt x="1954" y="1617"/>
                </a:lnTo>
                <a:lnTo>
                  <a:pt x="1958" y="1621"/>
                </a:lnTo>
                <a:lnTo>
                  <a:pt x="1958" y="1621"/>
                </a:lnTo>
                <a:lnTo>
                  <a:pt x="1961" y="1616"/>
                </a:lnTo>
                <a:lnTo>
                  <a:pt x="1963" y="1613"/>
                </a:lnTo>
                <a:lnTo>
                  <a:pt x="1966" y="1605"/>
                </a:lnTo>
                <a:lnTo>
                  <a:pt x="1966" y="1596"/>
                </a:lnTo>
                <a:lnTo>
                  <a:pt x="1965" y="1586"/>
                </a:lnTo>
                <a:lnTo>
                  <a:pt x="1963" y="1578"/>
                </a:lnTo>
                <a:lnTo>
                  <a:pt x="1960" y="1568"/>
                </a:lnTo>
                <a:lnTo>
                  <a:pt x="1954" y="1548"/>
                </a:lnTo>
                <a:lnTo>
                  <a:pt x="1954" y="1548"/>
                </a:lnTo>
                <a:close/>
                <a:moveTo>
                  <a:pt x="1901" y="1586"/>
                </a:moveTo>
                <a:lnTo>
                  <a:pt x="1901" y="1586"/>
                </a:lnTo>
                <a:lnTo>
                  <a:pt x="1906" y="1590"/>
                </a:lnTo>
                <a:lnTo>
                  <a:pt x="1912" y="1592"/>
                </a:lnTo>
                <a:lnTo>
                  <a:pt x="1926" y="1595"/>
                </a:lnTo>
                <a:lnTo>
                  <a:pt x="1926" y="1595"/>
                </a:lnTo>
                <a:lnTo>
                  <a:pt x="1928" y="1586"/>
                </a:lnTo>
                <a:lnTo>
                  <a:pt x="1928" y="1578"/>
                </a:lnTo>
                <a:lnTo>
                  <a:pt x="1929" y="1570"/>
                </a:lnTo>
                <a:lnTo>
                  <a:pt x="1932" y="1561"/>
                </a:lnTo>
                <a:lnTo>
                  <a:pt x="1932" y="1561"/>
                </a:lnTo>
                <a:lnTo>
                  <a:pt x="1930" y="1560"/>
                </a:lnTo>
                <a:lnTo>
                  <a:pt x="1928" y="1559"/>
                </a:lnTo>
                <a:lnTo>
                  <a:pt x="1926" y="1555"/>
                </a:lnTo>
                <a:lnTo>
                  <a:pt x="1922" y="1552"/>
                </a:lnTo>
                <a:lnTo>
                  <a:pt x="1920" y="1551"/>
                </a:lnTo>
                <a:lnTo>
                  <a:pt x="1917" y="1550"/>
                </a:lnTo>
                <a:lnTo>
                  <a:pt x="1917" y="1550"/>
                </a:lnTo>
                <a:lnTo>
                  <a:pt x="1916" y="1555"/>
                </a:lnTo>
                <a:lnTo>
                  <a:pt x="1913" y="1560"/>
                </a:lnTo>
                <a:lnTo>
                  <a:pt x="1908" y="1567"/>
                </a:lnTo>
                <a:lnTo>
                  <a:pt x="1904" y="1570"/>
                </a:lnTo>
                <a:lnTo>
                  <a:pt x="1902" y="1575"/>
                </a:lnTo>
                <a:lnTo>
                  <a:pt x="1901" y="1580"/>
                </a:lnTo>
                <a:lnTo>
                  <a:pt x="1901" y="1586"/>
                </a:lnTo>
                <a:lnTo>
                  <a:pt x="1901" y="1586"/>
                </a:lnTo>
                <a:close/>
                <a:moveTo>
                  <a:pt x="1374" y="1616"/>
                </a:moveTo>
                <a:lnTo>
                  <a:pt x="1374" y="1616"/>
                </a:lnTo>
                <a:lnTo>
                  <a:pt x="1383" y="1620"/>
                </a:lnTo>
                <a:lnTo>
                  <a:pt x="1392" y="1622"/>
                </a:lnTo>
                <a:lnTo>
                  <a:pt x="1401" y="1623"/>
                </a:lnTo>
                <a:lnTo>
                  <a:pt x="1410" y="1623"/>
                </a:lnTo>
                <a:lnTo>
                  <a:pt x="1418" y="1622"/>
                </a:lnTo>
                <a:lnTo>
                  <a:pt x="1426" y="1619"/>
                </a:lnTo>
                <a:lnTo>
                  <a:pt x="1433" y="1615"/>
                </a:lnTo>
                <a:lnTo>
                  <a:pt x="1440" y="1612"/>
                </a:lnTo>
                <a:lnTo>
                  <a:pt x="1452" y="1602"/>
                </a:lnTo>
                <a:lnTo>
                  <a:pt x="1464" y="1591"/>
                </a:lnTo>
                <a:lnTo>
                  <a:pt x="1475" y="1579"/>
                </a:lnTo>
                <a:lnTo>
                  <a:pt x="1485" y="1567"/>
                </a:lnTo>
                <a:lnTo>
                  <a:pt x="1485" y="1567"/>
                </a:lnTo>
                <a:lnTo>
                  <a:pt x="1484" y="1565"/>
                </a:lnTo>
                <a:lnTo>
                  <a:pt x="1482" y="1563"/>
                </a:lnTo>
                <a:lnTo>
                  <a:pt x="1484" y="1559"/>
                </a:lnTo>
                <a:lnTo>
                  <a:pt x="1484" y="1554"/>
                </a:lnTo>
                <a:lnTo>
                  <a:pt x="1482" y="1553"/>
                </a:lnTo>
                <a:lnTo>
                  <a:pt x="1480" y="1552"/>
                </a:lnTo>
                <a:lnTo>
                  <a:pt x="1480" y="1552"/>
                </a:lnTo>
                <a:lnTo>
                  <a:pt x="1469" y="1564"/>
                </a:lnTo>
                <a:lnTo>
                  <a:pt x="1457" y="1575"/>
                </a:lnTo>
                <a:lnTo>
                  <a:pt x="1433" y="1595"/>
                </a:lnTo>
                <a:lnTo>
                  <a:pt x="1433" y="1595"/>
                </a:lnTo>
                <a:lnTo>
                  <a:pt x="1412" y="1599"/>
                </a:lnTo>
                <a:lnTo>
                  <a:pt x="1392" y="1604"/>
                </a:lnTo>
                <a:lnTo>
                  <a:pt x="1384" y="1604"/>
                </a:lnTo>
                <a:lnTo>
                  <a:pt x="1375" y="1604"/>
                </a:lnTo>
                <a:lnTo>
                  <a:pt x="1368" y="1602"/>
                </a:lnTo>
                <a:lnTo>
                  <a:pt x="1361" y="1599"/>
                </a:lnTo>
                <a:lnTo>
                  <a:pt x="1361" y="1599"/>
                </a:lnTo>
                <a:lnTo>
                  <a:pt x="1364" y="1600"/>
                </a:lnTo>
                <a:lnTo>
                  <a:pt x="1366" y="1602"/>
                </a:lnTo>
                <a:lnTo>
                  <a:pt x="1368" y="1607"/>
                </a:lnTo>
                <a:lnTo>
                  <a:pt x="1371" y="1612"/>
                </a:lnTo>
                <a:lnTo>
                  <a:pt x="1374" y="1616"/>
                </a:lnTo>
                <a:lnTo>
                  <a:pt x="1374" y="1616"/>
                </a:lnTo>
                <a:close/>
                <a:moveTo>
                  <a:pt x="1977" y="1561"/>
                </a:moveTo>
                <a:lnTo>
                  <a:pt x="1977" y="1561"/>
                </a:lnTo>
                <a:lnTo>
                  <a:pt x="1979" y="1564"/>
                </a:lnTo>
                <a:lnTo>
                  <a:pt x="1980" y="1568"/>
                </a:lnTo>
                <a:lnTo>
                  <a:pt x="1981" y="1572"/>
                </a:lnTo>
                <a:lnTo>
                  <a:pt x="1984" y="1576"/>
                </a:lnTo>
                <a:lnTo>
                  <a:pt x="1984" y="1576"/>
                </a:lnTo>
                <a:lnTo>
                  <a:pt x="1992" y="1576"/>
                </a:lnTo>
                <a:lnTo>
                  <a:pt x="1999" y="1575"/>
                </a:lnTo>
                <a:lnTo>
                  <a:pt x="2011" y="1569"/>
                </a:lnTo>
                <a:lnTo>
                  <a:pt x="2011" y="1569"/>
                </a:lnTo>
                <a:lnTo>
                  <a:pt x="2011" y="1564"/>
                </a:lnTo>
                <a:lnTo>
                  <a:pt x="2009" y="1560"/>
                </a:lnTo>
                <a:lnTo>
                  <a:pt x="2005" y="1552"/>
                </a:lnTo>
                <a:lnTo>
                  <a:pt x="2005" y="1552"/>
                </a:lnTo>
                <a:lnTo>
                  <a:pt x="1996" y="1553"/>
                </a:lnTo>
                <a:lnTo>
                  <a:pt x="1989" y="1553"/>
                </a:lnTo>
                <a:lnTo>
                  <a:pt x="1986" y="1554"/>
                </a:lnTo>
                <a:lnTo>
                  <a:pt x="1982" y="1555"/>
                </a:lnTo>
                <a:lnTo>
                  <a:pt x="1979" y="1557"/>
                </a:lnTo>
                <a:lnTo>
                  <a:pt x="1977" y="1561"/>
                </a:lnTo>
                <a:lnTo>
                  <a:pt x="1977" y="1561"/>
                </a:lnTo>
                <a:close/>
                <a:moveTo>
                  <a:pt x="1476" y="1627"/>
                </a:moveTo>
                <a:lnTo>
                  <a:pt x="1476" y="1627"/>
                </a:lnTo>
                <a:lnTo>
                  <a:pt x="1474" y="1626"/>
                </a:lnTo>
                <a:lnTo>
                  <a:pt x="1473" y="1624"/>
                </a:lnTo>
                <a:lnTo>
                  <a:pt x="1472" y="1619"/>
                </a:lnTo>
                <a:lnTo>
                  <a:pt x="1471" y="1614"/>
                </a:lnTo>
                <a:lnTo>
                  <a:pt x="1470" y="1613"/>
                </a:lnTo>
                <a:lnTo>
                  <a:pt x="1467" y="1612"/>
                </a:lnTo>
                <a:lnTo>
                  <a:pt x="1467" y="1612"/>
                </a:lnTo>
                <a:lnTo>
                  <a:pt x="1463" y="1616"/>
                </a:lnTo>
                <a:lnTo>
                  <a:pt x="1460" y="1621"/>
                </a:lnTo>
                <a:lnTo>
                  <a:pt x="1460" y="1625"/>
                </a:lnTo>
                <a:lnTo>
                  <a:pt x="1461" y="1629"/>
                </a:lnTo>
                <a:lnTo>
                  <a:pt x="1463" y="1631"/>
                </a:lnTo>
                <a:lnTo>
                  <a:pt x="1466" y="1632"/>
                </a:lnTo>
                <a:lnTo>
                  <a:pt x="1471" y="1631"/>
                </a:lnTo>
                <a:lnTo>
                  <a:pt x="1476" y="1627"/>
                </a:lnTo>
                <a:lnTo>
                  <a:pt x="1476" y="1627"/>
                </a:lnTo>
                <a:close/>
                <a:moveTo>
                  <a:pt x="1151" y="2298"/>
                </a:moveTo>
                <a:lnTo>
                  <a:pt x="1151" y="2298"/>
                </a:lnTo>
                <a:lnTo>
                  <a:pt x="1153" y="2298"/>
                </a:lnTo>
                <a:lnTo>
                  <a:pt x="1153" y="2301"/>
                </a:lnTo>
                <a:lnTo>
                  <a:pt x="1153" y="2301"/>
                </a:lnTo>
                <a:lnTo>
                  <a:pt x="1147" y="2297"/>
                </a:lnTo>
                <a:lnTo>
                  <a:pt x="1142" y="2297"/>
                </a:lnTo>
                <a:lnTo>
                  <a:pt x="1137" y="2297"/>
                </a:lnTo>
                <a:lnTo>
                  <a:pt x="1131" y="2297"/>
                </a:lnTo>
                <a:lnTo>
                  <a:pt x="1119" y="2299"/>
                </a:lnTo>
                <a:lnTo>
                  <a:pt x="1107" y="2303"/>
                </a:lnTo>
                <a:lnTo>
                  <a:pt x="1107" y="2303"/>
                </a:lnTo>
                <a:lnTo>
                  <a:pt x="1094" y="2303"/>
                </a:lnTo>
                <a:lnTo>
                  <a:pt x="1082" y="2304"/>
                </a:lnTo>
                <a:lnTo>
                  <a:pt x="1058" y="2303"/>
                </a:lnTo>
                <a:lnTo>
                  <a:pt x="1035" y="2303"/>
                </a:lnTo>
                <a:lnTo>
                  <a:pt x="1012" y="2303"/>
                </a:lnTo>
                <a:lnTo>
                  <a:pt x="1012" y="2303"/>
                </a:lnTo>
                <a:lnTo>
                  <a:pt x="886" y="2307"/>
                </a:lnTo>
                <a:lnTo>
                  <a:pt x="760" y="2310"/>
                </a:lnTo>
                <a:lnTo>
                  <a:pt x="760" y="2310"/>
                </a:lnTo>
                <a:lnTo>
                  <a:pt x="714" y="2311"/>
                </a:lnTo>
                <a:lnTo>
                  <a:pt x="669" y="2311"/>
                </a:lnTo>
                <a:lnTo>
                  <a:pt x="625" y="2309"/>
                </a:lnTo>
                <a:lnTo>
                  <a:pt x="586" y="2306"/>
                </a:lnTo>
                <a:lnTo>
                  <a:pt x="586" y="2306"/>
                </a:lnTo>
                <a:lnTo>
                  <a:pt x="588" y="2309"/>
                </a:lnTo>
                <a:lnTo>
                  <a:pt x="592" y="2311"/>
                </a:lnTo>
                <a:lnTo>
                  <a:pt x="600" y="2314"/>
                </a:lnTo>
                <a:lnTo>
                  <a:pt x="612" y="2318"/>
                </a:lnTo>
                <a:lnTo>
                  <a:pt x="624" y="2319"/>
                </a:lnTo>
                <a:lnTo>
                  <a:pt x="643" y="2322"/>
                </a:lnTo>
                <a:lnTo>
                  <a:pt x="645" y="2322"/>
                </a:lnTo>
                <a:lnTo>
                  <a:pt x="646" y="2323"/>
                </a:lnTo>
                <a:lnTo>
                  <a:pt x="645" y="2324"/>
                </a:lnTo>
                <a:lnTo>
                  <a:pt x="643" y="2325"/>
                </a:lnTo>
                <a:lnTo>
                  <a:pt x="643" y="2325"/>
                </a:lnTo>
                <a:lnTo>
                  <a:pt x="665" y="2326"/>
                </a:lnTo>
                <a:lnTo>
                  <a:pt x="689" y="2329"/>
                </a:lnTo>
                <a:lnTo>
                  <a:pt x="738" y="2336"/>
                </a:lnTo>
                <a:lnTo>
                  <a:pt x="738" y="2336"/>
                </a:lnTo>
                <a:lnTo>
                  <a:pt x="735" y="2338"/>
                </a:lnTo>
                <a:lnTo>
                  <a:pt x="730" y="2339"/>
                </a:lnTo>
                <a:lnTo>
                  <a:pt x="720" y="2338"/>
                </a:lnTo>
                <a:lnTo>
                  <a:pt x="712" y="2337"/>
                </a:lnTo>
                <a:lnTo>
                  <a:pt x="707" y="2338"/>
                </a:lnTo>
                <a:lnTo>
                  <a:pt x="705" y="2340"/>
                </a:lnTo>
                <a:lnTo>
                  <a:pt x="705" y="2340"/>
                </a:lnTo>
                <a:lnTo>
                  <a:pt x="709" y="2342"/>
                </a:lnTo>
                <a:lnTo>
                  <a:pt x="715" y="2344"/>
                </a:lnTo>
                <a:lnTo>
                  <a:pt x="721" y="2344"/>
                </a:lnTo>
                <a:lnTo>
                  <a:pt x="723" y="2344"/>
                </a:lnTo>
                <a:lnTo>
                  <a:pt x="727" y="2342"/>
                </a:lnTo>
                <a:lnTo>
                  <a:pt x="727" y="2342"/>
                </a:lnTo>
                <a:lnTo>
                  <a:pt x="727" y="2347"/>
                </a:lnTo>
                <a:lnTo>
                  <a:pt x="729" y="2349"/>
                </a:lnTo>
                <a:lnTo>
                  <a:pt x="729" y="2349"/>
                </a:lnTo>
                <a:lnTo>
                  <a:pt x="750" y="2352"/>
                </a:lnTo>
                <a:lnTo>
                  <a:pt x="771" y="2353"/>
                </a:lnTo>
                <a:lnTo>
                  <a:pt x="793" y="2354"/>
                </a:lnTo>
                <a:lnTo>
                  <a:pt x="813" y="2355"/>
                </a:lnTo>
                <a:lnTo>
                  <a:pt x="855" y="2354"/>
                </a:lnTo>
                <a:lnTo>
                  <a:pt x="898" y="2353"/>
                </a:lnTo>
                <a:lnTo>
                  <a:pt x="898" y="2353"/>
                </a:lnTo>
                <a:lnTo>
                  <a:pt x="897" y="2355"/>
                </a:lnTo>
                <a:lnTo>
                  <a:pt x="897" y="2356"/>
                </a:lnTo>
                <a:lnTo>
                  <a:pt x="898" y="2356"/>
                </a:lnTo>
                <a:lnTo>
                  <a:pt x="901" y="2357"/>
                </a:lnTo>
                <a:lnTo>
                  <a:pt x="906" y="2357"/>
                </a:lnTo>
                <a:lnTo>
                  <a:pt x="911" y="2355"/>
                </a:lnTo>
                <a:lnTo>
                  <a:pt x="911" y="2355"/>
                </a:lnTo>
                <a:lnTo>
                  <a:pt x="907" y="2354"/>
                </a:lnTo>
                <a:lnTo>
                  <a:pt x="907" y="2353"/>
                </a:lnTo>
                <a:lnTo>
                  <a:pt x="909" y="2352"/>
                </a:lnTo>
                <a:lnTo>
                  <a:pt x="913" y="2351"/>
                </a:lnTo>
                <a:lnTo>
                  <a:pt x="919" y="2350"/>
                </a:lnTo>
                <a:lnTo>
                  <a:pt x="934" y="2348"/>
                </a:lnTo>
                <a:lnTo>
                  <a:pt x="947" y="2344"/>
                </a:lnTo>
                <a:lnTo>
                  <a:pt x="947" y="2344"/>
                </a:lnTo>
                <a:lnTo>
                  <a:pt x="945" y="2349"/>
                </a:lnTo>
                <a:lnTo>
                  <a:pt x="945" y="2350"/>
                </a:lnTo>
                <a:lnTo>
                  <a:pt x="947" y="2351"/>
                </a:lnTo>
                <a:lnTo>
                  <a:pt x="947" y="2351"/>
                </a:lnTo>
                <a:lnTo>
                  <a:pt x="948" y="2350"/>
                </a:lnTo>
                <a:lnTo>
                  <a:pt x="950" y="2349"/>
                </a:lnTo>
                <a:lnTo>
                  <a:pt x="956" y="2350"/>
                </a:lnTo>
                <a:lnTo>
                  <a:pt x="960" y="2351"/>
                </a:lnTo>
                <a:lnTo>
                  <a:pt x="963" y="2352"/>
                </a:lnTo>
                <a:lnTo>
                  <a:pt x="966" y="2351"/>
                </a:lnTo>
                <a:lnTo>
                  <a:pt x="966" y="2351"/>
                </a:lnTo>
                <a:lnTo>
                  <a:pt x="965" y="2349"/>
                </a:lnTo>
                <a:lnTo>
                  <a:pt x="966" y="2347"/>
                </a:lnTo>
                <a:lnTo>
                  <a:pt x="967" y="2346"/>
                </a:lnTo>
                <a:lnTo>
                  <a:pt x="970" y="2344"/>
                </a:lnTo>
                <a:lnTo>
                  <a:pt x="975" y="2343"/>
                </a:lnTo>
                <a:lnTo>
                  <a:pt x="981" y="2342"/>
                </a:lnTo>
                <a:lnTo>
                  <a:pt x="996" y="2342"/>
                </a:lnTo>
                <a:lnTo>
                  <a:pt x="1004" y="2342"/>
                </a:lnTo>
                <a:lnTo>
                  <a:pt x="1008" y="2340"/>
                </a:lnTo>
                <a:lnTo>
                  <a:pt x="1008" y="2340"/>
                </a:lnTo>
                <a:lnTo>
                  <a:pt x="1005" y="2340"/>
                </a:lnTo>
                <a:lnTo>
                  <a:pt x="1003" y="2339"/>
                </a:lnTo>
                <a:lnTo>
                  <a:pt x="1002" y="2338"/>
                </a:lnTo>
                <a:lnTo>
                  <a:pt x="1002" y="2338"/>
                </a:lnTo>
                <a:lnTo>
                  <a:pt x="1006" y="2339"/>
                </a:lnTo>
                <a:lnTo>
                  <a:pt x="1008" y="2338"/>
                </a:lnTo>
                <a:lnTo>
                  <a:pt x="1015" y="2337"/>
                </a:lnTo>
                <a:lnTo>
                  <a:pt x="1017" y="2337"/>
                </a:lnTo>
                <a:lnTo>
                  <a:pt x="1019" y="2337"/>
                </a:lnTo>
                <a:lnTo>
                  <a:pt x="1020" y="2338"/>
                </a:lnTo>
                <a:lnTo>
                  <a:pt x="1021" y="2340"/>
                </a:lnTo>
                <a:lnTo>
                  <a:pt x="1021" y="2340"/>
                </a:lnTo>
                <a:lnTo>
                  <a:pt x="1018" y="2340"/>
                </a:lnTo>
                <a:lnTo>
                  <a:pt x="1015" y="2340"/>
                </a:lnTo>
                <a:lnTo>
                  <a:pt x="1011" y="2340"/>
                </a:lnTo>
                <a:lnTo>
                  <a:pt x="1011" y="2341"/>
                </a:lnTo>
                <a:lnTo>
                  <a:pt x="1010" y="2342"/>
                </a:lnTo>
                <a:lnTo>
                  <a:pt x="1010" y="2342"/>
                </a:lnTo>
                <a:lnTo>
                  <a:pt x="1025" y="2341"/>
                </a:lnTo>
                <a:lnTo>
                  <a:pt x="1033" y="2340"/>
                </a:lnTo>
                <a:lnTo>
                  <a:pt x="1038" y="2338"/>
                </a:lnTo>
                <a:lnTo>
                  <a:pt x="1038" y="2338"/>
                </a:lnTo>
                <a:lnTo>
                  <a:pt x="1032" y="2338"/>
                </a:lnTo>
                <a:lnTo>
                  <a:pt x="1030" y="2337"/>
                </a:lnTo>
                <a:lnTo>
                  <a:pt x="1030" y="2336"/>
                </a:lnTo>
                <a:lnTo>
                  <a:pt x="1030" y="2334"/>
                </a:lnTo>
                <a:lnTo>
                  <a:pt x="1030" y="2334"/>
                </a:lnTo>
                <a:lnTo>
                  <a:pt x="1027" y="2336"/>
                </a:lnTo>
                <a:lnTo>
                  <a:pt x="1025" y="2337"/>
                </a:lnTo>
                <a:lnTo>
                  <a:pt x="1022" y="2337"/>
                </a:lnTo>
                <a:lnTo>
                  <a:pt x="1020" y="2336"/>
                </a:lnTo>
                <a:lnTo>
                  <a:pt x="1013" y="2334"/>
                </a:lnTo>
                <a:lnTo>
                  <a:pt x="1008" y="2329"/>
                </a:lnTo>
                <a:lnTo>
                  <a:pt x="1008" y="2329"/>
                </a:lnTo>
                <a:lnTo>
                  <a:pt x="1027" y="2328"/>
                </a:lnTo>
                <a:lnTo>
                  <a:pt x="1047" y="2327"/>
                </a:lnTo>
                <a:lnTo>
                  <a:pt x="1083" y="2323"/>
                </a:lnTo>
                <a:lnTo>
                  <a:pt x="1119" y="2319"/>
                </a:lnTo>
                <a:lnTo>
                  <a:pt x="1155" y="2314"/>
                </a:lnTo>
                <a:lnTo>
                  <a:pt x="1155" y="2314"/>
                </a:lnTo>
                <a:lnTo>
                  <a:pt x="1152" y="2314"/>
                </a:lnTo>
                <a:lnTo>
                  <a:pt x="1148" y="2316"/>
                </a:lnTo>
                <a:lnTo>
                  <a:pt x="1145" y="2314"/>
                </a:lnTo>
                <a:lnTo>
                  <a:pt x="1145" y="2314"/>
                </a:lnTo>
                <a:lnTo>
                  <a:pt x="1144" y="2312"/>
                </a:lnTo>
                <a:lnTo>
                  <a:pt x="1144" y="2312"/>
                </a:lnTo>
                <a:lnTo>
                  <a:pt x="1155" y="2310"/>
                </a:lnTo>
                <a:lnTo>
                  <a:pt x="1166" y="2307"/>
                </a:lnTo>
                <a:lnTo>
                  <a:pt x="1188" y="2304"/>
                </a:lnTo>
                <a:lnTo>
                  <a:pt x="1199" y="2301"/>
                </a:lnTo>
                <a:lnTo>
                  <a:pt x="1209" y="2297"/>
                </a:lnTo>
                <a:lnTo>
                  <a:pt x="1218" y="2293"/>
                </a:lnTo>
                <a:lnTo>
                  <a:pt x="1222" y="2291"/>
                </a:lnTo>
                <a:lnTo>
                  <a:pt x="1225" y="2288"/>
                </a:lnTo>
                <a:lnTo>
                  <a:pt x="1225" y="2288"/>
                </a:lnTo>
                <a:lnTo>
                  <a:pt x="1233" y="2291"/>
                </a:lnTo>
                <a:lnTo>
                  <a:pt x="1236" y="2292"/>
                </a:lnTo>
                <a:lnTo>
                  <a:pt x="1237" y="2292"/>
                </a:lnTo>
                <a:lnTo>
                  <a:pt x="1238" y="2292"/>
                </a:lnTo>
                <a:lnTo>
                  <a:pt x="1238" y="2292"/>
                </a:lnTo>
                <a:lnTo>
                  <a:pt x="1230" y="2285"/>
                </a:lnTo>
                <a:lnTo>
                  <a:pt x="1224" y="2282"/>
                </a:lnTo>
                <a:lnTo>
                  <a:pt x="1219" y="2281"/>
                </a:lnTo>
                <a:lnTo>
                  <a:pt x="1219" y="2281"/>
                </a:lnTo>
                <a:lnTo>
                  <a:pt x="1217" y="2285"/>
                </a:lnTo>
                <a:lnTo>
                  <a:pt x="1215" y="2289"/>
                </a:lnTo>
                <a:lnTo>
                  <a:pt x="1213" y="2291"/>
                </a:lnTo>
                <a:lnTo>
                  <a:pt x="1208" y="2293"/>
                </a:lnTo>
                <a:lnTo>
                  <a:pt x="1200" y="2296"/>
                </a:lnTo>
                <a:lnTo>
                  <a:pt x="1190" y="2298"/>
                </a:lnTo>
                <a:lnTo>
                  <a:pt x="1179" y="2299"/>
                </a:lnTo>
                <a:lnTo>
                  <a:pt x="1170" y="2298"/>
                </a:lnTo>
                <a:lnTo>
                  <a:pt x="1151" y="2298"/>
                </a:lnTo>
                <a:lnTo>
                  <a:pt x="1151" y="2298"/>
                </a:lnTo>
                <a:close/>
                <a:moveTo>
                  <a:pt x="1213" y="2355"/>
                </a:moveTo>
                <a:lnTo>
                  <a:pt x="1213" y="2355"/>
                </a:lnTo>
                <a:lnTo>
                  <a:pt x="1205" y="2358"/>
                </a:lnTo>
                <a:lnTo>
                  <a:pt x="1197" y="2361"/>
                </a:lnTo>
                <a:lnTo>
                  <a:pt x="1178" y="2364"/>
                </a:lnTo>
                <a:lnTo>
                  <a:pt x="1159" y="2366"/>
                </a:lnTo>
                <a:lnTo>
                  <a:pt x="1151" y="2368"/>
                </a:lnTo>
                <a:lnTo>
                  <a:pt x="1142" y="2370"/>
                </a:lnTo>
                <a:lnTo>
                  <a:pt x="1142" y="2370"/>
                </a:lnTo>
                <a:lnTo>
                  <a:pt x="1197" y="2384"/>
                </a:lnTo>
                <a:lnTo>
                  <a:pt x="1250" y="2398"/>
                </a:lnTo>
                <a:lnTo>
                  <a:pt x="1305" y="2412"/>
                </a:lnTo>
                <a:lnTo>
                  <a:pt x="1333" y="2418"/>
                </a:lnTo>
                <a:lnTo>
                  <a:pt x="1361" y="2424"/>
                </a:lnTo>
                <a:lnTo>
                  <a:pt x="1361" y="2424"/>
                </a:lnTo>
                <a:lnTo>
                  <a:pt x="1354" y="2400"/>
                </a:lnTo>
                <a:lnTo>
                  <a:pt x="1349" y="2377"/>
                </a:lnTo>
                <a:lnTo>
                  <a:pt x="1349" y="2377"/>
                </a:lnTo>
                <a:lnTo>
                  <a:pt x="1316" y="2367"/>
                </a:lnTo>
                <a:lnTo>
                  <a:pt x="1299" y="2363"/>
                </a:lnTo>
                <a:lnTo>
                  <a:pt x="1282" y="2358"/>
                </a:lnTo>
                <a:lnTo>
                  <a:pt x="1265" y="2355"/>
                </a:lnTo>
                <a:lnTo>
                  <a:pt x="1247" y="2353"/>
                </a:lnTo>
                <a:lnTo>
                  <a:pt x="1230" y="2353"/>
                </a:lnTo>
                <a:lnTo>
                  <a:pt x="1213" y="2355"/>
                </a:lnTo>
                <a:lnTo>
                  <a:pt x="1213" y="2355"/>
                </a:lnTo>
                <a:close/>
                <a:moveTo>
                  <a:pt x="652" y="2381"/>
                </a:moveTo>
                <a:lnTo>
                  <a:pt x="652" y="2381"/>
                </a:lnTo>
                <a:lnTo>
                  <a:pt x="655" y="2380"/>
                </a:lnTo>
                <a:lnTo>
                  <a:pt x="655" y="2380"/>
                </a:lnTo>
                <a:lnTo>
                  <a:pt x="654" y="2379"/>
                </a:lnTo>
                <a:lnTo>
                  <a:pt x="654" y="2379"/>
                </a:lnTo>
                <a:lnTo>
                  <a:pt x="641" y="2376"/>
                </a:lnTo>
                <a:lnTo>
                  <a:pt x="626" y="2373"/>
                </a:lnTo>
                <a:lnTo>
                  <a:pt x="596" y="2369"/>
                </a:lnTo>
                <a:lnTo>
                  <a:pt x="580" y="2367"/>
                </a:lnTo>
                <a:lnTo>
                  <a:pt x="565" y="2364"/>
                </a:lnTo>
                <a:lnTo>
                  <a:pt x="551" y="2359"/>
                </a:lnTo>
                <a:lnTo>
                  <a:pt x="539" y="2353"/>
                </a:lnTo>
                <a:lnTo>
                  <a:pt x="539" y="2353"/>
                </a:lnTo>
                <a:lnTo>
                  <a:pt x="500" y="2359"/>
                </a:lnTo>
                <a:lnTo>
                  <a:pt x="460" y="2366"/>
                </a:lnTo>
                <a:lnTo>
                  <a:pt x="421" y="2373"/>
                </a:lnTo>
                <a:lnTo>
                  <a:pt x="402" y="2378"/>
                </a:lnTo>
                <a:lnTo>
                  <a:pt x="384" y="2383"/>
                </a:lnTo>
                <a:lnTo>
                  <a:pt x="384" y="2383"/>
                </a:lnTo>
                <a:lnTo>
                  <a:pt x="384" y="2387"/>
                </a:lnTo>
                <a:lnTo>
                  <a:pt x="383" y="2393"/>
                </a:lnTo>
                <a:lnTo>
                  <a:pt x="380" y="2402"/>
                </a:lnTo>
                <a:lnTo>
                  <a:pt x="374" y="2412"/>
                </a:lnTo>
                <a:lnTo>
                  <a:pt x="372" y="2417"/>
                </a:lnTo>
                <a:lnTo>
                  <a:pt x="371" y="2424"/>
                </a:lnTo>
                <a:lnTo>
                  <a:pt x="371" y="2424"/>
                </a:lnTo>
                <a:lnTo>
                  <a:pt x="442" y="2414"/>
                </a:lnTo>
                <a:lnTo>
                  <a:pt x="513" y="2404"/>
                </a:lnTo>
                <a:lnTo>
                  <a:pt x="583" y="2393"/>
                </a:lnTo>
                <a:lnTo>
                  <a:pt x="652" y="2381"/>
                </a:lnTo>
                <a:lnTo>
                  <a:pt x="652" y="2381"/>
                </a:lnTo>
                <a:close/>
                <a:moveTo>
                  <a:pt x="826" y="2377"/>
                </a:moveTo>
                <a:lnTo>
                  <a:pt x="826" y="2377"/>
                </a:lnTo>
                <a:lnTo>
                  <a:pt x="826" y="2402"/>
                </a:lnTo>
                <a:lnTo>
                  <a:pt x="826" y="2402"/>
                </a:lnTo>
                <a:lnTo>
                  <a:pt x="833" y="2405"/>
                </a:lnTo>
                <a:lnTo>
                  <a:pt x="839" y="2408"/>
                </a:lnTo>
                <a:lnTo>
                  <a:pt x="846" y="2409"/>
                </a:lnTo>
                <a:lnTo>
                  <a:pt x="854" y="2410"/>
                </a:lnTo>
                <a:lnTo>
                  <a:pt x="869" y="2411"/>
                </a:lnTo>
                <a:lnTo>
                  <a:pt x="876" y="2412"/>
                </a:lnTo>
                <a:lnTo>
                  <a:pt x="883" y="2415"/>
                </a:lnTo>
                <a:lnTo>
                  <a:pt x="883" y="2415"/>
                </a:lnTo>
                <a:lnTo>
                  <a:pt x="883" y="2403"/>
                </a:lnTo>
                <a:lnTo>
                  <a:pt x="883" y="2393"/>
                </a:lnTo>
                <a:lnTo>
                  <a:pt x="881" y="2383"/>
                </a:lnTo>
                <a:lnTo>
                  <a:pt x="876" y="2374"/>
                </a:lnTo>
                <a:lnTo>
                  <a:pt x="876" y="2374"/>
                </a:lnTo>
                <a:lnTo>
                  <a:pt x="868" y="2376"/>
                </a:lnTo>
                <a:lnTo>
                  <a:pt x="854" y="2377"/>
                </a:lnTo>
                <a:lnTo>
                  <a:pt x="826" y="2377"/>
                </a:lnTo>
                <a:lnTo>
                  <a:pt x="826" y="2377"/>
                </a:lnTo>
                <a:close/>
                <a:moveTo>
                  <a:pt x="900" y="2415"/>
                </a:moveTo>
                <a:lnTo>
                  <a:pt x="900" y="2415"/>
                </a:lnTo>
                <a:lnTo>
                  <a:pt x="926" y="2416"/>
                </a:lnTo>
                <a:lnTo>
                  <a:pt x="937" y="2415"/>
                </a:lnTo>
                <a:lnTo>
                  <a:pt x="944" y="2414"/>
                </a:lnTo>
                <a:lnTo>
                  <a:pt x="949" y="2413"/>
                </a:lnTo>
                <a:lnTo>
                  <a:pt x="949" y="2413"/>
                </a:lnTo>
                <a:lnTo>
                  <a:pt x="949" y="2402"/>
                </a:lnTo>
                <a:lnTo>
                  <a:pt x="950" y="2394"/>
                </a:lnTo>
                <a:lnTo>
                  <a:pt x="950" y="2385"/>
                </a:lnTo>
                <a:lnTo>
                  <a:pt x="949" y="2377"/>
                </a:lnTo>
                <a:lnTo>
                  <a:pt x="949" y="2377"/>
                </a:lnTo>
                <a:lnTo>
                  <a:pt x="927" y="2376"/>
                </a:lnTo>
                <a:lnTo>
                  <a:pt x="902" y="2374"/>
                </a:lnTo>
                <a:lnTo>
                  <a:pt x="902" y="2374"/>
                </a:lnTo>
                <a:lnTo>
                  <a:pt x="901" y="2380"/>
                </a:lnTo>
                <a:lnTo>
                  <a:pt x="900" y="2384"/>
                </a:lnTo>
                <a:lnTo>
                  <a:pt x="900" y="2394"/>
                </a:lnTo>
                <a:lnTo>
                  <a:pt x="901" y="2403"/>
                </a:lnTo>
                <a:lnTo>
                  <a:pt x="900" y="2415"/>
                </a:lnTo>
                <a:lnTo>
                  <a:pt x="900" y="2415"/>
                </a:lnTo>
                <a:close/>
                <a:moveTo>
                  <a:pt x="807" y="2433"/>
                </a:moveTo>
                <a:lnTo>
                  <a:pt x="807" y="2433"/>
                </a:lnTo>
                <a:lnTo>
                  <a:pt x="808" y="2448"/>
                </a:lnTo>
                <a:lnTo>
                  <a:pt x="811" y="2463"/>
                </a:lnTo>
                <a:lnTo>
                  <a:pt x="815" y="2478"/>
                </a:lnTo>
                <a:lnTo>
                  <a:pt x="822" y="2491"/>
                </a:lnTo>
                <a:lnTo>
                  <a:pt x="822" y="2491"/>
                </a:lnTo>
                <a:lnTo>
                  <a:pt x="829" y="2494"/>
                </a:lnTo>
                <a:lnTo>
                  <a:pt x="838" y="2498"/>
                </a:lnTo>
                <a:lnTo>
                  <a:pt x="857" y="2503"/>
                </a:lnTo>
                <a:lnTo>
                  <a:pt x="879" y="2506"/>
                </a:lnTo>
                <a:lnTo>
                  <a:pt x="900" y="2506"/>
                </a:lnTo>
                <a:lnTo>
                  <a:pt x="920" y="2505"/>
                </a:lnTo>
                <a:lnTo>
                  <a:pt x="931" y="2504"/>
                </a:lnTo>
                <a:lnTo>
                  <a:pt x="941" y="2501"/>
                </a:lnTo>
                <a:lnTo>
                  <a:pt x="950" y="2499"/>
                </a:lnTo>
                <a:lnTo>
                  <a:pt x="958" y="2494"/>
                </a:lnTo>
                <a:lnTo>
                  <a:pt x="965" y="2490"/>
                </a:lnTo>
                <a:lnTo>
                  <a:pt x="973" y="2485"/>
                </a:lnTo>
                <a:lnTo>
                  <a:pt x="973" y="2485"/>
                </a:lnTo>
                <a:lnTo>
                  <a:pt x="972" y="2478"/>
                </a:lnTo>
                <a:lnTo>
                  <a:pt x="973" y="2472"/>
                </a:lnTo>
                <a:lnTo>
                  <a:pt x="974" y="2457"/>
                </a:lnTo>
                <a:lnTo>
                  <a:pt x="974" y="2450"/>
                </a:lnTo>
                <a:lnTo>
                  <a:pt x="974" y="2443"/>
                </a:lnTo>
                <a:lnTo>
                  <a:pt x="973" y="2437"/>
                </a:lnTo>
                <a:lnTo>
                  <a:pt x="971" y="2430"/>
                </a:lnTo>
                <a:lnTo>
                  <a:pt x="971" y="2430"/>
                </a:lnTo>
                <a:lnTo>
                  <a:pt x="950" y="2433"/>
                </a:lnTo>
                <a:lnTo>
                  <a:pt x="930" y="2434"/>
                </a:lnTo>
                <a:lnTo>
                  <a:pt x="909" y="2435"/>
                </a:lnTo>
                <a:lnTo>
                  <a:pt x="887" y="2437"/>
                </a:lnTo>
                <a:lnTo>
                  <a:pt x="845" y="2435"/>
                </a:lnTo>
                <a:lnTo>
                  <a:pt x="807" y="2433"/>
                </a:lnTo>
                <a:lnTo>
                  <a:pt x="807" y="2433"/>
                </a:lnTo>
                <a:close/>
                <a:moveTo>
                  <a:pt x="745" y="2461"/>
                </a:moveTo>
                <a:lnTo>
                  <a:pt x="745" y="2461"/>
                </a:lnTo>
                <a:lnTo>
                  <a:pt x="744" y="2460"/>
                </a:lnTo>
                <a:lnTo>
                  <a:pt x="744" y="2458"/>
                </a:lnTo>
                <a:lnTo>
                  <a:pt x="745" y="2454"/>
                </a:lnTo>
                <a:lnTo>
                  <a:pt x="745" y="2449"/>
                </a:lnTo>
                <a:lnTo>
                  <a:pt x="745" y="2446"/>
                </a:lnTo>
                <a:lnTo>
                  <a:pt x="743" y="2444"/>
                </a:lnTo>
                <a:lnTo>
                  <a:pt x="743" y="2444"/>
                </a:lnTo>
                <a:lnTo>
                  <a:pt x="739" y="2445"/>
                </a:lnTo>
                <a:lnTo>
                  <a:pt x="736" y="2446"/>
                </a:lnTo>
                <a:lnTo>
                  <a:pt x="733" y="2447"/>
                </a:lnTo>
                <a:lnTo>
                  <a:pt x="729" y="2446"/>
                </a:lnTo>
                <a:lnTo>
                  <a:pt x="729" y="2446"/>
                </a:lnTo>
                <a:lnTo>
                  <a:pt x="729" y="2463"/>
                </a:lnTo>
                <a:lnTo>
                  <a:pt x="729" y="2463"/>
                </a:lnTo>
                <a:lnTo>
                  <a:pt x="739" y="2463"/>
                </a:lnTo>
                <a:lnTo>
                  <a:pt x="743" y="2462"/>
                </a:lnTo>
                <a:lnTo>
                  <a:pt x="745" y="2461"/>
                </a:lnTo>
                <a:lnTo>
                  <a:pt x="745" y="2461"/>
                </a:lnTo>
                <a:close/>
                <a:moveTo>
                  <a:pt x="764" y="2457"/>
                </a:moveTo>
                <a:lnTo>
                  <a:pt x="764" y="2457"/>
                </a:lnTo>
                <a:lnTo>
                  <a:pt x="764" y="2468"/>
                </a:lnTo>
                <a:lnTo>
                  <a:pt x="764" y="2468"/>
                </a:lnTo>
                <a:lnTo>
                  <a:pt x="770" y="2465"/>
                </a:lnTo>
                <a:lnTo>
                  <a:pt x="777" y="2464"/>
                </a:lnTo>
                <a:lnTo>
                  <a:pt x="783" y="2461"/>
                </a:lnTo>
                <a:lnTo>
                  <a:pt x="785" y="2460"/>
                </a:lnTo>
                <a:lnTo>
                  <a:pt x="788" y="2457"/>
                </a:lnTo>
                <a:lnTo>
                  <a:pt x="788" y="2457"/>
                </a:lnTo>
                <a:lnTo>
                  <a:pt x="783" y="2456"/>
                </a:lnTo>
                <a:lnTo>
                  <a:pt x="778" y="2456"/>
                </a:lnTo>
                <a:lnTo>
                  <a:pt x="764" y="2457"/>
                </a:lnTo>
                <a:lnTo>
                  <a:pt x="764" y="2457"/>
                </a:lnTo>
                <a:close/>
                <a:moveTo>
                  <a:pt x="734" y="2502"/>
                </a:moveTo>
                <a:lnTo>
                  <a:pt x="734" y="2502"/>
                </a:lnTo>
                <a:lnTo>
                  <a:pt x="738" y="2501"/>
                </a:lnTo>
                <a:lnTo>
                  <a:pt x="740" y="2499"/>
                </a:lnTo>
                <a:lnTo>
                  <a:pt x="742" y="2498"/>
                </a:lnTo>
                <a:lnTo>
                  <a:pt x="743" y="2495"/>
                </a:lnTo>
                <a:lnTo>
                  <a:pt x="744" y="2490"/>
                </a:lnTo>
                <a:lnTo>
                  <a:pt x="745" y="2483"/>
                </a:lnTo>
                <a:lnTo>
                  <a:pt x="745" y="2483"/>
                </a:lnTo>
                <a:lnTo>
                  <a:pt x="743" y="2483"/>
                </a:lnTo>
                <a:lnTo>
                  <a:pt x="739" y="2482"/>
                </a:lnTo>
                <a:lnTo>
                  <a:pt x="735" y="2480"/>
                </a:lnTo>
                <a:lnTo>
                  <a:pt x="731" y="2478"/>
                </a:lnTo>
                <a:lnTo>
                  <a:pt x="728" y="2478"/>
                </a:lnTo>
                <a:lnTo>
                  <a:pt x="724" y="2478"/>
                </a:lnTo>
                <a:lnTo>
                  <a:pt x="724" y="2478"/>
                </a:lnTo>
                <a:lnTo>
                  <a:pt x="724" y="2487"/>
                </a:lnTo>
                <a:lnTo>
                  <a:pt x="725" y="2493"/>
                </a:lnTo>
                <a:lnTo>
                  <a:pt x="730" y="2499"/>
                </a:lnTo>
                <a:lnTo>
                  <a:pt x="734" y="2502"/>
                </a:lnTo>
                <a:lnTo>
                  <a:pt x="734" y="2502"/>
                </a:lnTo>
                <a:close/>
                <a:moveTo>
                  <a:pt x="924" y="2604"/>
                </a:moveTo>
                <a:lnTo>
                  <a:pt x="924" y="2604"/>
                </a:lnTo>
                <a:lnTo>
                  <a:pt x="925" y="2592"/>
                </a:lnTo>
                <a:lnTo>
                  <a:pt x="927" y="2581"/>
                </a:lnTo>
                <a:lnTo>
                  <a:pt x="930" y="2562"/>
                </a:lnTo>
                <a:lnTo>
                  <a:pt x="931" y="2553"/>
                </a:lnTo>
                <a:lnTo>
                  <a:pt x="931" y="2544"/>
                </a:lnTo>
                <a:lnTo>
                  <a:pt x="930" y="2533"/>
                </a:lnTo>
                <a:lnTo>
                  <a:pt x="928" y="2521"/>
                </a:lnTo>
                <a:lnTo>
                  <a:pt x="928" y="2521"/>
                </a:lnTo>
                <a:lnTo>
                  <a:pt x="905" y="2523"/>
                </a:lnTo>
                <a:lnTo>
                  <a:pt x="885" y="2523"/>
                </a:lnTo>
                <a:lnTo>
                  <a:pt x="864" y="2521"/>
                </a:lnTo>
                <a:lnTo>
                  <a:pt x="853" y="2519"/>
                </a:lnTo>
                <a:lnTo>
                  <a:pt x="841" y="2517"/>
                </a:lnTo>
                <a:lnTo>
                  <a:pt x="841" y="2517"/>
                </a:lnTo>
                <a:lnTo>
                  <a:pt x="841" y="2562"/>
                </a:lnTo>
                <a:lnTo>
                  <a:pt x="841" y="2584"/>
                </a:lnTo>
                <a:lnTo>
                  <a:pt x="839" y="2610"/>
                </a:lnTo>
                <a:lnTo>
                  <a:pt x="839" y="2610"/>
                </a:lnTo>
                <a:lnTo>
                  <a:pt x="851" y="2613"/>
                </a:lnTo>
                <a:lnTo>
                  <a:pt x="861" y="2614"/>
                </a:lnTo>
                <a:lnTo>
                  <a:pt x="872" y="2615"/>
                </a:lnTo>
                <a:lnTo>
                  <a:pt x="882" y="2615"/>
                </a:lnTo>
                <a:lnTo>
                  <a:pt x="891" y="2614"/>
                </a:lnTo>
                <a:lnTo>
                  <a:pt x="902" y="2612"/>
                </a:lnTo>
                <a:lnTo>
                  <a:pt x="913" y="2609"/>
                </a:lnTo>
                <a:lnTo>
                  <a:pt x="924" y="2604"/>
                </a:lnTo>
                <a:lnTo>
                  <a:pt x="924" y="2604"/>
                </a:lnTo>
                <a:close/>
                <a:moveTo>
                  <a:pt x="830" y="2657"/>
                </a:moveTo>
                <a:lnTo>
                  <a:pt x="830" y="2657"/>
                </a:lnTo>
                <a:lnTo>
                  <a:pt x="843" y="2660"/>
                </a:lnTo>
                <a:lnTo>
                  <a:pt x="858" y="2662"/>
                </a:lnTo>
                <a:lnTo>
                  <a:pt x="875" y="2664"/>
                </a:lnTo>
                <a:lnTo>
                  <a:pt x="891" y="2662"/>
                </a:lnTo>
                <a:lnTo>
                  <a:pt x="900" y="2660"/>
                </a:lnTo>
                <a:lnTo>
                  <a:pt x="906" y="2658"/>
                </a:lnTo>
                <a:lnTo>
                  <a:pt x="913" y="2655"/>
                </a:lnTo>
                <a:lnTo>
                  <a:pt x="919" y="2651"/>
                </a:lnTo>
                <a:lnTo>
                  <a:pt x="924" y="2646"/>
                </a:lnTo>
                <a:lnTo>
                  <a:pt x="927" y="2640"/>
                </a:lnTo>
                <a:lnTo>
                  <a:pt x="929" y="2634"/>
                </a:lnTo>
                <a:lnTo>
                  <a:pt x="930" y="2625"/>
                </a:lnTo>
                <a:lnTo>
                  <a:pt x="930" y="2625"/>
                </a:lnTo>
                <a:lnTo>
                  <a:pt x="904" y="2631"/>
                </a:lnTo>
                <a:lnTo>
                  <a:pt x="891" y="2634"/>
                </a:lnTo>
                <a:lnTo>
                  <a:pt x="880" y="2635"/>
                </a:lnTo>
                <a:lnTo>
                  <a:pt x="867" y="2635"/>
                </a:lnTo>
                <a:lnTo>
                  <a:pt x="855" y="2632"/>
                </a:lnTo>
                <a:lnTo>
                  <a:pt x="843" y="2629"/>
                </a:lnTo>
                <a:lnTo>
                  <a:pt x="830" y="2625"/>
                </a:lnTo>
                <a:lnTo>
                  <a:pt x="830" y="2625"/>
                </a:lnTo>
                <a:lnTo>
                  <a:pt x="830" y="2657"/>
                </a:lnTo>
                <a:lnTo>
                  <a:pt x="830" y="2657"/>
                </a:lnTo>
                <a:close/>
                <a:moveTo>
                  <a:pt x="42" y="2694"/>
                </a:moveTo>
                <a:lnTo>
                  <a:pt x="42" y="2694"/>
                </a:lnTo>
                <a:lnTo>
                  <a:pt x="46" y="2692"/>
                </a:lnTo>
                <a:lnTo>
                  <a:pt x="49" y="2694"/>
                </a:lnTo>
                <a:lnTo>
                  <a:pt x="55" y="2695"/>
                </a:lnTo>
                <a:lnTo>
                  <a:pt x="61" y="2696"/>
                </a:lnTo>
                <a:lnTo>
                  <a:pt x="63" y="2695"/>
                </a:lnTo>
                <a:lnTo>
                  <a:pt x="66" y="2694"/>
                </a:lnTo>
                <a:lnTo>
                  <a:pt x="66" y="2694"/>
                </a:lnTo>
                <a:lnTo>
                  <a:pt x="63" y="2687"/>
                </a:lnTo>
                <a:lnTo>
                  <a:pt x="61" y="2683"/>
                </a:lnTo>
                <a:lnTo>
                  <a:pt x="56" y="2679"/>
                </a:lnTo>
                <a:lnTo>
                  <a:pt x="51" y="2676"/>
                </a:lnTo>
                <a:lnTo>
                  <a:pt x="51" y="2676"/>
                </a:lnTo>
                <a:lnTo>
                  <a:pt x="42" y="2694"/>
                </a:lnTo>
                <a:lnTo>
                  <a:pt x="42" y="2694"/>
                </a:lnTo>
                <a:close/>
                <a:moveTo>
                  <a:pt x="861" y="2681"/>
                </a:moveTo>
                <a:lnTo>
                  <a:pt x="861" y="2681"/>
                </a:lnTo>
                <a:lnTo>
                  <a:pt x="862" y="2684"/>
                </a:lnTo>
                <a:lnTo>
                  <a:pt x="864" y="2688"/>
                </a:lnTo>
                <a:lnTo>
                  <a:pt x="866" y="2690"/>
                </a:lnTo>
                <a:lnTo>
                  <a:pt x="868" y="2692"/>
                </a:lnTo>
                <a:lnTo>
                  <a:pt x="872" y="2695"/>
                </a:lnTo>
                <a:lnTo>
                  <a:pt x="879" y="2695"/>
                </a:lnTo>
                <a:lnTo>
                  <a:pt x="884" y="2694"/>
                </a:lnTo>
                <a:lnTo>
                  <a:pt x="888" y="2690"/>
                </a:lnTo>
                <a:lnTo>
                  <a:pt x="891" y="2686"/>
                </a:lnTo>
                <a:lnTo>
                  <a:pt x="891" y="2683"/>
                </a:lnTo>
                <a:lnTo>
                  <a:pt x="891" y="2681"/>
                </a:lnTo>
                <a:lnTo>
                  <a:pt x="891" y="2681"/>
                </a:lnTo>
                <a:lnTo>
                  <a:pt x="884" y="2680"/>
                </a:lnTo>
                <a:lnTo>
                  <a:pt x="877" y="2680"/>
                </a:lnTo>
                <a:lnTo>
                  <a:pt x="871" y="2681"/>
                </a:lnTo>
                <a:lnTo>
                  <a:pt x="861" y="2681"/>
                </a:lnTo>
                <a:lnTo>
                  <a:pt x="861" y="2681"/>
                </a:lnTo>
                <a:close/>
                <a:moveTo>
                  <a:pt x="1625" y="2699"/>
                </a:moveTo>
                <a:lnTo>
                  <a:pt x="1625" y="2699"/>
                </a:lnTo>
                <a:lnTo>
                  <a:pt x="1622" y="2700"/>
                </a:lnTo>
                <a:lnTo>
                  <a:pt x="1618" y="2700"/>
                </a:lnTo>
                <a:lnTo>
                  <a:pt x="1613" y="2698"/>
                </a:lnTo>
                <a:lnTo>
                  <a:pt x="1607" y="2696"/>
                </a:lnTo>
                <a:lnTo>
                  <a:pt x="1602" y="2695"/>
                </a:lnTo>
                <a:lnTo>
                  <a:pt x="1599" y="2696"/>
                </a:lnTo>
                <a:lnTo>
                  <a:pt x="1599" y="2696"/>
                </a:lnTo>
                <a:lnTo>
                  <a:pt x="1595" y="2700"/>
                </a:lnTo>
                <a:lnTo>
                  <a:pt x="1590" y="2705"/>
                </a:lnTo>
                <a:lnTo>
                  <a:pt x="1583" y="2709"/>
                </a:lnTo>
                <a:lnTo>
                  <a:pt x="1577" y="2712"/>
                </a:lnTo>
                <a:lnTo>
                  <a:pt x="1562" y="2716"/>
                </a:lnTo>
                <a:lnTo>
                  <a:pt x="1545" y="2718"/>
                </a:lnTo>
                <a:lnTo>
                  <a:pt x="1510" y="2723"/>
                </a:lnTo>
                <a:lnTo>
                  <a:pt x="1494" y="2727"/>
                </a:lnTo>
                <a:lnTo>
                  <a:pt x="1487" y="2729"/>
                </a:lnTo>
                <a:lnTo>
                  <a:pt x="1480" y="2731"/>
                </a:lnTo>
                <a:lnTo>
                  <a:pt x="1480" y="2731"/>
                </a:lnTo>
                <a:lnTo>
                  <a:pt x="1479" y="2729"/>
                </a:lnTo>
                <a:lnTo>
                  <a:pt x="1479" y="2728"/>
                </a:lnTo>
                <a:lnTo>
                  <a:pt x="1478" y="2727"/>
                </a:lnTo>
                <a:lnTo>
                  <a:pt x="1476" y="2728"/>
                </a:lnTo>
                <a:lnTo>
                  <a:pt x="1473" y="2728"/>
                </a:lnTo>
                <a:lnTo>
                  <a:pt x="1472" y="2728"/>
                </a:lnTo>
                <a:lnTo>
                  <a:pt x="1470" y="2727"/>
                </a:lnTo>
                <a:lnTo>
                  <a:pt x="1470" y="2727"/>
                </a:lnTo>
                <a:lnTo>
                  <a:pt x="1482" y="2759"/>
                </a:lnTo>
                <a:lnTo>
                  <a:pt x="1494" y="2790"/>
                </a:lnTo>
                <a:lnTo>
                  <a:pt x="1506" y="2819"/>
                </a:lnTo>
                <a:lnTo>
                  <a:pt x="1512" y="2833"/>
                </a:lnTo>
                <a:lnTo>
                  <a:pt x="1520" y="2846"/>
                </a:lnTo>
                <a:lnTo>
                  <a:pt x="1520" y="2846"/>
                </a:lnTo>
                <a:lnTo>
                  <a:pt x="1556" y="2850"/>
                </a:lnTo>
                <a:lnTo>
                  <a:pt x="1575" y="2851"/>
                </a:lnTo>
                <a:lnTo>
                  <a:pt x="1593" y="2851"/>
                </a:lnTo>
                <a:lnTo>
                  <a:pt x="1610" y="2849"/>
                </a:lnTo>
                <a:lnTo>
                  <a:pt x="1617" y="2847"/>
                </a:lnTo>
                <a:lnTo>
                  <a:pt x="1625" y="2844"/>
                </a:lnTo>
                <a:lnTo>
                  <a:pt x="1631" y="2840"/>
                </a:lnTo>
                <a:lnTo>
                  <a:pt x="1638" y="2836"/>
                </a:lnTo>
                <a:lnTo>
                  <a:pt x="1643" y="2831"/>
                </a:lnTo>
                <a:lnTo>
                  <a:pt x="1647" y="2825"/>
                </a:lnTo>
                <a:lnTo>
                  <a:pt x="1647" y="2825"/>
                </a:lnTo>
                <a:lnTo>
                  <a:pt x="1654" y="2823"/>
                </a:lnTo>
                <a:lnTo>
                  <a:pt x="1657" y="2823"/>
                </a:lnTo>
                <a:lnTo>
                  <a:pt x="1660" y="2825"/>
                </a:lnTo>
                <a:lnTo>
                  <a:pt x="1660" y="2825"/>
                </a:lnTo>
                <a:lnTo>
                  <a:pt x="1662" y="2818"/>
                </a:lnTo>
                <a:lnTo>
                  <a:pt x="1663" y="2810"/>
                </a:lnTo>
                <a:lnTo>
                  <a:pt x="1663" y="2803"/>
                </a:lnTo>
                <a:lnTo>
                  <a:pt x="1662" y="2794"/>
                </a:lnTo>
                <a:lnTo>
                  <a:pt x="1659" y="2778"/>
                </a:lnTo>
                <a:lnTo>
                  <a:pt x="1655" y="2762"/>
                </a:lnTo>
                <a:lnTo>
                  <a:pt x="1648" y="2746"/>
                </a:lnTo>
                <a:lnTo>
                  <a:pt x="1641" y="2730"/>
                </a:lnTo>
                <a:lnTo>
                  <a:pt x="1625" y="2699"/>
                </a:lnTo>
                <a:lnTo>
                  <a:pt x="1625" y="2699"/>
                </a:lnTo>
                <a:close/>
                <a:moveTo>
                  <a:pt x="1709" y="2720"/>
                </a:moveTo>
                <a:lnTo>
                  <a:pt x="1709" y="2720"/>
                </a:lnTo>
                <a:lnTo>
                  <a:pt x="1713" y="2720"/>
                </a:lnTo>
                <a:lnTo>
                  <a:pt x="1716" y="2718"/>
                </a:lnTo>
                <a:lnTo>
                  <a:pt x="1718" y="2717"/>
                </a:lnTo>
                <a:lnTo>
                  <a:pt x="1722" y="2716"/>
                </a:lnTo>
                <a:lnTo>
                  <a:pt x="1722" y="2716"/>
                </a:lnTo>
                <a:lnTo>
                  <a:pt x="1720" y="2710"/>
                </a:lnTo>
                <a:lnTo>
                  <a:pt x="1717" y="2703"/>
                </a:lnTo>
                <a:lnTo>
                  <a:pt x="1715" y="2700"/>
                </a:lnTo>
                <a:lnTo>
                  <a:pt x="1712" y="2698"/>
                </a:lnTo>
                <a:lnTo>
                  <a:pt x="1709" y="2696"/>
                </a:lnTo>
                <a:lnTo>
                  <a:pt x="1705" y="2696"/>
                </a:lnTo>
                <a:lnTo>
                  <a:pt x="1705" y="2696"/>
                </a:lnTo>
                <a:lnTo>
                  <a:pt x="1704" y="2700"/>
                </a:lnTo>
                <a:lnTo>
                  <a:pt x="1705" y="2707"/>
                </a:lnTo>
                <a:lnTo>
                  <a:pt x="1707" y="2715"/>
                </a:lnTo>
                <a:lnTo>
                  <a:pt x="1709" y="2720"/>
                </a:lnTo>
                <a:lnTo>
                  <a:pt x="1709" y="2720"/>
                </a:lnTo>
                <a:close/>
                <a:moveTo>
                  <a:pt x="25" y="2746"/>
                </a:moveTo>
                <a:lnTo>
                  <a:pt x="25" y="2746"/>
                </a:lnTo>
                <a:lnTo>
                  <a:pt x="39" y="2746"/>
                </a:lnTo>
                <a:lnTo>
                  <a:pt x="46" y="2747"/>
                </a:lnTo>
                <a:lnTo>
                  <a:pt x="51" y="2748"/>
                </a:lnTo>
                <a:lnTo>
                  <a:pt x="51" y="2748"/>
                </a:lnTo>
                <a:lnTo>
                  <a:pt x="51" y="2743"/>
                </a:lnTo>
                <a:lnTo>
                  <a:pt x="51" y="2737"/>
                </a:lnTo>
                <a:lnTo>
                  <a:pt x="54" y="2730"/>
                </a:lnTo>
                <a:lnTo>
                  <a:pt x="57" y="2721"/>
                </a:lnTo>
                <a:lnTo>
                  <a:pt x="59" y="2712"/>
                </a:lnTo>
                <a:lnTo>
                  <a:pt x="59" y="2712"/>
                </a:lnTo>
                <a:lnTo>
                  <a:pt x="48" y="2709"/>
                </a:lnTo>
                <a:lnTo>
                  <a:pt x="36" y="2705"/>
                </a:lnTo>
                <a:lnTo>
                  <a:pt x="36" y="2705"/>
                </a:lnTo>
                <a:lnTo>
                  <a:pt x="33" y="2716"/>
                </a:lnTo>
                <a:lnTo>
                  <a:pt x="29" y="2727"/>
                </a:lnTo>
                <a:lnTo>
                  <a:pt x="25" y="2737"/>
                </a:lnTo>
                <a:lnTo>
                  <a:pt x="25" y="2742"/>
                </a:lnTo>
                <a:lnTo>
                  <a:pt x="25" y="2746"/>
                </a:lnTo>
                <a:lnTo>
                  <a:pt x="25" y="2746"/>
                </a:lnTo>
                <a:close/>
                <a:moveTo>
                  <a:pt x="125" y="2714"/>
                </a:moveTo>
                <a:lnTo>
                  <a:pt x="125" y="2714"/>
                </a:lnTo>
                <a:lnTo>
                  <a:pt x="116" y="2738"/>
                </a:lnTo>
                <a:lnTo>
                  <a:pt x="109" y="2763"/>
                </a:lnTo>
                <a:lnTo>
                  <a:pt x="101" y="2789"/>
                </a:lnTo>
                <a:lnTo>
                  <a:pt x="93" y="2815"/>
                </a:lnTo>
                <a:lnTo>
                  <a:pt x="93" y="2815"/>
                </a:lnTo>
                <a:lnTo>
                  <a:pt x="101" y="2822"/>
                </a:lnTo>
                <a:lnTo>
                  <a:pt x="111" y="2828"/>
                </a:lnTo>
                <a:lnTo>
                  <a:pt x="122" y="2834"/>
                </a:lnTo>
                <a:lnTo>
                  <a:pt x="133" y="2838"/>
                </a:lnTo>
                <a:lnTo>
                  <a:pt x="146" y="2842"/>
                </a:lnTo>
                <a:lnTo>
                  <a:pt x="160" y="2844"/>
                </a:lnTo>
                <a:lnTo>
                  <a:pt x="189" y="2848"/>
                </a:lnTo>
                <a:lnTo>
                  <a:pt x="189" y="2848"/>
                </a:lnTo>
                <a:lnTo>
                  <a:pt x="195" y="2844"/>
                </a:lnTo>
                <a:lnTo>
                  <a:pt x="201" y="2842"/>
                </a:lnTo>
                <a:lnTo>
                  <a:pt x="204" y="2841"/>
                </a:lnTo>
                <a:lnTo>
                  <a:pt x="207" y="2841"/>
                </a:lnTo>
                <a:lnTo>
                  <a:pt x="210" y="2842"/>
                </a:lnTo>
                <a:lnTo>
                  <a:pt x="214" y="2843"/>
                </a:lnTo>
                <a:lnTo>
                  <a:pt x="214" y="2843"/>
                </a:lnTo>
                <a:lnTo>
                  <a:pt x="225" y="2821"/>
                </a:lnTo>
                <a:lnTo>
                  <a:pt x="236" y="2796"/>
                </a:lnTo>
                <a:lnTo>
                  <a:pt x="240" y="2783"/>
                </a:lnTo>
                <a:lnTo>
                  <a:pt x="245" y="2771"/>
                </a:lnTo>
                <a:lnTo>
                  <a:pt x="248" y="2757"/>
                </a:lnTo>
                <a:lnTo>
                  <a:pt x="250" y="2742"/>
                </a:lnTo>
                <a:lnTo>
                  <a:pt x="250" y="2742"/>
                </a:lnTo>
                <a:lnTo>
                  <a:pt x="235" y="2742"/>
                </a:lnTo>
                <a:lnTo>
                  <a:pt x="219" y="2741"/>
                </a:lnTo>
                <a:lnTo>
                  <a:pt x="203" y="2737"/>
                </a:lnTo>
                <a:lnTo>
                  <a:pt x="188" y="2734"/>
                </a:lnTo>
                <a:lnTo>
                  <a:pt x="156" y="2725"/>
                </a:lnTo>
                <a:lnTo>
                  <a:pt x="125" y="2714"/>
                </a:lnTo>
                <a:lnTo>
                  <a:pt x="125" y="2714"/>
                </a:lnTo>
                <a:close/>
                <a:moveTo>
                  <a:pt x="1716" y="2737"/>
                </a:moveTo>
                <a:lnTo>
                  <a:pt x="1716" y="2737"/>
                </a:lnTo>
                <a:lnTo>
                  <a:pt x="1716" y="2742"/>
                </a:lnTo>
                <a:lnTo>
                  <a:pt x="1716" y="2745"/>
                </a:lnTo>
                <a:lnTo>
                  <a:pt x="1717" y="2747"/>
                </a:lnTo>
                <a:lnTo>
                  <a:pt x="1718" y="2750"/>
                </a:lnTo>
                <a:lnTo>
                  <a:pt x="1718" y="2750"/>
                </a:lnTo>
                <a:lnTo>
                  <a:pt x="1722" y="2750"/>
                </a:lnTo>
                <a:lnTo>
                  <a:pt x="1727" y="2749"/>
                </a:lnTo>
                <a:lnTo>
                  <a:pt x="1730" y="2748"/>
                </a:lnTo>
                <a:lnTo>
                  <a:pt x="1735" y="2748"/>
                </a:lnTo>
                <a:lnTo>
                  <a:pt x="1735" y="2748"/>
                </a:lnTo>
                <a:lnTo>
                  <a:pt x="1735" y="2744"/>
                </a:lnTo>
                <a:lnTo>
                  <a:pt x="1734" y="2741"/>
                </a:lnTo>
                <a:lnTo>
                  <a:pt x="1733" y="2737"/>
                </a:lnTo>
                <a:lnTo>
                  <a:pt x="1733" y="2733"/>
                </a:lnTo>
                <a:lnTo>
                  <a:pt x="1733" y="2733"/>
                </a:lnTo>
                <a:lnTo>
                  <a:pt x="1728" y="2733"/>
                </a:lnTo>
                <a:lnTo>
                  <a:pt x="1723" y="2734"/>
                </a:lnTo>
                <a:lnTo>
                  <a:pt x="1716" y="2737"/>
                </a:lnTo>
                <a:lnTo>
                  <a:pt x="1716" y="2737"/>
                </a:lnTo>
                <a:close/>
                <a:moveTo>
                  <a:pt x="1669" y="2748"/>
                </a:moveTo>
                <a:lnTo>
                  <a:pt x="1669" y="2748"/>
                </a:lnTo>
                <a:lnTo>
                  <a:pt x="1672" y="2750"/>
                </a:lnTo>
                <a:lnTo>
                  <a:pt x="1673" y="2752"/>
                </a:lnTo>
                <a:lnTo>
                  <a:pt x="1675" y="2756"/>
                </a:lnTo>
                <a:lnTo>
                  <a:pt x="1675" y="2759"/>
                </a:lnTo>
                <a:lnTo>
                  <a:pt x="1675" y="2759"/>
                </a:lnTo>
                <a:lnTo>
                  <a:pt x="1683" y="2758"/>
                </a:lnTo>
                <a:lnTo>
                  <a:pt x="1688" y="2756"/>
                </a:lnTo>
                <a:lnTo>
                  <a:pt x="1696" y="2755"/>
                </a:lnTo>
                <a:lnTo>
                  <a:pt x="1703" y="2755"/>
                </a:lnTo>
                <a:lnTo>
                  <a:pt x="1703" y="2755"/>
                </a:lnTo>
                <a:lnTo>
                  <a:pt x="1703" y="2750"/>
                </a:lnTo>
                <a:lnTo>
                  <a:pt x="1703" y="2747"/>
                </a:lnTo>
                <a:lnTo>
                  <a:pt x="1701" y="2744"/>
                </a:lnTo>
                <a:lnTo>
                  <a:pt x="1699" y="2742"/>
                </a:lnTo>
                <a:lnTo>
                  <a:pt x="1699" y="2742"/>
                </a:lnTo>
                <a:lnTo>
                  <a:pt x="1692" y="2742"/>
                </a:lnTo>
                <a:lnTo>
                  <a:pt x="1684" y="2743"/>
                </a:lnTo>
                <a:lnTo>
                  <a:pt x="1675" y="2745"/>
                </a:lnTo>
                <a:lnTo>
                  <a:pt x="1672" y="2746"/>
                </a:lnTo>
                <a:lnTo>
                  <a:pt x="1669" y="2748"/>
                </a:lnTo>
                <a:lnTo>
                  <a:pt x="1669" y="2748"/>
                </a:lnTo>
                <a:close/>
                <a:moveTo>
                  <a:pt x="95" y="2757"/>
                </a:moveTo>
                <a:lnTo>
                  <a:pt x="95" y="2757"/>
                </a:lnTo>
                <a:lnTo>
                  <a:pt x="87" y="2753"/>
                </a:lnTo>
                <a:lnTo>
                  <a:pt x="82" y="2751"/>
                </a:lnTo>
                <a:lnTo>
                  <a:pt x="76" y="2749"/>
                </a:lnTo>
                <a:lnTo>
                  <a:pt x="66" y="2748"/>
                </a:lnTo>
                <a:lnTo>
                  <a:pt x="66" y="2748"/>
                </a:lnTo>
                <a:lnTo>
                  <a:pt x="72" y="2752"/>
                </a:lnTo>
                <a:lnTo>
                  <a:pt x="81" y="2757"/>
                </a:lnTo>
                <a:lnTo>
                  <a:pt x="85" y="2759"/>
                </a:lnTo>
                <a:lnTo>
                  <a:pt x="89" y="2759"/>
                </a:lnTo>
                <a:lnTo>
                  <a:pt x="93" y="2759"/>
                </a:lnTo>
                <a:lnTo>
                  <a:pt x="95" y="2757"/>
                </a:lnTo>
                <a:lnTo>
                  <a:pt x="95" y="2757"/>
                </a:lnTo>
                <a:close/>
                <a:moveTo>
                  <a:pt x="17" y="2789"/>
                </a:moveTo>
                <a:lnTo>
                  <a:pt x="17" y="2789"/>
                </a:lnTo>
                <a:lnTo>
                  <a:pt x="23" y="2788"/>
                </a:lnTo>
                <a:lnTo>
                  <a:pt x="28" y="2787"/>
                </a:lnTo>
                <a:lnTo>
                  <a:pt x="33" y="2785"/>
                </a:lnTo>
                <a:lnTo>
                  <a:pt x="36" y="2781"/>
                </a:lnTo>
                <a:lnTo>
                  <a:pt x="39" y="2777"/>
                </a:lnTo>
                <a:lnTo>
                  <a:pt x="41" y="2773"/>
                </a:lnTo>
                <a:lnTo>
                  <a:pt x="44" y="2763"/>
                </a:lnTo>
                <a:lnTo>
                  <a:pt x="44" y="2763"/>
                </a:lnTo>
                <a:lnTo>
                  <a:pt x="37" y="2762"/>
                </a:lnTo>
                <a:lnTo>
                  <a:pt x="32" y="2761"/>
                </a:lnTo>
                <a:lnTo>
                  <a:pt x="25" y="2760"/>
                </a:lnTo>
                <a:lnTo>
                  <a:pt x="19" y="2759"/>
                </a:lnTo>
                <a:lnTo>
                  <a:pt x="19" y="2759"/>
                </a:lnTo>
                <a:lnTo>
                  <a:pt x="19" y="2766"/>
                </a:lnTo>
                <a:lnTo>
                  <a:pt x="18" y="2774"/>
                </a:lnTo>
                <a:lnTo>
                  <a:pt x="17" y="2780"/>
                </a:lnTo>
                <a:lnTo>
                  <a:pt x="17" y="2789"/>
                </a:lnTo>
                <a:lnTo>
                  <a:pt x="17" y="2789"/>
                </a:lnTo>
                <a:close/>
                <a:moveTo>
                  <a:pt x="1731" y="2765"/>
                </a:moveTo>
                <a:lnTo>
                  <a:pt x="1731" y="2765"/>
                </a:lnTo>
                <a:lnTo>
                  <a:pt x="1730" y="2768"/>
                </a:lnTo>
                <a:lnTo>
                  <a:pt x="1731" y="2772"/>
                </a:lnTo>
                <a:lnTo>
                  <a:pt x="1732" y="2775"/>
                </a:lnTo>
                <a:lnTo>
                  <a:pt x="1735" y="2778"/>
                </a:lnTo>
                <a:lnTo>
                  <a:pt x="1739" y="2780"/>
                </a:lnTo>
                <a:lnTo>
                  <a:pt x="1739" y="2780"/>
                </a:lnTo>
                <a:lnTo>
                  <a:pt x="1739" y="2775"/>
                </a:lnTo>
                <a:lnTo>
                  <a:pt x="1742" y="2770"/>
                </a:lnTo>
                <a:lnTo>
                  <a:pt x="1742" y="2767"/>
                </a:lnTo>
                <a:lnTo>
                  <a:pt x="1740" y="2765"/>
                </a:lnTo>
                <a:lnTo>
                  <a:pt x="1739" y="2764"/>
                </a:lnTo>
                <a:lnTo>
                  <a:pt x="1737" y="2763"/>
                </a:lnTo>
                <a:lnTo>
                  <a:pt x="1737" y="2763"/>
                </a:lnTo>
                <a:lnTo>
                  <a:pt x="1736" y="2764"/>
                </a:lnTo>
                <a:lnTo>
                  <a:pt x="1735" y="2765"/>
                </a:lnTo>
                <a:lnTo>
                  <a:pt x="1731" y="2765"/>
                </a:lnTo>
                <a:lnTo>
                  <a:pt x="1731" y="2765"/>
                </a:lnTo>
                <a:close/>
                <a:moveTo>
                  <a:pt x="55" y="2950"/>
                </a:moveTo>
                <a:lnTo>
                  <a:pt x="55" y="2950"/>
                </a:lnTo>
                <a:lnTo>
                  <a:pt x="66" y="2953"/>
                </a:lnTo>
                <a:lnTo>
                  <a:pt x="77" y="2957"/>
                </a:lnTo>
                <a:lnTo>
                  <a:pt x="98" y="2965"/>
                </a:lnTo>
                <a:lnTo>
                  <a:pt x="109" y="2969"/>
                </a:lnTo>
                <a:lnTo>
                  <a:pt x="118" y="2971"/>
                </a:lnTo>
                <a:lnTo>
                  <a:pt x="129" y="2972"/>
                </a:lnTo>
                <a:lnTo>
                  <a:pt x="140" y="2971"/>
                </a:lnTo>
                <a:lnTo>
                  <a:pt x="140" y="2971"/>
                </a:lnTo>
                <a:lnTo>
                  <a:pt x="144" y="2958"/>
                </a:lnTo>
                <a:lnTo>
                  <a:pt x="149" y="2945"/>
                </a:lnTo>
                <a:lnTo>
                  <a:pt x="161" y="2919"/>
                </a:lnTo>
                <a:lnTo>
                  <a:pt x="174" y="2893"/>
                </a:lnTo>
                <a:lnTo>
                  <a:pt x="187" y="2865"/>
                </a:lnTo>
                <a:lnTo>
                  <a:pt x="187" y="2865"/>
                </a:lnTo>
                <a:lnTo>
                  <a:pt x="161" y="2863"/>
                </a:lnTo>
                <a:lnTo>
                  <a:pt x="138" y="2859"/>
                </a:lnTo>
                <a:lnTo>
                  <a:pt x="127" y="2857"/>
                </a:lnTo>
                <a:lnTo>
                  <a:pt x="116" y="2853"/>
                </a:lnTo>
                <a:lnTo>
                  <a:pt x="106" y="2849"/>
                </a:lnTo>
                <a:lnTo>
                  <a:pt x="95" y="2843"/>
                </a:lnTo>
                <a:lnTo>
                  <a:pt x="95" y="2843"/>
                </a:lnTo>
                <a:lnTo>
                  <a:pt x="87" y="2872"/>
                </a:lnTo>
                <a:lnTo>
                  <a:pt x="78" y="2899"/>
                </a:lnTo>
                <a:lnTo>
                  <a:pt x="67" y="2926"/>
                </a:lnTo>
                <a:lnTo>
                  <a:pt x="55" y="2950"/>
                </a:lnTo>
                <a:lnTo>
                  <a:pt x="55" y="2950"/>
                </a:lnTo>
                <a:close/>
                <a:moveTo>
                  <a:pt x="1552" y="2873"/>
                </a:moveTo>
                <a:lnTo>
                  <a:pt x="1552" y="2873"/>
                </a:lnTo>
                <a:lnTo>
                  <a:pt x="1560" y="2887"/>
                </a:lnTo>
                <a:lnTo>
                  <a:pt x="1566" y="2900"/>
                </a:lnTo>
                <a:lnTo>
                  <a:pt x="1579" y="2929"/>
                </a:lnTo>
                <a:lnTo>
                  <a:pt x="1591" y="2957"/>
                </a:lnTo>
                <a:lnTo>
                  <a:pt x="1598" y="2971"/>
                </a:lnTo>
                <a:lnTo>
                  <a:pt x="1606" y="2984"/>
                </a:lnTo>
                <a:lnTo>
                  <a:pt x="1606" y="2984"/>
                </a:lnTo>
                <a:lnTo>
                  <a:pt x="1615" y="2980"/>
                </a:lnTo>
                <a:lnTo>
                  <a:pt x="1627" y="2977"/>
                </a:lnTo>
                <a:lnTo>
                  <a:pt x="1652" y="2974"/>
                </a:lnTo>
                <a:lnTo>
                  <a:pt x="1664" y="2972"/>
                </a:lnTo>
                <a:lnTo>
                  <a:pt x="1675" y="2970"/>
                </a:lnTo>
                <a:lnTo>
                  <a:pt x="1686" y="2967"/>
                </a:lnTo>
                <a:lnTo>
                  <a:pt x="1690" y="2963"/>
                </a:lnTo>
                <a:lnTo>
                  <a:pt x="1694" y="2960"/>
                </a:lnTo>
                <a:lnTo>
                  <a:pt x="1694" y="2960"/>
                </a:lnTo>
                <a:lnTo>
                  <a:pt x="1684" y="2932"/>
                </a:lnTo>
                <a:lnTo>
                  <a:pt x="1674" y="2903"/>
                </a:lnTo>
                <a:lnTo>
                  <a:pt x="1663" y="2876"/>
                </a:lnTo>
                <a:lnTo>
                  <a:pt x="1657" y="2863"/>
                </a:lnTo>
                <a:lnTo>
                  <a:pt x="1649" y="2850"/>
                </a:lnTo>
                <a:lnTo>
                  <a:pt x="1649" y="2850"/>
                </a:lnTo>
                <a:lnTo>
                  <a:pt x="1645" y="2855"/>
                </a:lnTo>
                <a:lnTo>
                  <a:pt x="1640" y="2859"/>
                </a:lnTo>
                <a:lnTo>
                  <a:pt x="1634" y="2863"/>
                </a:lnTo>
                <a:lnTo>
                  <a:pt x="1629" y="2865"/>
                </a:lnTo>
                <a:lnTo>
                  <a:pt x="1617" y="2868"/>
                </a:lnTo>
                <a:lnTo>
                  <a:pt x="1606" y="2870"/>
                </a:lnTo>
                <a:lnTo>
                  <a:pt x="1580" y="2871"/>
                </a:lnTo>
                <a:lnTo>
                  <a:pt x="1566" y="2872"/>
                </a:lnTo>
                <a:lnTo>
                  <a:pt x="1552" y="2873"/>
                </a:lnTo>
                <a:lnTo>
                  <a:pt x="1552" y="2873"/>
                </a:lnTo>
                <a:close/>
                <a:moveTo>
                  <a:pt x="51" y="3027"/>
                </a:moveTo>
                <a:lnTo>
                  <a:pt x="51" y="3027"/>
                </a:lnTo>
                <a:lnTo>
                  <a:pt x="55" y="3024"/>
                </a:lnTo>
                <a:lnTo>
                  <a:pt x="61" y="3023"/>
                </a:lnTo>
                <a:lnTo>
                  <a:pt x="65" y="3023"/>
                </a:lnTo>
                <a:lnTo>
                  <a:pt x="68" y="3024"/>
                </a:lnTo>
                <a:lnTo>
                  <a:pt x="70" y="3027"/>
                </a:lnTo>
                <a:lnTo>
                  <a:pt x="70" y="3027"/>
                </a:lnTo>
                <a:lnTo>
                  <a:pt x="69" y="3029"/>
                </a:lnTo>
                <a:lnTo>
                  <a:pt x="69" y="3031"/>
                </a:lnTo>
                <a:lnTo>
                  <a:pt x="68" y="3033"/>
                </a:lnTo>
                <a:lnTo>
                  <a:pt x="68" y="3035"/>
                </a:lnTo>
                <a:lnTo>
                  <a:pt x="68" y="3035"/>
                </a:lnTo>
                <a:lnTo>
                  <a:pt x="76" y="3038"/>
                </a:lnTo>
                <a:lnTo>
                  <a:pt x="85" y="3042"/>
                </a:lnTo>
                <a:lnTo>
                  <a:pt x="103" y="3046"/>
                </a:lnTo>
                <a:lnTo>
                  <a:pt x="103" y="3046"/>
                </a:lnTo>
                <a:lnTo>
                  <a:pt x="120" y="3019"/>
                </a:lnTo>
                <a:lnTo>
                  <a:pt x="127" y="3005"/>
                </a:lnTo>
                <a:lnTo>
                  <a:pt x="133" y="2990"/>
                </a:lnTo>
                <a:lnTo>
                  <a:pt x="133" y="2990"/>
                </a:lnTo>
                <a:lnTo>
                  <a:pt x="124" y="2990"/>
                </a:lnTo>
                <a:lnTo>
                  <a:pt x="113" y="2988"/>
                </a:lnTo>
                <a:lnTo>
                  <a:pt x="91" y="2982"/>
                </a:lnTo>
                <a:lnTo>
                  <a:pt x="68" y="2975"/>
                </a:lnTo>
                <a:lnTo>
                  <a:pt x="57" y="2973"/>
                </a:lnTo>
                <a:lnTo>
                  <a:pt x="47" y="2971"/>
                </a:lnTo>
                <a:lnTo>
                  <a:pt x="47" y="2971"/>
                </a:lnTo>
                <a:lnTo>
                  <a:pt x="42" y="2987"/>
                </a:lnTo>
                <a:lnTo>
                  <a:pt x="40" y="2995"/>
                </a:lnTo>
                <a:lnTo>
                  <a:pt x="39" y="3004"/>
                </a:lnTo>
                <a:lnTo>
                  <a:pt x="39" y="3012"/>
                </a:lnTo>
                <a:lnTo>
                  <a:pt x="40" y="3019"/>
                </a:lnTo>
                <a:lnTo>
                  <a:pt x="42" y="3021"/>
                </a:lnTo>
                <a:lnTo>
                  <a:pt x="44" y="3023"/>
                </a:lnTo>
                <a:lnTo>
                  <a:pt x="47" y="3025"/>
                </a:lnTo>
                <a:lnTo>
                  <a:pt x="51" y="3027"/>
                </a:lnTo>
                <a:lnTo>
                  <a:pt x="51" y="3027"/>
                </a:lnTo>
                <a:close/>
                <a:moveTo>
                  <a:pt x="1705" y="2982"/>
                </a:moveTo>
                <a:lnTo>
                  <a:pt x="1705" y="2982"/>
                </a:lnTo>
                <a:lnTo>
                  <a:pt x="1694" y="2986"/>
                </a:lnTo>
                <a:lnTo>
                  <a:pt x="1684" y="2989"/>
                </a:lnTo>
                <a:lnTo>
                  <a:pt x="1661" y="2992"/>
                </a:lnTo>
                <a:lnTo>
                  <a:pt x="1639" y="2995"/>
                </a:lnTo>
                <a:lnTo>
                  <a:pt x="1627" y="2998"/>
                </a:lnTo>
                <a:lnTo>
                  <a:pt x="1616" y="3001"/>
                </a:lnTo>
                <a:lnTo>
                  <a:pt x="1616" y="3001"/>
                </a:lnTo>
                <a:lnTo>
                  <a:pt x="1630" y="3035"/>
                </a:lnTo>
                <a:lnTo>
                  <a:pt x="1638" y="3052"/>
                </a:lnTo>
                <a:lnTo>
                  <a:pt x="1643" y="3060"/>
                </a:lnTo>
                <a:lnTo>
                  <a:pt x="1647" y="3067"/>
                </a:lnTo>
                <a:lnTo>
                  <a:pt x="1647" y="3067"/>
                </a:lnTo>
                <a:lnTo>
                  <a:pt x="1669" y="3062"/>
                </a:lnTo>
                <a:lnTo>
                  <a:pt x="1690" y="3058"/>
                </a:lnTo>
                <a:lnTo>
                  <a:pt x="1700" y="3054"/>
                </a:lnTo>
                <a:lnTo>
                  <a:pt x="1708" y="3051"/>
                </a:lnTo>
                <a:lnTo>
                  <a:pt x="1716" y="3046"/>
                </a:lnTo>
                <a:lnTo>
                  <a:pt x="1722" y="3039"/>
                </a:lnTo>
                <a:lnTo>
                  <a:pt x="1722" y="3039"/>
                </a:lnTo>
                <a:lnTo>
                  <a:pt x="1720" y="3023"/>
                </a:lnTo>
                <a:lnTo>
                  <a:pt x="1716" y="3008"/>
                </a:lnTo>
                <a:lnTo>
                  <a:pt x="1710" y="2994"/>
                </a:lnTo>
                <a:lnTo>
                  <a:pt x="1705" y="2982"/>
                </a:lnTo>
                <a:lnTo>
                  <a:pt x="1705" y="2982"/>
                </a:lnTo>
                <a:close/>
                <a:moveTo>
                  <a:pt x="47" y="3085"/>
                </a:moveTo>
                <a:lnTo>
                  <a:pt x="47" y="3085"/>
                </a:lnTo>
                <a:lnTo>
                  <a:pt x="49" y="3086"/>
                </a:lnTo>
                <a:lnTo>
                  <a:pt x="50" y="3086"/>
                </a:lnTo>
                <a:lnTo>
                  <a:pt x="53" y="3089"/>
                </a:lnTo>
                <a:lnTo>
                  <a:pt x="56" y="3091"/>
                </a:lnTo>
                <a:lnTo>
                  <a:pt x="58" y="3091"/>
                </a:lnTo>
                <a:lnTo>
                  <a:pt x="62" y="3090"/>
                </a:lnTo>
                <a:lnTo>
                  <a:pt x="62" y="3090"/>
                </a:lnTo>
                <a:lnTo>
                  <a:pt x="66" y="3083"/>
                </a:lnTo>
                <a:lnTo>
                  <a:pt x="69" y="3075"/>
                </a:lnTo>
                <a:lnTo>
                  <a:pt x="77" y="3059"/>
                </a:lnTo>
                <a:lnTo>
                  <a:pt x="77" y="3059"/>
                </a:lnTo>
                <a:lnTo>
                  <a:pt x="71" y="3056"/>
                </a:lnTo>
                <a:lnTo>
                  <a:pt x="67" y="3054"/>
                </a:lnTo>
                <a:lnTo>
                  <a:pt x="64" y="3053"/>
                </a:lnTo>
                <a:lnTo>
                  <a:pt x="59" y="3050"/>
                </a:lnTo>
                <a:lnTo>
                  <a:pt x="59" y="3050"/>
                </a:lnTo>
                <a:lnTo>
                  <a:pt x="55" y="3059"/>
                </a:lnTo>
                <a:lnTo>
                  <a:pt x="52" y="3066"/>
                </a:lnTo>
                <a:lnTo>
                  <a:pt x="48" y="3076"/>
                </a:lnTo>
                <a:lnTo>
                  <a:pt x="47" y="3080"/>
                </a:lnTo>
                <a:lnTo>
                  <a:pt x="47" y="3085"/>
                </a:lnTo>
                <a:lnTo>
                  <a:pt x="47" y="3085"/>
                </a:lnTo>
                <a:close/>
                <a:moveTo>
                  <a:pt x="1686" y="3080"/>
                </a:moveTo>
                <a:lnTo>
                  <a:pt x="1686" y="3080"/>
                </a:lnTo>
                <a:lnTo>
                  <a:pt x="1687" y="3084"/>
                </a:lnTo>
                <a:lnTo>
                  <a:pt x="1687" y="3089"/>
                </a:lnTo>
                <a:lnTo>
                  <a:pt x="1691" y="3098"/>
                </a:lnTo>
                <a:lnTo>
                  <a:pt x="1697" y="3106"/>
                </a:lnTo>
                <a:lnTo>
                  <a:pt x="1703" y="3113"/>
                </a:lnTo>
                <a:lnTo>
                  <a:pt x="1703" y="3113"/>
                </a:lnTo>
                <a:lnTo>
                  <a:pt x="1706" y="3104"/>
                </a:lnTo>
                <a:lnTo>
                  <a:pt x="1710" y="3094"/>
                </a:lnTo>
                <a:lnTo>
                  <a:pt x="1710" y="3089"/>
                </a:lnTo>
                <a:lnTo>
                  <a:pt x="1710" y="3083"/>
                </a:lnTo>
                <a:lnTo>
                  <a:pt x="1709" y="3078"/>
                </a:lnTo>
                <a:lnTo>
                  <a:pt x="1707" y="3074"/>
                </a:lnTo>
                <a:lnTo>
                  <a:pt x="1707" y="3074"/>
                </a:lnTo>
                <a:lnTo>
                  <a:pt x="1698" y="3077"/>
                </a:lnTo>
                <a:lnTo>
                  <a:pt x="1686" y="3080"/>
                </a:lnTo>
                <a:lnTo>
                  <a:pt x="1686" y="3080"/>
                </a:lnTo>
                <a:close/>
              </a:path>
            </a:pathLst>
          </a:custGeom>
          <a:solidFill>
            <a:schemeClr val="tx1">
              <a:lumMod val="75000"/>
              <a:lumOff val="25000"/>
            </a:schemeClr>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5" name="Freeform 25">
            <a:extLst>
              <a:ext uri="{FF2B5EF4-FFF2-40B4-BE49-F238E27FC236}">
                <a16:creationId xmlns:a16="http://schemas.microsoft.com/office/drawing/2014/main" id="{BEED81EB-4C4E-C2AB-A630-3ED42B6412AD}"/>
              </a:ext>
            </a:extLst>
          </p:cNvPr>
          <p:cNvSpPr/>
          <p:nvPr/>
        </p:nvSpPr>
        <p:spPr bwMode="auto">
          <a:xfrm>
            <a:off x="2490216" y="3021144"/>
            <a:ext cx="3278427" cy="235499"/>
          </a:xfrm>
          <a:custGeom>
            <a:avLst/>
            <a:gdLst>
              <a:gd name="T0" fmla="*/ 0 w 1905"/>
              <a:gd name="T1" fmla="*/ 0 h 136"/>
              <a:gd name="T2" fmla="*/ 1905 w 1905"/>
              <a:gd name="T3" fmla="*/ 136 h 136"/>
            </a:gdLst>
            <a:ahLst/>
            <a:cxnLst>
              <a:cxn ang="0">
                <a:pos x="0" y="136"/>
              </a:cxn>
              <a:cxn ang="0">
                <a:pos x="317" y="0"/>
              </a:cxn>
              <a:cxn ang="0">
                <a:pos x="1905" y="0"/>
              </a:cxn>
            </a:cxnLst>
            <a:rect l="T0" t="T1" r="T2" b="T3"/>
            <a:pathLst>
              <a:path w="1905" h="136">
                <a:moveTo>
                  <a:pt x="0" y="136"/>
                </a:moveTo>
                <a:lnTo>
                  <a:pt x="317" y="0"/>
                </a:lnTo>
                <a:lnTo>
                  <a:pt x="1905" y="0"/>
                </a:lnTo>
              </a:path>
            </a:pathLst>
          </a:custGeom>
          <a:noFill/>
          <a:ln w="2540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9" name="文本框 38">
            <a:extLst>
              <a:ext uri="{FF2B5EF4-FFF2-40B4-BE49-F238E27FC236}">
                <a16:creationId xmlns:a16="http://schemas.microsoft.com/office/drawing/2014/main" id="{D4DC4071-7197-A3F5-DC86-0D86B8A8D6EE}"/>
              </a:ext>
            </a:extLst>
          </p:cNvPr>
          <p:cNvSpPr txBox="1"/>
          <p:nvPr/>
        </p:nvSpPr>
        <p:spPr>
          <a:xfrm>
            <a:off x="5893413" y="1636264"/>
            <a:ext cx="6097554" cy="646331"/>
          </a:xfrm>
          <a:prstGeom prst="rect">
            <a:avLst/>
          </a:prstGeom>
          <a:noFill/>
        </p:spPr>
        <p:txBody>
          <a:bodyPr wrap="square">
            <a:spAutoFit/>
          </a:bodyPr>
          <a:lstStyle/>
          <a:p>
            <a:r>
              <a:rPr lang="zh-CN" altLang="zh-CN" sz="1800" kern="100">
                <a:effectLst/>
                <a:ea typeface="宋体" panose="02010600030101010101" pitchFamily="2" charset="-122"/>
                <a:cs typeface="Times New Roman" panose="02020603050405020304" pitchFamily="18" charset="0"/>
              </a:rPr>
              <a:t>该研究方案主要参考苏黎世大学</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a:effectLst/>
                <a:latin typeface="Times New Roman" panose="02020603050405020304" pitchFamily="18" charset="0"/>
                <a:ea typeface="宋体" panose="02010600030101010101" pitchFamily="2" charset="-122"/>
              </a:rPr>
              <a:t>UZH</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a:effectLst/>
                <a:ea typeface="宋体" panose="02010600030101010101" pitchFamily="2" charset="-122"/>
                <a:cs typeface="Times New Roman" panose="02020603050405020304" pitchFamily="18" charset="0"/>
              </a:rPr>
              <a:t>的项目中用到的算法。</a:t>
            </a:r>
            <a:endParaRPr lang="zh-CN" altLang="en-US"/>
          </a:p>
        </p:txBody>
      </p:sp>
      <p:sp>
        <p:nvSpPr>
          <p:cNvPr id="42" name="文本框 41">
            <a:extLst>
              <a:ext uri="{FF2B5EF4-FFF2-40B4-BE49-F238E27FC236}">
                <a16:creationId xmlns:a16="http://schemas.microsoft.com/office/drawing/2014/main" id="{B1AE4859-C4B9-8E6A-3892-08C176586597}"/>
              </a:ext>
            </a:extLst>
          </p:cNvPr>
          <p:cNvSpPr txBox="1"/>
          <p:nvPr/>
        </p:nvSpPr>
        <p:spPr>
          <a:xfrm>
            <a:off x="5647771" y="2423294"/>
            <a:ext cx="6097554" cy="1095813"/>
          </a:xfrm>
          <a:prstGeom prst="rect">
            <a:avLst/>
          </a:prstGeom>
          <a:noFill/>
        </p:spPr>
        <p:txBody>
          <a:bodyPr wrap="square">
            <a:spAutoFit/>
          </a:bodyPr>
          <a:lstStyle/>
          <a:p>
            <a:pPr indent="304800" algn="just">
              <a:lnSpc>
                <a:spcPct val="125000"/>
              </a:lnSpc>
              <a:spcBef>
                <a:spcPts val="125"/>
              </a:spcBef>
              <a:spcAft>
                <a:spcPts val="125"/>
              </a:spcAft>
            </a:pPr>
            <a:r>
              <a:rPr lang="zh-CN" altLang="zh-CN" sz="1800" kern="100">
                <a:effectLst/>
                <a:latin typeface="Times New Roman" panose="02020603050405020304" pitchFamily="18" charset="0"/>
                <a:ea typeface="黑体" panose="02010609060101010101" pitchFamily="49" charset="-122"/>
              </a:rPr>
              <a:t>（</a:t>
            </a:r>
            <a:r>
              <a:rPr lang="en-US" altLang="zh-CN" sz="1800" kern="100">
                <a:effectLst/>
                <a:latin typeface="Times New Roman" panose="02020603050405020304" pitchFamily="18" charset="0"/>
                <a:ea typeface="黑体" panose="02010609060101010101" pitchFamily="49" charset="-122"/>
              </a:rPr>
              <a:t>1</a:t>
            </a:r>
            <a:r>
              <a:rPr lang="zh-CN" altLang="zh-CN" sz="1800" kern="100">
                <a:effectLst/>
                <a:latin typeface="Times New Roman" panose="02020603050405020304" pitchFamily="18" charset="0"/>
                <a:ea typeface="黑体" panose="02010609060101010101" pitchFamily="49" charset="-122"/>
              </a:rPr>
              <a:t>）数据预处理</a:t>
            </a:r>
            <a:r>
              <a:rPr lang="zh-CN" altLang="zh-CN" sz="1800" kern="100">
                <a:effectLst/>
                <a:latin typeface="Times New Roman" panose="02020603050405020304" pitchFamily="18" charset="0"/>
                <a:ea typeface="宋体" panose="02010600030101010101" pitchFamily="2" charset="-122"/>
              </a:rPr>
              <a:t> </a:t>
            </a:r>
            <a:r>
              <a:rPr lang="en-US" altLang="zh-CN" sz="1800" kern="100">
                <a:effectLst/>
                <a:latin typeface="Times New Roman" panose="02020603050405020304" pitchFamily="18" charset="0"/>
                <a:ea typeface="宋体" panose="02010600030101010101" pitchFamily="2" charset="-122"/>
              </a:rPr>
              <a:t>   </a:t>
            </a:r>
            <a:r>
              <a:rPr lang="zh-CN" altLang="zh-CN" sz="1800" kern="100">
                <a:effectLst/>
                <a:latin typeface="Times New Roman" panose="02020603050405020304" pitchFamily="18" charset="0"/>
                <a:ea typeface="宋体" panose="02010600030101010101" pitchFamily="2" charset="-122"/>
              </a:rPr>
              <a:t>对双目视觉惯性里程计的数据进行预处理，包括去除噪声、校准和对齐等操作，以确保数据的准确性和一致性。</a:t>
            </a:r>
          </a:p>
        </p:txBody>
      </p:sp>
      <p:sp>
        <p:nvSpPr>
          <p:cNvPr id="45" name="文本框 44">
            <a:extLst>
              <a:ext uri="{FF2B5EF4-FFF2-40B4-BE49-F238E27FC236}">
                <a16:creationId xmlns:a16="http://schemas.microsoft.com/office/drawing/2014/main" id="{7D8FCD44-6B4D-7541-BD2C-20DDBADA35D7}"/>
              </a:ext>
            </a:extLst>
          </p:cNvPr>
          <p:cNvSpPr txBox="1"/>
          <p:nvPr/>
        </p:nvSpPr>
        <p:spPr>
          <a:xfrm>
            <a:off x="5647771" y="3744561"/>
            <a:ext cx="6097554" cy="1095813"/>
          </a:xfrm>
          <a:prstGeom prst="rect">
            <a:avLst/>
          </a:prstGeom>
          <a:noFill/>
        </p:spPr>
        <p:txBody>
          <a:bodyPr wrap="square">
            <a:spAutoFit/>
          </a:bodyPr>
          <a:lstStyle/>
          <a:p>
            <a:pPr indent="304800" algn="just">
              <a:lnSpc>
                <a:spcPct val="125000"/>
              </a:lnSpc>
              <a:spcBef>
                <a:spcPts val="125"/>
              </a:spcBef>
              <a:spcAft>
                <a:spcPts val="125"/>
              </a:spcAft>
            </a:pPr>
            <a:r>
              <a:rPr lang="zh-CN" altLang="zh-CN" sz="1800" kern="100">
                <a:effectLst/>
                <a:latin typeface="Times New Roman" panose="02020603050405020304" pitchFamily="18" charset="0"/>
                <a:ea typeface="黑体" panose="02010609060101010101" pitchFamily="49" charset="-122"/>
              </a:rPr>
              <a:t>（</a:t>
            </a:r>
            <a:r>
              <a:rPr lang="en-US" altLang="zh-CN" sz="1800" kern="100">
                <a:effectLst/>
                <a:latin typeface="Times New Roman" panose="02020603050405020304" pitchFamily="18" charset="0"/>
                <a:ea typeface="黑体" panose="02010609060101010101" pitchFamily="49" charset="-122"/>
              </a:rPr>
              <a:t>2</a:t>
            </a:r>
            <a:r>
              <a:rPr lang="zh-CN" altLang="zh-CN" sz="1800" kern="100">
                <a:effectLst/>
                <a:latin typeface="Times New Roman" panose="02020603050405020304" pitchFamily="18" charset="0"/>
                <a:ea typeface="黑体" panose="02010609060101010101" pitchFamily="49" charset="-122"/>
              </a:rPr>
              <a:t>）状态估计 </a:t>
            </a:r>
            <a:r>
              <a:rPr lang="en-US" altLang="zh-CN" sz="1800" kern="100">
                <a:effectLst/>
                <a:latin typeface="宋体" panose="02010600030101010101" pitchFamily="2" charset="-122"/>
                <a:ea typeface="宋体" panose="02010600030101010101" pitchFamily="2" charset="-122"/>
              </a:rPr>
              <a:t>   </a:t>
            </a:r>
            <a:r>
              <a:rPr lang="zh-CN" altLang="zh-CN" sz="1800" kern="100">
                <a:effectLst/>
                <a:latin typeface="Times New Roman" panose="02020603050405020304" pitchFamily="18" charset="0"/>
                <a:ea typeface="宋体" panose="02010600030101010101" pitchFamily="2" charset="-122"/>
              </a:rPr>
              <a:t>使用非线性优化算法，例如扩展卡尔曼滤波器（</a:t>
            </a:r>
            <a:r>
              <a:rPr lang="en-US" altLang="zh-CN" sz="1800" kern="100">
                <a:effectLst/>
                <a:latin typeface="Times New Roman" panose="02020603050405020304" pitchFamily="18" charset="0"/>
                <a:ea typeface="宋体" panose="02010600030101010101" pitchFamily="2" charset="-122"/>
              </a:rPr>
              <a:t>EKF</a:t>
            </a:r>
            <a:r>
              <a:rPr lang="zh-CN" altLang="zh-CN" sz="1800" kern="100">
                <a:effectLst/>
                <a:latin typeface="Times New Roman" panose="02020603050405020304" pitchFamily="18" charset="0"/>
                <a:ea typeface="宋体" panose="02010600030101010101" pitchFamily="2" charset="-122"/>
              </a:rPr>
              <a:t>）或非线性最小二乘法，来估计系统的状态，即相机和</a:t>
            </a:r>
            <a:r>
              <a:rPr lang="en-US" altLang="zh-CN" sz="1800" kern="100">
                <a:effectLst/>
                <a:latin typeface="Times New Roman" panose="02020603050405020304" pitchFamily="18" charset="0"/>
                <a:ea typeface="宋体" panose="02010600030101010101" pitchFamily="2" charset="-122"/>
              </a:rPr>
              <a:t>IMU</a:t>
            </a:r>
            <a:r>
              <a:rPr lang="zh-CN" altLang="zh-CN" sz="1800" kern="100">
                <a:effectLst/>
                <a:latin typeface="Times New Roman" panose="02020603050405020304" pitchFamily="18" charset="0"/>
                <a:ea typeface="宋体" panose="02010600030101010101" pitchFamily="2" charset="-122"/>
              </a:rPr>
              <a:t>的姿态和位置。</a:t>
            </a:r>
          </a:p>
        </p:txBody>
      </p:sp>
      <p:sp>
        <p:nvSpPr>
          <p:cNvPr id="48" name="文本框 47">
            <a:extLst>
              <a:ext uri="{FF2B5EF4-FFF2-40B4-BE49-F238E27FC236}">
                <a16:creationId xmlns:a16="http://schemas.microsoft.com/office/drawing/2014/main" id="{6D024A80-42CB-967E-5E6B-394FA79A0792}"/>
              </a:ext>
            </a:extLst>
          </p:cNvPr>
          <p:cNvSpPr txBox="1"/>
          <p:nvPr/>
        </p:nvSpPr>
        <p:spPr>
          <a:xfrm>
            <a:off x="5647771" y="5065828"/>
            <a:ext cx="6097554" cy="749564"/>
          </a:xfrm>
          <a:prstGeom prst="rect">
            <a:avLst/>
          </a:prstGeom>
          <a:noFill/>
        </p:spPr>
        <p:txBody>
          <a:bodyPr wrap="square">
            <a:spAutoFit/>
          </a:bodyPr>
          <a:lstStyle/>
          <a:p>
            <a:pPr indent="304800" algn="just">
              <a:lnSpc>
                <a:spcPct val="125000"/>
              </a:lnSpc>
              <a:spcBef>
                <a:spcPts val="125"/>
              </a:spcBef>
              <a:spcAft>
                <a:spcPts val="125"/>
              </a:spcAft>
            </a:pPr>
            <a:r>
              <a:rPr lang="zh-CN" altLang="zh-CN" sz="1800" kern="100">
                <a:effectLst/>
                <a:latin typeface="Times New Roman" panose="02020603050405020304" pitchFamily="18" charset="0"/>
                <a:ea typeface="黑体" panose="02010609060101010101" pitchFamily="49" charset="-122"/>
              </a:rPr>
              <a:t>（</a:t>
            </a:r>
            <a:r>
              <a:rPr lang="en-US" altLang="zh-CN" sz="1800" kern="100">
                <a:effectLst/>
                <a:latin typeface="Times New Roman" panose="02020603050405020304" pitchFamily="18" charset="0"/>
                <a:ea typeface="黑体" panose="02010609060101010101" pitchFamily="49" charset="-122"/>
              </a:rPr>
              <a:t>3</a:t>
            </a:r>
            <a:r>
              <a:rPr lang="zh-CN" altLang="zh-CN" sz="1800" kern="100">
                <a:effectLst/>
                <a:latin typeface="Times New Roman" panose="02020603050405020304" pitchFamily="18" charset="0"/>
                <a:ea typeface="黑体" panose="02010609060101010101" pitchFamily="49" charset="-122"/>
              </a:rPr>
              <a:t>）信息融合</a:t>
            </a:r>
            <a:r>
              <a:rPr lang="zh-CN" altLang="zh-CN" sz="1800" kern="100">
                <a:effectLst/>
                <a:latin typeface="Times New Roman" panose="02020603050405020304" pitchFamily="18" charset="0"/>
                <a:ea typeface="宋体" panose="02010600030101010101" pitchFamily="2" charset="-122"/>
              </a:rPr>
              <a:t> </a:t>
            </a:r>
            <a:r>
              <a:rPr lang="en-US" altLang="zh-CN" sz="1800" kern="100">
                <a:effectLst/>
                <a:latin typeface="Times New Roman" panose="02020603050405020304" pitchFamily="18" charset="0"/>
                <a:ea typeface="宋体" panose="02010600030101010101" pitchFamily="2" charset="-122"/>
              </a:rPr>
              <a:t>   </a:t>
            </a:r>
            <a:r>
              <a:rPr lang="zh-CN" altLang="zh-CN" sz="1800" kern="100">
                <a:effectLst/>
                <a:latin typeface="Times New Roman" panose="02020603050405020304" pitchFamily="18" charset="0"/>
                <a:ea typeface="宋体" panose="02010600030101010101" pitchFamily="2" charset="-122"/>
              </a:rPr>
              <a:t>在状态估计的过程中，我们将全局位置测量与视觉和惯性测量进行融合。</a:t>
            </a:r>
          </a:p>
        </p:txBody>
      </p:sp>
      <p:sp>
        <p:nvSpPr>
          <p:cNvPr id="51" name="文本框 50">
            <a:extLst>
              <a:ext uri="{FF2B5EF4-FFF2-40B4-BE49-F238E27FC236}">
                <a16:creationId xmlns:a16="http://schemas.microsoft.com/office/drawing/2014/main" id="{E75CB066-659F-7287-B356-2493B136C650}"/>
              </a:ext>
            </a:extLst>
          </p:cNvPr>
          <p:cNvSpPr txBox="1"/>
          <p:nvPr/>
        </p:nvSpPr>
        <p:spPr>
          <a:xfrm>
            <a:off x="5972228" y="6040846"/>
            <a:ext cx="6097554" cy="646331"/>
          </a:xfrm>
          <a:prstGeom prst="rect">
            <a:avLst/>
          </a:prstGeom>
          <a:noFill/>
        </p:spPr>
        <p:txBody>
          <a:bodyPr wrap="square">
            <a:spAutoFit/>
          </a:bodyPr>
          <a:lstStyle/>
          <a:p>
            <a:r>
              <a:rPr lang="zh-CN" altLang="zh-CN" sz="1800" kern="100">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1800" kern="100">
                <a:effectLst/>
                <a:latin typeface="Times New Roman" panose="02020603050405020304" pitchFamily="18" charset="0"/>
                <a:ea typeface="黑体" panose="02010609060101010101" pitchFamily="49" charset="-122"/>
              </a:rPr>
              <a:t>4</a:t>
            </a:r>
            <a:r>
              <a:rPr lang="zh-CN" altLang="zh-CN" sz="1800" kern="10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1800" kern="100">
                <a:effectLst/>
                <a:ea typeface="黑体" panose="02010609060101010101" pitchFamily="49" charset="-122"/>
                <a:cs typeface="Times New Roman" panose="02020603050405020304" pitchFamily="18" charset="0"/>
              </a:rPr>
              <a:t>优化求解</a:t>
            </a:r>
            <a:r>
              <a:rPr lang="zh-CN" altLang="zh-CN" sz="1800" kern="100">
                <a:effectLst/>
                <a:ea typeface="宋体" panose="02010600030101010101" pitchFamily="2" charset="-122"/>
                <a:cs typeface="Times New Roman" panose="02020603050405020304" pitchFamily="18" charset="0"/>
              </a:rPr>
              <a:t> </a:t>
            </a:r>
            <a:r>
              <a:rPr lang="en-US" altLang="zh-CN" sz="1800" kern="100">
                <a:effectLst/>
                <a:ea typeface="宋体" panose="02010600030101010101" pitchFamily="2" charset="-122"/>
                <a:cs typeface="Times New Roman" panose="02020603050405020304" pitchFamily="18" charset="0"/>
              </a:rPr>
              <a:t>   </a:t>
            </a:r>
            <a:r>
              <a:rPr lang="zh-CN" altLang="zh-CN" sz="1800" kern="100">
                <a:effectLst/>
                <a:ea typeface="宋体" panose="02010600030101010101" pitchFamily="2" charset="-122"/>
                <a:cs typeface="Times New Roman" panose="02020603050405020304" pitchFamily="18" charset="0"/>
              </a:rPr>
              <a:t>使用优化算法对系统的状态进行迭代优化，以最小化视觉、惯性和全局位置测量之间的残差。</a:t>
            </a:r>
            <a:endParaRPr lang="zh-CN" altLang="en-US"/>
          </a:p>
        </p:txBody>
      </p:sp>
    </p:spTree>
    <p:extLst>
      <p:ext uri="{BB962C8B-B14F-4D97-AF65-F5344CB8AC3E}">
        <p14:creationId xmlns:p14="http://schemas.microsoft.com/office/powerpoint/2010/main" val="18488410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randombar(horizontal)">
                                      <p:cBhvr>
                                        <p:cTn id="18" dur="500"/>
                                        <p:tgtEl>
                                          <p:spTgt spid="39"/>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randombar(horizontal)">
                                      <p:cBhvr>
                                        <p:cTn id="21" dur="500"/>
                                        <p:tgtEl>
                                          <p:spTgt spid="4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randombar(horizontal)">
                                      <p:cBhvr>
                                        <p:cTn id="24" dur="500"/>
                                        <p:tgtEl>
                                          <p:spTgt spid="45"/>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randombar(horizontal)">
                                      <p:cBhvr>
                                        <p:cTn id="27" dur="500"/>
                                        <p:tgtEl>
                                          <p:spTgt spid="4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randombar(horizontal)">
                                      <p:cBhvr>
                                        <p:cTn id="3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35" grpId="0" animBg="1"/>
      <p:bldP spid="39" grpId="0"/>
      <p:bldP spid="42" grpId="0"/>
      <p:bldP spid="45" grpId="0"/>
      <p:bldP spid="48"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a:extLst>
              <a:ext uri="{FF2B5EF4-FFF2-40B4-BE49-F238E27FC236}">
                <a16:creationId xmlns:a16="http://schemas.microsoft.com/office/drawing/2014/main" id="{AD4D090D-02DC-42B5-9BA1-5736A638774E}"/>
              </a:ext>
            </a:extLst>
          </p:cNvPr>
          <p:cNvPicPr>
            <a:picLocks noGrp="1" noChangeAspect="1"/>
          </p:cNvPicPr>
          <p:nvPr>
            <p:ph idx="1"/>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62618"/>
          </a:xfrm>
        </p:spPr>
      </p:pic>
      <p:pic>
        <p:nvPicPr>
          <p:cNvPr id="8" name="图片 7">
            <a:extLst>
              <a:ext uri="{FF2B5EF4-FFF2-40B4-BE49-F238E27FC236}">
                <a16:creationId xmlns:a16="http://schemas.microsoft.com/office/drawing/2014/main" id="{2AD12FF4-DD20-4837-A937-A8501DE9A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sp>
        <p:nvSpPr>
          <p:cNvPr id="9" name="文本框 8">
            <a:extLst>
              <a:ext uri="{FF2B5EF4-FFF2-40B4-BE49-F238E27FC236}">
                <a16:creationId xmlns:a16="http://schemas.microsoft.com/office/drawing/2014/main" id="{A2D775FA-D06A-453A-9B1F-A03011A1A6F3}"/>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05</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B9F674FE-BC9F-4700-B74F-7541DDFD1C92}"/>
              </a:ext>
            </a:extLst>
          </p:cNvPr>
          <p:cNvSpPr txBox="1"/>
          <p:nvPr/>
        </p:nvSpPr>
        <p:spPr>
          <a:xfrm>
            <a:off x="1838692" y="1677718"/>
            <a:ext cx="24329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项目的特色与创新</a:t>
            </a:r>
          </a:p>
        </p:txBody>
      </p:sp>
      <p:pic>
        <p:nvPicPr>
          <p:cNvPr id="55" name="图片 54">
            <a:extLst>
              <a:ext uri="{FF2B5EF4-FFF2-40B4-BE49-F238E27FC236}">
                <a16:creationId xmlns:a16="http://schemas.microsoft.com/office/drawing/2014/main" id="{607999BB-2C8F-4BD5-8FE7-6CB188F99BD7}"/>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56" name="图片 55">
            <a:extLst>
              <a:ext uri="{FF2B5EF4-FFF2-40B4-BE49-F238E27FC236}">
                <a16:creationId xmlns:a16="http://schemas.microsoft.com/office/drawing/2014/main" id="{868AAE94-1F4F-4D89-8E46-9EAE40EFEA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57" name="矩形 56">
            <a:extLst>
              <a:ext uri="{FF2B5EF4-FFF2-40B4-BE49-F238E27FC236}">
                <a16:creationId xmlns:a16="http://schemas.microsoft.com/office/drawing/2014/main" id="{F918A6D8-6BF5-44DA-A994-62D4859CB84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直角三角形 57">
            <a:extLst>
              <a:ext uri="{FF2B5EF4-FFF2-40B4-BE49-F238E27FC236}">
                <a16:creationId xmlns:a16="http://schemas.microsoft.com/office/drawing/2014/main" id="{7C4970FA-443A-45D4-BE8B-05851D314BB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1" hidden="1">
            <a:extLst>
              <a:ext uri="{FF2B5EF4-FFF2-40B4-BE49-F238E27FC236}">
                <a16:creationId xmlns:a16="http://schemas.microsoft.com/office/drawing/2014/main" id="{7020D0DE-CA66-7D6A-A0F3-03BE915DCE7F}"/>
              </a:ext>
            </a:extLst>
          </p:cNvPr>
          <p:cNvGrpSpPr/>
          <p:nvPr/>
        </p:nvGrpSpPr>
        <p:grpSpPr>
          <a:xfrm>
            <a:off x="1244037" y="1523059"/>
            <a:ext cx="5197319" cy="4341605"/>
            <a:chOff x="6200828" y="1719475"/>
            <a:chExt cx="5197319" cy="4341606"/>
          </a:xfrm>
        </p:grpSpPr>
        <p:sp>
          <p:nvSpPr>
            <p:cNvPr id="24" name="Arrow: Pentagon 40">
              <a:extLst>
                <a:ext uri="{FF2B5EF4-FFF2-40B4-BE49-F238E27FC236}">
                  <a16:creationId xmlns:a16="http://schemas.microsoft.com/office/drawing/2014/main" id="{ACEE3098-7308-937F-83B1-7A4033E6F0D5}"/>
                </a:ext>
              </a:extLst>
            </p:cNvPr>
            <p:cNvSpPr/>
            <p:nvPr/>
          </p:nvSpPr>
          <p:spPr>
            <a:xfrm flipH="1">
              <a:off x="6564052" y="1909015"/>
              <a:ext cx="2136900" cy="606217"/>
            </a:xfrm>
            <a:prstGeom prst="homePlate">
              <a:avLst/>
            </a:prstGeom>
            <a:solidFill>
              <a:schemeClr val="accent2"/>
            </a:solidFill>
            <a:ln w="50800">
              <a:solidFill>
                <a:schemeClr val="accent2">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26" name="TextBox 41">
              <a:extLst>
                <a:ext uri="{FF2B5EF4-FFF2-40B4-BE49-F238E27FC236}">
                  <a16:creationId xmlns:a16="http://schemas.microsoft.com/office/drawing/2014/main" id="{07B4FDD8-A587-F063-1F32-DF742ABA7591}"/>
                </a:ext>
              </a:extLst>
            </p:cNvPr>
            <p:cNvSpPr txBox="1">
              <a:spLocks/>
            </p:cNvSpPr>
            <p:nvPr/>
          </p:nvSpPr>
          <p:spPr bwMode="auto">
            <a:xfrm>
              <a:off x="7507857" y="2124754"/>
              <a:ext cx="1077218" cy="193899"/>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r">
                <a:buClr>
                  <a:prstClr val="white"/>
                </a:buClr>
                <a:defRPr/>
              </a:pPr>
              <a:r>
                <a:rPr lang="zh-CN" altLang="en-US" sz="1867" b="1" dirty="0">
                  <a:latin typeface="思源黑体 CN Heavy" panose="020B0A00000000000000" pitchFamily="34" charset="-122"/>
                  <a:ea typeface="思源黑体 CN Heavy" panose="020B0A00000000000000" pitchFamily="34" charset="-122"/>
                </a:rPr>
                <a:t>标题文本预设</a:t>
              </a:r>
            </a:p>
          </p:txBody>
        </p:sp>
        <p:sp>
          <p:nvSpPr>
            <p:cNvPr id="27" name="TextBox 42">
              <a:extLst>
                <a:ext uri="{FF2B5EF4-FFF2-40B4-BE49-F238E27FC236}">
                  <a16:creationId xmlns:a16="http://schemas.microsoft.com/office/drawing/2014/main" id="{90026940-91A8-8385-0AB8-240C55EDEDA6}"/>
                </a:ext>
              </a:extLst>
            </p:cNvPr>
            <p:cNvSpPr txBox="1">
              <a:spLocks/>
            </p:cNvSpPr>
            <p:nvPr/>
          </p:nvSpPr>
          <p:spPr bwMode="auto">
            <a:xfrm>
              <a:off x="6404116" y="2515232"/>
              <a:ext cx="2296836" cy="632290"/>
            </a:xfrm>
            <a:prstGeom prst="rect">
              <a:avLst/>
            </a:prstGeom>
          </p:spPr>
          <p:txBody>
            <a:bodyPr wrap="square" lIns="0" tIns="0" rIns="288000" bIns="0" anchor="ctr" anchorCtr="0">
              <a:normAutofit/>
              <a:scene3d>
                <a:camera prst="orthographicFront"/>
                <a:lightRig rig="threePt" dir="t"/>
              </a:scene3d>
              <a:sp3d>
                <a:bevelT w="0" h="0"/>
              </a:sp3d>
            </a:bodyPr>
            <a:lstStyle/>
            <a:p>
              <a:pPr algn="r">
                <a:lnSpc>
                  <a:spcPct val="120000"/>
                </a:lnSpc>
                <a:spcBef>
                  <a:spcPct val="0"/>
                </a:spcBef>
                <a:defRPr/>
              </a:pPr>
              <a:r>
                <a:rPr lang="zh-CN" altLang="en-US" sz="1067" dirty="0">
                  <a:latin typeface="思源黑体 CN Heavy" panose="020B0A00000000000000" pitchFamily="34" charset="-122"/>
                  <a:ea typeface="思源黑体 CN Heavy" panose="020B0A00000000000000" pitchFamily="34" charset="-122"/>
                </a:rPr>
                <a:t>此部分内容作为文字排版占位显示 </a:t>
              </a:r>
              <a:br>
                <a:rPr lang="zh-CN" altLang="en-US" sz="1067" dirty="0">
                  <a:latin typeface="思源黑体 CN Heavy" panose="020B0A00000000000000" pitchFamily="34" charset="-122"/>
                  <a:ea typeface="思源黑体 CN Heavy" panose="020B0A00000000000000" pitchFamily="34" charset="-122"/>
                </a:rPr>
              </a:br>
              <a:r>
                <a:rPr lang="zh-CN" altLang="en-US" sz="1067" dirty="0">
                  <a:latin typeface="思源黑体 CN Heavy" panose="020B0A00000000000000" pitchFamily="34" charset="-122"/>
                  <a:ea typeface="思源黑体 CN Heavy" panose="020B0A00000000000000" pitchFamily="34" charset="-122"/>
                </a:rPr>
                <a:t>（建议使用主题字体）</a:t>
              </a:r>
            </a:p>
          </p:txBody>
        </p:sp>
        <p:sp>
          <p:nvSpPr>
            <p:cNvPr id="29" name="TextBox 43">
              <a:extLst>
                <a:ext uri="{FF2B5EF4-FFF2-40B4-BE49-F238E27FC236}">
                  <a16:creationId xmlns:a16="http://schemas.microsoft.com/office/drawing/2014/main" id="{21D42CC3-CFA4-0D64-5DBF-3BB2B7CD056A}"/>
                </a:ext>
              </a:extLst>
            </p:cNvPr>
            <p:cNvSpPr txBox="1">
              <a:spLocks/>
            </p:cNvSpPr>
            <p:nvPr/>
          </p:nvSpPr>
          <p:spPr bwMode="auto">
            <a:xfrm>
              <a:off x="6919766" y="200207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01</a:t>
              </a:r>
            </a:p>
          </p:txBody>
        </p:sp>
        <p:sp>
          <p:nvSpPr>
            <p:cNvPr id="54" name="Arrow: Pentagon 44">
              <a:extLst>
                <a:ext uri="{FF2B5EF4-FFF2-40B4-BE49-F238E27FC236}">
                  <a16:creationId xmlns:a16="http://schemas.microsoft.com/office/drawing/2014/main" id="{01CA20F9-C7F3-363C-C3DD-0FDC257A7E14}"/>
                </a:ext>
              </a:extLst>
            </p:cNvPr>
            <p:cNvSpPr/>
            <p:nvPr/>
          </p:nvSpPr>
          <p:spPr>
            <a:xfrm flipH="1">
              <a:off x="6200828" y="3250135"/>
              <a:ext cx="2500124" cy="606217"/>
            </a:xfrm>
            <a:prstGeom prst="homePlate">
              <a:avLst/>
            </a:prstGeom>
            <a:solidFill>
              <a:schemeClr val="accent3"/>
            </a:solidFill>
            <a:ln w="50800">
              <a:solidFill>
                <a:schemeClr val="accent3">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59" name="TextBox 45">
              <a:extLst>
                <a:ext uri="{FF2B5EF4-FFF2-40B4-BE49-F238E27FC236}">
                  <a16:creationId xmlns:a16="http://schemas.microsoft.com/office/drawing/2014/main" id="{6AF790ED-E3EC-D375-1E15-B3E2F9E4A6EC}"/>
                </a:ext>
              </a:extLst>
            </p:cNvPr>
            <p:cNvSpPr txBox="1">
              <a:spLocks/>
            </p:cNvSpPr>
            <p:nvPr/>
          </p:nvSpPr>
          <p:spPr bwMode="auto">
            <a:xfrm>
              <a:off x="7425811" y="3465874"/>
              <a:ext cx="1077218" cy="193899"/>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r">
                <a:buClr>
                  <a:prstClr val="white"/>
                </a:buClr>
                <a:defRPr/>
              </a:pPr>
              <a:r>
                <a:rPr lang="zh-CN" altLang="en-US" sz="1867" b="1">
                  <a:latin typeface="思源黑体 CN Heavy" panose="020B0A00000000000000" pitchFamily="34" charset="-122"/>
                  <a:ea typeface="思源黑体 CN Heavy" panose="020B0A00000000000000" pitchFamily="34" charset="-122"/>
                </a:rPr>
                <a:t>标题文本预设</a:t>
              </a:r>
            </a:p>
          </p:txBody>
        </p:sp>
        <p:sp>
          <p:nvSpPr>
            <p:cNvPr id="60" name="TextBox 47">
              <a:extLst>
                <a:ext uri="{FF2B5EF4-FFF2-40B4-BE49-F238E27FC236}">
                  <a16:creationId xmlns:a16="http://schemas.microsoft.com/office/drawing/2014/main" id="{6B5C8E52-38FE-AF08-739D-DDEAA35B6AE9}"/>
                </a:ext>
              </a:extLst>
            </p:cNvPr>
            <p:cNvSpPr txBox="1">
              <a:spLocks/>
            </p:cNvSpPr>
            <p:nvPr/>
          </p:nvSpPr>
          <p:spPr bwMode="auto">
            <a:xfrm>
              <a:off x="6547914" y="334319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02</a:t>
              </a:r>
            </a:p>
          </p:txBody>
        </p:sp>
        <p:sp>
          <p:nvSpPr>
            <p:cNvPr id="61" name="Arrow: Pentagon 48">
              <a:extLst>
                <a:ext uri="{FF2B5EF4-FFF2-40B4-BE49-F238E27FC236}">
                  <a16:creationId xmlns:a16="http://schemas.microsoft.com/office/drawing/2014/main" id="{924EEA21-B0F2-D7F5-7056-2E19E4091AFF}"/>
                </a:ext>
              </a:extLst>
            </p:cNvPr>
            <p:cNvSpPr/>
            <p:nvPr/>
          </p:nvSpPr>
          <p:spPr>
            <a:xfrm>
              <a:off x="8876724" y="2204864"/>
              <a:ext cx="2136900" cy="606217"/>
            </a:xfrm>
            <a:prstGeom prst="homePlate">
              <a:avLst/>
            </a:prstGeom>
            <a:solidFill>
              <a:schemeClr val="accent1"/>
            </a:solidFill>
            <a:ln w="50800">
              <a:solidFill>
                <a:schemeClr val="accent1">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62" name="TextBox 49">
              <a:extLst>
                <a:ext uri="{FF2B5EF4-FFF2-40B4-BE49-F238E27FC236}">
                  <a16:creationId xmlns:a16="http://schemas.microsoft.com/office/drawing/2014/main" id="{4563A116-AC6A-ACD5-E9C8-C5A71F7497A2}"/>
                </a:ext>
              </a:extLst>
            </p:cNvPr>
            <p:cNvSpPr txBox="1">
              <a:spLocks/>
            </p:cNvSpPr>
            <p:nvPr/>
          </p:nvSpPr>
          <p:spPr bwMode="auto">
            <a:xfrm>
              <a:off x="10206077" y="2297924"/>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03</a:t>
              </a:r>
            </a:p>
          </p:txBody>
        </p:sp>
        <p:grpSp>
          <p:nvGrpSpPr>
            <p:cNvPr id="63" name="Group 51">
              <a:extLst>
                <a:ext uri="{FF2B5EF4-FFF2-40B4-BE49-F238E27FC236}">
                  <a16:creationId xmlns:a16="http://schemas.microsoft.com/office/drawing/2014/main" id="{7C3854BF-8AA4-0F80-C850-204F97BA1F36}"/>
                </a:ext>
              </a:extLst>
            </p:cNvPr>
            <p:cNvGrpSpPr/>
            <p:nvPr/>
          </p:nvGrpSpPr>
          <p:grpSpPr>
            <a:xfrm>
              <a:off x="10474461" y="4284751"/>
              <a:ext cx="655421" cy="1563811"/>
              <a:chOff x="5310189" y="1930400"/>
              <a:chExt cx="995363" cy="2374900"/>
            </a:xfrm>
          </p:grpSpPr>
          <p:sp>
            <p:nvSpPr>
              <p:cNvPr id="78" name="Freeform: Shape 52">
                <a:extLst>
                  <a:ext uri="{FF2B5EF4-FFF2-40B4-BE49-F238E27FC236}">
                    <a16:creationId xmlns:a16="http://schemas.microsoft.com/office/drawing/2014/main" id="{322BAFDE-86CF-6D06-E013-5DBEDCDB3432}"/>
                  </a:ext>
                </a:extLst>
              </p:cNvPr>
              <p:cNvSpPr>
                <a:spLocks/>
              </p:cNvSpPr>
              <p:nvPr/>
            </p:nvSpPr>
            <p:spPr bwMode="auto">
              <a:xfrm>
                <a:off x="5340350" y="1968500"/>
                <a:ext cx="933450" cy="2305050"/>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79" name="Freeform: Shape 53">
                <a:extLst>
                  <a:ext uri="{FF2B5EF4-FFF2-40B4-BE49-F238E27FC236}">
                    <a16:creationId xmlns:a16="http://schemas.microsoft.com/office/drawing/2014/main" id="{C0A6392C-9B86-6E1C-743B-21CCF0BCD3A9}"/>
                  </a:ext>
                </a:extLst>
              </p:cNvPr>
              <p:cNvSpPr>
                <a:spLocks/>
              </p:cNvSpPr>
              <p:nvPr/>
            </p:nvSpPr>
            <p:spPr bwMode="auto">
              <a:xfrm>
                <a:off x="5310189" y="1930400"/>
                <a:ext cx="995363" cy="237490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80" name="Freeform: Shape 54">
                <a:extLst>
                  <a:ext uri="{FF2B5EF4-FFF2-40B4-BE49-F238E27FC236}">
                    <a16:creationId xmlns:a16="http://schemas.microsoft.com/office/drawing/2014/main" id="{5E4F0B47-D779-A719-932D-74C76E572EB2}"/>
                  </a:ext>
                </a:extLst>
              </p:cNvPr>
              <p:cNvSpPr>
                <a:spLocks/>
              </p:cNvSpPr>
              <p:nvPr/>
            </p:nvSpPr>
            <p:spPr bwMode="auto">
              <a:xfrm>
                <a:off x="5891213" y="2990850"/>
                <a:ext cx="222250" cy="309563"/>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81" name="Freeform: Shape 55">
                <a:extLst>
                  <a:ext uri="{FF2B5EF4-FFF2-40B4-BE49-F238E27FC236}">
                    <a16:creationId xmlns:a16="http://schemas.microsoft.com/office/drawing/2014/main" id="{11218DD3-95D9-54DD-3C42-5AD22EAA8120}"/>
                  </a:ext>
                </a:extLst>
              </p:cNvPr>
              <p:cNvSpPr>
                <a:spLocks/>
              </p:cNvSpPr>
              <p:nvPr/>
            </p:nvSpPr>
            <p:spPr bwMode="auto">
              <a:xfrm>
                <a:off x="5487988" y="2235200"/>
                <a:ext cx="101600" cy="161925"/>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82" name="Freeform: Shape 56">
                <a:extLst>
                  <a:ext uri="{FF2B5EF4-FFF2-40B4-BE49-F238E27FC236}">
                    <a16:creationId xmlns:a16="http://schemas.microsoft.com/office/drawing/2014/main" id="{AB599B90-8B8E-C4FD-998C-AB6F85653A87}"/>
                  </a:ext>
                </a:extLst>
              </p:cNvPr>
              <p:cNvSpPr>
                <a:spLocks/>
              </p:cNvSpPr>
              <p:nvPr/>
            </p:nvSpPr>
            <p:spPr bwMode="auto">
              <a:xfrm>
                <a:off x="5875338" y="2235200"/>
                <a:ext cx="100013" cy="161925"/>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grpSp>
        <p:sp>
          <p:nvSpPr>
            <p:cNvPr id="64" name="Freeform: Shape 57">
              <a:extLst>
                <a:ext uri="{FF2B5EF4-FFF2-40B4-BE49-F238E27FC236}">
                  <a16:creationId xmlns:a16="http://schemas.microsoft.com/office/drawing/2014/main" id="{B5DEAEF6-BB97-A760-6836-7DB1891CC898}"/>
                </a:ext>
              </a:extLst>
            </p:cNvPr>
            <p:cNvSpPr>
              <a:spLocks/>
            </p:cNvSpPr>
            <p:nvPr/>
          </p:nvSpPr>
          <p:spPr bwMode="auto">
            <a:xfrm>
              <a:off x="8671865" y="1719475"/>
              <a:ext cx="226349" cy="2720275"/>
            </a:xfrm>
            <a:custGeom>
              <a:avLst/>
              <a:gdLst>
                <a:gd name="T0" fmla="*/ 351 w 351"/>
                <a:gd name="T1" fmla="*/ 6436 h 6436"/>
                <a:gd name="T2" fmla="*/ 267 w 351"/>
                <a:gd name="T3" fmla="*/ 6436 h 6436"/>
                <a:gd name="T4" fmla="*/ 267 w 351"/>
                <a:gd name="T5" fmla="*/ 175 h 6436"/>
                <a:gd name="T6" fmla="*/ 267 w 351"/>
                <a:gd name="T7" fmla="*/ 175 h 6436"/>
                <a:gd name="T8" fmla="*/ 265 w 351"/>
                <a:gd name="T9" fmla="*/ 157 h 6436"/>
                <a:gd name="T10" fmla="*/ 259 w 351"/>
                <a:gd name="T11" fmla="*/ 140 h 6436"/>
                <a:gd name="T12" fmla="*/ 252 w 351"/>
                <a:gd name="T13" fmla="*/ 123 h 6436"/>
                <a:gd name="T14" fmla="*/ 241 w 351"/>
                <a:gd name="T15" fmla="*/ 110 h 6436"/>
                <a:gd name="T16" fmla="*/ 226 w 351"/>
                <a:gd name="T17" fmla="*/ 99 h 6436"/>
                <a:gd name="T18" fmla="*/ 211 w 351"/>
                <a:gd name="T19" fmla="*/ 90 h 6436"/>
                <a:gd name="T20" fmla="*/ 194 w 351"/>
                <a:gd name="T21" fmla="*/ 86 h 6436"/>
                <a:gd name="T22" fmla="*/ 175 w 351"/>
                <a:gd name="T23" fmla="*/ 84 h 6436"/>
                <a:gd name="T24" fmla="*/ 175 w 351"/>
                <a:gd name="T25" fmla="*/ 84 h 6436"/>
                <a:gd name="T26" fmla="*/ 157 w 351"/>
                <a:gd name="T27" fmla="*/ 86 h 6436"/>
                <a:gd name="T28" fmla="*/ 140 w 351"/>
                <a:gd name="T29" fmla="*/ 90 h 6436"/>
                <a:gd name="T30" fmla="*/ 123 w 351"/>
                <a:gd name="T31" fmla="*/ 99 h 6436"/>
                <a:gd name="T32" fmla="*/ 110 w 351"/>
                <a:gd name="T33" fmla="*/ 110 h 6436"/>
                <a:gd name="T34" fmla="*/ 99 w 351"/>
                <a:gd name="T35" fmla="*/ 123 h 6436"/>
                <a:gd name="T36" fmla="*/ 89 w 351"/>
                <a:gd name="T37" fmla="*/ 140 h 6436"/>
                <a:gd name="T38" fmla="*/ 84 w 351"/>
                <a:gd name="T39" fmla="*/ 157 h 6436"/>
                <a:gd name="T40" fmla="*/ 82 w 351"/>
                <a:gd name="T41" fmla="*/ 175 h 6436"/>
                <a:gd name="T42" fmla="*/ 82 w 351"/>
                <a:gd name="T43" fmla="*/ 6436 h 6436"/>
                <a:gd name="T44" fmla="*/ 0 w 351"/>
                <a:gd name="T45" fmla="*/ 6436 h 6436"/>
                <a:gd name="T46" fmla="*/ 0 w 351"/>
                <a:gd name="T47" fmla="*/ 175 h 6436"/>
                <a:gd name="T48" fmla="*/ 0 w 351"/>
                <a:gd name="T49" fmla="*/ 175 h 6436"/>
                <a:gd name="T50" fmla="*/ 2 w 351"/>
                <a:gd name="T51" fmla="*/ 157 h 6436"/>
                <a:gd name="T52" fmla="*/ 4 w 351"/>
                <a:gd name="T53" fmla="*/ 140 h 6436"/>
                <a:gd name="T54" fmla="*/ 7 w 351"/>
                <a:gd name="T55" fmla="*/ 123 h 6436"/>
                <a:gd name="T56" fmla="*/ 13 w 351"/>
                <a:gd name="T57" fmla="*/ 108 h 6436"/>
                <a:gd name="T58" fmla="*/ 20 w 351"/>
                <a:gd name="T59" fmla="*/ 91 h 6436"/>
                <a:gd name="T60" fmla="*/ 30 w 351"/>
                <a:gd name="T61" fmla="*/ 78 h 6436"/>
                <a:gd name="T62" fmla="*/ 39 w 351"/>
                <a:gd name="T63" fmla="*/ 63 h 6436"/>
                <a:gd name="T64" fmla="*/ 52 w 351"/>
                <a:gd name="T65" fmla="*/ 52 h 6436"/>
                <a:gd name="T66" fmla="*/ 63 w 351"/>
                <a:gd name="T67" fmla="*/ 41 h 6436"/>
                <a:gd name="T68" fmla="*/ 76 w 351"/>
                <a:gd name="T69" fmla="*/ 30 h 6436"/>
                <a:gd name="T70" fmla="*/ 91 w 351"/>
                <a:gd name="T71" fmla="*/ 22 h 6436"/>
                <a:gd name="T72" fmla="*/ 106 w 351"/>
                <a:gd name="T73" fmla="*/ 15 h 6436"/>
                <a:gd name="T74" fmla="*/ 123 w 351"/>
                <a:gd name="T75" fmla="*/ 9 h 6436"/>
                <a:gd name="T76" fmla="*/ 140 w 351"/>
                <a:gd name="T77" fmla="*/ 4 h 6436"/>
                <a:gd name="T78" fmla="*/ 157 w 351"/>
                <a:gd name="T79" fmla="*/ 2 h 6436"/>
                <a:gd name="T80" fmla="*/ 175 w 351"/>
                <a:gd name="T81" fmla="*/ 0 h 6436"/>
                <a:gd name="T82" fmla="*/ 175 w 351"/>
                <a:gd name="T83" fmla="*/ 0 h 6436"/>
                <a:gd name="T84" fmla="*/ 192 w 351"/>
                <a:gd name="T85" fmla="*/ 2 h 6436"/>
                <a:gd name="T86" fmla="*/ 211 w 351"/>
                <a:gd name="T87" fmla="*/ 4 h 6436"/>
                <a:gd name="T88" fmla="*/ 228 w 351"/>
                <a:gd name="T89" fmla="*/ 9 h 6436"/>
                <a:gd name="T90" fmla="*/ 242 w 351"/>
                <a:gd name="T91" fmla="*/ 15 h 6436"/>
                <a:gd name="T92" fmla="*/ 257 w 351"/>
                <a:gd name="T93" fmla="*/ 22 h 6436"/>
                <a:gd name="T94" fmla="*/ 272 w 351"/>
                <a:gd name="T95" fmla="*/ 30 h 6436"/>
                <a:gd name="T96" fmla="*/ 285 w 351"/>
                <a:gd name="T97" fmla="*/ 41 h 6436"/>
                <a:gd name="T98" fmla="*/ 298 w 351"/>
                <a:gd name="T99" fmla="*/ 52 h 6436"/>
                <a:gd name="T100" fmla="*/ 310 w 351"/>
                <a:gd name="T101" fmla="*/ 63 h 6436"/>
                <a:gd name="T102" fmla="*/ 319 w 351"/>
                <a:gd name="T103" fmla="*/ 78 h 6436"/>
                <a:gd name="T104" fmla="*/ 328 w 351"/>
                <a:gd name="T105" fmla="*/ 91 h 6436"/>
                <a:gd name="T106" fmla="*/ 336 w 351"/>
                <a:gd name="T107" fmla="*/ 108 h 6436"/>
                <a:gd name="T108" fmla="*/ 341 w 351"/>
                <a:gd name="T109" fmla="*/ 123 h 6436"/>
                <a:gd name="T110" fmla="*/ 347 w 351"/>
                <a:gd name="T111" fmla="*/ 140 h 6436"/>
                <a:gd name="T112" fmla="*/ 349 w 351"/>
                <a:gd name="T113" fmla="*/ 157 h 6436"/>
                <a:gd name="T114" fmla="*/ 351 w 351"/>
                <a:gd name="T115" fmla="*/ 175 h 6436"/>
                <a:gd name="T116" fmla="*/ 351 w 351"/>
                <a:gd name="T117" fmla="*/ 6436 h 6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1" h="6436">
                  <a:moveTo>
                    <a:pt x="351" y="6436"/>
                  </a:moveTo>
                  <a:lnTo>
                    <a:pt x="267" y="6436"/>
                  </a:lnTo>
                  <a:lnTo>
                    <a:pt x="267" y="175"/>
                  </a:lnTo>
                  <a:lnTo>
                    <a:pt x="267" y="175"/>
                  </a:lnTo>
                  <a:lnTo>
                    <a:pt x="265" y="157"/>
                  </a:lnTo>
                  <a:lnTo>
                    <a:pt x="259" y="140"/>
                  </a:lnTo>
                  <a:lnTo>
                    <a:pt x="252" y="123"/>
                  </a:lnTo>
                  <a:lnTo>
                    <a:pt x="241" y="110"/>
                  </a:lnTo>
                  <a:lnTo>
                    <a:pt x="226" y="99"/>
                  </a:lnTo>
                  <a:lnTo>
                    <a:pt x="211" y="90"/>
                  </a:lnTo>
                  <a:lnTo>
                    <a:pt x="194" y="86"/>
                  </a:lnTo>
                  <a:lnTo>
                    <a:pt x="175" y="84"/>
                  </a:lnTo>
                  <a:lnTo>
                    <a:pt x="175" y="84"/>
                  </a:lnTo>
                  <a:lnTo>
                    <a:pt x="157" y="86"/>
                  </a:lnTo>
                  <a:lnTo>
                    <a:pt x="140" y="90"/>
                  </a:lnTo>
                  <a:lnTo>
                    <a:pt x="123" y="99"/>
                  </a:lnTo>
                  <a:lnTo>
                    <a:pt x="110" y="110"/>
                  </a:lnTo>
                  <a:lnTo>
                    <a:pt x="99" y="123"/>
                  </a:lnTo>
                  <a:lnTo>
                    <a:pt x="89" y="140"/>
                  </a:lnTo>
                  <a:lnTo>
                    <a:pt x="84" y="157"/>
                  </a:lnTo>
                  <a:lnTo>
                    <a:pt x="82" y="175"/>
                  </a:lnTo>
                  <a:lnTo>
                    <a:pt x="82" y="6436"/>
                  </a:lnTo>
                  <a:lnTo>
                    <a:pt x="0" y="6436"/>
                  </a:lnTo>
                  <a:lnTo>
                    <a:pt x="0" y="175"/>
                  </a:lnTo>
                  <a:lnTo>
                    <a:pt x="0" y="175"/>
                  </a:lnTo>
                  <a:lnTo>
                    <a:pt x="2" y="157"/>
                  </a:lnTo>
                  <a:lnTo>
                    <a:pt x="4" y="140"/>
                  </a:lnTo>
                  <a:lnTo>
                    <a:pt x="7" y="123"/>
                  </a:lnTo>
                  <a:lnTo>
                    <a:pt x="13" y="108"/>
                  </a:lnTo>
                  <a:lnTo>
                    <a:pt x="20" y="91"/>
                  </a:lnTo>
                  <a:lnTo>
                    <a:pt x="30" y="78"/>
                  </a:lnTo>
                  <a:lnTo>
                    <a:pt x="39" y="63"/>
                  </a:lnTo>
                  <a:lnTo>
                    <a:pt x="52" y="52"/>
                  </a:lnTo>
                  <a:lnTo>
                    <a:pt x="63" y="41"/>
                  </a:lnTo>
                  <a:lnTo>
                    <a:pt x="76" y="30"/>
                  </a:lnTo>
                  <a:lnTo>
                    <a:pt x="91" y="22"/>
                  </a:lnTo>
                  <a:lnTo>
                    <a:pt x="106" y="15"/>
                  </a:lnTo>
                  <a:lnTo>
                    <a:pt x="123" y="9"/>
                  </a:lnTo>
                  <a:lnTo>
                    <a:pt x="140" y="4"/>
                  </a:lnTo>
                  <a:lnTo>
                    <a:pt x="157" y="2"/>
                  </a:lnTo>
                  <a:lnTo>
                    <a:pt x="175" y="0"/>
                  </a:lnTo>
                  <a:lnTo>
                    <a:pt x="175" y="0"/>
                  </a:lnTo>
                  <a:lnTo>
                    <a:pt x="192" y="2"/>
                  </a:lnTo>
                  <a:lnTo>
                    <a:pt x="211" y="4"/>
                  </a:lnTo>
                  <a:lnTo>
                    <a:pt x="228" y="9"/>
                  </a:lnTo>
                  <a:lnTo>
                    <a:pt x="242" y="15"/>
                  </a:lnTo>
                  <a:lnTo>
                    <a:pt x="257" y="22"/>
                  </a:lnTo>
                  <a:lnTo>
                    <a:pt x="272" y="30"/>
                  </a:lnTo>
                  <a:lnTo>
                    <a:pt x="285" y="41"/>
                  </a:lnTo>
                  <a:lnTo>
                    <a:pt x="298" y="52"/>
                  </a:lnTo>
                  <a:lnTo>
                    <a:pt x="310" y="63"/>
                  </a:lnTo>
                  <a:lnTo>
                    <a:pt x="319" y="78"/>
                  </a:lnTo>
                  <a:lnTo>
                    <a:pt x="328" y="91"/>
                  </a:lnTo>
                  <a:lnTo>
                    <a:pt x="336" y="108"/>
                  </a:lnTo>
                  <a:lnTo>
                    <a:pt x="341" y="123"/>
                  </a:lnTo>
                  <a:lnTo>
                    <a:pt x="347" y="140"/>
                  </a:lnTo>
                  <a:lnTo>
                    <a:pt x="349" y="157"/>
                  </a:lnTo>
                  <a:lnTo>
                    <a:pt x="351" y="175"/>
                  </a:lnTo>
                  <a:lnTo>
                    <a:pt x="351" y="6436"/>
                  </a:lnTo>
                  <a:close/>
                </a:path>
              </a:pathLst>
            </a:custGeom>
            <a:solidFill>
              <a:schemeClr val="tx2"/>
            </a:solidFill>
            <a:ln w="9525">
              <a:noFill/>
              <a:round/>
              <a:headEnd/>
              <a:tailEnd/>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65" name="Freeform: Shape 61">
              <a:extLst>
                <a:ext uri="{FF2B5EF4-FFF2-40B4-BE49-F238E27FC236}">
                  <a16:creationId xmlns:a16="http://schemas.microsoft.com/office/drawing/2014/main" id="{D8421175-DB39-C36A-A735-F4C20E0058AB}"/>
                </a:ext>
              </a:extLst>
            </p:cNvPr>
            <p:cNvSpPr>
              <a:spLocks/>
            </p:cNvSpPr>
            <p:nvPr/>
          </p:nvSpPr>
          <p:spPr bwMode="auto">
            <a:xfrm>
              <a:off x="10383947" y="4084259"/>
              <a:ext cx="65171" cy="65912"/>
            </a:xfrm>
            <a:custGeom>
              <a:avLst/>
              <a:gdLst>
                <a:gd name="T0" fmla="*/ 76 w 88"/>
                <a:gd name="T1" fmla="*/ 76 h 89"/>
                <a:gd name="T2" fmla="*/ 76 w 88"/>
                <a:gd name="T3" fmla="*/ 76 h 89"/>
                <a:gd name="T4" fmla="*/ 70 w 88"/>
                <a:gd name="T5" fmla="*/ 81 h 89"/>
                <a:gd name="T6" fmla="*/ 62 w 88"/>
                <a:gd name="T7" fmla="*/ 85 h 89"/>
                <a:gd name="T8" fmla="*/ 54 w 88"/>
                <a:gd name="T9" fmla="*/ 87 h 89"/>
                <a:gd name="T10" fmla="*/ 45 w 88"/>
                <a:gd name="T11" fmla="*/ 89 h 89"/>
                <a:gd name="T12" fmla="*/ 45 w 88"/>
                <a:gd name="T13" fmla="*/ 89 h 89"/>
                <a:gd name="T14" fmla="*/ 36 w 88"/>
                <a:gd name="T15" fmla="*/ 87 h 89"/>
                <a:gd name="T16" fmla="*/ 29 w 88"/>
                <a:gd name="T17" fmla="*/ 86 h 89"/>
                <a:gd name="T18" fmla="*/ 21 w 88"/>
                <a:gd name="T19" fmla="*/ 82 h 89"/>
                <a:gd name="T20" fmla="*/ 14 w 88"/>
                <a:gd name="T21" fmla="*/ 77 h 89"/>
                <a:gd name="T22" fmla="*/ 14 w 88"/>
                <a:gd name="T23" fmla="*/ 77 h 89"/>
                <a:gd name="T24" fmla="*/ 8 w 88"/>
                <a:gd name="T25" fmla="*/ 71 h 89"/>
                <a:gd name="T26" fmla="*/ 4 w 88"/>
                <a:gd name="T27" fmla="*/ 64 h 89"/>
                <a:gd name="T28" fmla="*/ 2 w 88"/>
                <a:gd name="T29" fmla="*/ 55 h 89"/>
                <a:gd name="T30" fmla="*/ 0 w 88"/>
                <a:gd name="T31" fmla="*/ 45 h 89"/>
                <a:gd name="T32" fmla="*/ 0 w 88"/>
                <a:gd name="T33" fmla="*/ 45 h 89"/>
                <a:gd name="T34" fmla="*/ 0 w 88"/>
                <a:gd name="T35" fmla="*/ 36 h 89"/>
                <a:gd name="T36" fmla="*/ 3 w 88"/>
                <a:gd name="T37" fmla="*/ 28 h 89"/>
                <a:gd name="T38" fmla="*/ 6 w 88"/>
                <a:gd name="T39" fmla="*/ 20 h 89"/>
                <a:gd name="T40" fmla="*/ 13 w 88"/>
                <a:gd name="T41" fmla="*/ 13 h 89"/>
                <a:gd name="T42" fmla="*/ 13 w 88"/>
                <a:gd name="T43" fmla="*/ 13 h 89"/>
                <a:gd name="T44" fmla="*/ 19 w 88"/>
                <a:gd name="T45" fmla="*/ 8 h 89"/>
                <a:gd name="T46" fmla="*/ 28 w 88"/>
                <a:gd name="T47" fmla="*/ 4 h 89"/>
                <a:gd name="T48" fmla="*/ 35 w 88"/>
                <a:gd name="T49" fmla="*/ 2 h 89"/>
                <a:gd name="T50" fmla="*/ 44 w 88"/>
                <a:gd name="T51" fmla="*/ 0 h 89"/>
                <a:gd name="T52" fmla="*/ 44 w 88"/>
                <a:gd name="T53" fmla="*/ 0 h 89"/>
                <a:gd name="T54" fmla="*/ 54 w 88"/>
                <a:gd name="T55" fmla="*/ 0 h 89"/>
                <a:gd name="T56" fmla="*/ 61 w 88"/>
                <a:gd name="T57" fmla="*/ 3 h 89"/>
                <a:gd name="T58" fmla="*/ 69 w 88"/>
                <a:gd name="T59" fmla="*/ 7 h 89"/>
                <a:gd name="T60" fmla="*/ 76 w 88"/>
                <a:gd name="T61" fmla="*/ 13 h 89"/>
                <a:gd name="T62" fmla="*/ 76 w 88"/>
                <a:gd name="T63" fmla="*/ 13 h 89"/>
                <a:gd name="T64" fmla="*/ 81 w 88"/>
                <a:gd name="T65" fmla="*/ 19 h 89"/>
                <a:gd name="T66" fmla="*/ 86 w 88"/>
                <a:gd name="T67" fmla="*/ 26 h 89"/>
                <a:gd name="T68" fmla="*/ 88 w 88"/>
                <a:gd name="T69" fmla="*/ 35 h 89"/>
                <a:gd name="T70" fmla="*/ 88 w 88"/>
                <a:gd name="T71" fmla="*/ 44 h 89"/>
                <a:gd name="T72" fmla="*/ 88 w 88"/>
                <a:gd name="T73" fmla="*/ 44 h 89"/>
                <a:gd name="T74" fmla="*/ 88 w 88"/>
                <a:gd name="T75" fmla="*/ 54 h 89"/>
                <a:gd name="T76" fmla="*/ 86 w 88"/>
                <a:gd name="T77" fmla="*/ 62 h 89"/>
                <a:gd name="T78" fmla="*/ 82 w 88"/>
                <a:gd name="T79" fmla="*/ 70 h 89"/>
                <a:gd name="T80" fmla="*/ 76 w 88"/>
                <a:gd name="T81" fmla="*/ 76 h 89"/>
                <a:gd name="T82" fmla="*/ 76 w 88"/>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9">
                  <a:moveTo>
                    <a:pt x="76" y="76"/>
                  </a:moveTo>
                  <a:lnTo>
                    <a:pt x="76" y="76"/>
                  </a:lnTo>
                  <a:lnTo>
                    <a:pt x="70" y="81"/>
                  </a:lnTo>
                  <a:lnTo>
                    <a:pt x="62" y="85"/>
                  </a:lnTo>
                  <a:lnTo>
                    <a:pt x="54" y="87"/>
                  </a:lnTo>
                  <a:lnTo>
                    <a:pt x="45" y="89"/>
                  </a:lnTo>
                  <a:lnTo>
                    <a:pt x="45" y="89"/>
                  </a:lnTo>
                  <a:lnTo>
                    <a:pt x="36" y="87"/>
                  </a:lnTo>
                  <a:lnTo>
                    <a:pt x="29" y="86"/>
                  </a:lnTo>
                  <a:lnTo>
                    <a:pt x="21" y="82"/>
                  </a:lnTo>
                  <a:lnTo>
                    <a:pt x="14" y="77"/>
                  </a:lnTo>
                  <a:lnTo>
                    <a:pt x="14" y="77"/>
                  </a:lnTo>
                  <a:lnTo>
                    <a:pt x="8" y="71"/>
                  </a:lnTo>
                  <a:lnTo>
                    <a:pt x="4" y="64"/>
                  </a:lnTo>
                  <a:lnTo>
                    <a:pt x="2" y="55"/>
                  </a:lnTo>
                  <a:lnTo>
                    <a:pt x="0" y="45"/>
                  </a:lnTo>
                  <a:lnTo>
                    <a:pt x="0" y="45"/>
                  </a:lnTo>
                  <a:lnTo>
                    <a:pt x="0" y="36"/>
                  </a:lnTo>
                  <a:lnTo>
                    <a:pt x="3" y="28"/>
                  </a:lnTo>
                  <a:lnTo>
                    <a:pt x="6" y="20"/>
                  </a:lnTo>
                  <a:lnTo>
                    <a:pt x="13" y="13"/>
                  </a:lnTo>
                  <a:lnTo>
                    <a:pt x="13" y="13"/>
                  </a:lnTo>
                  <a:lnTo>
                    <a:pt x="19" y="8"/>
                  </a:lnTo>
                  <a:lnTo>
                    <a:pt x="28" y="4"/>
                  </a:lnTo>
                  <a:lnTo>
                    <a:pt x="35" y="2"/>
                  </a:lnTo>
                  <a:lnTo>
                    <a:pt x="44" y="0"/>
                  </a:lnTo>
                  <a:lnTo>
                    <a:pt x="44" y="0"/>
                  </a:lnTo>
                  <a:lnTo>
                    <a:pt x="54" y="0"/>
                  </a:lnTo>
                  <a:lnTo>
                    <a:pt x="61" y="3"/>
                  </a:lnTo>
                  <a:lnTo>
                    <a:pt x="69" y="7"/>
                  </a:lnTo>
                  <a:lnTo>
                    <a:pt x="76" y="13"/>
                  </a:lnTo>
                  <a:lnTo>
                    <a:pt x="76" y="13"/>
                  </a:lnTo>
                  <a:lnTo>
                    <a:pt x="81" y="19"/>
                  </a:lnTo>
                  <a:lnTo>
                    <a:pt x="86" y="26"/>
                  </a:lnTo>
                  <a:lnTo>
                    <a:pt x="88" y="35"/>
                  </a:lnTo>
                  <a:lnTo>
                    <a:pt x="88" y="44"/>
                  </a:lnTo>
                  <a:lnTo>
                    <a:pt x="88" y="44"/>
                  </a:lnTo>
                  <a:lnTo>
                    <a:pt x="88" y="54"/>
                  </a:lnTo>
                  <a:lnTo>
                    <a:pt x="86" y="62"/>
                  </a:lnTo>
                  <a:lnTo>
                    <a:pt x="82" y="70"/>
                  </a:lnTo>
                  <a:lnTo>
                    <a:pt x="76" y="76"/>
                  </a:lnTo>
                  <a:lnTo>
                    <a:pt x="76"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66" name="TextBox 63">
              <a:extLst>
                <a:ext uri="{FF2B5EF4-FFF2-40B4-BE49-F238E27FC236}">
                  <a16:creationId xmlns:a16="http://schemas.microsoft.com/office/drawing/2014/main" id="{51F7E61E-15C7-EA0B-71BB-4B6E6B802E4C}"/>
                </a:ext>
              </a:extLst>
            </p:cNvPr>
            <p:cNvSpPr txBox="1">
              <a:spLocks/>
            </p:cNvSpPr>
            <p:nvPr/>
          </p:nvSpPr>
          <p:spPr bwMode="auto">
            <a:xfrm>
              <a:off x="9076502" y="2416564"/>
              <a:ext cx="1077218" cy="193899"/>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buClr>
                  <a:prstClr val="white"/>
                </a:buClr>
                <a:defRPr/>
              </a:pPr>
              <a:r>
                <a:rPr lang="zh-CN" altLang="en-US" sz="1867" b="1">
                  <a:latin typeface="思源黑体 CN Heavy" panose="020B0A00000000000000" pitchFamily="34" charset="-122"/>
                  <a:ea typeface="思源黑体 CN Heavy" panose="020B0A00000000000000" pitchFamily="34" charset="-122"/>
                </a:rPr>
                <a:t>标题文本预设</a:t>
              </a:r>
            </a:p>
          </p:txBody>
        </p:sp>
        <p:grpSp>
          <p:nvGrpSpPr>
            <p:cNvPr id="67" name="Group 65">
              <a:extLst>
                <a:ext uri="{FF2B5EF4-FFF2-40B4-BE49-F238E27FC236}">
                  <a16:creationId xmlns:a16="http://schemas.microsoft.com/office/drawing/2014/main" id="{50C61192-4FBD-67D9-F41F-EBB429A36F95}"/>
                </a:ext>
              </a:extLst>
            </p:cNvPr>
            <p:cNvGrpSpPr/>
            <p:nvPr/>
          </p:nvGrpSpPr>
          <p:grpSpPr>
            <a:xfrm>
              <a:off x="6331502" y="5828822"/>
              <a:ext cx="5066645" cy="232259"/>
              <a:chOff x="-304902" y="5954171"/>
              <a:chExt cx="5573307" cy="232259"/>
            </a:xfrm>
          </p:grpSpPr>
          <p:cxnSp>
            <p:nvCxnSpPr>
              <p:cNvPr id="70" name="Straight Connector 66">
                <a:extLst>
                  <a:ext uri="{FF2B5EF4-FFF2-40B4-BE49-F238E27FC236}">
                    <a16:creationId xmlns:a16="http://schemas.microsoft.com/office/drawing/2014/main" id="{8FCEC93E-5F5B-79FB-935C-D9DBDCD44162}"/>
                  </a:ext>
                </a:extLst>
              </p:cNvPr>
              <p:cNvCxnSpPr/>
              <p:nvPr/>
            </p:nvCxnSpPr>
            <p:spPr>
              <a:xfrm>
                <a:off x="1398649" y="5954171"/>
                <a:ext cx="3698284"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1" name="Straight Connector 67">
                <a:extLst>
                  <a:ext uri="{FF2B5EF4-FFF2-40B4-BE49-F238E27FC236}">
                    <a16:creationId xmlns:a16="http://schemas.microsoft.com/office/drawing/2014/main" id="{4529CDB0-0F73-9084-4102-A0C14CED3F2F}"/>
                  </a:ext>
                </a:extLst>
              </p:cNvPr>
              <p:cNvCxnSpPr/>
              <p:nvPr/>
            </p:nvCxnSpPr>
            <p:spPr>
              <a:xfrm>
                <a:off x="5079898"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2" name="Straight Connector 68">
                <a:extLst>
                  <a:ext uri="{FF2B5EF4-FFF2-40B4-BE49-F238E27FC236}">
                    <a16:creationId xmlns:a16="http://schemas.microsoft.com/office/drawing/2014/main" id="{CF96AEC6-5BE8-AAC3-68FF-1632C3AFD1A8}"/>
                  </a:ext>
                </a:extLst>
              </p:cNvPr>
              <p:cNvCxnSpPr/>
              <p:nvPr/>
            </p:nvCxnSpPr>
            <p:spPr>
              <a:xfrm>
                <a:off x="844124" y="5954171"/>
                <a:ext cx="219783"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3" name="Straight Connector 69">
                <a:extLst>
                  <a:ext uri="{FF2B5EF4-FFF2-40B4-BE49-F238E27FC236}">
                    <a16:creationId xmlns:a16="http://schemas.microsoft.com/office/drawing/2014/main" id="{EACC6B85-7D06-0737-CA8C-2A3B33E6224C}"/>
                  </a:ext>
                </a:extLst>
              </p:cNvPr>
              <p:cNvCxnSpPr/>
              <p:nvPr/>
            </p:nvCxnSpPr>
            <p:spPr>
              <a:xfrm>
                <a:off x="3335765" y="6101763"/>
                <a:ext cx="939902"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4" name="Straight Connector 70">
                <a:extLst>
                  <a:ext uri="{FF2B5EF4-FFF2-40B4-BE49-F238E27FC236}">
                    <a16:creationId xmlns:a16="http://schemas.microsoft.com/office/drawing/2014/main" id="{A69BC713-D685-D504-3EDD-BE4D4F666181}"/>
                  </a:ext>
                </a:extLst>
              </p:cNvPr>
              <p:cNvCxnSpPr/>
              <p:nvPr/>
            </p:nvCxnSpPr>
            <p:spPr>
              <a:xfrm>
                <a:off x="50698" y="6101763"/>
                <a:ext cx="1532569"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5" name="Straight Connector 71">
                <a:extLst>
                  <a:ext uri="{FF2B5EF4-FFF2-40B4-BE49-F238E27FC236}">
                    <a16:creationId xmlns:a16="http://schemas.microsoft.com/office/drawing/2014/main" id="{9EDE780B-0A19-D66F-F04F-1E74BA180A25}"/>
                  </a:ext>
                </a:extLst>
              </p:cNvPr>
              <p:cNvCxnSpPr/>
              <p:nvPr/>
            </p:nvCxnSpPr>
            <p:spPr>
              <a:xfrm>
                <a:off x="-304902"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6" name="Straight Connector 72">
                <a:extLst>
                  <a:ext uri="{FF2B5EF4-FFF2-40B4-BE49-F238E27FC236}">
                    <a16:creationId xmlns:a16="http://schemas.microsoft.com/office/drawing/2014/main" id="{6A03BB0E-8BC8-2A27-5B8C-318654ABD7F8}"/>
                  </a:ext>
                </a:extLst>
              </p:cNvPr>
              <p:cNvCxnSpPr/>
              <p:nvPr/>
            </p:nvCxnSpPr>
            <p:spPr>
              <a:xfrm>
                <a:off x="712334" y="6186430"/>
                <a:ext cx="786451"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7" name="Straight Connector 73">
                <a:extLst>
                  <a:ext uri="{FF2B5EF4-FFF2-40B4-BE49-F238E27FC236}">
                    <a16:creationId xmlns:a16="http://schemas.microsoft.com/office/drawing/2014/main" id="{0776A3F2-A49F-F3CF-0A4A-7EC9FB55D68C}"/>
                  </a:ext>
                </a:extLst>
              </p:cNvPr>
              <p:cNvCxnSpPr/>
              <p:nvPr/>
            </p:nvCxnSpPr>
            <p:spPr>
              <a:xfrm>
                <a:off x="4275754" y="6186430"/>
                <a:ext cx="155595"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grpSp>
        <p:sp>
          <p:nvSpPr>
            <p:cNvPr id="68" name="TextBox 95">
              <a:extLst>
                <a:ext uri="{FF2B5EF4-FFF2-40B4-BE49-F238E27FC236}">
                  <a16:creationId xmlns:a16="http://schemas.microsoft.com/office/drawing/2014/main" id="{95904C04-D978-8CAF-605A-051C1B77C827}"/>
                </a:ext>
              </a:extLst>
            </p:cNvPr>
            <p:cNvSpPr txBox="1">
              <a:spLocks/>
            </p:cNvSpPr>
            <p:nvPr/>
          </p:nvSpPr>
          <p:spPr bwMode="auto">
            <a:xfrm>
              <a:off x="6404116" y="3853164"/>
              <a:ext cx="2296836" cy="632290"/>
            </a:xfrm>
            <a:prstGeom prst="rect">
              <a:avLst/>
            </a:prstGeom>
          </p:spPr>
          <p:txBody>
            <a:bodyPr wrap="square" lIns="0" tIns="0" rIns="288000" bIns="0" anchor="ctr" anchorCtr="0">
              <a:normAutofit/>
              <a:scene3d>
                <a:camera prst="orthographicFront"/>
                <a:lightRig rig="threePt" dir="t"/>
              </a:scene3d>
              <a:sp3d>
                <a:bevelT w="0" h="0"/>
              </a:sp3d>
            </a:bodyPr>
            <a:lstStyle/>
            <a:p>
              <a:pPr algn="r">
                <a:lnSpc>
                  <a:spcPct val="120000"/>
                </a:lnSpc>
                <a:spcBef>
                  <a:spcPct val="0"/>
                </a:spcBef>
                <a:defRPr/>
              </a:pPr>
              <a:r>
                <a:rPr lang="zh-CN" altLang="en-US" sz="1067">
                  <a:latin typeface="思源黑体 CN Heavy" panose="020B0A00000000000000" pitchFamily="34" charset="-122"/>
                  <a:ea typeface="思源黑体 CN Heavy" panose="020B0A00000000000000" pitchFamily="34" charset="-122"/>
                </a:rPr>
                <a:t>此部分内容作为文字排版占位显示 </a:t>
              </a:r>
              <a:br>
                <a:rPr lang="zh-CN" altLang="en-US" sz="1067">
                  <a:latin typeface="思源黑体 CN Heavy" panose="020B0A00000000000000" pitchFamily="34" charset="-122"/>
                  <a:ea typeface="思源黑体 CN Heavy" panose="020B0A00000000000000" pitchFamily="34" charset="-122"/>
                </a:rPr>
              </a:br>
              <a:r>
                <a:rPr lang="zh-CN" altLang="en-US" sz="1067">
                  <a:latin typeface="思源黑体 CN Heavy" panose="020B0A00000000000000" pitchFamily="34" charset="-122"/>
                  <a:ea typeface="思源黑体 CN Heavy" panose="020B0A00000000000000" pitchFamily="34" charset="-122"/>
                </a:rPr>
                <a:t>（建议使用主题字体）</a:t>
              </a:r>
            </a:p>
          </p:txBody>
        </p:sp>
        <p:sp>
          <p:nvSpPr>
            <p:cNvPr id="69" name="TextBox 96">
              <a:extLst>
                <a:ext uri="{FF2B5EF4-FFF2-40B4-BE49-F238E27FC236}">
                  <a16:creationId xmlns:a16="http://schemas.microsoft.com/office/drawing/2014/main" id="{2263A4B5-59EA-D807-8163-83FE2D31AEB3}"/>
                </a:ext>
              </a:extLst>
            </p:cNvPr>
            <p:cNvSpPr txBox="1">
              <a:spLocks/>
            </p:cNvSpPr>
            <p:nvPr/>
          </p:nvSpPr>
          <p:spPr bwMode="auto">
            <a:xfrm>
              <a:off x="8872003" y="2812592"/>
              <a:ext cx="2296836" cy="632290"/>
            </a:xfrm>
            <a:prstGeom prst="rect">
              <a:avLst/>
            </a:prstGeom>
          </p:spPr>
          <p:txBody>
            <a:bodyPr wrap="square" lIns="192000" tIns="0" rIns="288000" bIns="0" anchor="ctr" anchorCtr="0">
              <a:normAutofit/>
              <a:scene3d>
                <a:camera prst="orthographicFront"/>
                <a:lightRig rig="threePt" dir="t"/>
              </a:scene3d>
              <a:sp3d>
                <a:bevelT w="0" h="0"/>
              </a:sp3d>
            </a:bodyPr>
            <a:lstStyle/>
            <a:p>
              <a:pPr>
                <a:lnSpc>
                  <a:spcPct val="120000"/>
                </a:lnSpc>
                <a:spcBef>
                  <a:spcPct val="0"/>
                </a:spcBef>
                <a:defRPr/>
              </a:pPr>
              <a:r>
                <a:rPr lang="zh-CN" altLang="en-US" sz="1067">
                  <a:latin typeface="思源黑体 CN Heavy" panose="020B0A00000000000000" pitchFamily="34" charset="-122"/>
                  <a:ea typeface="思源黑体 CN Heavy" panose="020B0A00000000000000" pitchFamily="34" charset="-122"/>
                </a:rPr>
                <a:t>此部分内容作为文字排版占位显示 </a:t>
              </a:r>
              <a:br>
                <a:rPr lang="zh-CN" altLang="en-US" sz="1067">
                  <a:latin typeface="思源黑体 CN Heavy" panose="020B0A00000000000000" pitchFamily="34" charset="-122"/>
                  <a:ea typeface="思源黑体 CN Heavy" panose="020B0A00000000000000" pitchFamily="34" charset="-122"/>
                </a:rPr>
              </a:br>
              <a:r>
                <a:rPr lang="zh-CN" altLang="en-US" sz="1067">
                  <a:latin typeface="思源黑体 CN Heavy" panose="020B0A00000000000000" pitchFamily="34" charset="-122"/>
                  <a:ea typeface="思源黑体 CN Heavy" panose="020B0A00000000000000" pitchFamily="34" charset="-122"/>
                </a:rPr>
                <a:t>（建议使用主题字体）</a:t>
              </a:r>
            </a:p>
          </p:txBody>
        </p:sp>
      </p:grpSp>
      <p:pic>
        <p:nvPicPr>
          <p:cNvPr id="83" name="图片 82" hidden="1">
            <a:extLst>
              <a:ext uri="{FF2B5EF4-FFF2-40B4-BE49-F238E27FC236}">
                <a16:creationId xmlns:a16="http://schemas.microsoft.com/office/drawing/2014/main" id="{0CDBB6D6-84EF-A11E-8C1D-08FEC10696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922" y="4168052"/>
            <a:ext cx="1963354" cy="1794499"/>
          </a:xfrm>
          <a:prstGeom prst="rect">
            <a:avLst/>
          </a:prstGeom>
        </p:spPr>
      </p:pic>
      <p:grpSp>
        <p:nvGrpSpPr>
          <p:cNvPr id="84" name="Group 1">
            <a:extLst>
              <a:ext uri="{FF2B5EF4-FFF2-40B4-BE49-F238E27FC236}">
                <a16:creationId xmlns:a16="http://schemas.microsoft.com/office/drawing/2014/main" id="{56251CE6-D7FF-873C-8D5C-76B233AE7314}"/>
              </a:ext>
            </a:extLst>
          </p:cNvPr>
          <p:cNvGrpSpPr/>
          <p:nvPr/>
        </p:nvGrpSpPr>
        <p:grpSpPr>
          <a:xfrm>
            <a:off x="4525661" y="2474782"/>
            <a:ext cx="5197319" cy="4341605"/>
            <a:chOff x="6200828" y="1719475"/>
            <a:chExt cx="5197319" cy="4341606"/>
          </a:xfrm>
        </p:grpSpPr>
        <p:sp>
          <p:nvSpPr>
            <p:cNvPr id="85" name="Arrow: Pentagon 40">
              <a:extLst>
                <a:ext uri="{FF2B5EF4-FFF2-40B4-BE49-F238E27FC236}">
                  <a16:creationId xmlns:a16="http://schemas.microsoft.com/office/drawing/2014/main" id="{E49AEFA3-BA28-9088-3928-733CCA2267E2}"/>
                </a:ext>
              </a:extLst>
            </p:cNvPr>
            <p:cNvSpPr/>
            <p:nvPr/>
          </p:nvSpPr>
          <p:spPr>
            <a:xfrm flipH="1">
              <a:off x="6564052" y="1909015"/>
              <a:ext cx="2136900" cy="606217"/>
            </a:xfrm>
            <a:prstGeom prst="homePlate">
              <a:avLst/>
            </a:prstGeom>
            <a:solidFill>
              <a:schemeClr val="accent2"/>
            </a:solidFill>
            <a:ln w="50800">
              <a:solidFill>
                <a:schemeClr val="accent2">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88" name="TextBox 43">
              <a:extLst>
                <a:ext uri="{FF2B5EF4-FFF2-40B4-BE49-F238E27FC236}">
                  <a16:creationId xmlns:a16="http://schemas.microsoft.com/office/drawing/2014/main" id="{891B9E58-680D-1F4A-F091-6473FFC5BA5A}"/>
                </a:ext>
              </a:extLst>
            </p:cNvPr>
            <p:cNvSpPr txBox="1">
              <a:spLocks/>
            </p:cNvSpPr>
            <p:nvPr/>
          </p:nvSpPr>
          <p:spPr bwMode="auto">
            <a:xfrm>
              <a:off x="6919766" y="200207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01</a:t>
              </a:r>
            </a:p>
          </p:txBody>
        </p:sp>
        <p:sp>
          <p:nvSpPr>
            <p:cNvPr id="89" name="Arrow: Pentagon 44">
              <a:extLst>
                <a:ext uri="{FF2B5EF4-FFF2-40B4-BE49-F238E27FC236}">
                  <a16:creationId xmlns:a16="http://schemas.microsoft.com/office/drawing/2014/main" id="{0850AB1F-F715-062B-FE7D-EEDA982B99B0}"/>
                </a:ext>
              </a:extLst>
            </p:cNvPr>
            <p:cNvSpPr/>
            <p:nvPr/>
          </p:nvSpPr>
          <p:spPr>
            <a:xfrm flipH="1">
              <a:off x="6200828" y="3250135"/>
              <a:ext cx="2500124" cy="606217"/>
            </a:xfrm>
            <a:prstGeom prst="homePlate">
              <a:avLst/>
            </a:prstGeom>
            <a:solidFill>
              <a:schemeClr val="accent3"/>
            </a:solidFill>
            <a:ln w="50800">
              <a:solidFill>
                <a:schemeClr val="accent3">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91" name="TextBox 47">
              <a:extLst>
                <a:ext uri="{FF2B5EF4-FFF2-40B4-BE49-F238E27FC236}">
                  <a16:creationId xmlns:a16="http://schemas.microsoft.com/office/drawing/2014/main" id="{5F69EFC5-5A7A-C3DC-18CD-4871AE7E0F35}"/>
                </a:ext>
              </a:extLst>
            </p:cNvPr>
            <p:cNvSpPr txBox="1">
              <a:spLocks/>
            </p:cNvSpPr>
            <p:nvPr/>
          </p:nvSpPr>
          <p:spPr bwMode="auto">
            <a:xfrm>
              <a:off x="6547914" y="334319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02</a:t>
              </a:r>
            </a:p>
          </p:txBody>
        </p:sp>
        <p:sp>
          <p:nvSpPr>
            <p:cNvPr id="92" name="Arrow: Pentagon 48">
              <a:extLst>
                <a:ext uri="{FF2B5EF4-FFF2-40B4-BE49-F238E27FC236}">
                  <a16:creationId xmlns:a16="http://schemas.microsoft.com/office/drawing/2014/main" id="{060C1059-9DCC-3B2F-5805-DEBEED5A10E8}"/>
                </a:ext>
              </a:extLst>
            </p:cNvPr>
            <p:cNvSpPr/>
            <p:nvPr/>
          </p:nvSpPr>
          <p:spPr>
            <a:xfrm>
              <a:off x="8876724" y="2204864"/>
              <a:ext cx="2136900" cy="606217"/>
            </a:xfrm>
            <a:prstGeom prst="homePlate">
              <a:avLst/>
            </a:prstGeom>
            <a:solidFill>
              <a:schemeClr val="accent1"/>
            </a:solidFill>
            <a:ln w="50800">
              <a:solidFill>
                <a:schemeClr val="accent1">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93" name="TextBox 49">
              <a:extLst>
                <a:ext uri="{FF2B5EF4-FFF2-40B4-BE49-F238E27FC236}">
                  <a16:creationId xmlns:a16="http://schemas.microsoft.com/office/drawing/2014/main" id="{61CCEFCB-B2F9-119E-AC68-21E51F637056}"/>
                </a:ext>
              </a:extLst>
            </p:cNvPr>
            <p:cNvSpPr txBox="1">
              <a:spLocks/>
            </p:cNvSpPr>
            <p:nvPr/>
          </p:nvSpPr>
          <p:spPr bwMode="auto">
            <a:xfrm>
              <a:off x="10206077" y="2297924"/>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03</a:t>
              </a:r>
            </a:p>
          </p:txBody>
        </p:sp>
        <p:grpSp>
          <p:nvGrpSpPr>
            <p:cNvPr id="94" name="Group 51">
              <a:extLst>
                <a:ext uri="{FF2B5EF4-FFF2-40B4-BE49-F238E27FC236}">
                  <a16:creationId xmlns:a16="http://schemas.microsoft.com/office/drawing/2014/main" id="{5E1C033A-8962-17E4-4CAB-FE3E63AB90D1}"/>
                </a:ext>
              </a:extLst>
            </p:cNvPr>
            <p:cNvGrpSpPr/>
            <p:nvPr/>
          </p:nvGrpSpPr>
          <p:grpSpPr>
            <a:xfrm>
              <a:off x="10474461" y="4284751"/>
              <a:ext cx="655421" cy="1563811"/>
              <a:chOff x="5310189" y="1930400"/>
              <a:chExt cx="995363" cy="2374900"/>
            </a:xfrm>
          </p:grpSpPr>
          <p:sp>
            <p:nvSpPr>
              <p:cNvPr id="109" name="Freeform: Shape 52">
                <a:extLst>
                  <a:ext uri="{FF2B5EF4-FFF2-40B4-BE49-F238E27FC236}">
                    <a16:creationId xmlns:a16="http://schemas.microsoft.com/office/drawing/2014/main" id="{04D5A626-766F-3D78-0129-7C22ABF6FD18}"/>
                  </a:ext>
                </a:extLst>
              </p:cNvPr>
              <p:cNvSpPr>
                <a:spLocks/>
              </p:cNvSpPr>
              <p:nvPr/>
            </p:nvSpPr>
            <p:spPr bwMode="auto">
              <a:xfrm>
                <a:off x="5340350" y="1968500"/>
                <a:ext cx="933450" cy="2305050"/>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110" name="Freeform: Shape 53">
                <a:extLst>
                  <a:ext uri="{FF2B5EF4-FFF2-40B4-BE49-F238E27FC236}">
                    <a16:creationId xmlns:a16="http://schemas.microsoft.com/office/drawing/2014/main" id="{2099BCC2-2C46-10BD-A325-32F70D2FA075}"/>
                  </a:ext>
                </a:extLst>
              </p:cNvPr>
              <p:cNvSpPr>
                <a:spLocks/>
              </p:cNvSpPr>
              <p:nvPr/>
            </p:nvSpPr>
            <p:spPr bwMode="auto">
              <a:xfrm>
                <a:off x="5310189" y="1930400"/>
                <a:ext cx="995363" cy="237490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111" name="Freeform: Shape 54">
                <a:extLst>
                  <a:ext uri="{FF2B5EF4-FFF2-40B4-BE49-F238E27FC236}">
                    <a16:creationId xmlns:a16="http://schemas.microsoft.com/office/drawing/2014/main" id="{D5670F8B-9809-3D36-ADFA-0273570AD337}"/>
                  </a:ext>
                </a:extLst>
              </p:cNvPr>
              <p:cNvSpPr>
                <a:spLocks/>
              </p:cNvSpPr>
              <p:nvPr/>
            </p:nvSpPr>
            <p:spPr bwMode="auto">
              <a:xfrm>
                <a:off x="5891213" y="2990850"/>
                <a:ext cx="222250" cy="309563"/>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112" name="Freeform: Shape 55">
                <a:extLst>
                  <a:ext uri="{FF2B5EF4-FFF2-40B4-BE49-F238E27FC236}">
                    <a16:creationId xmlns:a16="http://schemas.microsoft.com/office/drawing/2014/main" id="{8ADF83EE-69CE-7E08-FBC1-F757EFEC1E69}"/>
                  </a:ext>
                </a:extLst>
              </p:cNvPr>
              <p:cNvSpPr>
                <a:spLocks/>
              </p:cNvSpPr>
              <p:nvPr/>
            </p:nvSpPr>
            <p:spPr bwMode="auto">
              <a:xfrm>
                <a:off x="5487988" y="2235200"/>
                <a:ext cx="101600" cy="161925"/>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113" name="Freeform: Shape 56">
                <a:extLst>
                  <a:ext uri="{FF2B5EF4-FFF2-40B4-BE49-F238E27FC236}">
                    <a16:creationId xmlns:a16="http://schemas.microsoft.com/office/drawing/2014/main" id="{0C968B62-6A3B-4073-1B0D-BC783F051032}"/>
                  </a:ext>
                </a:extLst>
              </p:cNvPr>
              <p:cNvSpPr>
                <a:spLocks/>
              </p:cNvSpPr>
              <p:nvPr/>
            </p:nvSpPr>
            <p:spPr bwMode="auto">
              <a:xfrm>
                <a:off x="5875338" y="2235200"/>
                <a:ext cx="100013" cy="161925"/>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grpSp>
        <p:sp>
          <p:nvSpPr>
            <p:cNvPr id="95" name="Freeform: Shape 57">
              <a:extLst>
                <a:ext uri="{FF2B5EF4-FFF2-40B4-BE49-F238E27FC236}">
                  <a16:creationId xmlns:a16="http://schemas.microsoft.com/office/drawing/2014/main" id="{9A147559-540F-62A5-E7D1-6EDEC07F5A04}"/>
                </a:ext>
              </a:extLst>
            </p:cNvPr>
            <p:cNvSpPr>
              <a:spLocks/>
            </p:cNvSpPr>
            <p:nvPr/>
          </p:nvSpPr>
          <p:spPr bwMode="auto">
            <a:xfrm>
              <a:off x="8671865" y="1719475"/>
              <a:ext cx="226349" cy="2720275"/>
            </a:xfrm>
            <a:custGeom>
              <a:avLst/>
              <a:gdLst>
                <a:gd name="T0" fmla="*/ 351 w 351"/>
                <a:gd name="T1" fmla="*/ 6436 h 6436"/>
                <a:gd name="T2" fmla="*/ 267 w 351"/>
                <a:gd name="T3" fmla="*/ 6436 h 6436"/>
                <a:gd name="T4" fmla="*/ 267 w 351"/>
                <a:gd name="T5" fmla="*/ 175 h 6436"/>
                <a:gd name="T6" fmla="*/ 267 w 351"/>
                <a:gd name="T7" fmla="*/ 175 h 6436"/>
                <a:gd name="T8" fmla="*/ 265 w 351"/>
                <a:gd name="T9" fmla="*/ 157 h 6436"/>
                <a:gd name="T10" fmla="*/ 259 w 351"/>
                <a:gd name="T11" fmla="*/ 140 h 6436"/>
                <a:gd name="T12" fmla="*/ 252 w 351"/>
                <a:gd name="T13" fmla="*/ 123 h 6436"/>
                <a:gd name="T14" fmla="*/ 241 w 351"/>
                <a:gd name="T15" fmla="*/ 110 h 6436"/>
                <a:gd name="T16" fmla="*/ 226 w 351"/>
                <a:gd name="T17" fmla="*/ 99 h 6436"/>
                <a:gd name="T18" fmla="*/ 211 w 351"/>
                <a:gd name="T19" fmla="*/ 90 h 6436"/>
                <a:gd name="T20" fmla="*/ 194 w 351"/>
                <a:gd name="T21" fmla="*/ 86 h 6436"/>
                <a:gd name="T22" fmla="*/ 175 w 351"/>
                <a:gd name="T23" fmla="*/ 84 h 6436"/>
                <a:gd name="T24" fmla="*/ 175 w 351"/>
                <a:gd name="T25" fmla="*/ 84 h 6436"/>
                <a:gd name="T26" fmla="*/ 157 w 351"/>
                <a:gd name="T27" fmla="*/ 86 h 6436"/>
                <a:gd name="T28" fmla="*/ 140 w 351"/>
                <a:gd name="T29" fmla="*/ 90 h 6436"/>
                <a:gd name="T30" fmla="*/ 123 w 351"/>
                <a:gd name="T31" fmla="*/ 99 h 6436"/>
                <a:gd name="T32" fmla="*/ 110 w 351"/>
                <a:gd name="T33" fmla="*/ 110 h 6436"/>
                <a:gd name="T34" fmla="*/ 99 w 351"/>
                <a:gd name="T35" fmla="*/ 123 h 6436"/>
                <a:gd name="T36" fmla="*/ 89 w 351"/>
                <a:gd name="T37" fmla="*/ 140 h 6436"/>
                <a:gd name="T38" fmla="*/ 84 w 351"/>
                <a:gd name="T39" fmla="*/ 157 h 6436"/>
                <a:gd name="T40" fmla="*/ 82 w 351"/>
                <a:gd name="T41" fmla="*/ 175 h 6436"/>
                <a:gd name="T42" fmla="*/ 82 w 351"/>
                <a:gd name="T43" fmla="*/ 6436 h 6436"/>
                <a:gd name="T44" fmla="*/ 0 w 351"/>
                <a:gd name="T45" fmla="*/ 6436 h 6436"/>
                <a:gd name="T46" fmla="*/ 0 w 351"/>
                <a:gd name="T47" fmla="*/ 175 h 6436"/>
                <a:gd name="T48" fmla="*/ 0 w 351"/>
                <a:gd name="T49" fmla="*/ 175 h 6436"/>
                <a:gd name="T50" fmla="*/ 2 w 351"/>
                <a:gd name="T51" fmla="*/ 157 h 6436"/>
                <a:gd name="T52" fmla="*/ 4 w 351"/>
                <a:gd name="T53" fmla="*/ 140 h 6436"/>
                <a:gd name="T54" fmla="*/ 7 w 351"/>
                <a:gd name="T55" fmla="*/ 123 h 6436"/>
                <a:gd name="T56" fmla="*/ 13 w 351"/>
                <a:gd name="T57" fmla="*/ 108 h 6436"/>
                <a:gd name="T58" fmla="*/ 20 w 351"/>
                <a:gd name="T59" fmla="*/ 91 h 6436"/>
                <a:gd name="T60" fmla="*/ 30 w 351"/>
                <a:gd name="T61" fmla="*/ 78 h 6436"/>
                <a:gd name="T62" fmla="*/ 39 w 351"/>
                <a:gd name="T63" fmla="*/ 63 h 6436"/>
                <a:gd name="T64" fmla="*/ 52 w 351"/>
                <a:gd name="T65" fmla="*/ 52 h 6436"/>
                <a:gd name="T66" fmla="*/ 63 w 351"/>
                <a:gd name="T67" fmla="*/ 41 h 6436"/>
                <a:gd name="T68" fmla="*/ 76 w 351"/>
                <a:gd name="T69" fmla="*/ 30 h 6436"/>
                <a:gd name="T70" fmla="*/ 91 w 351"/>
                <a:gd name="T71" fmla="*/ 22 h 6436"/>
                <a:gd name="T72" fmla="*/ 106 w 351"/>
                <a:gd name="T73" fmla="*/ 15 h 6436"/>
                <a:gd name="T74" fmla="*/ 123 w 351"/>
                <a:gd name="T75" fmla="*/ 9 h 6436"/>
                <a:gd name="T76" fmla="*/ 140 w 351"/>
                <a:gd name="T77" fmla="*/ 4 h 6436"/>
                <a:gd name="T78" fmla="*/ 157 w 351"/>
                <a:gd name="T79" fmla="*/ 2 h 6436"/>
                <a:gd name="T80" fmla="*/ 175 w 351"/>
                <a:gd name="T81" fmla="*/ 0 h 6436"/>
                <a:gd name="T82" fmla="*/ 175 w 351"/>
                <a:gd name="T83" fmla="*/ 0 h 6436"/>
                <a:gd name="T84" fmla="*/ 192 w 351"/>
                <a:gd name="T85" fmla="*/ 2 h 6436"/>
                <a:gd name="T86" fmla="*/ 211 w 351"/>
                <a:gd name="T87" fmla="*/ 4 h 6436"/>
                <a:gd name="T88" fmla="*/ 228 w 351"/>
                <a:gd name="T89" fmla="*/ 9 h 6436"/>
                <a:gd name="T90" fmla="*/ 242 w 351"/>
                <a:gd name="T91" fmla="*/ 15 h 6436"/>
                <a:gd name="T92" fmla="*/ 257 w 351"/>
                <a:gd name="T93" fmla="*/ 22 h 6436"/>
                <a:gd name="T94" fmla="*/ 272 w 351"/>
                <a:gd name="T95" fmla="*/ 30 h 6436"/>
                <a:gd name="T96" fmla="*/ 285 w 351"/>
                <a:gd name="T97" fmla="*/ 41 h 6436"/>
                <a:gd name="T98" fmla="*/ 298 w 351"/>
                <a:gd name="T99" fmla="*/ 52 h 6436"/>
                <a:gd name="T100" fmla="*/ 310 w 351"/>
                <a:gd name="T101" fmla="*/ 63 h 6436"/>
                <a:gd name="T102" fmla="*/ 319 w 351"/>
                <a:gd name="T103" fmla="*/ 78 h 6436"/>
                <a:gd name="T104" fmla="*/ 328 w 351"/>
                <a:gd name="T105" fmla="*/ 91 h 6436"/>
                <a:gd name="T106" fmla="*/ 336 w 351"/>
                <a:gd name="T107" fmla="*/ 108 h 6436"/>
                <a:gd name="T108" fmla="*/ 341 w 351"/>
                <a:gd name="T109" fmla="*/ 123 h 6436"/>
                <a:gd name="T110" fmla="*/ 347 w 351"/>
                <a:gd name="T111" fmla="*/ 140 h 6436"/>
                <a:gd name="T112" fmla="*/ 349 w 351"/>
                <a:gd name="T113" fmla="*/ 157 h 6436"/>
                <a:gd name="T114" fmla="*/ 351 w 351"/>
                <a:gd name="T115" fmla="*/ 175 h 6436"/>
                <a:gd name="T116" fmla="*/ 351 w 351"/>
                <a:gd name="T117" fmla="*/ 6436 h 6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1" h="6436">
                  <a:moveTo>
                    <a:pt x="351" y="6436"/>
                  </a:moveTo>
                  <a:lnTo>
                    <a:pt x="267" y="6436"/>
                  </a:lnTo>
                  <a:lnTo>
                    <a:pt x="267" y="175"/>
                  </a:lnTo>
                  <a:lnTo>
                    <a:pt x="267" y="175"/>
                  </a:lnTo>
                  <a:lnTo>
                    <a:pt x="265" y="157"/>
                  </a:lnTo>
                  <a:lnTo>
                    <a:pt x="259" y="140"/>
                  </a:lnTo>
                  <a:lnTo>
                    <a:pt x="252" y="123"/>
                  </a:lnTo>
                  <a:lnTo>
                    <a:pt x="241" y="110"/>
                  </a:lnTo>
                  <a:lnTo>
                    <a:pt x="226" y="99"/>
                  </a:lnTo>
                  <a:lnTo>
                    <a:pt x="211" y="90"/>
                  </a:lnTo>
                  <a:lnTo>
                    <a:pt x="194" y="86"/>
                  </a:lnTo>
                  <a:lnTo>
                    <a:pt x="175" y="84"/>
                  </a:lnTo>
                  <a:lnTo>
                    <a:pt x="175" y="84"/>
                  </a:lnTo>
                  <a:lnTo>
                    <a:pt x="157" y="86"/>
                  </a:lnTo>
                  <a:lnTo>
                    <a:pt x="140" y="90"/>
                  </a:lnTo>
                  <a:lnTo>
                    <a:pt x="123" y="99"/>
                  </a:lnTo>
                  <a:lnTo>
                    <a:pt x="110" y="110"/>
                  </a:lnTo>
                  <a:lnTo>
                    <a:pt x="99" y="123"/>
                  </a:lnTo>
                  <a:lnTo>
                    <a:pt x="89" y="140"/>
                  </a:lnTo>
                  <a:lnTo>
                    <a:pt x="84" y="157"/>
                  </a:lnTo>
                  <a:lnTo>
                    <a:pt x="82" y="175"/>
                  </a:lnTo>
                  <a:lnTo>
                    <a:pt x="82" y="6436"/>
                  </a:lnTo>
                  <a:lnTo>
                    <a:pt x="0" y="6436"/>
                  </a:lnTo>
                  <a:lnTo>
                    <a:pt x="0" y="175"/>
                  </a:lnTo>
                  <a:lnTo>
                    <a:pt x="0" y="175"/>
                  </a:lnTo>
                  <a:lnTo>
                    <a:pt x="2" y="157"/>
                  </a:lnTo>
                  <a:lnTo>
                    <a:pt x="4" y="140"/>
                  </a:lnTo>
                  <a:lnTo>
                    <a:pt x="7" y="123"/>
                  </a:lnTo>
                  <a:lnTo>
                    <a:pt x="13" y="108"/>
                  </a:lnTo>
                  <a:lnTo>
                    <a:pt x="20" y="91"/>
                  </a:lnTo>
                  <a:lnTo>
                    <a:pt x="30" y="78"/>
                  </a:lnTo>
                  <a:lnTo>
                    <a:pt x="39" y="63"/>
                  </a:lnTo>
                  <a:lnTo>
                    <a:pt x="52" y="52"/>
                  </a:lnTo>
                  <a:lnTo>
                    <a:pt x="63" y="41"/>
                  </a:lnTo>
                  <a:lnTo>
                    <a:pt x="76" y="30"/>
                  </a:lnTo>
                  <a:lnTo>
                    <a:pt x="91" y="22"/>
                  </a:lnTo>
                  <a:lnTo>
                    <a:pt x="106" y="15"/>
                  </a:lnTo>
                  <a:lnTo>
                    <a:pt x="123" y="9"/>
                  </a:lnTo>
                  <a:lnTo>
                    <a:pt x="140" y="4"/>
                  </a:lnTo>
                  <a:lnTo>
                    <a:pt x="157" y="2"/>
                  </a:lnTo>
                  <a:lnTo>
                    <a:pt x="175" y="0"/>
                  </a:lnTo>
                  <a:lnTo>
                    <a:pt x="175" y="0"/>
                  </a:lnTo>
                  <a:lnTo>
                    <a:pt x="192" y="2"/>
                  </a:lnTo>
                  <a:lnTo>
                    <a:pt x="211" y="4"/>
                  </a:lnTo>
                  <a:lnTo>
                    <a:pt x="228" y="9"/>
                  </a:lnTo>
                  <a:lnTo>
                    <a:pt x="242" y="15"/>
                  </a:lnTo>
                  <a:lnTo>
                    <a:pt x="257" y="22"/>
                  </a:lnTo>
                  <a:lnTo>
                    <a:pt x="272" y="30"/>
                  </a:lnTo>
                  <a:lnTo>
                    <a:pt x="285" y="41"/>
                  </a:lnTo>
                  <a:lnTo>
                    <a:pt x="298" y="52"/>
                  </a:lnTo>
                  <a:lnTo>
                    <a:pt x="310" y="63"/>
                  </a:lnTo>
                  <a:lnTo>
                    <a:pt x="319" y="78"/>
                  </a:lnTo>
                  <a:lnTo>
                    <a:pt x="328" y="91"/>
                  </a:lnTo>
                  <a:lnTo>
                    <a:pt x="336" y="108"/>
                  </a:lnTo>
                  <a:lnTo>
                    <a:pt x="341" y="123"/>
                  </a:lnTo>
                  <a:lnTo>
                    <a:pt x="347" y="140"/>
                  </a:lnTo>
                  <a:lnTo>
                    <a:pt x="349" y="157"/>
                  </a:lnTo>
                  <a:lnTo>
                    <a:pt x="351" y="175"/>
                  </a:lnTo>
                  <a:lnTo>
                    <a:pt x="351" y="6436"/>
                  </a:lnTo>
                  <a:close/>
                </a:path>
              </a:pathLst>
            </a:custGeom>
            <a:solidFill>
              <a:schemeClr val="tx2"/>
            </a:solidFill>
            <a:ln w="9525">
              <a:noFill/>
              <a:round/>
              <a:headEnd/>
              <a:tailEnd/>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96" name="Freeform: Shape 61">
              <a:extLst>
                <a:ext uri="{FF2B5EF4-FFF2-40B4-BE49-F238E27FC236}">
                  <a16:creationId xmlns:a16="http://schemas.microsoft.com/office/drawing/2014/main" id="{4D85D9A0-5C7E-2A86-F324-C6B0749BAECB}"/>
                </a:ext>
              </a:extLst>
            </p:cNvPr>
            <p:cNvSpPr>
              <a:spLocks/>
            </p:cNvSpPr>
            <p:nvPr/>
          </p:nvSpPr>
          <p:spPr bwMode="auto">
            <a:xfrm>
              <a:off x="10383947" y="4084259"/>
              <a:ext cx="65171" cy="65912"/>
            </a:xfrm>
            <a:custGeom>
              <a:avLst/>
              <a:gdLst>
                <a:gd name="T0" fmla="*/ 76 w 88"/>
                <a:gd name="T1" fmla="*/ 76 h 89"/>
                <a:gd name="T2" fmla="*/ 76 w 88"/>
                <a:gd name="T3" fmla="*/ 76 h 89"/>
                <a:gd name="T4" fmla="*/ 70 w 88"/>
                <a:gd name="T5" fmla="*/ 81 h 89"/>
                <a:gd name="T6" fmla="*/ 62 w 88"/>
                <a:gd name="T7" fmla="*/ 85 h 89"/>
                <a:gd name="T8" fmla="*/ 54 w 88"/>
                <a:gd name="T9" fmla="*/ 87 h 89"/>
                <a:gd name="T10" fmla="*/ 45 w 88"/>
                <a:gd name="T11" fmla="*/ 89 h 89"/>
                <a:gd name="T12" fmla="*/ 45 w 88"/>
                <a:gd name="T13" fmla="*/ 89 h 89"/>
                <a:gd name="T14" fmla="*/ 36 w 88"/>
                <a:gd name="T15" fmla="*/ 87 h 89"/>
                <a:gd name="T16" fmla="*/ 29 w 88"/>
                <a:gd name="T17" fmla="*/ 86 h 89"/>
                <a:gd name="T18" fmla="*/ 21 w 88"/>
                <a:gd name="T19" fmla="*/ 82 h 89"/>
                <a:gd name="T20" fmla="*/ 14 w 88"/>
                <a:gd name="T21" fmla="*/ 77 h 89"/>
                <a:gd name="T22" fmla="*/ 14 w 88"/>
                <a:gd name="T23" fmla="*/ 77 h 89"/>
                <a:gd name="T24" fmla="*/ 8 w 88"/>
                <a:gd name="T25" fmla="*/ 71 h 89"/>
                <a:gd name="T26" fmla="*/ 4 w 88"/>
                <a:gd name="T27" fmla="*/ 64 h 89"/>
                <a:gd name="T28" fmla="*/ 2 w 88"/>
                <a:gd name="T29" fmla="*/ 55 h 89"/>
                <a:gd name="T30" fmla="*/ 0 w 88"/>
                <a:gd name="T31" fmla="*/ 45 h 89"/>
                <a:gd name="T32" fmla="*/ 0 w 88"/>
                <a:gd name="T33" fmla="*/ 45 h 89"/>
                <a:gd name="T34" fmla="*/ 0 w 88"/>
                <a:gd name="T35" fmla="*/ 36 h 89"/>
                <a:gd name="T36" fmla="*/ 3 w 88"/>
                <a:gd name="T37" fmla="*/ 28 h 89"/>
                <a:gd name="T38" fmla="*/ 6 w 88"/>
                <a:gd name="T39" fmla="*/ 20 h 89"/>
                <a:gd name="T40" fmla="*/ 13 w 88"/>
                <a:gd name="T41" fmla="*/ 13 h 89"/>
                <a:gd name="T42" fmla="*/ 13 w 88"/>
                <a:gd name="T43" fmla="*/ 13 h 89"/>
                <a:gd name="T44" fmla="*/ 19 w 88"/>
                <a:gd name="T45" fmla="*/ 8 h 89"/>
                <a:gd name="T46" fmla="*/ 28 w 88"/>
                <a:gd name="T47" fmla="*/ 4 h 89"/>
                <a:gd name="T48" fmla="*/ 35 w 88"/>
                <a:gd name="T49" fmla="*/ 2 h 89"/>
                <a:gd name="T50" fmla="*/ 44 w 88"/>
                <a:gd name="T51" fmla="*/ 0 h 89"/>
                <a:gd name="T52" fmla="*/ 44 w 88"/>
                <a:gd name="T53" fmla="*/ 0 h 89"/>
                <a:gd name="T54" fmla="*/ 54 w 88"/>
                <a:gd name="T55" fmla="*/ 0 h 89"/>
                <a:gd name="T56" fmla="*/ 61 w 88"/>
                <a:gd name="T57" fmla="*/ 3 h 89"/>
                <a:gd name="T58" fmla="*/ 69 w 88"/>
                <a:gd name="T59" fmla="*/ 7 h 89"/>
                <a:gd name="T60" fmla="*/ 76 w 88"/>
                <a:gd name="T61" fmla="*/ 13 h 89"/>
                <a:gd name="T62" fmla="*/ 76 w 88"/>
                <a:gd name="T63" fmla="*/ 13 h 89"/>
                <a:gd name="T64" fmla="*/ 81 w 88"/>
                <a:gd name="T65" fmla="*/ 19 h 89"/>
                <a:gd name="T66" fmla="*/ 86 w 88"/>
                <a:gd name="T67" fmla="*/ 26 h 89"/>
                <a:gd name="T68" fmla="*/ 88 w 88"/>
                <a:gd name="T69" fmla="*/ 35 h 89"/>
                <a:gd name="T70" fmla="*/ 88 w 88"/>
                <a:gd name="T71" fmla="*/ 44 h 89"/>
                <a:gd name="T72" fmla="*/ 88 w 88"/>
                <a:gd name="T73" fmla="*/ 44 h 89"/>
                <a:gd name="T74" fmla="*/ 88 w 88"/>
                <a:gd name="T75" fmla="*/ 54 h 89"/>
                <a:gd name="T76" fmla="*/ 86 w 88"/>
                <a:gd name="T77" fmla="*/ 62 h 89"/>
                <a:gd name="T78" fmla="*/ 82 w 88"/>
                <a:gd name="T79" fmla="*/ 70 h 89"/>
                <a:gd name="T80" fmla="*/ 76 w 88"/>
                <a:gd name="T81" fmla="*/ 76 h 89"/>
                <a:gd name="T82" fmla="*/ 76 w 88"/>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9">
                  <a:moveTo>
                    <a:pt x="76" y="76"/>
                  </a:moveTo>
                  <a:lnTo>
                    <a:pt x="76" y="76"/>
                  </a:lnTo>
                  <a:lnTo>
                    <a:pt x="70" y="81"/>
                  </a:lnTo>
                  <a:lnTo>
                    <a:pt x="62" y="85"/>
                  </a:lnTo>
                  <a:lnTo>
                    <a:pt x="54" y="87"/>
                  </a:lnTo>
                  <a:lnTo>
                    <a:pt x="45" y="89"/>
                  </a:lnTo>
                  <a:lnTo>
                    <a:pt x="45" y="89"/>
                  </a:lnTo>
                  <a:lnTo>
                    <a:pt x="36" y="87"/>
                  </a:lnTo>
                  <a:lnTo>
                    <a:pt x="29" y="86"/>
                  </a:lnTo>
                  <a:lnTo>
                    <a:pt x="21" y="82"/>
                  </a:lnTo>
                  <a:lnTo>
                    <a:pt x="14" y="77"/>
                  </a:lnTo>
                  <a:lnTo>
                    <a:pt x="14" y="77"/>
                  </a:lnTo>
                  <a:lnTo>
                    <a:pt x="8" y="71"/>
                  </a:lnTo>
                  <a:lnTo>
                    <a:pt x="4" y="64"/>
                  </a:lnTo>
                  <a:lnTo>
                    <a:pt x="2" y="55"/>
                  </a:lnTo>
                  <a:lnTo>
                    <a:pt x="0" y="45"/>
                  </a:lnTo>
                  <a:lnTo>
                    <a:pt x="0" y="45"/>
                  </a:lnTo>
                  <a:lnTo>
                    <a:pt x="0" y="36"/>
                  </a:lnTo>
                  <a:lnTo>
                    <a:pt x="3" y="28"/>
                  </a:lnTo>
                  <a:lnTo>
                    <a:pt x="6" y="20"/>
                  </a:lnTo>
                  <a:lnTo>
                    <a:pt x="13" y="13"/>
                  </a:lnTo>
                  <a:lnTo>
                    <a:pt x="13" y="13"/>
                  </a:lnTo>
                  <a:lnTo>
                    <a:pt x="19" y="8"/>
                  </a:lnTo>
                  <a:lnTo>
                    <a:pt x="28" y="4"/>
                  </a:lnTo>
                  <a:lnTo>
                    <a:pt x="35" y="2"/>
                  </a:lnTo>
                  <a:lnTo>
                    <a:pt x="44" y="0"/>
                  </a:lnTo>
                  <a:lnTo>
                    <a:pt x="44" y="0"/>
                  </a:lnTo>
                  <a:lnTo>
                    <a:pt x="54" y="0"/>
                  </a:lnTo>
                  <a:lnTo>
                    <a:pt x="61" y="3"/>
                  </a:lnTo>
                  <a:lnTo>
                    <a:pt x="69" y="7"/>
                  </a:lnTo>
                  <a:lnTo>
                    <a:pt x="76" y="13"/>
                  </a:lnTo>
                  <a:lnTo>
                    <a:pt x="76" y="13"/>
                  </a:lnTo>
                  <a:lnTo>
                    <a:pt x="81" y="19"/>
                  </a:lnTo>
                  <a:lnTo>
                    <a:pt x="86" y="26"/>
                  </a:lnTo>
                  <a:lnTo>
                    <a:pt x="88" y="35"/>
                  </a:lnTo>
                  <a:lnTo>
                    <a:pt x="88" y="44"/>
                  </a:lnTo>
                  <a:lnTo>
                    <a:pt x="88" y="44"/>
                  </a:lnTo>
                  <a:lnTo>
                    <a:pt x="88" y="54"/>
                  </a:lnTo>
                  <a:lnTo>
                    <a:pt x="86" y="62"/>
                  </a:lnTo>
                  <a:lnTo>
                    <a:pt x="82" y="70"/>
                  </a:lnTo>
                  <a:lnTo>
                    <a:pt x="76" y="76"/>
                  </a:lnTo>
                  <a:lnTo>
                    <a:pt x="76"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grpSp>
          <p:nvGrpSpPr>
            <p:cNvPr id="98" name="Group 65">
              <a:extLst>
                <a:ext uri="{FF2B5EF4-FFF2-40B4-BE49-F238E27FC236}">
                  <a16:creationId xmlns:a16="http://schemas.microsoft.com/office/drawing/2014/main" id="{DD8E3AFE-94A9-75A9-7209-F0E402279435}"/>
                </a:ext>
              </a:extLst>
            </p:cNvPr>
            <p:cNvGrpSpPr/>
            <p:nvPr/>
          </p:nvGrpSpPr>
          <p:grpSpPr>
            <a:xfrm>
              <a:off x="6331502" y="5828822"/>
              <a:ext cx="5066645" cy="232259"/>
              <a:chOff x="-304902" y="5954171"/>
              <a:chExt cx="5573307" cy="232259"/>
            </a:xfrm>
          </p:grpSpPr>
          <p:cxnSp>
            <p:nvCxnSpPr>
              <p:cNvPr id="101" name="Straight Connector 66">
                <a:extLst>
                  <a:ext uri="{FF2B5EF4-FFF2-40B4-BE49-F238E27FC236}">
                    <a16:creationId xmlns:a16="http://schemas.microsoft.com/office/drawing/2014/main" id="{6F61A1E5-8D7E-5338-08D7-BD3FC3BE68DB}"/>
                  </a:ext>
                </a:extLst>
              </p:cNvPr>
              <p:cNvCxnSpPr/>
              <p:nvPr/>
            </p:nvCxnSpPr>
            <p:spPr>
              <a:xfrm>
                <a:off x="1398649" y="5954171"/>
                <a:ext cx="3698284"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2" name="Straight Connector 67">
                <a:extLst>
                  <a:ext uri="{FF2B5EF4-FFF2-40B4-BE49-F238E27FC236}">
                    <a16:creationId xmlns:a16="http://schemas.microsoft.com/office/drawing/2014/main" id="{70F70DD3-2B0A-9EDD-5A97-58EB764AC132}"/>
                  </a:ext>
                </a:extLst>
              </p:cNvPr>
              <p:cNvCxnSpPr/>
              <p:nvPr/>
            </p:nvCxnSpPr>
            <p:spPr>
              <a:xfrm>
                <a:off x="5079898"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3" name="Straight Connector 68">
                <a:extLst>
                  <a:ext uri="{FF2B5EF4-FFF2-40B4-BE49-F238E27FC236}">
                    <a16:creationId xmlns:a16="http://schemas.microsoft.com/office/drawing/2014/main" id="{80DD4736-5F3A-5E5C-17AB-09FE2CDCAA3A}"/>
                  </a:ext>
                </a:extLst>
              </p:cNvPr>
              <p:cNvCxnSpPr/>
              <p:nvPr/>
            </p:nvCxnSpPr>
            <p:spPr>
              <a:xfrm>
                <a:off x="844124" y="5954171"/>
                <a:ext cx="219783"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4" name="Straight Connector 69">
                <a:extLst>
                  <a:ext uri="{FF2B5EF4-FFF2-40B4-BE49-F238E27FC236}">
                    <a16:creationId xmlns:a16="http://schemas.microsoft.com/office/drawing/2014/main" id="{ABBFFA8B-D066-FD8F-5340-3607802F04B6}"/>
                  </a:ext>
                </a:extLst>
              </p:cNvPr>
              <p:cNvCxnSpPr/>
              <p:nvPr/>
            </p:nvCxnSpPr>
            <p:spPr>
              <a:xfrm>
                <a:off x="3335765" y="6101763"/>
                <a:ext cx="939902"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5" name="Straight Connector 70">
                <a:extLst>
                  <a:ext uri="{FF2B5EF4-FFF2-40B4-BE49-F238E27FC236}">
                    <a16:creationId xmlns:a16="http://schemas.microsoft.com/office/drawing/2014/main" id="{1AE0AF54-C503-DD3C-0A4A-BF5FB7B60612}"/>
                  </a:ext>
                </a:extLst>
              </p:cNvPr>
              <p:cNvCxnSpPr/>
              <p:nvPr/>
            </p:nvCxnSpPr>
            <p:spPr>
              <a:xfrm>
                <a:off x="50698" y="6101763"/>
                <a:ext cx="1532569"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6" name="Straight Connector 71">
                <a:extLst>
                  <a:ext uri="{FF2B5EF4-FFF2-40B4-BE49-F238E27FC236}">
                    <a16:creationId xmlns:a16="http://schemas.microsoft.com/office/drawing/2014/main" id="{30703BB1-23E5-6B09-D665-C8579C8C5252}"/>
                  </a:ext>
                </a:extLst>
              </p:cNvPr>
              <p:cNvCxnSpPr/>
              <p:nvPr/>
            </p:nvCxnSpPr>
            <p:spPr>
              <a:xfrm>
                <a:off x="-304902"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7" name="Straight Connector 72">
                <a:extLst>
                  <a:ext uri="{FF2B5EF4-FFF2-40B4-BE49-F238E27FC236}">
                    <a16:creationId xmlns:a16="http://schemas.microsoft.com/office/drawing/2014/main" id="{1D1DD885-5580-8E45-2F54-7DB7872366AE}"/>
                  </a:ext>
                </a:extLst>
              </p:cNvPr>
              <p:cNvCxnSpPr/>
              <p:nvPr/>
            </p:nvCxnSpPr>
            <p:spPr>
              <a:xfrm>
                <a:off x="712334" y="6186430"/>
                <a:ext cx="786451"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8" name="Straight Connector 73">
                <a:extLst>
                  <a:ext uri="{FF2B5EF4-FFF2-40B4-BE49-F238E27FC236}">
                    <a16:creationId xmlns:a16="http://schemas.microsoft.com/office/drawing/2014/main" id="{400C75DE-A96C-8317-1C57-B395BDBD672B}"/>
                  </a:ext>
                </a:extLst>
              </p:cNvPr>
              <p:cNvCxnSpPr/>
              <p:nvPr/>
            </p:nvCxnSpPr>
            <p:spPr>
              <a:xfrm>
                <a:off x="4275754" y="6186430"/>
                <a:ext cx="155595"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grpSp>
        <p:sp>
          <p:nvSpPr>
            <p:cNvPr id="99" name="TextBox 95">
              <a:extLst>
                <a:ext uri="{FF2B5EF4-FFF2-40B4-BE49-F238E27FC236}">
                  <a16:creationId xmlns:a16="http://schemas.microsoft.com/office/drawing/2014/main" id="{66247629-D328-79D5-DDB3-77C801B2EF3F}"/>
                </a:ext>
              </a:extLst>
            </p:cNvPr>
            <p:cNvSpPr txBox="1">
              <a:spLocks/>
            </p:cNvSpPr>
            <p:nvPr/>
          </p:nvSpPr>
          <p:spPr bwMode="auto">
            <a:xfrm>
              <a:off x="6621238" y="3853163"/>
              <a:ext cx="2296836" cy="632290"/>
            </a:xfrm>
            <a:prstGeom prst="rect">
              <a:avLst/>
            </a:prstGeom>
          </p:spPr>
          <p:txBody>
            <a:bodyPr wrap="square" lIns="0" tIns="0" rIns="288000" bIns="0" anchor="ctr" anchorCtr="0">
              <a:noAutofit/>
              <a:scene3d>
                <a:camera prst="orthographicFront"/>
                <a:lightRig rig="threePt" dir="t"/>
              </a:scene3d>
              <a:sp3d>
                <a:bevelT w="0" h="0"/>
              </a:sp3d>
            </a:bodyPr>
            <a:lstStyle/>
            <a:p>
              <a:pPr algn="r">
                <a:lnSpc>
                  <a:spcPct val="120000"/>
                </a:lnSpc>
                <a:spcBef>
                  <a:spcPct val="0"/>
                </a:spcBef>
                <a:defRPr/>
              </a:pPr>
              <a:endParaRPr lang="zh-CN" altLang="en-US">
                <a:latin typeface="思源黑体 CN Heavy" panose="020B0A00000000000000" pitchFamily="34" charset="-122"/>
                <a:ea typeface="思源黑体 CN Heavy" panose="020B0A00000000000000" pitchFamily="34" charset="-122"/>
              </a:endParaRPr>
            </a:p>
          </p:txBody>
        </p:sp>
      </p:grpSp>
      <p:pic>
        <p:nvPicPr>
          <p:cNvPr id="114" name="图片 113">
            <a:extLst>
              <a:ext uri="{FF2B5EF4-FFF2-40B4-BE49-F238E27FC236}">
                <a16:creationId xmlns:a16="http://schemas.microsoft.com/office/drawing/2014/main" id="{4D2E6406-29D4-88DD-B007-1EB7B3A070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1546" y="5119775"/>
            <a:ext cx="1963354" cy="1794499"/>
          </a:xfrm>
          <a:prstGeom prst="rect">
            <a:avLst/>
          </a:prstGeom>
        </p:spPr>
      </p:pic>
      <p:sp>
        <p:nvSpPr>
          <p:cNvPr id="115" name="箭头: 上 114">
            <a:extLst>
              <a:ext uri="{FF2B5EF4-FFF2-40B4-BE49-F238E27FC236}">
                <a16:creationId xmlns:a16="http://schemas.microsoft.com/office/drawing/2014/main" id="{C1545F6F-4AF6-569A-EEEE-F4CF5D280687}"/>
              </a:ext>
            </a:extLst>
          </p:cNvPr>
          <p:cNvSpPr/>
          <p:nvPr/>
        </p:nvSpPr>
        <p:spPr>
          <a:xfrm>
            <a:off x="5786110" y="1928338"/>
            <a:ext cx="586743" cy="678435"/>
          </a:xfrm>
          <a:prstGeom prst="up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18" name="文本框 117">
            <a:extLst>
              <a:ext uri="{FF2B5EF4-FFF2-40B4-BE49-F238E27FC236}">
                <a16:creationId xmlns:a16="http://schemas.microsoft.com/office/drawing/2014/main" id="{09276F2E-B8B0-C913-9CEE-95F58F8A816D}"/>
              </a:ext>
            </a:extLst>
          </p:cNvPr>
          <p:cNvSpPr txBox="1"/>
          <p:nvPr/>
        </p:nvSpPr>
        <p:spPr>
          <a:xfrm>
            <a:off x="4170441" y="460738"/>
            <a:ext cx="7952950" cy="1477328"/>
          </a:xfrm>
          <a:prstGeom prst="rect">
            <a:avLst/>
          </a:prstGeom>
          <a:noFill/>
        </p:spPr>
        <p:txBody>
          <a:bodyPr wrap="square">
            <a:spAutoFit/>
          </a:bodyPr>
          <a:lstStyle/>
          <a:p>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由于无人机在工作时飞行速度较快，会导致检测到的特征点出现尺度上的一些变化，描述子出现噪声过大等问题。本课题打算对</a:t>
            </a:r>
            <a:r>
              <a:rPr lang="en-US" altLang="zh-CN" sz="1800">
                <a:solidFill>
                  <a:srgbClr val="000000"/>
                </a:solidFill>
                <a:effectLst/>
                <a:latin typeface="Times New Roman" panose="02020603050405020304" pitchFamily="18" charset="0"/>
                <a:ea typeface="宋体" panose="02010600030101010101" pitchFamily="2" charset="-122"/>
              </a:rPr>
              <a:t>ORB</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算法使用的</a:t>
            </a:r>
            <a:r>
              <a:rPr lang="en-US" altLang="zh-CN" sz="1800">
                <a:solidFill>
                  <a:srgbClr val="000000"/>
                </a:solidFill>
                <a:effectLst/>
                <a:latin typeface="Times New Roman" panose="02020603050405020304" pitchFamily="18" charset="0"/>
                <a:ea typeface="宋体" panose="02010600030101010101" pitchFamily="2" charset="-122"/>
              </a:rPr>
              <a:t>FAST</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角点检测算法和</a:t>
            </a:r>
            <a:r>
              <a:rPr lang="en-US" altLang="zh-CN" sz="1800">
                <a:solidFill>
                  <a:srgbClr val="000000"/>
                </a:solidFill>
                <a:effectLst/>
                <a:latin typeface="Times New Roman" panose="02020603050405020304" pitchFamily="18" charset="0"/>
                <a:ea typeface="宋体" panose="02010600030101010101" pitchFamily="2" charset="-122"/>
              </a:rPr>
              <a:t>BRIEF</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二进制描述子进行一些优化，在使用</a:t>
            </a:r>
            <a:r>
              <a:rPr lang="en-US" altLang="zh-CN" sz="1800">
                <a:solidFill>
                  <a:srgbClr val="000000"/>
                </a:solidFill>
                <a:effectLst/>
                <a:latin typeface="Times New Roman" panose="02020603050405020304" pitchFamily="18" charset="0"/>
                <a:ea typeface="宋体" panose="02010600030101010101" pitchFamily="2" charset="-122"/>
              </a:rPr>
              <a:t>FAST</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角点检测时构建高斯金字塔使其具有尺度不变性，在使用</a:t>
            </a:r>
            <a:r>
              <a:rPr lang="en-US" altLang="zh-CN" sz="1800">
                <a:solidFill>
                  <a:srgbClr val="000000"/>
                </a:solidFill>
                <a:effectLst/>
                <a:latin typeface="Times New Roman" panose="02020603050405020304" pitchFamily="18" charset="0"/>
                <a:ea typeface="宋体" panose="02010600030101010101" pitchFamily="2" charset="-122"/>
              </a:rPr>
              <a:t>BRIEF</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二进制描述子时可以使用高斯卷积核进行滤波降噪</a:t>
            </a:r>
            <a:endParaRPr lang="zh-CN" altLang="en-US"/>
          </a:p>
        </p:txBody>
      </p:sp>
      <p:sp>
        <p:nvSpPr>
          <p:cNvPr id="120" name="文本框 119">
            <a:extLst>
              <a:ext uri="{FF2B5EF4-FFF2-40B4-BE49-F238E27FC236}">
                <a16:creationId xmlns:a16="http://schemas.microsoft.com/office/drawing/2014/main" id="{6BDA154F-A0AA-BB8A-3493-66C50E1CAD3F}"/>
              </a:ext>
            </a:extLst>
          </p:cNvPr>
          <p:cNvSpPr txBox="1"/>
          <p:nvPr/>
        </p:nvSpPr>
        <p:spPr>
          <a:xfrm>
            <a:off x="9293534" y="2136338"/>
            <a:ext cx="2853543" cy="2585323"/>
          </a:xfrm>
          <a:prstGeom prst="rect">
            <a:avLst/>
          </a:prstGeom>
          <a:noFill/>
        </p:spPr>
        <p:txBody>
          <a:bodyPr wrap="square" rtlCol="0">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之前的论文中是通过卡尔曼滤波的方式将双目视觉里程计、</a:t>
            </a:r>
            <a:r>
              <a:rPr lang="en-US" altLang="zh-CN">
                <a:latin typeface="Times New Roman" panose="02020603050405020304" pitchFamily="18" charset="0"/>
                <a:ea typeface="宋体" panose="02010600030101010101" pitchFamily="2" charset="-122"/>
                <a:cs typeface="Times New Roman" panose="02020603050405020304" pitchFamily="18" charset="0"/>
              </a:rPr>
              <a:t>IMU</a:t>
            </a:r>
            <a:r>
              <a:rPr lang="zh-CN" altLang="en-US">
                <a:latin typeface="Times New Roman" panose="02020603050405020304" pitchFamily="18" charset="0"/>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GPS</a:t>
            </a:r>
            <a:r>
              <a:rPr lang="zh-CN" altLang="en-US">
                <a:latin typeface="Times New Roman" panose="02020603050405020304" pitchFamily="18" charset="0"/>
                <a:ea typeface="宋体" panose="02010600030101010101" pitchFamily="2" charset="-122"/>
                <a:cs typeface="Times New Roman" panose="02020603050405020304" pitchFamily="18" charset="0"/>
              </a:rPr>
              <a:t>进行数据融合，而在本课题研究中，由于无人机工作环境较为开阔，且本身为非线性系统，所以选择扩展卡尔曼滤波的方式进行数据融合</a:t>
            </a:r>
          </a:p>
        </p:txBody>
      </p:sp>
      <p:sp>
        <p:nvSpPr>
          <p:cNvPr id="122" name="文本框 121">
            <a:extLst>
              <a:ext uri="{FF2B5EF4-FFF2-40B4-BE49-F238E27FC236}">
                <a16:creationId xmlns:a16="http://schemas.microsoft.com/office/drawing/2014/main" id="{E7139E34-03A4-16B8-C984-92E18B0C7D28}"/>
              </a:ext>
            </a:extLst>
          </p:cNvPr>
          <p:cNvSpPr txBox="1"/>
          <p:nvPr/>
        </p:nvSpPr>
        <p:spPr>
          <a:xfrm>
            <a:off x="4619916" y="4623171"/>
            <a:ext cx="2179520" cy="1200882"/>
          </a:xfrm>
          <a:prstGeom prst="rect">
            <a:avLst/>
          </a:prstGeom>
          <a:noFill/>
        </p:spPr>
        <p:txBody>
          <a:bodyPr wrap="square" rtlCol="0">
            <a:spAutoFit/>
          </a:bodyPr>
          <a:lstStyle/>
          <a:p>
            <a:r>
              <a:rPr lang="zh-CN" altLang="en-US">
                <a:latin typeface="思源黑体 CN Heavy" panose="020B0A00000000000000" pitchFamily="34" charset="-122"/>
                <a:ea typeface="思源黑体 CN Heavy" panose="020B0A00000000000000" pitchFamily="34" charset="-122"/>
              </a:rPr>
              <a:t>在特征点较少的情况下采用</a:t>
            </a:r>
            <a:r>
              <a:rPr lang="en-US" altLang="zh-CN">
                <a:latin typeface="思源黑体 CN Heavy" panose="020B0A00000000000000" pitchFamily="34" charset="-122"/>
                <a:ea typeface="思源黑体 CN Heavy" panose="020B0A00000000000000" pitchFamily="34" charset="-122"/>
              </a:rPr>
              <a:t>GPS</a:t>
            </a:r>
            <a:r>
              <a:rPr lang="zh-CN" altLang="en-US">
                <a:latin typeface="思源黑体 CN Heavy" panose="020B0A00000000000000" pitchFamily="34" charset="-122"/>
                <a:ea typeface="思源黑体 CN Heavy" panose="020B0A00000000000000" pitchFamily="34" charset="-122"/>
              </a:rPr>
              <a:t>进行数据融合并达到较好的效果</a:t>
            </a:r>
          </a:p>
        </p:txBody>
      </p:sp>
      <p:sp>
        <p:nvSpPr>
          <p:cNvPr id="123" name="文本框 122">
            <a:extLst>
              <a:ext uri="{FF2B5EF4-FFF2-40B4-BE49-F238E27FC236}">
                <a16:creationId xmlns:a16="http://schemas.microsoft.com/office/drawing/2014/main" id="{B4181E0B-929F-D52F-4C43-7F32EE396FEC}"/>
              </a:ext>
            </a:extLst>
          </p:cNvPr>
          <p:cNvSpPr txBox="1"/>
          <p:nvPr/>
        </p:nvSpPr>
        <p:spPr>
          <a:xfrm>
            <a:off x="561450" y="3493951"/>
            <a:ext cx="3851830" cy="2585323"/>
          </a:xfrm>
          <a:prstGeom prst="rect">
            <a:avLst/>
          </a:prstGeom>
          <a:noFill/>
        </p:spPr>
        <p:txBody>
          <a:bodyPr wrap="square" rtlCol="0">
            <a:spAutoFit/>
          </a:bodyPr>
          <a:lstStyle/>
          <a:p>
            <a:r>
              <a:rPr lang="zh-CN" altLang="en-US">
                <a:latin typeface="宋体" panose="02010600030101010101" pitchFamily="2" charset="-122"/>
                <a:ea typeface="宋体" panose="02010600030101010101" pitchFamily="2" charset="-122"/>
              </a:rPr>
              <a:t>之前的论文所研究的工作环境中都有足够的特征点可供相机检测和跟踪，这种情况下并不很依赖</a:t>
            </a:r>
            <a:r>
              <a:rPr lang="en-US" altLang="zh-CN">
                <a:latin typeface="Times New Roman" panose="02020603050405020304" pitchFamily="18" charset="0"/>
                <a:ea typeface="思源黑体 CN Heavy" panose="020B0A00000000000000" pitchFamily="34" charset="-122"/>
                <a:cs typeface="Times New Roman" panose="02020603050405020304" pitchFamily="18" charset="0"/>
              </a:rPr>
              <a:t>GPS</a:t>
            </a:r>
            <a:r>
              <a:rPr lang="zh-CN" altLang="en-US">
                <a:latin typeface="宋体" panose="02010600030101010101" pitchFamily="2" charset="-122"/>
                <a:ea typeface="宋体" panose="02010600030101010101" pitchFamily="2" charset="-122"/>
              </a:rPr>
              <a:t>。</a:t>
            </a:r>
            <a:endParaRPr lang="en-US" altLang="zh-CN">
              <a:latin typeface="宋体" panose="02010600030101010101" pitchFamily="2" charset="-122"/>
              <a:ea typeface="宋体" panose="02010600030101010101" pitchFamily="2" charset="-122"/>
            </a:endParaRPr>
          </a:p>
          <a:p>
            <a:r>
              <a:rPr lang="zh-CN" altLang="en-US">
                <a:latin typeface="宋体" panose="02010600030101010101" pitchFamily="2" charset="-122"/>
                <a:ea typeface="宋体" panose="02010600030101010101" pitchFamily="2" charset="-122"/>
              </a:rPr>
              <a:t>而在本课题研究中，由于户外工作环境开阔，可供相机识别的特征点较少，在这种情况下采用</a:t>
            </a:r>
            <a:r>
              <a:rPr lang="en-US" altLang="zh-CN">
                <a:latin typeface="Times New Roman" panose="02020603050405020304" pitchFamily="18" charset="0"/>
                <a:ea typeface="宋体" panose="02010600030101010101" pitchFamily="2" charset="-122"/>
                <a:cs typeface="Times New Roman" panose="02020603050405020304" pitchFamily="18" charset="0"/>
              </a:rPr>
              <a:t>GPS</a:t>
            </a:r>
            <a:r>
              <a:rPr lang="zh-CN" altLang="en-US">
                <a:latin typeface="宋体" panose="02010600030101010101" pitchFamily="2" charset="-122"/>
                <a:ea typeface="宋体" panose="02010600030101010101" pitchFamily="2" charset="-122"/>
              </a:rPr>
              <a:t>数据融合</a:t>
            </a:r>
            <a:r>
              <a:rPr lang="zh-CN" altLang="zh-CN" sz="18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克服了双目相机在特征点有限的情况下定位不精准的限制</a:t>
            </a:r>
            <a:r>
              <a:rPr lang="zh-CN" altLang="en-US" sz="18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，从而达到更精确的定位结果</a:t>
            </a:r>
            <a:endParaRPr lang="zh-CN" altLang="en-US">
              <a:latin typeface="宋体" panose="02010600030101010101" pitchFamily="2" charset="-122"/>
              <a:ea typeface="宋体" panose="02010600030101010101" pitchFamily="2" charset="-122"/>
            </a:endParaRPr>
          </a:p>
        </p:txBody>
      </p:sp>
      <p:sp>
        <p:nvSpPr>
          <p:cNvPr id="2" name="文本框 1">
            <a:extLst>
              <a:ext uri="{FF2B5EF4-FFF2-40B4-BE49-F238E27FC236}">
                <a16:creationId xmlns:a16="http://schemas.microsoft.com/office/drawing/2014/main" id="{E6DD83A1-E53C-3857-DEC4-0EF601952211}"/>
              </a:ext>
            </a:extLst>
          </p:cNvPr>
          <p:cNvSpPr txBox="1"/>
          <p:nvPr/>
        </p:nvSpPr>
        <p:spPr>
          <a:xfrm>
            <a:off x="5183183" y="3272618"/>
            <a:ext cx="1926689" cy="923330"/>
          </a:xfrm>
          <a:prstGeom prst="rect">
            <a:avLst/>
          </a:prstGeom>
          <a:noFill/>
        </p:spPr>
        <p:txBody>
          <a:bodyPr wrap="square" rtlCol="0">
            <a:spAutoFit/>
          </a:bodyPr>
          <a:lstStyle/>
          <a:p>
            <a:r>
              <a:rPr lang="zh-CN" altLang="en-US">
                <a:latin typeface="思源黑体 CN Heavy" panose="020B0A00000000000000" pitchFamily="34" charset="-122"/>
                <a:ea typeface="思源黑体 CN Heavy" panose="020B0A00000000000000" pitchFamily="34" charset="-122"/>
              </a:rPr>
              <a:t>对现有的</a:t>
            </a:r>
            <a:r>
              <a:rPr lang="en-US" altLang="zh-CN">
                <a:latin typeface="思源黑体 CN Heavy" panose="020B0A00000000000000" pitchFamily="34" charset="-122"/>
                <a:ea typeface="思源黑体 CN Heavy" panose="020B0A00000000000000" pitchFamily="34" charset="-122"/>
              </a:rPr>
              <a:t>ORB</a:t>
            </a:r>
            <a:r>
              <a:rPr lang="zh-CN" altLang="en-US">
                <a:latin typeface="思源黑体 CN Heavy" panose="020B0A00000000000000" pitchFamily="34" charset="-122"/>
                <a:ea typeface="思源黑体 CN Heavy" panose="020B0A00000000000000" pitchFamily="34" charset="-122"/>
              </a:rPr>
              <a:t>算法进行优化</a:t>
            </a:r>
          </a:p>
          <a:p>
            <a:endParaRPr lang="zh-CN" altLang="en-US"/>
          </a:p>
        </p:txBody>
      </p:sp>
      <p:sp>
        <p:nvSpPr>
          <p:cNvPr id="3" name="文本框 2">
            <a:extLst>
              <a:ext uri="{FF2B5EF4-FFF2-40B4-BE49-F238E27FC236}">
                <a16:creationId xmlns:a16="http://schemas.microsoft.com/office/drawing/2014/main" id="{1C80C99E-6A44-A2B6-9657-333BDA2F4C79}"/>
              </a:ext>
            </a:extLst>
          </p:cNvPr>
          <p:cNvSpPr txBox="1"/>
          <p:nvPr/>
        </p:nvSpPr>
        <p:spPr>
          <a:xfrm>
            <a:off x="7199095" y="3566388"/>
            <a:ext cx="2136900" cy="923330"/>
          </a:xfrm>
          <a:prstGeom prst="rect">
            <a:avLst/>
          </a:prstGeom>
          <a:noFill/>
        </p:spPr>
        <p:txBody>
          <a:bodyPr wrap="square" rtlCol="0">
            <a:spAutoFit/>
          </a:bodyPr>
          <a:lstStyle/>
          <a:p>
            <a:r>
              <a:rPr lang="zh-CN" altLang="en-US">
                <a:latin typeface="思源黑体 CN Heavy" panose="020B0A00000000000000" pitchFamily="34" charset="-122"/>
                <a:ea typeface="思源黑体 CN Heavy" panose="020B0A00000000000000" pitchFamily="34" charset="-122"/>
              </a:rPr>
              <a:t>采用扩展卡尔曼滤波进行数据融合</a:t>
            </a:r>
          </a:p>
          <a:p>
            <a:endParaRPr lang="zh-CN" altLang="en-US"/>
          </a:p>
        </p:txBody>
      </p:sp>
    </p:spTree>
    <p:extLst>
      <p:ext uri="{BB962C8B-B14F-4D97-AF65-F5344CB8AC3E}">
        <p14:creationId xmlns:p14="http://schemas.microsoft.com/office/powerpoint/2010/main" val="266538170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fade">
                                      <p:cBhvr>
                                        <p:cTn id="12" dur="1000"/>
                                        <p:tgtEl>
                                          <p:spTgt spid="114"/>
                                        </p:tgtEl>
                                      </p:cBhvr>
                                    </p:animEffect>
                                    <p:anim calcmode="lin" valueType="num">
                                      <p:cBhvr>
                                        <p:cTn id="13" dur="1000" fill="hold"/>
                                        <p:tgtEl>
                                          <p:spTgt spid="114"/>
                                        </p:tgtEl>
                                        <p:attrNameLst>
                                          <p:attrName>ppt_x</p:attrName>
                                        </p:attrNameLst>
                                      </p:cBhvr>
                                      <p:tavLst>
                                        <p:tav tm="0">
                                          <p:val>
                                            <p:strVal val="#ppt_x"/>
                                          </p:val>
                                        </p:tav>
                                        <p:tav tm="100000">
                                          <p:val>
                                            <p:strVal val="#ppt_x"/>
                                          </p:val>
                                        </p:tav>
                                      </p:tavLst>
                                    </p:anim>
                                    <p:anim calcmode="lin" valueType="num">
                                      <p:cBhvr>
                                        <p:cTn id="14" dur="1000" fill="hold"/>
                                        <p:tgtEl>
                                          <p:spTgt spid="1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1000"/>
                                        <p:tgtEl>
                                          <p:spTgt spid="84"/>
                                        </p:tgtEl>
                                      </p:cBhvr>
                                    </p:animEffect>
                                    <p:anim calcmode="lin" valueType="num">
                                      <p:cBhvr>
                                        <p:cTn id="18" dur="1000" fill="hold"/>
                                        <p:tgtEl>
                                          <p:spTgt spid="84"/>
                                        </p:tgtEl>
                                        <p:attrNameLst>
                                          <p:attrName>ppt_x</p:attrName>
                                        </p:attrNameLst>
                                      </p:cBhvr>
                                      <p:tavLst>
                                        <p:tav tm="0">
                                          <p:val>
                                            <p:strVal val="#ppt_x"/>
                                          </p:val>
                                        </p:tav>
                                        <p:tav tm="100000">
                                          <p:val>
                                            <p:strVal val="#ppt_x"/>
                                          </p:val>
                                        </p:tav>
                                      </p:tavLst>
                                    </p:anim>
                                    <p:anim calcmode="lin" valueType="num">
                                      <p:cBhvr>
                                        <p:cTn id="1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15"/>
                                        </p:tgtEl>
                                        <p:attrNameLst>
                                          <p:attrName>style.visibility</p:attrName>
                                        </p:attrNameLst>
                                      </p:cBhvr>
                                      <p:to>
                                        <p:strVal val="visible"/>
                                      </p:to>
                                    </p:set>
                                    <p:animEffect transition="in" filter="fade">
                                      <p:cBhvr>
                                        <p:cTn id="29" dur="1000"/>
                                        <p:tgtEl>
                                          <p:spTgt spid="115"/>
                                        </p:tgtEl>
                                      </p:cBhvr>
                                    </p:animEffect>
                                    <p:anim calcmode="lin" valueType="num">
                                      <p:cBhvr>
                                        <p:cTn id="30" dur="1000" fill="hold"/>
                                        <p:tgtEl>
                                          <p:spTgt spid="115"/>
                                        </p:tgtEl>
                                        <p:attrNameLst>
                                          <p:attrName>ppt_x</p:attrName>
                                        </p:attrNameLst>
                                      </p:cBhvr>
                                      <p:tavLst>
                                        <p:tav tm="0">
                                          <p:val>
                                            <p:strVal val="#ppt_x"/>
                                          </p:val>
                                        </p:tav>
                                        <p:tav tm="100000">
                                          <p:val>
                                            <p:strVal val="#ppt_x"/>
                                          </p:val>
                                        </p:tav>
                                      </p:tavLst>
                                    </p:anim>
                                    <p:anim calcmode="lin" valueType="num">
                                      <p:cBhvr>
                                        <p:cTn id="31" dur="1000" fill="hold"/>
                                        <p:tgtEl>
                                          <p:spTgt spid="1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8"/>
                                        </p:tgtEl>
                                        <p:attrNameLst>
                                          <p:attrName>style.visibility</p:attrName>
                                        </p:attrNameLst>
                                      </p:cBhvr>
                                      <p:to>
                                        <p:strVal val="visible"/>
                                      </p:to>
                                    </p:set>
                                    <p:animEffect transition="in" filter="fade">
                                      <p:cBhvr>
                                        <p:cTn id="34" dur="1000"/>
                                        <p:tgtEl>
                                          <p:spTgt spid="118"/>
                                        </p:tgtEl>
                                      </p:cBhvr>
                                    </p:animEffect>
                                    <p:anim calcmode="lin" valueType="num">
                                      <p:cBhvr>
                                        <p:cTn id="35" dur="1000" fill="hold"/>
                                        <p:tgtEl>
                                          <p:spTgt spid="118"/>
                                        </p:tgtEl>
                                        <p:attrNameLst>
                                          <p:attrName>ppt_x</p:attrName>
                                        </p:attrNameLst>
                                      </p:cBhvr>
                                      <p:tavLst>
                                        <p:tav tm="0">
                                          <p:val>
                                            <p:strVal val="#ppt_x"/>
                                          </p:val>
                                        </p:tav>
                                        <p:tav tm="100000">
                                          <p:val>
                                            <p:strVal val="#ppt_x"/>
                                          </p:val>
                                        </p:tav>
                                      </p:tavLst>
                                    </p:anim>
                                    <p:anim calcmode="lin" valueType="num">
                                      <p:cBhvr>
                                        <p:cTn id="36"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22"/>
                                        </p:tgtEl>
                                        <p:attrNameLst>
                                          <p:attrName>style.visibility</p:attrName>
                                        </p:attrNameLst>
                                      </p:cBhvr>
                                      <p:to>
                                        <p:strVal val="visible"/>
                                      </p:to>
                                    </p:set>
                                    <p:anim calcmode="lin" valueType="num">
                                      <p:cBhvr additive="base">
                                        <p:cTn id="41" dur="500" fill="hold"/>
                                        <p:tgtEl>
                                          <p:spTgt spid="122"/>
                                        </p:tgtEl>
                                        <p:attrNameLst>
                                          <p:attrName>ppt_x</p:attrName>
                                        </p:attrNameLst>
                                      </p:cBhvr>
                                      <p:tavLst>
                                        <p:tav tm="0">
                                          <p:val>
                                            <p:strVal val="1+#ppt_w/2"/>
                                          </p:val>
                                        </p:tav>
                                        <p:tav tm="100000">
                                          <p:val>
                                            <p:strVal val="#ppt_x"/>
                                          </p:val>
                                        </p:tav>
                                      </p:tavLst>
                                    </p:anim>
                                    <p:anim calcmode="lin" valueType="num">
                                      <p:cBhvr additive="base">
                                        <p:cTn id="42" dur="500" fill="hold"/>
                                        <p:tgtEl>
                                          <p:spTgt spid="12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23"/>
                                        </p:tgtEl>
                                        <p:attrNameLst>
                                          <p:attrName>style.visibility</p:attrName>
                                        </p:attrNameLst>
                                      </p:cBhvr>
                                      <p:to>
                                        <p:strVal val="visible"/>
                                      </p:to>
                                    </p:set>
                                    <p:anim calcmode="lin" valueType="num">
                                      <p:cBhvr additive="base">
                                        <p:cTn id="45" dur="500" fill="hold"/>
                                        <p:tgtEl>
                                          <p:spTgt spid="123"/>
                                        </p:tgtEl>
                                        <p:attrNameLst>
                                          <p:attrName>ppt_x</p:attrName>
                                        </p:attrNameLst>
                                      </p:cBhvr>
                                      <p:tavLst>
                                        <p:tav tm="0">
                                          <p:val>
                                            <p:strVal val="1+#ppt_w/2"/>
                                          </p:val>
                                        </p:tav>
                                        <p:tav tm="100000">
                                          <p:val>
                                            <p:strVal val="#ppt_x"/>
                                          </p:val>
                                        </p:tav>
                                      </p:tavLst>
                                    </p:anim>
                                    <p:anim calcmode="lin" valueType="num">
                                      <p:cBhvr additive="base">
                                        <p:cTn id="46" dur="500" fill="hold"/>
                                        <p:tgtEl>
                                          <p:spTgt spid="12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0-#ppt_w/2"/>
                                          </p:val>
                                        </p:tav>
                                        <p:tav tm="100000">
                                          <p:val>
                                            <p:strVal val="#ppt_x"/>
                                          </p:val>
                                        </p:tav>
                                      </p:tavLst>
                                    </p:anim>
                                    <p:anim calcmode="lin" valueType="num">
                                      <p:cBhvr additive="base">
                                        <p:cTn id="52" dur="500" fill="hold"/>
                                        <p:tgtEl>
                                          <p:spTgt spid="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20"/>
                                        </p:tgtEl>
                                        <p:attrNameLst>
                                          <p:attrName>style.visibility</p:attrName>
                                        </p:attrNameLst>
                                      </p:cBhvr>
                                      <p:to>
                                        <p:strVal val="visible"/>
                                      </p:to>
                                    </p:set>
                                    <p:anim calcmode="lin" valueType="num">
                                      <p:cBhvr additive="base">
                                        <p:cTn id="55" dur="500" fill="hold"/>
                                        <p:tgtEl>
                                          <p:spTgt spid="120"/>
                                        </p:tgtEl>
                                        <p:attrNameLst>
                                          <p:attrName>ppt_x</p:attrName>
                                        </p:attrNameLst>
                                      </p:cBhvr>
                                      <p:tavLst>
                                        <p:tav tm="0">
                                          <p:val>
                                            <p:strVal val="0-#ppt_w/2"/>
                                          </p:val>
                                        </p:tav>
                                        <p:tav tm="100000">
                                          <p:val>
                                            <p:strVal val="#ppt_x"/>
                                          </p:val>
                                        </p:tav>
                                      </p:tavLst>
                                    </p:anim>
                                    <p:anim calcmode="lin" valueType="num">
                                      <p:cBhvr additive="base">
                                        <p:cTn id="56"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8" grpId="0"/>
      <p:bldP spid="120" grpId="0"/>
      <p:bldP spid="122" grpId="0"/>
      <p:bldP spid="123" grpId="0"/>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A5BCA7AA-566E-4311-8B06-F42F07DD434F}"/>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62618"/>
          </a:xfrm>
        </p:spPr>
      </p:pic>
      <p:pic>
        <p:nvPicPr>
          <p:cNvPr id="41" name="图片 40">
            <a:extLst>
              <a:ext uri="{FF2B5EF4-FFF2-40B4-BE49-F238E27FC236}">
                <a16:creationId xmlns:a16="http://schemas.microsoft.com/office/drawing/2014/main" id="{F887B8AC-6F14-475A-BF84-4366800E40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42" name="图片 41">
            <a:extLst>
              <a:ext uri="{FF2B5EF4-FFF2-40B4-BE49-F238E27FC236}">
                <a16:creationId xmlns:a16="http://schemas.microsoft.com/office/drawing/2014/main" id="{74702B37-6991-48AD-90E9-9ABF14982D16}"/>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43" name="图片 42">
            <a:extLst>
              <a:ext uri="{FF2B5EF4-FFF2-40B4-BE49-F238E27FC236}">
                <a16:creationId xmlns:a16="http://schemas.microsoft.com/office/drawing/2014/main" id="{0F142A3C-FFB2-49E6-837A-85CF0DE2C6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44" name="矩形 43">
            <a:extLst>
              <a:ext uri="{FF2B5EF4-FFF2-40B4-BE49-F238E27FC236}">
                <a16:creationId xmlns:a16="http://schemas.microsoft.com/office/drawing/2014/main" id="{549FD6FE-520C-4DD1-985A-39D7E2059C53}"/>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a:extLst>
              <a:ext uri="{FF2B5EF4-FFF2-40B4-BE49-F238E27FC236}">
                <a16:creationId xmlns:a16="http://schemas.microsoft.com/office/drawing/2014/main" id="{395C8777-BBBB-4851-98CB-0747A5911BC5}"/>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62090A5B-8E8E-CE9F-B8AA-5422DF319881}"/>
              </a:ext>
            </a:extLst>
          </p:cNvPr>
          <p:cNvSpPr txBox="1"/>
          <p:nvPr/>
        </p:nvSpPr>
        <p:spPr>
          <a:xfrm>
            <a:off x="4620896" y="1470422"/>
            <a:ext cx="6896668" cy="4792338"/>
          </a:xfrm>
          <a:prstGeom prst="rect">
            <a:avLst/>
          </a:prstGeom>
          <a:noFill/>
        </p:spPr>
        <p:txBody>
          <a:bodyPr wrap="square">
            <a:spAutoFit/>
          </a:bodyPr>
          <a:lstStyle/>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1</a:t>
            </a: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2023.10—2023.12</a:t>
            </a:r>
            <a:r>
              <a:rPr lang="zh-CN" altLang="zh-CN" sz="1800" kern="0">
                <a:solidFill>
                  <a:srgbClr val="000000"/>
                </a:solidFill>
                <a:effectLst/>
                <a:latin typeface="Times New Roman" panose="02020603050405020304" pitchFamily="18" charset="0"/>
                <a:ea typeface="宋体" panose="02010600030101010101" pitchFamily="2" charset="-122"/>
              </a:rPr>
              <a:t>：收集资料，完成文献查阅；</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zh-CN" altLang="zh-CN" sz="1800" kern="100">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2</a:t>
            </a: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2023.12—2024.1</a:t>
            </a:r>
            <a:r>
              <a:rPr lang="zh-CN" altLang="zh-CN" sz="1800" kern="0">
                <a:solidFill>
                  <a:srgbClr val="000000"/>
                </a:solidFill>
                <a:effectLst/>
                <a:latin typeface="Times New Roman" panose="02020603050405020304" pitchFamily="18" charset="0"/>
                <a:ea typeface="宋体" panose="02010600030101010101" pitchFamily="2" charset="-122"/>
              </a:rPr>
              <a:t>：确定</a:t>
            </a:r>
            <a:r>
              <a:rPr lang="en-US" altLang="zh-CN" sz="1800" kern="0">
                <a:solidFill>
                  <a:srgbClr val="000000"/>
                </a:solidFill>
                <a:effectLst/>
                <a:latin typeface="Times New Roman" panose="02020603050405020304" pitchFamily="18" charset="0"/>
                <a:ea typeface="宋体" panose="02010600030101010101" pitchFamily="2" charset="-122"/>
              </a:rPr>
              <a:t>ORB</a:t>
            </a:r>
            <a:r>
              <a:rPr lang="zh-CN" altLang="zh-CN" sz="1800" kern="0">
                <a:solidFill>
                  <a:srgbClr val="000000"/>
                </a:solidFill>
                <a:effectLst/>
                <a:latin typeface="Times New Roman" panose="02020603050405020304" pitchFamily="18" charset="0"/>
                <a:ea typeface="宋体" panose="02010600030101010101" pitchFamily="2" charset="-122"/>
              </a:rPr>
              <a:t>算法的特征点检测</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en-US" altLang="zh-CN" kern="0">
              <a:solidFill>
                <a:srgbClr val="000000"/>
              </a:solidFill>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与跟踪的实现方法，初步完成</a:t>
            </a:r>
            <a:r>
              <a:rPr lang="en-US" altLang="zh-CN" sz="1800" kern="0">
                <a:solidFill>
                  <a:srgbClr val="000000"/>
                </a:solidFill>
                <a:effectLst/>
                <a:latin typeface="Times New Roman" panose="02020603050405020304" pitchFamily="18" charset="0"/>
                <a:ea typeface="宋体" panose="02010600030101010101" pitchFamily="2" charset="-122"/>
              </a:rPr>
              <a:t>ORB</a:t>
            </a:r>
            <a:r>
              <a:rPr lang="zh-CN" altLang="zh-CN" sz="1800" kern="0">
                <a:solidFill>
                  <a:srgbClr val="000000"/>
                </a:solidFill>
                <a:effectLst/>
                <a:latin typeface="Times New Roman" panose="02020603050405020304" pitchFamily="18" charset="0"/>
                <a:ea typeface="宋体" panose="02010600030101010101" pitchFamily="2" charset="-122"/>
              </a:rPr>
              <a:t>特征点检测与跟踪</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en-US" altLang="zh-CN" kern="0">
              <a:solidFill>
                <a:srgbClr val="000000"/>
              </a:solidFill>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的代码编写；</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zh-CN" altLang="zh-CN" sz="1800" kern="100">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3</a:t>
            </a: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2024.1—2024.2</a:t>
            </a:r>
            <a:r>
              <a:rPr lang="zh-CN" altLang="zh-CN" sz="1800" kern="0">
                <a:solidFill>
                  <a:srgbClr val="000000"/>
                </a:solidFill>
                <a:effectLst/>
                <a:latin typeface="Times New Roman" panose="02020603050405020304" pitchFamily="18" charset="0"/>
                <a:ea typeface="宋体" panose="02010600030101010101" pitchFamily="2" charset="-122"/>
              </a:rPr>
              <a:t>：确定双目视觉惯性里程计的实</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en-US" altLang="zh-CN" kern="0">
              <a:solidFill>
                <a:srgbClr val="000000"/>
              </a:solidFill>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现方法，初步完成双目视觉惯性里程计的代码编写；</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zh-CN" altLang="zh-CN" sz="1800" kern="100">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4</a:t>
            </a: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2024.2—2024.3</a:t>
            </a:r>
            <a:r>
              <a:rPr lang="zh-CN" altLang="zh-CN" sz="1800" kern="0">
                <a:solidFill>
                  <a:srgbClr val="000000"/>
                </a:solidFill>
                <a:effectLst/>
                <a:latin typeface="Times New Roman" panose="02020603050405020304" pitchFamily="18" charset="0"/>
                <a:ea typeface="宋体" panose="02010600030101010101" pitchFamily="2" charset="-122"/>
              </a:rPr>
              <a:t>：确定双目视觉惯性里程计和</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en-US" altLang="zh-CN" kern="0">
              <a:solidFill>
                <a:srgbClr val="000000"/>
              </a:solidFill>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en-US" altLang="zh-CN" sz="1800" kern="0">
                <a:solidFill>
                  <a:srgbClr val="000000"/>
                </a:solidFill>
                <a:effectLst/>
                <a:latin typeface="Times New Roman" panose="02020603050405020304" pitchFamily="18" charset="0"/>
                <a:ea typeface="宋体" panose="02010600030101010101" pitchFamily="2" charset="-122"/>
              </a:rPr>
              <a:t>GPS</a:t>
            </a:r>
            <a:r>
              <a:rPr lang="zh-CN" altLang="zh-CN" sz="1800" kern="0">
                <a:solidFill>
                  <a:srgbClr val="000000"/>
                </a:solidFill>
                <a:effectLst/>
                <a:latin typeface="Times New Roman" panose="02020603050405020304" pitchFamily="18" charset="0"/>
                <a:ea typeface="宋体" panose="02010600030101010101" pitchFamily="2" charset="-122"/>
              </a:rPr>
              <a:t>数据融合的方法，初步完成数据融合的代码编写；</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zh-CN" altLang="zh-CN" sz="1800" kern="100">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5</a:t>
            </a: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2024.3—2024.5</a:t>
            </a:r>
            <a:r>
              <a:rPr lang="zh-CN" altLang="zh-CN" sz="1800" kern="0">
                <a:solidFill>
                  <a:srgbClr val="000000"/>
                </a:solidFill>
                <a:effectLst/>
                <a:latin typeface="Times New Roman" panose="02020603050405020304" pitchFamily="18" charset="0"/>
                <a:ea typeface="宋体" panose="02010600030101010101" pitchFamily="2" charset="-122"/>
              </a:rPr>
              <a:t>：在无人机平台上运行相关算法</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en-US" altLang="zh-CN" kern="0">
              <a:solidFill>
                <a:srgbClr val="000000"/>
              </a:solidFill>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和代码，并根据运行效果不断改善算法和代码，实现</a:t>
            </a: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en-US" altLang="zh-CN" kern="0">
              <a:solidFill>
                <a:srgbClr val="000000"/>
              </a:solidFill>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最终效果和各部分的优化</a:t>
            </a:r>
            <a:endParaRPr lang="zh-CN" altLang="zh-CN" sz="1800" kern="100">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endParaRPr lang="en-US" altLang="zh-CN" sz="1800" kern="0">
              <a:solidFill>
                <a:srgbClr val="000000"/>
              </a:solidFill>
              <a:effectLst/>
              <a:latin typeface="Times New Roman" panose="02020603050405020304" pitchFamily="18" charset="0"/>
              <a:ea typeface="宋体" panose="02010600030101010101" pitchFamily="2" charset="-122"/>
            </a:endParaRPr>
          </a:p>
          <a:p>
            <a:pPr indent="304800" algn="l">
              <a:lnSpc>
                <a:spcPts val="1350"/>
              </a:lnSpc>
              <a:spcBef>
                <a:spcPts val="125"/>
              </a:spcBef>
              <a:spcAft>
                <a:spcPts val="125"/>
              </a:spcAft>
            </a:pP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6</a:t>
            </a:r>
            <a:r>
              <a:rPr lang="zh-CN" altLang="zh-CN" sz="1800" kern="0">
                <a:solidFill>
                  <a:srgbClr val="000000"/>
                </a:solidFill>
                <a:effectLst/>
                <a:latin typeface="Times New Roman" panose="02020603050405020304" pitchFamily="18" charset="0"/>
                <a:ea typeface="宋体" panose="02010600030101010101" pitchFamily="2" charset="-122"/>
              </a:rPr>
              <a:t>）</a:t>
            </a:r>
            <a:r>
              <a:rPr lang="en-US" altLang="zh-CN" sz="1800" kern="0">
                <a:solidFill>
                  <a:srgbClr val="000000"/>
                </a:solidFill>
                <a:effectLst/>
                <a:latin typeface="Times New Roman" panose="02020603050405020304" pitchFamily="18" charset="0"/>
                <a:ea typeface="宋体" panose="02010600030101010101" pitchFamily="2" charset="-122"/>
              </a:rPr>
              <a:t>2024.5—2024.6</a:t>
            </a:r>
            <a:r>
              <a:rPr lang="zh-CN" altLang="zh-CN" sz="1800" kern="0">
                <a:solidFill>
                  <a:srgbClr val="000000"/>
                </a:solidFill>
                <a:effectLst/>
                <a:latin typeface="Times New Roman" panose="02020603050405020304" pitchFamily="18" charset="0"/>
                <a:ea typeface="宋体" panose="02010600030101010101" pitchFamily="2" charset="-122"/>
              </a:rPr>
              <a:t>：整理结果，完成毕业论文。</a:t>
            </a:r>
            <a:endParaRPr lang="zh-CN" altLang="zh-CN" sz="1800" kern="100">
              <a:effectLst/>
              <a:latin typeface="Times New Roman" panose="02020603050405020304" pitchFamily="18" charset="0"/>
              <a:ea typeface="宋体" panose="02010600030101010101" pitchFamily="2" charset="-122"/>
            </a:endParaRPr>
          </a:p>
        </p:txBody>
      </p:sp>
      <p:sp>
        <p:nvSpPr>
          <p:cNvPr id="53" name="文本框 52">
            <a:extLst>
              <a:ext uri="{FF2B5EF4-FFF2-40B4-BE49-F238E27FC236}">
                <a16:creationId xmlns:a16="http://schemas.microsoft.com/office/drawing/2014/main" id="{FA167452-DFED-A764-BD11-E982B9DD70BD}"/>
              </a:ext>
            </a:extLst>
          </p:cNvPr>
          <p:cNvSpPr txBox="1"/>
          <p:nvPr/>
        </p:nvSpPr>
        <p:spPr>
          <a:xfrm>
            <a:off x="931321" y="1886765"/>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a:t>
            </a:r>
            <a:r>
              <a:rPr lang="en-US" altLang="zh-CN" sz="6000" kern="100">
                <a:latin typeface="思源黑体 CN Heavy" panose="020B0A00000000000000" pitchFamily="34" charset="-122"/>
                <a:ea typeface="等线" panose="02010600030101010101" pitchFamily="2" charset="-122"/>
                <a:cs typeface="Times New Roman" panose="02020603050405020304" pitchFamily="18" charset="0"/>
              </a:rPr>
              <a:t>6</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4" name="文本框 53">
            <a:extLst>
              <a:ext uri="{FF2B5EF4-FFF2-40B4-BE49-F238E27FC236}">
                <a16:creationId xmlns:a16="http://schemas.microsoft.com/office/drawing/2014/main" id="{7AE3CF07-1126-8B40-614B-2611D9B5EEE4}"/>
              </a:ext>
            </a:extLst>
          </p:cNvPr>
          <p:cNvSpPr txBox="1"/>
          <p:nvPr/>
        </p:nvSpPr>
        <p:spPr>
          <a:xfrm>
            <a:off x="2088034" y="2053406"/>
            <a:ext cx="2432970"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进度安排</a:t>
            </a:r>
          </a:p>
        </p:txBody>
      </p:sp>
    </p:spTree>
    <p:extLst>
      <p:ext uri="{BB962C8B-B14F-4D97-AF65-F5344CB8AC3E}">
        <p14:creationId xmlns:p14="http://schemas.microsoft.com/office/powerpoint/2010/main" val="66264599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4">
            <a:extLst>
              <a:ext uri="{FF2B5EF4-FFF2-40B4-BE49-F238E27FC236}">
                <a16:creationId xmlns:a16="http://schemas.microsoft.com/office/drawing/2014/main" id="{0B780B8F-7DBA-BF52-B442-63E5C3A34F0D}"/>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62618"/>
          </a:xfrm>
        </p:spPr>
      </p:pic>
      <p:pic>
        <p:nvPicPr>
          <p:cNvPr id="8" name="图片 7">
            <a:extLst>
              <a:ext uri="{FF2B5EF4-FFF2-40B4-BE49-F238E27FC236}">
                <a16:creationId xmlns:a16="http://schemas.microsoft.com/office/drawing/2014/main" id="{40202D51-1AA9-EF4D-DF4B-47D609D719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9" name="图片 8">
            <a:extLst>
              <a:ext uri="{FF2B5EF4-FFF2-40B4-BE49-F238E27FC236}">
                <a16:creationId xmlns:a16="http://schemas.microsoft.com/office/drawing/2014/main" id="{2FC589CF-2B4B-B961-C4A6-D2148503837E}"/>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10" name="图片 9">
            <a:extLst>
              <a:ext uri="{FF2B5EF4-FFF2-40B4-BE49-F238E27FC236}">
                <a16:creationId xmlns:a16="http://schemas.microsoft.com/office/drawing/2014/main" id="{B613310D-738D-2FDC-27DC-BE62014E9E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1" name="矩形 10">
            <a:extLst>
              <a:ext uri="{FF2B5EF4-FFF2-40B4-BE49-F238E27FC236}">
                <a16:creationId xmlns:a16="http://schemas.microsoft.com/office/drawing/2014/main" id="{08FB89F2-3316-82CF-D724-8BF4F45BB42E}"/>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a:extLst>
              <a:ext uri="{FF2B5EF4-FFF2-40B4-BE49-F238E27FC236}">
                <a16:creationId xmlns:a16="http://schemas.microsoft.com/office/drawing/2014/main" id="{E0FFB6D9-DBA8-5DFE-32B4-B88FCCF0A8C3}"/>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825D589-0EA6-7206-6913-7B2975CB76A6}"/>
              </a:ext>
            </a:extLst>
          </p:cNvPr>
          <p:cNvSpPr txBox="1"/>
          <p:nvPr/>
        </p:nvSpPr>
        <p:spPr>
          <a:xfrm>
            <a:off x="747597" y="166371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07</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D1E7432F-3A92-A877-9673-DCF5B25BE795}"/>
              </a:ext>
            </a:extLst>
          </p:cNvPr>
          <p:cNvSpPr txBox="1"/>
          <p:nvPr/>
        </p:nvSpPr>
        <p:spPr>
          <a:xfrm>
            <a:off x="1904310" y="1830357"/>
            <a:ext cx="2432970"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预期成果</a:t>
            </a:r>
          </a:p>
        </p:txBody>
      </p:sp>
      <p:sp>
        <p:nvSpPr>
          <p:cNvPr id="6" name="文本框 5">
            <a:extLst>
              <a:ext uri="{FF2B5EF4-FFF2-40B4-BE49-F238E27FC236}">
                <a16:creationId xmlns:a16="http://schemas.microsoft.com/office/drawing/2014/main" id="{DDA6937C-88D3-6680-B9BB-5E52B08F87EF}"/>
              </a:ext>
            </a:extLst>
          </p:cNvPr>
          <p:cNvSpPr txBox="1"/>
          <p:nvPr/>
        </p:nvSpPr>
        <p:spPr>
          <a:xfrm>
            <a:off x="4048127" y="3054218"/>
            <a:ext cx="6097554" cy="749564"/>
          </a:xfrm>
          <a:prstGeom prst="rect">
            <a:avLst/>
          </a:prstGeom>
          <a:noFill/>
        </p:spPr>
        <p:txBody>
          <a:bodyPr wrap="square">
            <a:spAutoFit/>
          </a:bodyPr>
          <a:lstStyle/>
          <a:p>
            <a:pPr indent="304800" algn="just">
              <a:lnSpc>
                <a:spcPct val="125000"/>
              </a:lnSpc>
              <a:spcBef>
                <a:spcPts val="125"/>
              </a:spcBef>
              <a:spcAft>
                <a:spcPts val="125"/>
              </a:spcAft>
            </a:pPr>
            <a:r>
              <a:rPr lang="zh-CN" altLang="zh-CN" sz="1800" kern="100">
                <a:effectLst/>
                <a:latin typeface="Times New Roman" panose="02020603050405020304" pitchFamily="18" charset="0"/>
                <a:ea typeface="宋体" panose="02010600030101010101" pitchFamily="2" charset="-122"/>
              </a:rPr>
              <a:t>实现相关算法和代码在无人机平台上的实时运行，并且使得无人机自身定位精度和稳定性满足系统实际作业需求。</a:t>
            </a:r>
          </a:p>
        </p:txBody>
      </p:sp>
    </p:spTree>
    <p:extLst>
      <p:ext uri="{BB962C8B-B14F-4D97-AF65-F5344CB8AC3E}">
        <p14:creationId xmlns:p14="http://schemas.microsoft.com/office/powerpoint/2010/main" val="305777122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内容占位符 17">
            <a:extLst>
              <a:ext uri="{FF2B5EF4-FFF2-40B4-BE49-F238E27FC236}">
                <a16:creationId xmlns:a16="http://schemas.microsoft.com/office/drawing/2014/main" id="{61D3FD95-BF55-4A92-A2FF-73885AF1620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4618"/>
            <a:ext cx="12191999" cy="6862618"/>
          </a:xfrm>
        </p:spPr>
      </p:pic>
      <p:pic>
        <p:nvPicPr>
          <p:cNvPr id="76" name="图片 75">
            <a:extLst>
              <a:ext uri="{FF2B5EF4-FFF2-40B4-BE49-F238E27FC236}">
                <a16:creationId xmlns:a16="http://schemas.microsoft.com/office/drawing/2014/main" id="{1D533EA2-1EAD-4AAB-9AC0-B8BBBFF7F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50" y="284186"/>
            <a:ext cx="1363237" cy="1245994"/>
          </a:xfrm>
          <a:prstGeom prst="rect">
            <a:avLst/>
          </a:prstGeom>
        </p:spPr>
      </p:pic>
      <p:pic>
        <p:nvPicPr>
          <p:cNvPr id="77" name="图片 76">
            <a:extLst>
              <a:ext uri="{FF2B5EF4-FFF2-40B4-BE49-F238E27FC236}">
                <a16:creationId xmlns:a16="http://schemas.microsoft.com/office/drawing/2014/main" id="{E9448246-2209-436E-AB9A-3F2F5A873845}"/>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38113"/>
            <a:ext cx="2311660" cy="1123073"/>
          </a:xfrm>
          <a:prstGeom prst="rect">
            <a:avLst/>
          </a:prstGeom>
        </p:spPr>
      </p:pic>
      <p:pic>
        <p:nvPicPr>
          <p:cNvPr id="78" name="图片 77">
            <a:extLst>
              <a:ext uri="{FF2B5EF4-FFF2-40B4-BE49-F238E27FC236}">
                <a16:creationId xmlns:a16="http://schemas.microsoft.com/office/drawing/2014/main" id="{E3D8BC3B-E91C-4DD9-A3AC-784157CC95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9" name="矩形 78">
            <a:extLst>
              <a:ext uri="{FF2B5EF4-FFF2-40B4-BE49-F238E27FC236}">
                <a16:creationId xmlns:a16="http://schemas.microsoft.com/office/drawing/2014/main" id="{7BE55BAD-FCF8-49BE-A63C-23A61CD45B77}"/>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直角三角形 79">
            <a:extLst>
              <a:ext uri="{FF2B5EF4-FFF2-40B4-BE49-F238E27FC236}">
                <a16:creationId xmlns:a16="http://schemas.microsoft.com/office/drawing/2014/main" id="{89931F2D-FDD9-4171-BE41-2CC48FC6B043}"/>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6B614AFF-19F8-15F3-2A5B-3FBB35AE1C62}"/>
              </a:ext>
            </a:extLst>
          </p:cNvPr>
          <p:cNvSpPr txBox="1"/>
          <p:nvPr/>
        </p:nvSpPr>
        <p:spPr>
          <a:xfrm>
            <a:off x="784611" y="1897498"/>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a:t>
            </a:r>
            <a:r>
              <a:rPr lang="en-US" altLang="zh-CN" sz="6000" kern="100">
                <a:latin typeface="思源黑体 CN Heavy" panose="020B0A00000000000000" pitchFamily="34" charset="-122"/>
                <a:ea typeface="等线" panose="02010600030101010101" pitchFamily="2" charset="-122"/>
                <a:cs typeface="Times New Roman" panose="02020603050405020304" pitchFamily="18" charset="0"/>
              </a:rPr>
              <a:t>8</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8E957C65-17A8-2C63-F669-856D4FBFE6AE}"/>
              </a:ext>
            </a:extLst>
          </p:cNvPr>
          <p:cNvSpPr txBox="1"/>
          <p:nvPr/>
        </p:nvSpPr>
        <p:spPr>
          <a:xfrm>
            <a:off x="2006639" y="2054808"/>
            <a:ext cx="24329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研究基础与工作条件</a:t>
            </a:r>
          </a:p>
        </p:txBody>
      </p:sp>
      <p:pic>
        <p:nvPicPr>
          <p:cNvPr id="5" name="图片 4">
            <a:extLst>
              <a:ext uri="{FF2B5EF4-FFF2-40B4-BE49-F238E27FC236}">
                <a16:creationId xmlns:a16="http://schemas.microsoft.com/office/drawing/2014/main" id="{613CDEAA-A469-C843-B089-C329E712D869}"/>
              </a:ext>
            </a:extLst>
          </p:cNvPr>
          <p:cNvPicPr>
            <a:picLocks noChangeAspect="1"/>
          </p:cNvPicPr>
          <p:nvPr/>
        </p:nvPicPr>
        <p:blipFill>
          <a:blip r:embed="rId6"/>
          <a:stretch>
            <a:fillRect/>
          </a:stretch>
        </p:blipFill>
        <p:spPr>
          <a:xfrm>
            <a:off x="4754428" y="1386504"/>
            <a:ext cx="7243391" cy="4580916"/>
          </a:xfrm>
          <a:prstGeom prst="rect">
            <a:avLst/>
          </a:prstGeom>
        </p:spPr>
      </p:pic>
      <p:sp>
        <p:nvSpPr>
          <p:cNvPr id="9" name="文本框 8">
            <a:extLst>
              <a:ext uri="{FF2B5EF4-FFF2-40B4-BE49-F238E27FC236}">
                <a16:creationId xmlns:a16="http://schemas.microsoft.com/office/drawing/2014/main" id="{F88949AC-86C3-C19A-7729-D62A871A08B9}"/>
              </a:ext>
            </a:extLst>
          </p:cNvPr>
          <p:cNvSpPr txBox="1"/>
          <p:nvPr/>
        </p:nvSpPr>
        <p:spPr>
          <a:xfrm>
            <a:off x="784611" y="3506783"/>
            <a:ext cx="3714557" cy="1477328"/>
          </a:xfrm>
          <a:prstGeom prst="rect">
            <a:avLst/>
          </a:prstGeom>
          <a:noFill/>
        </p:spPr>
        <p:txBody>
          <a:bodyPr wrap="square">
            <a:spAutoFit/>
          </a:bodyPr>
          <a:lstStyle/>
          <a:p>
            <a:r>
              <a:rPr lang="zh-CN" altLang="zh-CN" sz="1800" kern="100">
                <a:effectLst/>
                <a:ea typeface="宋体" panose="02010600030101010101" pitchFamily="2" charset="-122"/>
                <a:cs typeface="Times New Roman" panose="02020603050405020304" pitchFamily="18" charset="0"/>
              </a:rPr>
              <a:t>课题组拥有面积</a:t>
            </a:r>
            <a:r>
              <a:rPr lang="en-US" altLang="zh-CN" sz="1800" kern="100">
                <a:effectLst/>
                <a:latin typeface="Times New Roman" panose="02020603050405020304" pitchFamily="18" charset="0"/>
                <a:ea typeface="宋体" panose="02010600030101010101" pitchFamily="2" charset="-122"/>
              </a:rPr>
              <a:t>100</a:t>
            </a:r>
            <a:r>
              <a:rPr lang="zh-CN" altLang="zh-CN" sz="1800" kern="100">
                <a:effectLst/>
                <a:ea typeface="宋体" panose="02010600030101010101" pitchFamily="2" charset="-122"/>
                <a:cs typeface="Times New Roman" panose="02020603050405020304" pitchFamily="18" charset="0"/>
              </a:rPr>
              <a:t>平方米的飞行器控制实验室，配备有</a:t>
            </a:r>
            <a:r>
              <a:rPr lang="en-US" altLang="zh-CN" sz="1800" kern="100">
                <a:effectLst/>
                <a:latin typeface="Times New Roman" panose="02020603050405020304" pitchFamily="18" charset="0"/>
                <a:ea typeface="宋体" panose="02010600030101010101" pitchFamily="2" charset="-122"/>
              </a:rPr>
              <a:t>OptiTrack</a:t>
            </a:r>
            <a:r>
              <a:rPr lang="zh-CN" altLang="zh-CN" sz="1800" kern="100">
                <a:effectLst/>
                <a:ea typeface="宋体" panose="02010600030101010101" pitchFamily="2" charset="-122"/>
                <a:cs typeface="Times New Roman" panose="02020603050405020304" pitchFamily="18" charset="0"/>
              </a:rPr>
              <a:t>室内定位系统、</a:t>
            </a:r>
            <a:r>
              <a:rPr lang="en-US" altLang="zh-CN" sz="1800" kern="100">
                <a:effectLst/>
                <a:latin typeface="Times New Roman" panose="02020603050405020304" pitchFamily="18" charset="0"/>
                <a:ea typeface="宋体" panose="02010600030101010101" pitchFamily="2" charset="-122"/>
              </a:rPr>
              <a:t>Quanser</a:t>
            </a:r>
            <a:r>
              <a:rPr lang="zh-CN" altLang="zh-CN" sz="1800" kern="100">
                <a:effectLst/>
                <a:ea typeface="宋体" panose="02010600030101010101" pitchFamily="2" charset="-122"/>
                <a:cs typeface="Times New Roman" panose="02020603050405020304" pitchFamily="18" charset="0"/>
              </a:rPr>
              <a:t>飞行器控制系列实验平台以及多类型自研无人机等设备设施。</a:t>
            </a:r>
            <a:endParaRPr lang="zh-CN" altLang="en-US"/>
          </a:p>
        </p:txBody>
      </p:sp>
    </p:spTree>
    <p:extLst>
      <p:ext uri="{BB962C8B-B14F-4D97-AF65-F5344CB8AC3E}">
        <p14:creationId xmlns:p14="http://schemas.microsoft.com/office/powerpoint/2010/main" val="356011840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B94621E-6EB6-4291-9460-7C7CAB117770}"/>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1492" y="0"/>
            <a:ext cx="12192000" cy="6858000"/>
          </a:xfrm>
          <a:prstGeom prst="rect">
            <a:avLst/>
          </a:prstGeom>
        </p:spPr>
      </p:pic>
      <p:pic>
        <p:nvPicPr>
          <p:cNvPr id="11" name="图片 7">
            <a:extLst>
              <a:ext uri="{FF2B5EF4-FFF2-40B4-BE49-F238E27FC236}">
                <a16:creationId xmlns:a16="http://schemas.microsoft.com/office/drawing/2014/main" id="{CF4E99D9-D3D8-438C-B571-513ADE5EFBF0}"/>
              </a:ext>
            </a:extLst>
          </p:cNvPr>
          <p:cNvPicPr>
            <a:picLocks noChangeAspect="1"/>
          </p:cNvPicPr>
          <p:nvPr/>
        </p:nvPicPr>
        <p:blipFill rotWithShape="1">
          <a:blip r:embed="rId29">
            <a:extLst>
              <a:ext uri="{BEBA8EAE-BF5A-486C-A8C5-ECC9F3942E4B}">
                <a14:imgProps xmlns:a14="http://schemas.microsoft.com/office/drawing/2010/main">
                  <a14:imgLayer r:embed="rId30">
                    <a14:imgEffect>
                      <a14:artisticLineDrawing/>
                    </a14:imgEffect>
                    <a14:imgEffect>
                      <a14:saturation sat="200000"/>
                    </a14:imgEffect>
                  </a14:imgLayer>
                </a14:imgProps>
              </a:ext>
            </a:extLst>
          </a:blip>
          <a:srcRect l="8302" r="5345"/>
          <a:stretch>
            <a:fillRect/>
          </a:stretch>
        </p:blipFill>
        <p:spPr>
          <a:xfrm>
            <a:off x="0" y="0"/>
            <a:ext cx="5646786" cy="6858000"/>
          </a:xfrm>
          <a:custGeom>
            <a:avLst/>
            <a:gdLst>
              <a:gd name="connsiteX0" fmla="*/ 0 w 5646786"/>
              <a:gd name="connsiteY0" fmla="*/ 0 h 6858000"/>
              <a:gd name="connsiteX1" fmla="*/ 5646786 w 5646786"/>
              <a:gd name="connsiteY1" fmla="*/ 0 h 6858000"/>
              <a:gd name="connsiteX2" fmla="*/ 5514582 w 5646786"/>
              <a:gd name="connsiteY2" fmla="*/ 111949 h 6858000"/>
              <a:gd name="connsiteX3" fmla="*/ 4995559 w 5646786"/>
              <a:gd name="connsiteY3" fmla="*/ 593018 h 6858000"/>
              <a:gd name="connsiteX4" fmla="*/ 2144215 w 5646786"/>
              <a:gd name="connsiteY4" fmla="*/ 6333397 h 6858000"/>
              <a:gd name="connsiteX5" fmla="*/ 2180173 w 5646786"/>
              <a:gd name="connsiteY5" fmla="*/ 6601937 h 6858000"/>
              <a:gd name="connsiteX6" fmla="*/ 2234258 w 5646786"/>
              <a:gd name="connsiteY6" fmla="*/ 6858000 h 6858000"/>
              <a:gd name="connsiteX7" fmla="*/ 0 w 5646786"/>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46786" h="6858000">
                <a:moveTo>
                  <a:pt x="0" y="0"/>
                </a:moveTo>
                <a:lnTo>
                  <a:pt x="5646786" y="0"/>
                </a:lnTo>
                <a:lnTo>
                  <a:pt x="5514582" y="111949"/>
                </a:lnTo>
                <a:cubicBezTo>
                  <a:pt x="5336557" y="269579"/>
                  <a:pt x="5163411" y="430008"/>
                  <a:pt x="4995559" y="593018"/>
                </a:cubicBezTo>
                <a:cubicBezTo>
                  <a:pt x="3012817" y="2518565"/>
                  <a:pt x="1976683" y="4604529"/>
                  <a:pt x="2144215" y="6333397"/>
                </a:cubicBezTo>
                <a:cubicBezTo>
                  <a:pt x="2153057" y="6424639"/>
                  <a:pt x="2165068" y="6514156"/>
                  <a:pt x="2180173" y="6601937"/>
                </a:cubicBezTo>
                <a:lnTo>
                  <a:pt x="2234258" y="6858000"/>
                </a:lnTo>
                <a:lnTo>
                  <a:pt x="0" y="6858000"/>
                </a:lnTo>
                <a:close/>
              </a:path>
            </a:pathLst>
          </a:custGeom>
        </p:spPr>
      </p:pic>
      <p:pic>
        <p:nvPicPr>
          <p:cNvPr id="7" name="内容占位符 6">
            <a:extLst>
              <a:ext uri="{FF2B5EF4-FFF2-40B4-BE49-F238E27FC236}">
                <a16:creationId xmlns:a16="http://schemas.microsoft.com/office/drawing/2014/main" id="{9EA9CDFB-2D49-4ACE-9579-8885D2301871}"/>
              </a:ext>
            </a:extLst>
          </p:cNvPr>
          <p:cNvPicPr>
            <a:picLocks noGrp="1" noChangeAspect="1"/>
          </p:cNvPicPr>
          <p:nvPr>
            <p:ph idx="1"/>
          </p:nvPr>
        </p:nvPicPr>
        <p:blipFill>
          <a:blip r:embed="rId31">
            <a:extLst>
              <a:ext uri="{BEBA8EAE-BF5A-486C-A8C5-ECC9F3942E4B}">
                <a14:imgProps xmlns:a14="http://schemas.microsoft.com/office/drawing/2010/main">
                  <a14:imgLayer r:embed="rId32">
                    <a14:imgEffect>
                      <a14:backgroundRemoval t="10000" b="90000" l="10000" r="90000">
                        <a14:foregroundMark x1="39316" y1="23940" x2="39316" y2="23940"/>
                        <a14:foregroundMark x1="38622" y1="51247" x2="38622" y2="51247"/>
                        <a14:foregroundMark x1="52404" y1="56234" x2="52404" y2="56234"/>
                        <a14:foregroundMark x1="48184" y1="55985" x2="48184" y2="55985"/>
                        <a14:foregroundMark x1="52190" y1="55985" x2="52190" y2="55985"/>
                        <a14:foregroundMark x1="44979" y1="55985" x2="44979" y2="55985"/>
                        <a14:foregroundMark x1="40278" y1="60349" x2="40278" y2="60349"/>
                        <a14:foregroundMark x1="42308" y1="59726" x2="42308" y2="59726"/>
                        <a14:foregroundMark x1="38088" y1="49127" x2="38088" y2="49127"/>
                        <a14:foregroundMark x1="45780" y1="40773" x2="45780" y2="40773"/>
                        <a14:foregroundMark x1="50107" y1="39401" x2="52404" y2="39401"/>
                        <a14:foregroundMark x1="54006" y1="39152" x2="54701" y2="39152"/>
                        <a14:foregroundMark x1="56624" y1="39152" x2="57105" y2="39900"/>
                        <a14:foregroundMark x1="57692" y1="40524" x2="57692" y2="40524"/>
                        <a14:foregroundMark x1="59295" y1="41272" x2="59722" y2="41521"/>
                        <a14:foregroundMark x1="59989" y1="41771" x2="60417" y2="42145"/>
                        <a14:foregroundMark x1="60897" y1="42145" x2="60897" y2="42145"/>
                        <a14:foregroundMark x1="61218" y1="42394" x2="61218" y2="42394"/>
                        <a14:foregroundMark x1="61325" y1="42643" x2="61325" y2="42643"/>
                        <a14:foregroundMark x1="60524" y1="45387" x2="59615" y2="45636"/>
                        <a14:foregroundMark x1="43803" y1="20948" x2="43803" y2="20948"/>
                      </a14:backgroundRemoval>
                    </a14:imgEffect>
                  </a14:imgLayer>
                </a14:imgProps>
              </a:ext>
              <a:ext uri="{28A0092B-C50C-407E-A947-70E740481C1C}">
                <a14:useLocalDpi xmlns:a14="http://schemas.microsoft.com/office/drawing/2010/main" val="0"/>
              </a:ext>
            </a:extLst>
          </a:blip>
          <a:stretch>
            <a:fillRect/>
          </a:stretch>
        </p:blipFill>
        <p:spPr>
          <a:xfrm>
            <a:off x="4656138" y="365125"/>
            <a:ext cx="4521061" cy="1936908"/>
          </a:xfrm>
        </p:spPr>
      </p:pic>
      <p:sp>
        <p:nvSpPr>
          <p:cNvPr id="14" name="文本框 13">
            <a:extLst>
              <a:ext uri="{FF2B5EF4-FFF2-40B4-BE49-F238E27FC236}">
                <a16:creationId xmlns:a16="http://schemas.microsoft.com/office/drawing/2014/main" id="{EC6C9CD7-346E-4332-964F-72A0A9FB4A96}"/>
              </a:ext>
            </a:extLst>
          </p:cNvPr>
          <p:cNvSpPr txBox="1"/>
          <p:nvPr/>
        </p:nvSpPr>
        <p:spPr>
          <a:xfrm>
            <a:off x="8266341" y="473908"/>
            <a:ext cx="3342640" cy="1107996"/>
          </a:xfrm>
          <a:prstGeom prst="rect">
            <a:avLst/>
          </a:prstGeom>
          <a:noFill/>
        </p:spPr>
        <p:txBody>
          <a:bodyPr wrap="square" rtlCol="0">
            <a:spAutoFit/>
          </a:bodyPr>
          <a:lstStyle/>
          <a:p>
            <a:r>
              <a:rPr lang="zh-CN" altLang="en-US" sz="660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彩云" panose="02010800040101010101" pitchFamily="2" charset="-122"/>
                <a:ea typeface="华文彩云" panose="02010800040101010101" pitchFamily="2" charset="-122"/>
              </a:rPr>
              <a:t>目录</a:t>
            </a:r>
          </a:p>
        </p:txBody>
      </p:sp>
      <p:cxnSp>
        <p:nvCxnSpPr>
          <p:cNvPr id="16" name="MH_Other_1">
            <a:extLst>
              <a:ext uri="{FF2B5EF4-FFF2-40B4-BE49-F238E27FC236}">
                <a16:creationId xmlns:a16="http://schemas.microsoft.com/office/drawing/2014/main" id="{F5C136CD-EA57-4E76-BDC1-E6058D956A87}"/>
              </a:ext>
            </a:extLst>
          </p:cNvPr>
          <p:cNvCxnSpPr>
            <a:cxnSpLocks/>
          </p:cNvCxnSpPr>
          <p:nvPr>
            <p:custDataLst>
              <p:tags r:id="rId1"/>
            </p:custDataLst>
          </p:nvPr>
        </p:nvCxnSpPr>
        <p:spPr>
          <a:xfrm>
            <a:off x="5028084" y="2605611"/>
            <a:ext cx="623925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MH_Other_2">
            <a:extLst>
              <a:ext uri="{FF2B5EF4-FFF2-40B4-BE49-F238E27FC236}">
                <a16:creationId xmlns:a16="http://schemas.microsoft.com/office/drawing/2014/main" id="{D27F7D12-D74E-4720-BB96-EA3E76E2C064}"/>
              </a:ext>
            </a:extLst>
          </p:cNvPr>
          <p:cNvSpPr/>
          <p:nvPr>
            <p:custDataLst>
              <p:tags r:id="rId2"/>
            </p:custDataLst>
          </p:nvPr>
        </p:nvSpPr>
        <p:spPr>
          <a:xfrm rot="2871886">
            <a:off x="5589721" y="1911990"/>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01</a:t>
            </a:r>
            <a:endParaRPr lang="zh-CN" altLang="en-US" sz="2400" dirty="0">
              <a:solidFill>
                <a:srgbClr val="FEFFFF"/>
              </a:solidFill>
              <a:cs typeface="+mn-ea"/>
              <a:sym typeface="+mn-lt"/>
            </a:endParaRPr>
          </a:p>
        </p:txBody>
      </p:sp>
      <p:sp>
        <p:nvSpPr>
          <p:cNvPr id="18" name="MH_Other_3">
            <a:extLst>
              <a:ext uri="{FF2B5EF4-FFF2-40B4-BE49-F238E27FC236}">
                <a16:creationId xmlns:a16="http://schemas.microsoft.com/office/drawing/2014/main" id="{EEC765B9-055F-4274-95E7-3E9FB6389BC3}"/>
              </a:ext>
            </a:extLst>
          </p:cNvPr>
          <p:cNvSpPr/>
          <p:nvPr>
            <p:custDataLst>
              <p:tags r:id="rId3"/>
            </p:custDataLst>
          </p:nvPr>
        </p:nvSpPr>
        <p:spPr>
          <a:xfrm>
            <a:off x="5297490" y="2667158"/>
            <a:ext cx="36000" cy="1454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H_SubTitle_1">
            <a:extLst>
              <a:ext uri="{FF2B5EF4-FFF2-40B4-BE49-F238E27FC236}">
                <a16:creationId xmlns:a16="http://schemas.microsoft.com/office/drawing/2014/main" id="{E79B4A80-566B-4C46-82A8-2C0E3FDF669A}"/>
              </a:ext>
            </a:extLst>
          </p:cNvPr>
          <p:cNvSpPr txBox="1"/>
          <p:nvPr>
            <p:custDataLst>
              <p:tags r:id="rId4"/>
            </p:custDataLst>
          </p:nvPr>
        </p:nvSpPr>
        <p:spPr>
          <a:xfrm>
            <a:off x="5315490" y="2673367"/>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 研究意义</a:t>
            </a:r>
            <a:endParaRPr lang="zh-CN" altLang="en-US" sz="1600" dirty="0">
              <a:cs typeface="+mn-ea"/>
              <a:sym typeface="+mn-lt"/>
            </a:endParaRPr>
          </a:p>
        </p:txBody>
      </p:sp>
      <p:sp>
        <p:nvSpPr>
          <p:cNvPr id="20" name="MH_Other_4">
            <a:extLst>
              <a:ext uri="{FF2B5EF4-FFF2-40B4-BE49-F238E27FC236}">
                <a16:creationId xmlns:a16="http://schemas.microsoft.com/office/drawing/2014/main" id="{CEAEB358-56A4-4147-A96E-6BBD18FBE7CF}"/>
              </a:ext>
            </a:extLst>
          </p:cNvPr>
          <p:cNvSpPr/>
          <p:nvPr>
            <p:custDataLst>
              <p:tags r:id="rId5"/>
            </p:custDataLst>
          </p:nvPr>
        </p:nvSpPr>
        <p:spPr>
          <a:xfrm rot="2871886">
            <a:off x="7139366" y="1911990"/>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02</a:t>
            </a:r>
            <a:endParaRPr lang="zh-CN" altLang="en-US" sz="2400" dirty="0">
              <a:solidFill>
                <a:srgbClr val="FEFFFF"/>
              </a:solidFill>
              <a:cs typeface="+mn-ea"/>
              <a:sym typeface="+mn-lt"/>
            </a:endParaRPr>
          </a:p>
        </p:txBody>
      </p:sp>
      <p:sp>
        <p:nvSpPr>
          <p:cNvPr id="21" name="MH_Other_5">
            <a:extLst>
              <a:ext uri="{FF2B5EF4-FFF2-40B4-BE49-F238E27FC236}">
                <a16:creationId xmlns:a16="http://schemas.microsoft.com/office/drawing/2014/main" id="{BD5993BB-46E9-435F-8E8A-8592ED834549}"/>
              </a:ext>
            </a:extLst>
          </p:cNvPr>
          <p:cNvSpPr/>
          <p:nvPr>
            <p:custDataLst>
              <p:tags r:id="rId6"/>
            </p:custDataLst>
          </p:nvPr>
        </p:nvSpPr>
        <p:spPr>
          <a:xfrm>
            <a:off x="6847136" y="2667158"/>
            <a:ext cx="36000" cy="14549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MH_SubTitle_2">
            <a:extLst>
              <a:ext uri="{FF2B5EF4-FFF2-40B4-BE49-F238E27FC236}">
                <a16:creationId xmlns:a16="http://schemas.microsoft.com/office/drawing/2014/main" id="{50CA779E-5055-4FD8-BAD9-B50D1C43D94B}"/>
              </a:ext>
            </a:extLst>
          </p:cNvPr>
          <p:cNvSpPr txBox="1"/>
          <p:nvPr>
            <p:custDataLst>
              <p:tags r:id="rId7"/>
            </p:custDataLst>
          </p:nvPr>
        </p:nvSpPr>
        <p:spPr>
          <a:xfrm>
            <a:off x="6903675" y="2667158"/>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国内外研究现状</a:t>
            </a:r>
            <a:endParaRPr lang="zh-CN" altLang="en-US" sz="1600" dirty="0">
              <a:cs typeface="+mn-ea"/>
              <a:sym typeface="+mn-lt"/>
            </a:endParaRPr>
          </a:p>
        </p:txBody>
      </p:sp>
      <p:sp>
        <p:nvSpPr>
          <p:cNvPr id="23" name="MH_Other_6">
            <a:extLst>
              <a:ext uri="{FF2B5EF4-FFF2-40B4-BE49-F238E27FC236}">
                <a16:creationId xmlns:a16="http://schemas.microsoft.com/office/drawing/2014/main" id="{CE027CF2-7C2D-48E5-91D4-1C1DADF3F8D1}"/>
              </a:ext>
            </a:extLst>
          </p:cNvPr>
          <p:cNvSpPr/>
          <p:nvPr>
            <p:custDataLst>
              <p:tags r:id="rId8"/>
            </p:custDataLst>
          </p:nvPr>
        </p:nvSpPr>
        <p:spPr>
          <a:xfrm rot="2871886">
            <a:off x="8689012" y="1911990"/>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03</a:t>
            </a:r>
            <a:endParaRPr lang="zh-CN" altLang="en-US" sz="2400" dirty="0">
              <a:solidFill>
                <a:srgbClr val="FEFFFF"/>
              </a:solidFill>
              <a:cs typeface="+mn-ea"/>
              <a:sym typeface="+mn-lt"/>
            </a:endParaRPr>
          </a:p>
        </p:txBody>
      </p:sp>
      <p:sp>
        <p:nvSpPr>
          <p:cNvPr id="24" name="MH_Other_7">
            <a:extLst>
              <a:ext uri="{FF2B5EF4-FFF2-40B4-BE49-F238E27FC236}">
                <a16:creationId xmlns:a16="http://schemas.microsoft.com/office/drawing/2014/main" id="{B53E601C-50AE-449B-B8AB-375BD872E3A4}"/>
              </a:ext>
            </a:extLst>
          </p:cNvPr>
          <p:cNvSpPr/>
          <p:nvPr>
            <p:custDataLst>
              <p:tags r:id="rId9"/>
            </p:custDataLst>
          </p:nvPr>
        </p:nvSpPr>
        <p:spPr>
          <a:xfrm>
            <a:off x="8396780" y="2667158"/>
            <a:ext cx="36000" cy="145494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MH_SubTitle_3">
            <a:extLst>
              <a:ext uri="{FF2B5EF4-FFF2-40B4-BE49-F238E27FC236}">
                <a16:creationId xmlns:a16="http://schemas.microsoft.com/office/drawing/2014/main" id="{3E76AFF2-8087-4C84-972D-767B9D289B44}"/>
              </a:ext>
            </a:extLst>
          </p:cNvPr>
          <p:cNvSpPr txBox="1"/>
          <p:nvPr>
            <p:custDataLst>
              <p:tags r:id="rId10"/>
            </p:custDataLst>
          </p:nvPr>
        </p:nvSpPr>
        <p:spPr>
          <a:xfrm>
            <a:off x="8453320" y="2667158"/>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 研究目标与内容</a:t>
            </a:r>
            <a:endParaRPr lang="zh-CN" altLang="en-US" sz="1600" dirty="0">
              <a:cs typeface="+mn-ea"/>
              <a:sym typeface="+mn-lt"/>
            </a:endParaRPr>
          </a:p>
        </p:txBody>
      </p:sp>
      <p:sp>
        <p:nvSpPr>
          <p:cNvPr id="26" name="MH_Other_8">
            <a:extLst>
              <a:ext uri="{FF2B5EF4-FFF2-40B4-BE49-F238E27FC236}">
                <a16:creationId xmlns:a16="http://schemas.microsoft.com/office/drawing/2014/main" id="{FD04A3B9-12A7-477C-AF0C-5EE5A2A80910}"/>
              </a:ext>
            </a:extLst>
          </p:cNvPr>
          <p:cNvSpPr/>
          <p:nvPr>
            <p:custDataLst>
              <p:tags r:id="rId11"/>
            </p:custDataLst>
          </p:nvPr>
        </p:nvSpPr>
        <p:spPr>
          <a:xfrm rot="2871886">
            <a:off x="10238656" y="1911990"/>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04</a:t>
            </a:r>
            <a:endParaRPr lang="zh-CN" altLang="en-US" sz="2400" dirty="0">
              <a:solidFill>
                <a:srgbClr val="FEFFFF"/>
              </a:solidFill>
              <a:cs typeface="+mn-ea"/>
              <a:sym typeface="+mn-lt"/>
            </a:endParaRPr>
          </a:p>
        </p:txBody>
      </p:sp>
      <p:sp>
        <p:nvSpPr>
          <p:cNvPr id="27" name="MH_Other_9">
            <a:extLst>
              <a:ext uri="{FF2B5EF4-FFF2-40B4-BE49-F238E27FC236}">
                <a16:creationId xmlns:a16="http://schemas.microsoft.com/office/drawing/2014/main" id="{3AC307BA-FA30-4132-A411-C755AC56F7BC}"/>
              </a:ext>
            </a:extLst>
          </p:cNvPr>
          <p:cNvSpPr/>
          <p:nvPr>
            <p:custDataLst>
              <p:tags r:id="rId12"/>
            </p:custDataLst>
          </p:nvPr>
        </p:nvSpPr>
        <p:spPr>
          <a:xfrm>
            <a:off x="9946425" y="2667158"/>
            <a:ext cx="36000" cy="1454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MH_SubTitle_4">
            <a:extLst>
              <a:ext uri="{FF2B5EF4-FFF2-40B4-BE49-F238E27FC236}">
                <a16:creationId xmlns:a16="http://schemas.microsoft.com/office/drawing/2014/main" id="{A6E26A6D-3E47-4851-8658-54DB67667971}"/>
              </a:ext>
            </a:extLst>
          </p:cNvPr>
          <p:cNvSpPr txBox="1"/>
          <p:nvPr>
            <p:custDataLst>
              <p:tags r:id="rId13"/>
            </p:custDataLst>
          </p:nvPr>
        </p:nvSpPr>
        <p:spPr>
          <a:xfrm>
            <a:off x="10002966" y="2667158"/>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拟解决的研究方案及可行性分析</a:t>
            </a:r>
            <a:endParaRPr lang="zh-CN" altLang="en-US" sz="1600" dirty="0">
              <a:cs typeface="+mn-ea"/>
              <a:sym typeface="+mn-lt"/>
            </a:endParaRPr>
          </a:p>
        </p:txBody>
      </p:sp>
      <p:pic>
        <p:nvPicPr>
          <p:cNvPr id="35" name="图片 34">
            <a:extLst>
              <a:ext uri="{FF2B5EF4-FFF2-40B4-BE49-F238E27FC236}">
                <a16:creationId xmlns:a16="http://schemas.microsoft.com/office/drawing/2014/main" id="{F26E5773-DF02-43F2-B716-46E133F60C0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37" name="矩形 36">
            <a:extLst>
              <a:ext uri="{FF2B5EF4-FFF2-40B4-BE49-F238E27FC236}">
                <a16:creationId xmlns:a16="http://schemas.microsoft.com/office/drawing/2014/main" id="{8888903D-E05C-4717-992D-F4AE83636245}"/>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a:extLst>
              <a:ext uri="{FF2B5EF4-FFF2-40B4-BE49-F238E27FC236}">
                <a16:creationId xmlns:a16="http://schemas.microsoft.com/office/drawing/2014/main" id="{36DCBA61-2492-4DC3-81C2-1ED1EC332529}"/>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MH_Other_1">
            <a:extLst>
              <a:ext uri="{FF2B5EF4-FFF2-40B4-BE49-F238E27FC236}">
                <a16:creationId xmlns:a16="http://schemas.microsoft.com/office/drawing/2014/main" id="{298B3E8E-BDF1-934A-AD58-2A3A70A06E76}"/>
              </a:ext>
            </a:extLst>
          </p:cNvPr>
          <p:cNvCxnSpPr>
            <a:cxnSpLocks/>
          </p:cNvCxnSpPr>
          <p:nvPr>
            <p:custDataLst>
              <p:tags r:id="rId14"/>
            </p:custDataLst>
          </p:nvPr>
        </p:nvCxnSpPr>
        <p:spPr>
          <a:xfrm>
            <a:off x="4971544" y="5039988"/>
            <a:ext cx="623925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3" name="MH_Other_2">
            <a:extLst>
              <a:ext uri="{FF2B5EF4-FFF2-40B4-BE49-F238E27FC236}">
                <a16:creationId xmlns:a16="http://schemas.microsoft.com/office/drawing/2014/main" id="{DAE38651-415F-8D27-8F95-C289DE1D3AD6}"/>
              </a:ext>
            </a:extLst>
          </p:cNvPr>
          <p:cNvSpPr/>
          <p:nvPr>
            <p:custDataLst>
              <p:tags r:id="rId15"/>
            </p:custDataLst>
          </p:nvPr>
        </p:nvSpPr>
        <p:spPr>
          <a:xfrm rot="2871886">
            <a:off x="5533181" y="434636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a:solidFill>
                  <a:srgbClr val="FEFFFF"/>
                </a:solidFill>
                <a:cs typeface="+mn-ea"/>
                <a:sym typeface="+mn-lt"/>
              </a:rPr>
              <a:t>05</a:t>
            </a:r>
            <a:endParaRPr lang="zh-CN" altLang="en-US" sz="2400" dirty="0">
              <a:solidFill>
                <a:srgbClr val="FEFFFF"/>
              </a:solidFill>
              <a:cs typeface="+mn-ea"/>
              <a:sym typeface="+mn-lt"/>
            </a:endParaRPr>
          </a:p>
        </p:txBody>
      </p:sp>
      <p:sp>
        <p:nvSpPr>
          <p:cNvPr id="54" name="MH_Other_3">
            <a:extLst>
              <a:ext uri="{FF2B5EF4-FFF2-40B4-BE49-F238E27FC236}">
                <a16:creationId xmlns:a16="http://schemas.microsoft.com/office/drawing/2014/main" id="{A8EBEACD-F8D5-AC88-E6E9-89F2A63A04B4}"/>
              </a:ext>
            </a:extLst>
          </p:cNvPr>
          <p:cNvSpPr/>
          <p:nvPr>
            <p:custDataLst>
              <p:tags r:id="rId16"/>
            </p:custDataLst>
          </p:nvPr>
        </p:nvSpPr>
        <p:spPr>
          <a:xfrm>
            <a:off x="5240950" y="5101535"/>
            <a:ext cx="36000" cy="1454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MH_SubTitle_1">
            <a:extLst>
              <a:ext uri="{FF2B5EF4-FFF2-40B4-BE49-F238E27FC236}">
                <a16:creationId xmlns:a16="http://schemas.microsoft.com/office/drawing/2014/main" id="{004A238D-025A-CA3A-37F3-1FDF0BB92926}"/>
              </a:ext>
            </a:extLst>
          </p:cNvPr>
          <p:cNvSpPr txBox="1"/>
          <p:nvPr>
            <p:custDataLst>
              <p:tags r:id="rId17"/>
            </p:custDataLst>
          </p:nvPr>
        </p:nvSpPr>
        <p:spPr>
          <a:xfrm>
            <a:off x="5297491" y="5101535"/>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 项目的特色与创新</a:t>
            </a:r>
            <a:endParaRPr lang="zh-CN" altLang="en-US" sz="1600" dirty="0">
              <a:cs typeface="+mn-ea"/>
              <a:sym typeface="+mn-lt"/>
            </a:endParaRPr>
          </a:p>
        </p:txBody>
      </p:sp>
      <p:sp>
        <p:nvSpPr>
          <p:cNvPr id="56" name="MH_Other_4">
            <a:extLst>
              <a:ext uri="{FF2B5EF4-FFF2-40B4-BE49-F238E27FC236}">
                <a16:creationId xmlns:a16="http://schemas.microsoft.com/office/drawing/2014/main" id="{090A25E8-0578-DC2A-6900-580E22597BB6}"/>
              </a:ext>
            </a:extLst>
          </p:cNvPr>
          <p:cNvSpPr/>
          <p:nvPr>
            <p:custDataLst>
              <p:tags r:id="rId18"/>
            </p:custDataLst>
          </p:nvPr>
        </p:nvSpPr>
        <p:spPr>
          <a:xfrm rot="2871886">
            <a:off x="7082826" y="434636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a:solidFill>
                  <a:srgbClr val="FEFFFF"/>
                </a:solidFill>
                <a:cs typeface="+mn-ea"/>
                <a:sym typeface="+mn-lt"/>
              </a:rPr>
              <a:t>06</a:t>
            </a:r>
            <a:endParaRPr lang="zh-CN" altLang="en-US" sz="2400" dirty="0">
              <a:solidFill>
                <a:srgbClr val="FEFFFF"/>
              </a:solidFill>
              <a:cs typeface="+mn-ea"/>
              <a:sym typeface="+mn-lt"/>
            </a:endParaRPr>
          </a:p>
        </p:txBody>
      </p:sp>
      <p:sp>
        <p:nvSpPr>
          <p:cNvPr id="57" name="MH_Other_5">
            <a:extLst>
              <a:ext uri="{FF2B5EF4-FFF2-40B4-BE49-F238E27FC236}">
                <a16:creationId xmlns:a16="http://schemas.microsoft.com/office/drawing/2014/main" id="{830595D1-53F1-7C9F-8FD7-02B15FA332D8}"/>
              </a:ext>
            </a:extLst>
          </p:cNvPr>
          <p:cNvSpPr/>
          <p:nvPr>
            <p:custDataLst>
              <p:tags r:id="rId19"/>
            </p:custDataLst>
          </p:nvPr>
        </p:nvSpPr>
        <p:spPr>
          <a:xfrm>
            <a:off x="6790596" y="5101535"/>
            <a:ext cx="36000" cy="14549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MH_SubTitle_2">
            <a:extLst>
              <a:ext uri="{FF2B5EF4-FFF2-40B4-BE49-F238E27FC236}">
                <a16:creationId xmlns:a16="http://schemas.microsoft.com/office/drawing/2014/main" id="{C1D542C7-EFB0-E738-A9E4-0958F0C3DBB7}"/>
              </a:ext>
            </a:extLst>
          </p:cNvPr>
          <p:cNvSpPr txBox="1"/>
          <p:nvPr>
            <p:custDataLst>
              <p:tags r:id="rId20"/>
            </p:custDataLst>
          </p:nvPr>
        </p:nvSpPr>
        <p:spPr>
          <a:xfrm>
            <a:off x="7018040" y="5069094"/>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进度安排</a:t>
            </a:r>
            <a:endParaRPr lang="zh-CN" altLang="en-US" sz="1600" dirty="0">
              <a:cs typeface="+mn-ea"/>
              <a:sym typeface="+mn-lt"/>
            </a:endParaRPr>
          </a:p>
        </p:txBody>
      </p:sp>
      <p:sp>
        <p:nvSpPr>
          <p:cNvPr id="59" name="MH_Other_6">
            <a:extLst>
              <a:ext uri="{FF2B5EF4-FFF2-40B4-BE49-F238E27FC236}">
                <a16:creationId xmlns:a16="http://schemas.microsoft.com/office/drawing/2014/main" id="{5DA9539D-506A-BA15-8CC0-ACE1EA567840}"/>
              </a:ext>
            </a:extLst>
          </p:cNvPr>
          <p:cNvSpPr/>
          <p:nvPr>
            <p:custDataLst>
              <p:tags r:id="rId21"/>
            </p:custDataLst>
          </p:nvPr>
        </p:nvSpPr>
        <p:spPr>
          <a:xfrm rot="2871886">
            <a:off x="8632472" y="434636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a:solidFill>
                  <a:srgbClr val="FEFFFF"/>
                </a:solidFill>
                <a:cs typeface="+mn-ea"/>
                <a:sym typeface="+mn-lt"/>
              </a:rPr>
              <a:t>07</a:t>
            </a:r>
            <a:endParaRPr lang="zh-CN" altLang="en-US" sz="2400" dirty="0">
              <a:solidFill>
                <a:srgbClr val="FEFFFF"/>
              </a:solidFill>
              <a:cs typeface="+mn-ea"/>
              <a:sym typeface="+mn-lt"/>
            </a:endParaRPr>
          </a:p>
        </p:txBody>
      </p:sp>
      <p:sp>
        <p:nvSpPr>
          <p:cNvPr id="60" name="MH_Other_7">
            <a:extLst>
              <a:ext uri="{FF2B5EF4-FFF2-40B4-BE49-F238E27FC236}">
                <a16:creationId xmlns:a16="http://schemas.microsoft.com/office/drawing/2014/main" id="{1A2496CC-C7C6-C055-F91E-F5189FAC5992}"/>
              </a:ext>
            </a:extLst>
          </p:cNvPr>
          <p:cNvSpPr/>
          <p:nvPr>
            <p:custDataLst>
              <p:tags r:id="rId22"/>
            </p:custDataLst>
          </p:nvPr>
        </p:nvSpPr>
        <p:spPr>
          <a:xfrm>
            <a:off x="8340240" y="5101535"/>
            <a:ext cx="36000" cy="145494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MH_SubTitle_3">
            <a:extLst>
              <a:ext uri="{FF2B5EF4-FFF2-40B4-BE49-F238E27FC236}">
                <a16:creationId xmlns:a16="http://schemas.microsoft.com/office/drawing/2014/main" id="{2662A429-A82E-7D28-D28D-900BEC11A6E6}"/>
              </a:ext>
            </a:extLst>
          </p:cNvPr>
          <p:cNvSpPr txBox="1"/>
          <p:nvPr>
            <p:custDataLst>
              <p:tags r:id="rId23"/>
            </p:custDataLst>
          </p:nvPr>
        </p:nvSpPr>
        <p:spPr>
          <a:xfrm>
            <a:off x="8396780" y="5101535"/>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预期成果</a:t>
            </a:r>
            <a:endParaRPr lang="zh-CN" altLang="en-US" sz="1600" dirty="0">
              <a:cs typeface="+mn-ea"/>
              <a:sym typeface="+mn-lt"/>
            </a:endParaRPr>
          </a:p>
        </p:txBody>
      </p:sp>
      <p:sp>
        <p:nvSpPr>
          <p:cNvPr id="62" name="MH_Other_8">
            <a:extLst>
              <a:ext uri="{FF2B5EF4-FFF2-40B4-BE49-F238E27FC236}">
                <a16:creationId xmlns:a16="http://schemas.microsoft.com/office/drawing/2014/main" id="{27E3CFC4-419A-7CBB-D175-248E3E4871CC}"/>
              </a:ext>
            </a:extLst>
          </p:cNvPr>
          <p:cNvSpPr/>
          <p:nvPr>
            <p:custDataLst>
              <p:tags r:id="rId24"/>
            </p:custDataLst>
          </p:nvPr>
        </p:nvSpPr>
        <p:spPr>
          <a:xfrm rot="2871886">
            <a:off x="10182116" y="434636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a:solidFill>
                  <a:srgbClr val="FEFFFF"/>
                </a:solidFill>
                <a:cs typeface="+mn-ea"/>
                <a:sym typeface="+mn-lt"/>
              </a:rPr>
              <a:t>08</a:t>
            </a:r>
            <a:endParaRPr lang="zh-CN" altLang="en-US" sz="2400" dirty="0">
              <a:solidFill>
                <a:srgbClr val="FEFFFF"/>
              </a:solidFill>
              <a:cs typeface="+mn-ea"/>
              <a:sym typeface="+mn-lt"/>
            </a:endParaRPr>
          </a:p>
        </p:txBody>
      </p:sp>
      <p:sp>
        <p:nvSpPr>
          <p:cNvPr id="63" name="MH_Other_9">
            <a:extLst>
              <a:ext uri="{FF2B5EF4-FFF2-40B4-BE49-F238E27FC236}">
                <a16:creationId xmlns:a16="http://schemas.microsoft.com/office/drawing/2014/main" id="{657E6818-64B4-E836-5CAF-6C1BDBFBB067}"/>
              </a:ext>
            </a:extLst>
          </p:cNvPr>
          <p:cNvSpPr/>
          <p:nvPr>
            <p:custDataLst>
              <p:tags r:id="rId25"/>
            </p:custDataLst>
          </p:nvPr>
        </p:nvSpPr>
        <p:spPr>
          <a:xfrm>
            <a:off x="9889885" y="5101535"/>
            <a:ext cx="36000" cy="1454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MH_SubTitle_4">
            <a:extLst>
              <a:ext uri="{FF2B5EF4-FFF2-40B4-BE49-F238E27FC236}">
                <a16:creationId xmlns:a16="http://schemas.microsoft.com/office/drawing/2014/main" id="{A169B5C2-AFF0-8FE9-DD83-3722AE98F075}"/>
              </a:ext>
            </a:extLst>
          </p:cNvPr>
          <p:cNvSpPr txBox="1"/>
          <p:nvPr>
            <p:custDataLst>
              <p:tags r:id="rId26"/>
            </p:custDataLst>
          </p:nvPr>
        </p:nvSpPr>
        <p:spPr>
          <a:xfrm>
            <a:off x="10058527" y="5101535"/>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研究基础与工作条件</a:t>
            </a:r>
            <a:endParaRPr lang="zh-CN" altLang="en-US" sz="1600" dirty="0">
              <a:cs typeface="+mn-ea"/>
              <a:sym typeface="+mn-lt"/>
            </a:endParaRPr>
          </a:p>
        </p:txBody>
      </p:sp>
    </p:spTree>
    <p:extLst>
      <p:ext uri="{BB962C8B-B14F-4D97-AF65-F5344CB8AC3E}">
        <p14:creationId xmlns:p14="http://schemas.microsoft.com/office/powerpoint/2010/main" val="203897089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nodeType="click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Effect transition="in" filter="fade">
                                      <p:cBhvr>
                                        <p:cTn id="76" dur="500"/>
                                        <p:tgtEl>
                                          <p:spTgt spid="52"/>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 calcmode="lin" valueType="num">
                                      <p:cBhvr>
                                        <p:cTn id="79" dur="500" fill="hold"/>
                                        <p:tgtEl>
                                          <p:spTgt spid="53"/>
                                        </p:tgtEl>
                                        <p:attrNameLst>
                                          <p:attrName>ppt_w</p:attrName>
                                        </p:attrNameLst>
                                      </p:cBhvr>
                                      <p:tavLst>
                                        <p:tav tm="0">
                                          <p:val>
                                            <p:fltVal val="0"/>
                                          </p:val>
                                        </p:tav>
                                        <p:tav tm="100000">
                                          <p:val>
                                            <p:strVal val="#ppt_w"/>
                                          </p:val>
                                        </p:tav>
                                      </p:tavLst>
                                    </p:anim>
                                    <p:anim calcmode="lin" valueType="num">
                                      <p:cBhvr>
                                        <p:cTn id="80" dur="500" fill="hold"/>
                                        <p:tgtEl>
                                          <p:spTgt spid="53"/>
                                        </p:tgtEl>
                                        <p:attrNameLst>
                                          <p:attrName>ppt_h</p:attrName>
                                        </p:attrNameLst>
                                      </p:cBhvr>
                                      <p:tavLst>
                                        <p:tav tm="0">
                                          <p:val>
                                            <p:fltVal val="0"/>
                                          </p:val>
                                        </p:tav>
                                        <p:tav tm="100000">
                                          <p:val>
                                            <p:strVal val="#ppt_h"/>
                                          </p:val>
                                        </p:tav>
                                      </p:tavLst>
                                    </p:anim>
                                    <p:animEffect transition="in" filter="fade">
                                      <p:cBhvr>
                                        <p:cTn id="81" dur="500"/>
                                        <p:tgtEl>
                                          <p:spTgt spid="5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 calcmode="lin" valueType="num">
                                      <p:cBhvr>
                                        <p:cTn id="84" dur="500" fill="hold"/>
                                        <p:tgtEl>
                                          <p:spTgt spid="54"/>
                                        </p:tgtEl>
                                        <p:attrNameLst>
                                          <p:attrName>ppt_w</p:attrName>
                                        </p:attrNameLst>
                                      </p:cBhvr>
                                      <p:tavLst>
                                        <p:tav tm="0">
                                          <p:val>
                                            <p:fltVal val="0"/>
                                          </p:val>
                                        </p:tav>
                                        <p:tav tm="100000">
                                          <p:val>
                                            <p:strVal val="#ppt_w"/>
                                          </p:val>
                                        </p:tav>
                                      </p:tavLst>
                                    </p:anim>
                                    <p:anim calcmode="lin" valueType="num">
                                      <p:cBhvr>
                                        <p:cTn id="85" dur="500" fill="hold"/>
                                        <p:tgtEl>
                                          <p:spTgt spid="54"/>
                                        </p:tgtEl>
                                        <p:attrNameLst>
                                          <p:attrName>ppt_h</p:attrName>
                                        </p:attrNameLst>
                                      </p:cBhvr>
                                      <p:tavLst>
                                        <p:tav tm="0">
                                          <p:val>
                                            <p:fltVal val="0"/>
                                          </p:val>
                                        </p:tav>
                                        <p:tav tm="100000">
                                          <p:val>
                                            <p:strVal val="#ppt_h"/>
                                          </p:val>
                                        </p:tav>
                                      </p:tavLst>
                                    </p:anim>
                                    <p:animEffect transition="in" filter="fade">
                                      <p:cBhvr>
                                        <p:cTn id="86" dur="500"/>
                                        <p:tgtEl>
                                          <p:spTgt spid="54"/>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55"/>
                                        </p:tgtEl>
                                        <p:attrNameLst>
                                          <p:attrName>style.visibility</p:attrName>
                                        </p:attrNameLst>
                                      </p:cBhvr>
                                      <p:to>
                                        <p:strVal val="visible"/>
                                      </p:to>
                                    </p:set>
                                    <p:anim calcmode="lin" valueType="num">
                                      <p:cBhvr>
                                        <p:cTn id="89" dur="500" fill="hold"/>
                                        <p:tgtEl>
                                          <p:spTgt spid="55"/>
                                        </p:tgtEl>
                                        <p:attrNameLst>
                                          <p:attrName>ppt_w</p:attrName>
                                        </p:attrNameLst>
                                      </p:cBhvr>
                                      <p:tavLst>
                                        <p:tav tm="0">
                                          <p:val>
                                            <p:fltVal val="0"/>
                                          </p:val>
                                        </p:tav>
                                        <p:tav tm="100000">
                                          <p:val>
                                            <p:strVal val="#ppt_w"/>
                                          </p:val>
                                        </p:tav>
                                      </p:tavLst>
                                    </p:anim>
                                    <p:anim calcmode="lin" valueType="num">
                                      <p:cBhvr>
                                        <p:cTn id="90" dur="500" fill="hold"/>
                                        <p:tgtEl>
                                          <p:spTgt spid="55"/>
                                        </p:tgtEl>
                                        <p:attrNameLst>
                                          <p:attrName>ppt_h</p:attrName>
                                        </p:attrNameLst>
                                      </p:cBhvr>
                                      <p:tavLst>
                                        <p:tav tm="0">
                                          <p:val>
                                            <p:fltVal val="0"/>
                                          </p:val>
                                        </p:tav>
                                        <p:tav tm="100000">
                                          <p:val>
                                            <p:strVal val="#ppt_h"/>
                                          </p:val>
                                        </p:tav>
                                      </p:tavLst>
                                    </p:anim>
                                    <p:animEffect transition="in" filter="fade">
                                      <p:cBhvr>
                                        <p:cTn id="91" dur="500"/>
                                        <p:tgtEl>
                                          <p:spTgt spid="55"/>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animEffect transition="in" filter="fade">
                                      <p:cBhvr>
                                        <p:cTn id="96" dur="500"/>
                                        <p:tgtEl>
                                          <p:spTgt spid="5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cBhvr>
                                        <p:cTn id="99" dur="500" fill="hold"/>
                                        <p:tgtEl>
                                          <p:spTgt spid="57"/>
                                        </p:tgtEl>
                                        <p:attrNameLst>
                                          <p:attrName>ppt_w</p:attrName>
                                        </p:attrNameLst>
                                      </p:cBhvr>
                                      <p:tavLst>
                                        <p:tav tm="0">
                                          <p:val>
                                            <p:fltVal val="0"/>
                                          </p:val>
                                        </p:tav>
                                        <p:tav tm="100000">
                                          <p:val>
                                            <p:strVal val="#ppt_w"/>
                                          </p:val>
                                        </p:tav>
                                      </p:tavLst>
                                    </p:anim>
                                    <p:anim calcmode="lin" valueType="num">
                                      <p:cBhvr>
                                        <p:cTn id="100" dur="500" fill="hold"/>
                                        <p:tgtEl>
                                          <p:spTgt spid="57"/>
                                        </p:tgtEl>
                                        <p:attrNameLst>
                                          <p:attrName>ppt_h</p:attrName>
                                        </p:attrNameLst>
                                      </p:cBhvr>
                                      <p:tavLst>
                                        <p:tav tm="0">
                                          <p:val>
                                            <p:fltVal val="0"/>
                                          </p:val>
                                        </p:tav>
                                        <p:tav tm="100000">
                                          <p:val>
                                            <p:strVal val="#ppt_h"/>
                                          </p:val>
                                        </p:tav>
                                      </p:tavLst>
                                    </p:anim>
                                    <p:animEffect transition="in" filter="fade">
                                      <p:cBhvr>
                                        <p:cTn id="101" dur="500"/>
                                        <p:tgtEl>
                                          <p:spTgt spid="57"/>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p:cTn id="104" dur="500" fill="hold"/>
                                        <p:tgtEl>
                                          <p:spTgt spid="58"/>
                                        </p:tgtEl>
                                        <p:attrNameLst>
                                          <p:attrName>ppt_w</p:attrName>
                                        </p:attrNameLst>
                                      </p:cBhvr>
                                      <p:tavLst>
                                        <p:tav tm="0">
                                          <p:val>
                                            <p:fltVal val="0"/>
                                          </p:val>
                                        </p:tav>
                                        <p:tav tm="100000">
                                          <p:val>
                                            <p:strVal val="#ppt_w"/>
                                          </p:val>
                                        </p:tav>
                                      </p:tavLst>
                                    </p:anim>
                                    <p:anim calcmode="lin" valueType="num">
                                      <p:cBhvr>
                                        <p:cTn id="105" dur="500" fill="hold"/>
                                        <p:tgtEl>
                                          <p:spTgt spid="58"/>
                                        </p:tgtEl>
                                        <p:attrNameLst>
                                          <p:attrName>ppt_h</p:attrName>
                                        </p:attrNameLst>
                                      </p:cBhvr>
                                      <p:tavLst>
                                        <p:tav tm="0">
                                          <p:val>
                                            <p:fltVal val="0"/>
                                          </p:val>
                                        </p:tav>
                                        <p:tav tm="100000">
                                          <p:val>
                                            <p:strVal val="#ppt_h"/>
                                          </p:val>
                                        </p:tav>
                                      </p:tavLst>
                                    </p:anim>
                                    <p:animEffect transition="in" filter="fade">
                                      <p:cBhvr>
                                        <p:cTn id="106" dur="500"/>
                                        <p:tgtEl>
                                          <p:spTgt spid="58"/>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Effect transition="in" filter="fade">
                                      <p:cBhvr>
                                        <p:cTn id="111" dur="500"/>
                                        <p:tgtEl>
                                          <p:spTgt spid="59"/>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60"/>
                                        </p:tgtEl>
                                        <p:attrNameLst>
                                          <p:attrName>style.visibility</p:attrName>
                                        </p:attrNameLst>
                                      </p:cBhvr>
                                      <p:to>
                                        <p:strVal val="visible"/>
                                      </p:to>
                                    </p:set>
                                    <p:anim calcmode="lin" valueType="num">
                                      <p:cBhvr>
                                        <p:cTn id="114" dur="500" fill="hold"/>
                                        <p:tgtEl>
                                          <p:spTgt spid="60"/>
                                        </p:tgtEl>
                                        <p:attrNameLst>
                                          <p:attrName>ppt_w</p:attrName>
                                        </p:attrNameLst>
                                      </p:cBhvr>
                                      <p:tavLst>
                                        <p:tav tm="0">
                                          <p:val>
                                            <p:fltVal val="0"/>
                                          </p:val>
                                        </p:tav>
                                        <p:tav tm="100000">
                                          <p:val>
                                            <p:strVal val="#ppt_w"/>
                                          </p:val>
                                        </p:tav>
                                      </p:tavLst>
                                    </p:anim>
                                    <p:anim calcmode="lin" valueType="num">
                                      <p:cBhvr>
                                        <p:cTn id="115" dur="500" fill="hold"/>
                                        <p:tgtEl>
                                          <p:spTgt spid="60"/>
                                        </p:tgtEl>
                                        <p:attrNameLst>
                                          <p:attrName>ppt_h</p:attrName>
                                        </p:attrNameLst>
                                      </p:cBhvr>
                                      <p:tavLst>
                                        <p:tav tm="0">
                                          <p:val>
                                            <p:fltVal val="0"/>
                                          </p:val>
                                        </p:tav>
                                        <p:tav tm="100000">
                                          <p:val>
                                            <p:strVal val="#ppt_h"/>
                                          </p:val>
                                        </p:tav>
                                      </p:tavLst>
                                    </p:anim>
                                    <p:animEffect transition="in" filter="fade">
                                      <p:cBhvr>
                                        <p:cTn id="116" dur="500"/>
                                        <p:tgtEl>
                                          <p:spTgt spid="60"/>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61"/>
                                        </p:tgtEl>
                                        <p:attrNameLst>
                                          <p:attrName>style.visibility</p:attrName>
                                        </p:attrNameLst>
                                      </p:cBhvr>
                                      <p:to>
                                        <p:strVal val="visible"/>
                                      </p:to>
                                    </p:set>
                                    <p:anim calcmode="lin" valueType="num">
                                      <p:cBhvr>
                                        <p:cTn id="119" dur="500" fill="hold"/>
                                        <p:tgtEl>
                                          <p:spTgt spid="61"/>
                                        </p:tgtEl>
                                        <p:attrNameLst>
                                          <p:attrName>ppt_w</p:attrName>
                                        </p:attrNameLst>
                                      </p:cBhvr>
                                      <p:tavLst>
                                        <p:tav tm="0">
                                          <p:val>
                                            <p:fltVal val="0"/>
                                          </p:val>
                                        </p:tav>
                                        <p:tav tm="100000">
                                          <p:val>
                                            <p:strVal val="#ppt_w"/>
                                          </p:val>
                                        </p:tav>
                                      </p:tavLst>
                                    </p:anim>
                                    <p:anim calcmode="lin" valueType="num">
                                      <p:cBhvr>
                                        <p:cTn id="120" dur="500" fill="hold"/>
                                        <p:tgtEl>
                                          <p:spTgt spid="61"/>
                                        </p:tgtEl>
                                        <p:attrNameLst>
                                          <p:attrName>ppt_h</p:attrName>
                                        </p:attrNameLst>
                                      </p:cBhvr>
                                      <p:tavLst>
                                        <p:tav tm="0">
                                          <p:val>
                                            <p:fltVal val="0"/>
                                          </p:val>
                                        </p:tav>
                                        <p:tav tm="100000">
                                          <p:val>
                                            <p:strVal val="#ppt_h"/>
                                          </p:val>
                                        </p:tav>
                                      </p:tavLst>
                                    </p:anim>
                                    <p:animEffect transition="in" filter="fade">
                                      <p:cBhvr>
                                        <p:cTn id="121" dur="500"/>
                                        <p:tgtEl>
                                          <p:spTgt spid="61"/>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62"/>
                                        </p:tgtEl>
                                        <p:attrNameLst>
                                          <p:attrName>style.visibility</p:attrName>
                                        </p:attrNameLst>
                                      </p:cBhvr>
                                      <p:to>
                                        <p:strVal val="visible"/>
                                      </p:to>
                                    </p:set>
                                    <p:anim calcmode="lin" valueType="num">
                                      <p:cBhvr>
                                        <p:cTn id="124" dur="500" fill="hold"/>
                                        <p:tgtEl>
                                          <p:spTgt spid="62"/>
                                        </p:tgtEl>
                                        <p:attrNameLst>
                                          <p:attrName>ppt_w</p:attrName>
                                        </p:attrNameLst>
                                      </p:cBhvr>
                                      <p:tavLst>
                                        <p:tav tm="0">
                                          <p:val>
                                            <p:fltVal val="0"/>
                                          </p:val>
                                        </p:tav>
                                        <p:tav tm="100000">
                                          <p:val>
                                            <p:strVal val="#ppt_w"/>
                                          </p:val>
                                        </p:tav>
                                      </p:tavLst>
                                    </p:anim>
                                    <p:anim calcmode="lin" valueType="num">
                                      <p:cBhvr>
                                        <p:cTn id="125" dur="500" fill="hold"/>
                                        <p:tgtEl>
                                          <p:spTgt spid="62"/>
                                        </p:tgtEl>
                                        <p:attrNameLst>
                                          <p:attrName>ppt_h</p:attrName>
                                        </p:attrNameLst>
                                      </p:cBhvr>
                                      <p:tavLst>
                                        <p:tav tm="0">
                                          <p:val>
                                            <p:fltVal val="0"/>
                                          </p:val>
                                        </p:tav>
                                        <p:tav tm="100000">
                                          <p:val>
                                            <p:strVal val="#ppt_h"/>
                                          </p:val>
                                        </p:tav>
                                      </p:tavLst>
                                    </p:anim>
                                    <p:animEffect transition="in" filter="fade">
                                      <p:cBhvr>
                                        <p:cTn id="126" dur="500"/>
                                        <p:tgtEl>
                                          <p:spTgt spid="62"/>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63"/>
                                        </p:tgtEl>
                                        <p:attrNameLst>
                                          <p:attrName>style.visibility</p:attrName>
                                        </p:attrNameLst>
                                      </p:cBhvr>
                                      <p:to>
                                        <p:strVal val="visible"/>
                                      </p:to>
                                    </p:set>
                                    <p:anim calcmode="lin" valueType="num">
                                      <p:cBhvr>
                                        <p:cTn id="129" dur="500" fill="hold"/>
                                        <p:tgtEl>
                                          <p:spTgt spid="63"/>
                                        </p:tgtEl>
                                        <p:attrNameLst>
                                          <p:attrName>ppt_w</p:attrName>
                                        </p:attrNameLst>
                                      </p:cBhvr>
                                      <p:tavLst>
                                        <p:tav tm="0">
                                          <p:val>
                                            <p:fltVal val="0"/>
                                          </p:val>
                                        </p:tav>
                                        <p:tav tm="100000">
                                          <p:val>
                                            <p:strVal val="#ppt_w"/>
                                          </p:val>
                                        </p:tav>
                                      </p:tavLst>
                                    </p:anim>
                                    <p:anim calcmode="lin" valueType="num">
                                      <p:cBhvr>
                                        <p:cTn id="130" dur="500" fill="hold"/>
                                        <p:tgtEl>
                                          <p:spTgt spid="63"/>
                                        </p:tgtEl>
                                        <p:attrNameLst>
                                          <p:attrName>ppt_h</p:attrName>
                                        </p:attrNameLst>
                                      </p:cBhvr>
                                      <p:tavLst>
                                        <p:tav tm="0">
                                          <p:val>
                                            <p:fltVal val="0"/>
                                          </p:val>
                                        </p:tav>
                                        <p:tav tm="100000">
                                          <p:val>
                                            <p:strVal val="#ppt_h"/>
                                          </p:val>
                                        </p:tav>
                                      </p:tavLst>
                                    </p:anim>
                                    <p:animEffect transition="in" filter="fade">
                                      <p:cBhvr>
                                        <p:cTn id="131" dur="500"/>
                                        <p:tgtEl>
                                          <p:spTgt spid="63"/>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64"/>
                                        </p:tgtEl>
                                        <p:attrNameLst>
                                          <p:attrName>style.visibility</p:attrName>
                                        </p:attrNameLst>
                                      </p:cBhvr>
                                      <p:to>
                                        <p:strVal val="visible"/>
                                      </p:to>
                                    </p:set>
                                    <p:anim calcmode="lin" valueType="num">
                                      <p:cBhvr>
                                        <p:cTn id="134" dur="500" fill="hold"/>
                                        <p:tgtEl>
                                          <p:spTgt spid="64"/>
                                        </p:tgtEl>
                                        <p:attrNameLst>
                                          <p:attrName>ppt_w</p:attrName>
                                        </p:attrNameLst>
                                      </p:cBhvr>
                                      <p:tavLst>
                                        <p:tav tm="0">
                                          <p:val>
                                            <p:fltVal val="0"/>
                                          </p:val>
                                        </p:tav>
                                        <p:tav tm="100000">
                                          <p:val>
                                            <p:strVal val="#ppt_w"/>
                                          </p:val>
                                        </p:tav>
                                      </p:tavLst>
                                    </p:anim>
                                    <p:anim calcmode="lin" valueType="num">
                                      <p:cBhvr>
                                        <p:cTn id="135" dur="500" fill="hold"/>
                                        <p:tgtEl>
                                          <p:spTgt spid="64"/>
                                        </p:tgtEl>
                                        <p:attrNameLst>
                                          <p:attrName>ppt_h</p:attrName>
                                        </p:attrNameLst>
                                      </p:cBhvr>
                                      <p:tavLst>
                                        <p:tav tm="0">
                                          <p:val>
                                            <p:fltVal val="0"/>
                                          </p:val>
                                        </p:tav>
                                        <p:tav tm="100000">
                                          <p:val>
                                            <p:strVal val="#ppt_h"/>
                                          </p:val>
                                        </p:tav>
                                      </p:tavLst>
                                    </p:anim>
                                    <p:animEffect transition="in" filter="fade">
                                      <p:cBhvr>
                                        <p:cTn id="13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animBg="1"/>
      <p:bldP spid="21" grpId="0" animBg="1"/>
      <p:bldP spid="22" grpId="0"/>
      <p:bldP spid="23" grpId="0" animBg="1"/>
      <p:bldP spid="24" grpId="0" animBg="1"/>
      <p:bldP spid="25" grpId="0"/>
      <p:bldP spid="26" grpId="0" animBg="1"/>
      <p:bldP spid="27" grpId="0" animBg="1"/>
      <p:bldP spid="28" grpId="0"/>
      <p:bldP spid="53" grpId="0" animBg="1"/>
      <p:bldP spid="54" grpId="0" animBg="1"/>
      <p:bldP spid="55" grpId="0"/>
      <p:bldP spid="56" grpId="0" animBg="1"/>
      <p:bldP spid="57" grpId="0" animBg="1"/>
      <p:bldP spid="58" grpId="0"/>
      <p:bldP spid="59" grpId="0" animBg="1"/>
      <p:bldP spid="60" grpId="0" animBg="1"/>
      <p:bldP spid="61" grpId="0"/>
      <p:bldP spid="62" grpId="0" animBg="1"/>
      <p:bldP spid="63" grpId="0" animBg="1"/>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4127E74E-2F2A-4BAC-B851-3301CC10DB2C}"/>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artisticLineDrawing/>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 y="0"/>
            <a:ext cx="12192000" cy="6858504"/>
          </a:xfrm>
        </p:spPr>
      </p:pic>
      <p:pic>
        <p:nvPicPr>
          <p:cNvPr id="18" name="图片 17">
            <a:extLst>
              <a:ext uri="{FF2B5EF4-FFF2-40B4-BE49-F238E27FC236}">
                <a16:creationId xmlns:a16="http://schemas.microsoft.com/office/drawing/2014/main" id="{0A49929E-F947-4222-A267-D5661F07E44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artisticPastelsSmooth/>
                    </a14:imgEffect>
                  </a14:imgLayer>
                </a14:imgProps>
              </a:ext>
              <a:ext uri="{28A0092B-C50C-407E-A947-70E740481C1C}">
                <a14:useLocalDpi xmlns:a14="http://schemas.microsoft.com/office/drawing/2010/main" val="0"/>
              </a:ext>
            </a:extLst>
          </a:blip>
          <a:stretch>
            <a:fillRect/>
          </a:stretch>
        </p:blipFill>
        <p:spPr>
          <a:xfrm>
            <a:off x="-1" y="5010"/>
            <a:ext cx="9818256" cy="6888121"/>
          </a:xfrm>
          <a:prstGeom prst="rect">
            <a:avLst/>
          </a:prstGeom>
        </p:spPr>
      </p:pic>
      <p:sp>
        <p:nvSpPr>
          <p:cNvPr id="10" name="文本框 9">
            <a:extLst>
              <a:ext uri="{FF2B5EF4-FFF2-40B4-BE49-F238E27FC236}">
                <a16:creationId xmlns:a16="http://schemas.microsoft.com/office/drawing/2014/main" id="{51A30C6B-B90F-4F94-AE93-371E3F7D6315}"/>
              </a:ext>
            </a:extLst>
          </p:cNvPr>
          <p:cNvSpPr txBox="1"/>
          <p:nvPr/>
        </p:nvSpPr>
        <p:spPr>
          <a:xfrm>
            <a:off x="10307616" y="2180658"/>
            <a:ext cx="1884384" cy="2800767"/>
          </a:xfrm>
          <a:prstGeom prst="rect">
            <a:avLst/>
          </a:prstGeom>
          <a:noFill/>
        </p:spPr>
        <p:txBody>
          <a:bodyPr wrap="square">
            <a:spAutoFit/>
          </a:bodyPr>
          <a:lstStyle/>
          <a:p>
            <a:pPr algn="just"/>
            <a:r>
              <a:rPr lang="zh-CN" altLang="zh-CN" sz="8800" kern="100">
                <a:effectLst/>
                <a:latin typeface="等线" panose="02010600030101010101" pitchFamily="2" charset="-122"/>
                <a:ea typeface="思源黑体 CN Heavy" panose="020B0A00000000000000" pitchFamily="34" charset="-122"/>
                <a:cs typeface="Times New Roman" panose="02020603050405020304" pitchFamily="18" charset="0"/>
              </a:rPr>
              <a:t>谢</a:t>
            </a:r>
            <a:r>
              <a:rPr lang="en-US" altLang="zh-CN" sz="8800" kern="100">
                <a:effectLst/>
                <a:latin typeface="等线" panose="02010600030101010101" pitchFamily="2" charset="-122"/>
                <a:ea typeface="思源黑体 CN Heavy" panose="020B0A00000000000000" pitchFamily="34" charset="-122"/>
                <a:cs typeface="Times New Roman" panose="02020603050405020304" pitchFamily="18" charset="0"/>
              </a:rPr>
              <a:t> </a:t>
            </a:r>
            <a:r>
              <a:rPr lang="zh-CN" altLang="zh-CN" sz="8800" kern="100">
                <a:effectLst/>
                <a:latin typeface="等线" panose="02010600030101010101" pitchFamily="2" charset="-122"/>
                <a:ea typeface="思源黑体 CN Heavy" panose="020B0A00000000000000" pitchFamily="34" charset="-122"/>
                <a:cs typeface="Times New Roman" panose="02020603050405020304" pitchFamily="18" charset="0"/>
              </a:rPr>
              <a:t>谢</a:t>
            </a:r>
            <a:endParaRPr lang="zh-CN" altLang="zh-CN" sz="8800" kern="10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1" name="图片 10">
            <a:extLst>
              <a:ext uri="{FF2B5EF4-FFF2-40B4-BE49-F238E27FC236}">
                <a16:creationId xmlns:a16="http://schemas.microsoft.com/office/drawing/2014/main" id="{41689819-5169-4188-B2DB-0FAD53B90B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2" name="矩形 11">
            <a:extLst>
              <a:ext uri="{FF2B5EF4-FFF2-40B4-BE49-F238E27FC236}">
                <a16:creationId xmlns:a16="http://schemas.microsoft.com/office/drawing/2014/main" id="{57FC2267-0DD0-4BA1-905F-D998D886AD00}"/>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a:extLst>
              <a:ext uri="{FF2B5EF4-FFF2-40B4-BE49-F238E27FC236}">
                <a16:creationId xmlns:a16="http://schemas.microsoft.com/office/drawing/2014/main" id="{E20D03BF-FC6F-4D73-8EC7-C590F3FD102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0BAF2795-61D7-4CAB-80D7-72C92AF8FF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5" name="图片 14">
            <a:extLst>
              <a:ext uri="{FF2B5EF4-FFF2-40B4-BE49-F238E27FC236}">
                <a16:creationId xmlns:a16="http://schemas.microsoft.com/office/drawing/2014/main" id="{A8D58ECA-7D50-4551-81CF-01E25DC99508}"/>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Tree>
    <p:extLst>
      <p:ext uri="{BB962C8B-B14F-4D97-AF65-F5344CB8AC3E}">
        <p14:creationId xmlns:p14="http://schemas.microsoft.com/office/powerpoint/2010/main" val="87837712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5B0F4B3-0C72-4B04-BBA7-9EFC9E107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文本框 8">
            <a:extLst>
              <a:ext uri="{FF2B5EF4-FFF2-40B4-BE49-F238E27FC236}">
                <a16:creationId xmlns:a16="http://schemas.microsoft.com/office/drawing/2014/main" id="{D17B87DE-DBE4-41F3-BC11-4093E77363F1}"/>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01</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26" name="Picture 2" descr="查看源图像">
            <a:extLst>
              <a:ext uri="{FF2B5EF4-FFF2-40B4-BE49-F238E27FC236}">
                <a16:creationId xmlns:a16="http://schemas.microsoft.com/office/drawing/2014/main" id="{8531E985-4962-446A-8C98-FBA49A334FE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78208" y1="30000" x2="72769" y2="27077"/>
                        <a14:foregroundMark x1="80212" y1="31077" x2="78208" y2="30000"/>
                        <a14:foregroundMark x1="82048" y1="32064" x2="81507" y2="31773"/>
                        <a14:foregroundMark x1="14805" y1="26495" x2="14237" y2="26489"/>
                        <a14:foregroundMark x1="18180" y1="26529" x2="17388" y2="26521"/>
                        <a14:foregroundMark x1="72769" y1="27077" x2="71874" y2="27068"/>
                        <a14:foregroundMark x1="72769" y1="33692" x2="72210" y2="33674"/>
                        <a14:foregroundMark x1="23529" y1="34857" x2="23485" y2="35231"/>
                        <a14:foregroundMark x1="73062" y1="35671" x2="73077" y2="33692"/>
                        <a14:foregroundMark x1="72903" y1="55846" x2="72914" y2="54396"/>
                        <a14:foregroundMark x1="72798" y1="69050" x2="72806" y2="67986"/>
                        <a14:foregroundMark x1="72786" y1="70652" x2="72789" y2="70219"/>
                        <a14:backgroundMark x1="20154" y1="32615" x2="20154" y2="67077"/>
                        <a14:backgroundMark x1="20154" y1="67077" x2="23385" y2="74923"/>
                        <a14:backgroundMark x1="23385" y1="74923" x2="31846" y2="75538"/>
                        <a14:backgroundMark x1="31846" y1="75538" x2="40769" y2="74769"/>
                        <a14:backgroundMark x1="40769" y1="74769" x2="52769" y2="75385"/>
                        <a14:backgroundMark x1="52769" y1="75385" x2="70923" y2="74462"/>
                        <a14:backgroundMark x1="70923" y1="74462" x2="74462" y2="65385"/>
                        <a14:backgroundMark x1="74462" y1="65385" x2="72615" y2="34923"/>
                        <a14:backgroundMark x1="72615" y1="34923" x2="36615" y2="31231"/>
                        <a14:backgroundMark x1="36615" y1="31231" x2="18769" y2="32308"/>
                        <a14:backgroundMark x1="45231" y1="40769" x2="34923" y2="52000"/>
                        <a14:backgroundMark x1="34923" y1="52000" x2="39846" y2="63077"/>
                        <a14:backgroundMark x1="39846" y1="63077" x2="71538" y2="71846"/>
                        <a14:backgroundMark x1="71538" y1="71846" x2="74000" y2="62308"/>
                        <a14:backgroundMark x1="74000" y1="62308" x2="72769" y2="52154"/>
                        <a14:backgroundMark x1="72769" y1="52154" x2="58000" y2="44000"/>
                        <a14:backgroundMark x1="58000" y1="44000" x2="43846" y2="40769"/>
                        <a14:backgroundMark x1="64154" y1="43538" x2="56462" y2="41846"/>
                        <a14:backgroundMark x1="56462" y1="41846" x2="38154" y2="49692"/>
                        <a14:backgroundMark x1="38154" y1="49692" x2="37385" y2="59692"/>
                        <a14:backgroundMark x1="37385" y1="59692" x2="51231" y2="64615"/>
                        <a14:backgroundMark x1="51231" y1="64615" x2="59538" y2="58154"/>
                        <a14:backgroundMark x1="59538" y1="58154" x2="62462" y2="44308"/>
                        <a14:backgroundMark x1="57846" y1="47846" x2="50308" y2="51077"/>
                        <a14:backgroundMark x1="50308" y1="51077" x2="47538" y2="61846"/>
                        <a14:backgroundMark x1="47538" y1="61846" x2="47538" y2="61846"/>
                        <a14:backgroundMark x1="61077" y1="45231" x2="51538" y2="49231"/>
                        <a14:backgroundMark x1="51538" y1="49231" x2="53846" y2="50615"/>
                        <a14:backgroundMark x1="44769" y1="54154" x2="47538" y2="60923"/>
                        <a14:backgroundMark x1="49231" y1="52615" x2="49385" y2="64000"/>
                        <a14:backgroundMark x1="49385" y1="64000" x2="49846" y2="63846"/>
                        <a14:backgroundMark x1="58000" y1="50308" x2="47231" y2="60923"/>
                        <a14:backgroundMark x1="47231" y1="60923" x2="56769" y2="55846"/>
                        <a14:backgroundMark x1="56769" y1="55846" x2="58308" y2="49846"/>
                        <a14:backgroundMark x1="50615" y1="48615" x2="41538" y2="49846"/>
                        <a14:backgroundMark x1="41538" y1="49846" x2="38000" y2="60308"/>
                        <a14:backgroundMark x1="38000" y1="60308" x2="56308" y2="56615"/>
                        <a14:backgroundMark x1="56308" y1="56615" x2="57231" y2="50615"/>
                        <a14:backgroundMark x1="53385" y1="53692" x2="44000" y2="52000"/>
                        <a14:backgroundMark x1="44000" y1="52000" x2="40923" y2="59846"/>
                        <a14:backgroundMark x1="40923" y1="59846" x2="49231" y2="55231"/>
                        <a14:backgroundMark x1="49231" y1="55231" x2="49385" y2="51538"/>
                        <a14:backgroundMark x1="57385" y1="61385" x2="56000" y2="60462"/>
                        <a14:backgroundMark x1="53231" y1="62154" x2="52154" y2="61692"/>
                        <a14:backgroundMark x1="52923" y1="62000" x2="52923" y2="62000"/>
                        <a14:backgroundMark x1="52923" y1="62000" x2="52923" y2="62000"/>
                        <a14:backgroundMark x1="52923" y1="62000" x2="52923" y2="62000"/>
                        <a14:backgroundMark x1="52615" y1="61846" x2="52769" y2="61385"/>
                        <a14:backgroundMark x1="52769" y1="61385" x2="52769" y2="61385"/>
                        <a14:backgroundMark x1="52769" y1="61385" x2="52769" y2="61385"/>
                        <a14:backgroundMark x1="52769" y1="61385" x2="53231" y2="61692"/>
                        <a14:backgroundMark x1="53846" y1="62000" x2="53846" y2="62000"/>
                        <a14:backgroundMark x1="23692" y1="35231" x2="23692" y2="35231"/>
                        <a14:backgroundMark x1="23692" y1="35231" x2="23692" y2="36308"/>
                        <a14:backgroundMark x1="23692" y1="36308" x2="23692" y2="36308"/>
                        <a14:backgroundMark x1="23692" y1="35538" x2="23692" y2="35538"/>
                        <a14:backgroundMark x1="23538" y1="35538" x2="23538" y2="35538"/>
                        <a14:backgroundMark x1="23385" y1="35385" x2="23385" y2="35385"/>
                        <a14:backgroundMark x1="23385" y1="35385" x2="23385" y2="35385"/>
                        <a14:backgroundMark x1="23231" y1="35231" x2="23231" y2="35231"/>
                        <a14:backgroundMark x1="16308" y1="27077" x2="16308" y2="27077"/>
                        <a14:backgroundMark x1="14154" y1="27385" x2="14154" y2="27385"/>
                        <a14:backgroundMark x1="13385" y1="27846" x2="13385" y2="27846"/>
                        <a14:backgroundMark x1="13231" y1="27846" x2="13231" y2="27846"/>
                        <a14:backgroundMark x1="13385" y1="28462" x2="13385" y2="28462"/>
                        <a14:backgroundMark x1="15385" y1="27077" x2="15385" y2="27077"/>
                        <a14:backgroundMark x1="15385" y1="26923" x2="15385" y2="26923"/>
                        <a14:backgroundMark x1="14462" y1="27231" x2="12923" y2="28154"/>
                        <a14:backgroundMark x1="12923" y1="28769" x2="12923" y2="29385"/>
                        <a14:backgroundMark x1="13385" y1="29385" x2="13385" y2="29385"/>
                        <a14:backgroundMark x1="15846" y1="26462" x2="15846" y2="26462"/>
                        <a14:backgroundMark x1="15231" y1="26308" x2="15231" y2="26308"/>
                        <a14:backgroundMark x1="14923" y1="26308" x2="15538" y2="26308"/>
                        <a14:backgroundMark x1="17231" y1="26000" x2="17231" y2="26000"/>
                        <a14:backgroundMark x1="17385" y1="26000" x2="17385" y2="26000"/>
                        <a14:backgroundMark x1="18462" y1="26308" x2="19231" y2="27077"/>
                        <a14:backgroundMark x1="19385" y1="27231" x2="19385" y2="27231"/>
                        <a14:backgroundMark x1="19385" y1="27385" x2="19385" y2="27385"/>
                        <a14:backgroundMark x1="24308" y1="27231" x2="24308" y2="27231"/>
                        <a14:backgroundMark x1="24769" y1="27231" x2="24769" y2="27231"/>
                        <a14:backgroundMark x1="23385" y1="27385" x2="23385" y2="27385"/>
                        <a14:backgroundMark x1="20308" y1="28154" x2="39538" y2="28615"/>
                        <a14:backgroundMark x1="39538" y1="28615" x2="49231" y2="28154"/>
                        <a14:backgroundMark x1="49231" y1="28154" x2="62769" y2="28923"/>
                        <a14:backgroundMark x1="62769" y1="28923" x2="71692" y2="27385"/>
                        <a14:backgroundMark x1="71692" y1="27385" x2="19231" y2="27077"/>
                        <a14:backgroundMark x1="17231" y1="27692" x2="16462" y2="27385"/>
                        <a14:backgroundMark x1="15692" y1="26769" x2="15692" y2="26769"/>
                        <a14:backgroundMark x1="14923" y1="26769" x2="17231" y2="26769"/>
                        <a14:backgroundMark x1="18615" y1="26615" x2="18615" y2="26615"/>
                        <a14:backgroundMark x1="17231" y1="26615" x2="15385" y2="26615"/>
                        <a14:backgroundMark x1="14462" y1="26769" x2="13538" y2="27077"/>
                        <a14:backgroundMark x1="16462" y1="27077" x2="16462" y2="27077"/>
                        <a14:backgroundMark x1="14462" y1="28154" x2="13385" y2="70615"/>
                        <a14:backgroundMark x1="13385" y1="70615" x2="11538" y2="40000"/>
                        <a14:backgroundMark x1="11538" y1="40000" x2="14000" y2="30615"/>
                        <a14:backgroundMark x1="13231" y1="69538" x2="14769" y2="77385"/>
                        <a14:backgroundMark x1="14769" y1="77385" x2="12462" y2="70615"/>
                        <a14:backgroundMark x1="13538" y1="73538" x2="16769" y2="81385"/>
                        <a14:backgroundMark x1="16769" y1="81385" x2="63846" y2="82769"/>
                        <a14:backgroundMark x1="63846" y1="82769" x2="77231" y2="82615"/>
                        <a14:backgroundMark x1="77231" y1="82615" x2="68154" y2="78462"/>
                        <a14:backgroundMark x1="68154" y1="78462" x2="17231" y2="78923"/>
                        <a14:backgroundMark x1="17231" y1="78923" x2="14769" y2="77846"/>
                        <a14:backgroundMark x1="76000" y1="79846" x2="79846" y2="68154"/>
                        <a14:backgroundMark x1="79846" y1="68154" x2="77692" y2="38615"/>
                        <a14:backgroundMark x1="77692" y1="38615" x2="85077" y2="32615"/>
                        <a14:backgroundMark x1="85077" y1="32615" x2="86769" y2="44000"/>
                        <a14:backgroundMark x1="86769" y1="44000" x2="82308" y2="75385"/>
                        <a14:backgroundMark x1="82308" y1="75385" x2="76462" y2="81077"/>
                        <a14:backgroundMark x1="76462" y1="81077" x2="76462" y2="80923"/>
                        <a14:backgroundMark x1="80308" y1="35231" x2="83846" y2="33077"/>
                        <a14:backgroundMark x1="78923" y1="31077" x2="78923" y2="31077"/>
                        <a14:backgroundMark x1="79846" y1="31231" x2="79846" y2="31231"/>
                        <a14:backgroundMark x1="81538" y1="31846" x2="80154" y2="30615"/>
                        <a14:backgroundMark x1="79385" y1="30000" x2="79385" y2="30000"/>
                        <a14:backgroundMark x1="81538" y1="31692" x2="81538" y2="31692"/>
                        <a14:backgroundMark x1="81538" y1="31692" x2="81538" y2="31692"/>
                        <a14:backgroundMark x1="73077" y1="70615" x2="73538" y2="74308"/>
                        <a14:backgroundMark x1="72000" y1="66308" x2="72000" y2="65846"/>
                        <a14:backgroundMark x1="73385" y1="59846" x2="73385" y2="59846"/>
                        <a14:backgroundMark x1="72769" y1="59077" x2="72769" y2="59846"/>
                        <a14:backgroundMark x1="73231" y1="62308" x2="73385" y2="63692"/>
                        <a14:backgroundMark x1="73385" y1="64154" x2="73385" y2="64769"/>
                        <a14:backgroundMark x1="73231" y1="58000" x2="73231" y2="58000"/>
                        <a14:backgroundMark x1="72923" y1="56308" x2="72769" y2="67077"/>
                        <a14:backgroundMark x1="72615" y1="54462" x2="72615" y2="54462"/>
                        <a14:backgroundMark x1="72615" y1="55846" x2="72615" y2="56462"/>
                        <a14:backgroundMark x1="72615" y1="56462" x2="72615" y2="56462"/>
                        <a14:backgroundMark x1="16769" y1="59846" x2="15231" y2="61231"/>
                        <a14:backgroundMark x1="14000" y1="60769" x2="17077" y2="60615"/>
                        <a14:backgroundMark x1="17385" y1="60462" x2="16769" y2="60769"/>
                        <a14:backgroundMark x1="16000" y1="61538" x2="18000" y2="73692"/>
                        <a14:backgroundMark x1="18000" y1="73692" x2="16615" y2="68154"/>
                        <a14:backgroundMark x1="16615" y1="68154" x2="16154" y2="70308"/>
                        <a14:backgroundMark x1="18000" y1="67077" x2="18000" y2="66615"/>
                        <a14:backgroundMark x1="14923" y1="62769" x2="18462" y2="61846"/>
                        <a14:backgroundMark x1="16615" y1="61538" x2="17231" y2="64308"/>
                        <a14:backgroundMark x1="16615" y1="66154" x2="15692" y2="69846"/>
                        <a14:backgroundMark x1="15692" y1="70000" x2="15538" y2="73692"/>
                        <a14:backgroundMark x1="15692" y1="74769" x2="15692" y2="75538"/>
                        <a14:backgroundMark x1="16615" y1="75077" x2="17231" y2="74923"/>
                        <a14:backgroundMark x1="17846" y1="74615" x2="17692" y2="76462"/>
                        <a14:backgroundMark x1="17692" y1="76462" x2="17538" y2="73846"/>
                        <a14:backgroundMark x1="17538" y1="70615" x2="17538" y2="70000"/>
                        <a14:backgroundMark x1="17538" y1="67231" x2="17538" y2="67231"/>
                        <a14:backgroundMark x1="15538" y1="59231" x2="18000" y2="59231"/>
                        <a14:backgroundMark x1="16000" y1="59538" x2="17692" y2="60462"/>
                        <a14:backgroundMark x1="15077" y1="56000" x2="14154" y2="57692"/>
                        <a14:backgroundMark x1="16923" y1="57538" x2="15231" y2="57538"/>
                        <a14:backgroundMark x1="15538" y1="57538" x2="18462" y2="58000"/>
                        <a14:backgroundMark x1="16308" y1="57231" x2="16308" y2="57231"/>
                        <a14:backgroundMark x1="16462" y1="57231" x2="17231" y2="57385"/>
                        <a14:backgroundMark x1="15538" y1="56923" x2="16154" y2="56769"/>
                        <a14:backgroundMark x1="17538" y1="56462" x2="17538" y2="56462"/>
                        <a14:backgroundMark x1="15692" y1="56308" x2="16769" y2="56308"/>
                        <a14:backgroundMark x1="18000" y1="56308" x2="18000" y2="56308"/>
                        <a14:backgroundMark x1="16154" y1="56308" x2="16154" y2="56308"/>
                        <a14:backgroundMark x1="17077" y1="56000" x2="17077" y2="56000"/>
                        <a14:backgroundMark x1="17231" y1="56000" x2="18000" y2="56154"/>
                      </a14:backgroundRemoval>
                    </a14:imgEffect>
                  </a14:imgLayer>
                </a14:imgProps>
              </a:ext>
              <a:ext uri="{28A0092B-C50C-407E-A947-70E740481C1C}">
                <a14:useLocalDpi xmlns:a14="http://schemas.microsoft.com/office/drawing/2010/main" val="0"/>
              </a:ext>
            </a:extLst>
          </a:blip>
          <a:srcRect/>
          <a:stretch>
            <a:fillRect/>
          </a:stretch>
        </p:blipFill>
        <p:spPr bwMode="auto">
          <a:xfrm>
            <a:off x="2582317" y="-2577046"/>
            <a:ext cx="11540072" cy="11540072"/>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814B2557-09D4-4614-95AB-1F8D23CE0C8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8704" l="2188" r="90000">
                        <a14:foregroundMark x1="9792" y1="35000" x2="9792" y2="35000"/>
                        <a14:foregroundMark x1="13021" y1="42130" x2="13021" y2="42130"/>
                        <a14:foregroundMark x1="3958" y1="52407" x2="3958" y2="52407"/>
                        <a14:foregroundMark x1="3958" y1="52407" x2="3958" y2="52407"/>
                        <a14:foregroundMark x1="2188" y1="94167" x2="2188" y2="94167"/>
                        <a14:foregroundMark x1="8698" y1="90370" x2="8698" y2="90370"/>
                        <a14:foregroundMark x1="15208" y1="87778" x2="15208" y2="87778"/>
                        <a14:foregroundMark x1="22083" y1="91019" x2="22083" y2="91019"/>
                        <a14:foregroundMark x1="24583" y1="91667" x2="24583" y2="91667"/>
                        <a14:foregroundMark x1="22083" y1="90370" x2="22083" y2="90370"/>
                        <a14:foregroundMark x1="26771" y1="96759" x2="26771" y2="96759"/>
                        <a14:foregroundMark x1="29688" y1="94815" x2="29688" y2="94815"/>
                        <a14:foregroundMark x1="35833" y1="98704" x2="35833" y2="98704"/>
                        <a14:foregroundMark x1="12656" y1="33148" x2="12656" y2="33148"/>
                        <a14:foregroundMark x1="17344" y1="21574" x2="17344" y2="21574"/>
                        <a14:foregroundMark x1="19531" y1="18333" x2="19531" y2="18333"/>
                        <a14:foregroundMark x1="31823" y1="57593" x2="31823" y2="57593"/>
                        <a14:foregroundMark x1="31823" y1="55648" x2="31823" y2="55648"/>
                        <a14:foregroundMark x1="31094" y1="53056" x2="31094" y2="53056"/>
                        <a14:foregroundMark x1="30417" y1="57593" x2="30417" y2="57593"/>
                        <a14:foregroundMark x1="30052" y1="57593" x2="30052" y2="57593"/>
                        <a14:foregroundMark x1="30729" y1="56944" x2="30729" y2="56944"/>
                        <a14:foregroundMark x1="30729" y1="55648" x2="30729" y2="55648"/>
                        <a14:foregroundMark x1="30729" y1="55648" x2="30729" y2="55648"/>
                        <a14:foregroundMark x1="30729" y1="55648" x2="30729" y2="55648"/>
                        <a14:foregroundMark x1="31458" y1="53704" x2="31458" y2="53704"/>
                        <a14:foregroundMark x1="31458" y1="53704" x2="31458" y2="53704"/>
                        <a14:foregroundMark x1="28594" y1="61389" x2="28594" y2="61389"/>
                        <a14:foregroundMark x1="31823" y1="57593" x2="31823" y2="57593"/>
                        <a14:foregroundMark x1="32552" y1="56296" x2="32552" y2="56296"/>
                        <a14:backgroundMark x1="16302" y1="10556" x2="47813" y2="17315"/>
                        <a14:backgroundMark x1="47813" y1="17315" x2="69688" y2="15185"/>
                        <a14:backgroundMark x1="69688" y1="15185" x2="92188" y2="40093"/>
                        <a14:backgroundMark x1="92188" y1="40093" x2="89167" y2="75278"/>
                        <a14:backgroundMark x1="89167" y1="75278" x2="63698" y2="69815"/>
                        <a14:backgroundMark x1="63698" y1="69815" x2="59323" y2="37963"/>
                        <a14:backgroundMark x1="59323" y1="37963" x2="69115" y2="26019"/>
                        <a14:backgroundMark x1="80313" y1="42130" x2="62240" y2="65926"/>
                        <a14:backgroundMark x1="58958" y1="42778" x2="56823" y2="55648"/>
                      </a14:backgroundRemoval>
                    </a14:imgEffect>
                  </a14:imgLayer>
                </a14:imgProps>
              </a:ext>
              <a:ext uri="{28A0092B-C50C-407E-A947-70E740481C1C}">
                <a14:useLocalDpi xmlns:a14="http://schemas.microsoft.com/office/drawing/2010/main" val="0"/>
              </a:ext>
            </a:extLst>
          </a:blip>
          <a:stretch>
            <a:fillRect/>
          </a:stretch>
        </p:blipFill>
        <p:spPr>
          <a:xfrm>
            <a:off x="0" y="4582160"/>
            <a:ext cx="4045938" cy="2275840"/>
          </a:xfrm>
          <a:prstGeom prst="rect">
            <a:avLst/>
          </a:prstGeom>
        </p:spPr>
      </p:pic>
      <p:sp>
        <p:nvSpPr>
          <p:cNvPr id="18" name="任意多边形: 形状 17">
            <a:extLst>
              <a:ext uri="{FF2B5EF4-FFF2-40B4-BE49-F238E27FC236}">
                <a16:creationId xmlns:a16="http://schemas.microsoft.com/office/drawing/2014/main" id="{326FA041-F92E-4F79-A617-BD47B6241F1D}"/>
              </a:ext>
            </a:extLst>
          </p:cNvPr>
          <p:cNvSpPr/>
          <p:nvPr/>
        </p:nvSpPr>
        <p:spPr>
          <a:xfrm>
            <a:off x="1446666" y="5044079"/>
            <a:ext cx="3251200" cy="1168529"/>
          </a:xfrm>
          <a:custGeom>
            <a:avLst/>
            <a:gdLst>
              <a:gd name="connsiteX0" fmla="*/ 0 w 3251200"/>
              <a:gd name="connsiteY0" fmla="*/ 944880 h 1168529"/>
              <a:gd name="connsiteX1" fmla="*/ 1300480 w 3251200"/>
              <a:gd name="connsiteY1" fmla="*/ 690880 h 1168529"/>
              <a:gd name="connsiteX2" fmla="*/ 782320 w 3251200"/>
              <a:gd name="connsiteY2" fmla="*/ 152400 h 1168529"/>
              <a:gd name="connsiteX3" fmla="*/ 1046480 w 3251200"/>
              <a:gd name="connsiteY3" fmla="*/ 1168400 h 1168529"/>
              <a:gd name="connsiteX4" fmla="*/ 2509520 w 3251200"/>
              <a:gd name="connsiteY4" fmla="*/ 223520 h 1168529"/>
              <a:gd name="connsiteX5" fmla="*/ 2976880 w 3251200"/>
              <a:gd name="connsiteY5" fmla="*/ 264160 h 1168529"/>
              <a:gd name="connsiteX6" fmla="*/ 3251200 w 3251200"/>
              <a:gd name="connsiteY6" fmla="*/ 0 h 116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1200" h="1168529">
                <a:moveTo>
                  <a:pt x="0" y="944880"/>
                </a:moveTo>
                <a:cubicBezTo>
                  <a:pt x="585046" y="883920"/>
                  <a:pt x="1170093" y="822960"/>
                  <a:pt x="1300480" y="690880"/>
                </a:cubicBezTo>
                <a:cubicBezTo>
                  <a:pt x="1430867" y="558800"/>
                  <a:pt x="824653" y="72813"/>
                  <a:pt x="782320" y="152400"/>
                </a:cubicBezTo>
                <a:cubicBezTo>
                  <a:pt x="739987" y="231987"/>
                  <a:pt x="758613" y="1156547"/>
                  <a:pt x="1046480" y="1168400"/>
                </a:cubicBezTo>
                <a:cubicBezTo>
                  <a:pt x="1334347" y="1180253"/>
                  <a:pt x="2187787" y="374227"/>
                  <a:pt x="2509520" y="223520"/>
                </a:cubicBezTo>
                <a:cubicBezTo>
                  <a:pt x="2831253" y="72813"/>
                  <a:pt x="2853267" y="301413"/>
                  <a:pt x="2976880" y="264160"/>
                </a:cubicBezTo>
                <a:cubicBezTo>
                  <a:pt x="3100493" y="226907"/>
                  <a:pt x="3164840" y="79587"/>
                  <a:pt x="3251200"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sp>
        <p:nvSpPr>
          <p:cNvPr id="19" name="文本框 18">
            <a:extLst>
              <a:ext uri="{FF2B5EF4-FFF2-40B4-BE49-F238E27FC236}">
                <a16:creationId xmlns:a16="http://schemas.microsoft.com/office/drawing/2014/main" id="{9F40BBD3-7147-4A6F-9F31-1233D03767D8}"/>
              </a:ext>
            </a:extLst>
          </p:cNvPr>
          <p:cNvSpPr txBox="1"/>
          <p:nvPr/>
        </p:nvSpPr>
        <p:spPr>
          <a:xfrm>
            <a:off x="1811112" y="1736955"/>
            <a:ext cx="2424958"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研究意义</a:t>
            </a:r>
          </a:p>
        </p:txBody>
      </p:sp>
      <p:pic>
        <p:nvPicPr>
          <p:cNvPr id="23" name="图片 22">
            <a:extLst>
              <a:ext uri="{FF2B5EF4-FFF2-40B4-BE49-F238E27FC236}">
                <a16:creationId xmlns:a16="http://schemas.microsoft.com/office/drawing/2014/main" id="{BC71549D-938D-4CB0-AE81-B25E7BECBF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24" name="矩形 23">
            <a:extLst>
              <a:ext uri="{FF2B5EF4-FFF2-40B4-BE49-F238E27FC236}">
                <a16:creationId xmlns:a16="http://schemas.microsoft.com/office/drawing/2014/main" id="{4D9D0D62-89D1-4CBF-9C2A-EFAEE2F7E2FE}"/>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a:extLst>
              <a:ext uri="{FF2B5EF4-FFF2-40B4-BE49-F238E27FC236}">
                <a16:creationId xmlns:a16="http://schemas.microsoft.com/office/drawing/2014/main" id="{2BEAB8CA-2040-4A9F-BA63-DCD63052DC0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A6D00694-A93A-4B90-A90C-34D8E8940E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4" name="图片 13">
            <a:extLst>
              <a:ext uri="{FF2B5EF4-FFF2-40B4-BE49-F238E27FC236}">
                <a16:creationId xmlns:a16="http://schemas.microsoft.com/office/drawing/2014/main" id="{75604056-3B3D-47F2-8F0C-E8DF2FD541DA}"/>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3" name="文本框 2">
            <a:extLst>
              <a:ext uri="{FF2B5EF4-FFF2-40B4-BE49-F238E27FC236}">
                <a16:creationId xmlns:a16="http://schemas.microsoft.com/office/drawing/2014/main" id="{04E2754A-1D10-A1F3-3981-2DBBE08A1C8C}"/>
              </a:ext>
            </a:extLst>
          </p:cNvPr>
          <p:cNvSpPr txBox="1"/>
          <p:nvPr/>
        </p:nvSpPr>
        <p:spPr>
          <a:xfrm>
            <a:off x="4933950" y="1266825"/>
            <a:ext cx="6022975" cy="369332"/>
          </a:xfrm>
          <a:prstGeom prst="rect">
            <a:avLst/>
          </a:prstGeom>
          <a:noFill/>
        </p:spPr>
        <p:txBody>
          <a:bodyPr wrap="square" rtlCol="0">
            <a:spAutoFit/>
          </a:bodyPr>
          <a:lstStyle/>
          <a:p>
            <a:r>
              <a:rPr lang="zh-CN" altLang="en-US">
                <a:latin typeface="宋体" panose="02010600030101010101" pitchFamily="2" charset="-122"/>
                <a:ea typeface="宋体" panose="02010600030101010101" pitchFamily="2" charset="-122"/>
              </a:rPr>
              <a:t>在电力电路巡检中，无人机的视觉定位存在以下</a:t>
            </a:r>
            <a:r>
              <a:rPr lang="en-US" altLang="zh-CN">
                <a:latin typeface="宋体" panose="02010600030101010101" pitchFamily="2" charset="-122"/>
                <a:ea typeface="宋体" panose="02010600030101010101" pitchFamily="2" charset="-122"/>
              </a:rPr>
              <a:t>2</a:t>
            </a:r>
            <a:r>
              <a:rPr lang="zh-CN" altLang="en-US">
                <a:latin typeface="宋体" panose="02010600030101010101" pitchFamily="2" charset="-122"/>
                <a:ea typeface="宋体" panose="02010600030101010101" pitchFamily="2" charset="-122"/>
              </a:rPr>
              <a:t>个难点：</a:t>
            </a:r>
            <a:endParaRPr lang="en-US" altLang="zh-CN">
              <a:latin typeface="宋体" panose="02010600030101010101" pitchFamily="2" charset="-122"/>
              <a:ea typeface="宋体" panose="02010600030101010101" pitchFamily="2" charset="-122"/>
            </a:endParaRPr>
          </a:p>
        </p:txBody>
      </p:sp>
      <p:sp>
        <p:nvSpPr>
          <p:cNvPr id="8" name="文本框 7">
            <a:extLst>
              <a:ext uri="{FF2B5EF4-FFF2-40B4-BE49-F238E27FC236}">
                <a16:creationId xmlns:a16="http://schemas.microsoft.com/office/drawing/2014/main" id="{AB7C6AF9-6448-7758-FA3B-A1352C65940D}"/>
              </a:ext>
            </a:extLst>
          </p:cNvPr>
          <p:cNvSpPr txBox="1"/>
          <p:nvPr/>
        </p:nvSpPr>
        <p:spPr>
          <a:xfrm>
            <a:off x="4933950" y="2132937"/>
            <a:ext cx="6115050" cy="646331"/>
          </a:xfrm>
          <a:prstGeom prst="rect">
            <a:avLst/>
          </a:prstGeom>
          <a:noFill/>
        </p:spPr>
        <p:txBody>
          <a:bodyPr wrap="square" rtlCol="0">
            <a:spAutoFit/>
          </a:bodyPr>
          <a:lstStyle/>
          <a:p>
            <a:r>
              <a:rPr lang="en-US" altLang="zh-CN"/>
              <a:t>1</a:t>
            </a:r>
            <a:r>
              <a:rPr lang="zh-CN" altLang="en-US"/>
              <a:t>、</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由于户外场地开阔，可供相机识别的物体较少，相机识别精度较低，从而导致无人机自身</a:t>
            </a:r>
            <a:r>
              <a:rPr lang="zh-CN" altLang="zh-CN" sz="18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定位精度</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较差。</a:t>
            </a:r>
            <a:endParaRPr lang="zh-CN" altLang="en-US"/>
          </a:p>
        </p:txBody>
      </p:sp>
      <p:sp>
        <p:nvSpPr>
          <p:cNvPr id="11" name="文本框 10">
            <a:extLst>
              <a:ext uri="{FF2B5EF4-FFF2-40B4-BE49-F238E27FC236}">
                <a16:creationId xmlns:a16="http://schemas.microsoft.com/office/drawing/2014/main" id="{24A8D928-3AB1-B598-4DD2-023F0F44E342}"/>
              </a:ext>
            </a:extLst>
          </p:cNvPr>
          <p:cNvSpPr txBox="1"/>
          <p:nvPr/>
        </p:nvSpPr>
        <p:spPr>
          <a:xfrm>
            <a:off x="4933950" y="3345046"/>
            <a:ext cx="6115050" cy="646331"/>
          </a:xfrm>
          <a:prstGeom prst="rect">
            <a:avLst/>
          </a:prstGeom>
          <a:noFill/>
        </p:spPr>
        <p:txBody>
          <a:bodyPr wrap="square" rtlCol="0">
            <a:spAutoFit/>
          </a:bodyPr>
          <a:lstStyle/>
          <a:p>
            <a:r>
              <a:rPr lang="en-US" altLang="zh-CN"/>
              <a:t>2</a:t>
            </a:r>
            <a:r>
              <a:rPr lang="zh-CN" altLang="en-US"/>
              <a:t>、</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无人机在运动过程中速度较快，只靠相机定位会由于位置变化过快而导致无人机自身</a:t>
            </a:r>
            <a:r>
              <a:rPr lang="zh-CN" altLang="zh-CN" sz="18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定位准确度</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下降。</a:t>
            </a:r>
            <a:endParaRPr lang="zh-CN" altLang="en-US"/>
          </a:p>
        </p:txBody>
      </p:sp>
      <p:sp>
        <p:nvSpPr>
          <p:cNvPr id="15" name="文本框 14">
            <a:extLst>
              <a:ext uri="{FF2B5EF4-FFF2-40B4-BE49-F238E27FC236}">
                <a16:creationId xmlns:a16="http://schemas.microsoft.com/office/drawing/2014/main" id="{132BEF2C-333D-664A-4E14-2FE578D7EB03}"/>
              </a:ext>
            </a:extLst>
          </p:cNvPr>
          <p:cNvSpPr txBox="1"/>
          <p:nvPr/>
        </p:nvSpPr>
        <p:spPr>
          <a:xfrm>
            <a:off x="4873512" y="4476602"/>
            <a:ext cx="6175488" cy="1200329"/>
          </a:xfrm>
          <a:prstGeom prst="rect">
            <a:avLst/>
          </a:prstGeom>
          <a:noFill/>
        </p:spPr>
        <p:txBody>
          <a:bodyPr wrap="square" rtlCol="0">
            <a:spAutoFit/>
          </a:bodyPr>
          <a:lstStyle/>
          <a:p>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经文献调研，现有方法尚不足以解决上述问题。针对这些问题，本文将双目视觉里程计和</a:t>
            </a:r>
            <a:r>
              <a:rPr lang="en-US" altLang="zh-CN" sz="1800">
                <a:effectLst/>
                <a:latin typeface="Times New Roman" panose="02020603050405020304" pitchFamily="18" charset="0"/>
                <a:ea typeface="宋体" panose="02010600030101010101" pitchFamily="2" charset="-122"/>
              </a:rPr>
              <a:t>GPS</a:t>
            </a:r>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数据进行融合，利用</a:t>
            </a:r>
            <a:r>
              <a:rPr lang="en-US" altLang="zh-CN" sz="1800">
                <a:effectLst/>
                <a:latin typeface="Times New Roman" panose="02020603050405020304" pitchFamily="18" charset="0"/>
                <a:ea typeface="宋体" panose="02010600030101010101" pitchFamily="2" charset="-122"/>
              </a:rPr>
              <a:t>GPS</a:t>
            </a:r>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在开阔场景下的稳定性提升无人机在开阔场景下自身定位的</a:t>
            </a:r>
            <a:r>
              <a:rPr lang="zh-CN" altLang="zh-CN" sz="18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精准性和鲁棒性</a:t>
            </a:r>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，满足无人机户外电力巡检的自主作业需求。</a:t>
            </a:r>
            <a:endParaRPr lang="zh-CN" altLang="en-US"/>
          </a:p>
        </p:txBody>
      </p:sp>
    </p:spTree>
    <p:extLst>
      <p:ext uri="{BB962C8B-B14F-4D97-AF65-F5344CB8AC3E}">
        <p14:creationId xmlns:p14="http://schemas.microsoft.com/office/powerpoint/2010/main" val="115516995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D0A88F4-8F35-4CB9-8536-A280179760F9}"/>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12803"/>
            <a:ext cx="12192000" cy="6858000"/>
          </a:xfrm>
          <a:prstGeom prst="rect">
            <a:avLst/>
          </a:prstGeom>
        </p:spPr>
      </p:pic>
      <p:sp>
        <p:nvSpPr>
          <p:cNvPr id="9" name="文本框 8">
            <a:extLst>
              <a:ext uri="{FF2B5EF4-FFF2-40B4-BE49-F238E27FC236}">
                <a16:creationId xmlns:a16="http://schemas.microsoft.com/office/drawing/2014/main" id="{73A48977-4286-4187-AB52-E17CDFFB5E13}"/>
              </a:ext>
            </a:extLst>
          </p:cNvPr>
          <p:cNvSpPr txBox="1"/>
          <p:nvPr/>
        </p:nvSpPr>
        <p:spPr>
          <a:xfrm>
            <a:off x="5701684" y="529818"/>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4222DF4C-716A-48B3-ABBD-C9E57E33A474}"/>
              </a:ext>
            </a:extLst>
          </p:cNvPr>
          <p:cNvSpPr txBox="1"/>
          <p:nvPr/>
        </p:nvSpPr>
        <p:spPr>
          <a:xfrm>
            <a:off x="6878234" y="499489"/>
            <a:ext cx="2063956"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国内外研究现状</a:t>
            </a:r>
          </a:p>
        </p:txBody>
      </p:sp>
      <p:sp>
        <p:nvSpPr>
          <p:cNvPr id="56" name="六边形 42">
            <a:extLst>
              <a:ext uri="{FF2B5EF4-FFF2-40B4-BE49-F238E27FC236}">
                <a16:creationId xmlns:a16="http://schemas.microsoft.com/office/drawing/2014/main" id="{E61DDECE-E9D8-43C5-8280-0892AE1A70D9}"/>
              </a:ext>
            </a:extLst>
          </p:cNvPr>
          <p:cNvSpPr>
            <a:spLocks noChangeArrowheads="1"/>
          </p:cNvSpPr>
          <p:nvPr/>
        </p:nvSpPr>
        <p:spPr bwMode="auto">
          <a:xfrm>
            <a:off x="471675" y="3445826"/>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3" name="TextBox 1">
            <a:extLst>
              <a:ext uri="{FF2B5EF4-FFF2-40B4-BE49-F238E27FC236}">
                <a16:creationId xmlns:a16="http://schemas.microsoft.com/office/drawing/2014/main" id="{9DCA4B89-099F-4CF4-9094-0AF368E36A9A}"/>
              </a:ext>
            </a:extLst>
          </p:cNvPr>
          <p:cNvSpPr>
            <a:spLocks noChangeArrowheads="1"/>
          </p:cNvSpPr>
          <p:nvPr/>
        </p:nvSpPr>
        <p:spPr bwMode="auto">
          <a:xfrm>
            <a:off x="983749" y="5090633"/>
            <a:ext cx="1654723" cy="666593"/>
          </a:xfrm>
          <a:prstGeom prst="rect">
            <a:avLst/>
          </a:prstGeom>
          <a:noFill/>
          <a:ln w="9525" cmpd="sng">
            <a:noFill/>
            <a:miter lim="800000"/>
          </a:ln>
        </p:spPr>
        <p:txBody>
          <a:bodyPr>
            <a:spAutoFit/>
          </a:bodyPr>
          <a:lstStyle/>
          <a:p>
            <a:pPr algn="ct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基于街景图像的无人机定位</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88" name="组合 56">
            <a:extLst>
              <a:ext uri="{FF2B5EF4-FFF2-40B4-BE49-F238E27FC236}">
                <a16:creationId xmlns:a16="http://schemas.microsoft.com/office/drawing/2014/main" id="{7EADBE42-44E3-4DD6-B241-E7867B7B5E75}"/>
              </a:ext>
            </a:extLst>
          </p:cNvPr>
          <p:cNvGrpSpPr/>
          <p:nvPr/>
        </p:nvGrpSpPr>
        <p:grpSpPr>
          <a:xfrm>
            <a:off x="1309552" y="3672292"/>
            <a:ext cx="1047434" cy="1284817"/>
            <a:chOff x="2105026" y="2144713"/>
            <a:chExt cx="941388" cy="1106488"/>
          </a:xfrm>
        </p:grpSpPr>
        <p:sp>
          <p:nvSpPr>
            <p:cNvPr id="89" name="Freeform 167">
              <a:extLst>
                <a:ext uri="{FF2B5EF4-FFF2-40B4-BE49-F238E27FC236}">
                  <a16:creationId xmlns:a16="http://schemas.microsoft.com/office/drawing/2014/main" id="{A6D186CF-2AF6-4594-B74D-5D5B2ABDCA54}"/>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0" name="Freeform 168">
              <a:extLst>
                <a:ext uri="{FF2B5EF4-FFF2-40B4-BE49-F238E27FC236}">
                  <a16:creationId xmlns:a16="http://schemas.microsoft.com/office/drawing/2014/main" id="{E1A9EF17-E461-43BB-AC87-956EEEDF1AC6}"/>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1" name="Freeform 170">
              <a:extLst>
                <a:ext uri="{FF2B5EF4-FFF2-40B4-BE49-F238E27FC236}">
                  <a16:creationId xmlns:a16="http://schemas.microsoft.com/office/drawing/2014/main" id="{45F317D5-5100-4F59-BFDE-3DFB3A9C7293}"/>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pic>
        <p:nvPicPr>
          <p:cNvPr id="104" name="图片 103">
            <a:extLst>
              <a:ext uri="{FF2B5EF4-FFF2-40B4-BE49-F238E27FC236}">
                <a16:creationId xmlns:a16="http://schemas.microsoft.com/office/drawing/2014/main" id="{FA19413B-C696-4AAA-BE3E-097FB0F04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05" name="矩形 104">
            <a:extLst>
              <a:ext uri="{FF2B5EF4-FFF2-40B4-BE49-F238E27FC236}">
                <a16:creationId xmlns:a16="http://schemas.microsoft.com/office/drawing/2014/main" id="{3181AE9E-9F26-4C97-B9EF-EB1A68660219}"/>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a:extLst>
              <a:ext uri="{FF2B5EF4-FFF2-40B4-BE49-F238E27FC236}">
                <a16:creationId xmlns:a16="http://schemas.microsoft.com/office/drawing/2014/main" id="{F2FB724A-A912-4723-A8B5-FAE08FF23B9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a:extLst>
              <a:ext uri="{FF2B5EF4-FFF2-40B4-BE49-F238E27FC236}">
                <a16:creationId xmlns:a16="http://schemas.microsoft.com/office/drawing/2014/main" id="{F0B8A983-7391-4B17-A9CB-AB7195526A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01" name="图片 100">
            <a:extLst>
              <a:ext uri="{FF2B5EF4-FFF2-40B4-BE49-F238E27FC236}">
                <a16:creationId xmlns:a16="http://schemas.microsoft.com/office/drawing/2014/main" id="{BBDD45E0-00C7-4406-B930-0937F3B28200}"/>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FC8B68AC-2DB9-43C1-DD4A-BF2D9FCD8AF8}"/>
              </a:ext>
            </a:extLst>
          </p:cNvPr>
          <p:cNvSpPr txBox="1"/>
          <p:nvPr/>
        </p:nvSpPr>
        <p:spPr>
          <a:xfrm>
            <a:off x="592480" y="1741809"/>
            <a:ext cx="2437263"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国内研究现状</a:t>
            </a:r>
          </a:p>
        </p:txBody>
      </p:sp>
      <p:sp>
        <p:nvSpPr>
          <p:cNvPr id="6" name="文本框 5">
            <a:extLst>
              <a:ext uri="{FF2B5EF4-FFF2-40B4-BE49-F238E27FC236}">
                <a16:creationId xmlns:a16="http://schemas.microsoft.com/office/drawing/2014/main" id="{DF623F49-7AE4-E673-C045-94F091906CD8}"/>
              </a:ext>
            </a:extLst>
          </p:cNvPr>
          <p:cNvSpPr txBox="1"/>
          <p:nvPr/>
        </p:nvSpPr>
        <p:spPr>
          <a:xfrm>
            <a:off x="3191843" y="1915001"/>
            <a:ext cx="4942648" cy="4930196"/>
          </a:xfrm>
          <a:prstGeom prst="rect">
            <a:avLst/>
          </a:prstGeom>
          <a:noFill/>
        </p:spPr>
        <p:txBody>
          <a:bodyPr wrap="square">
            <a:spAutoFit/>
          </a:bodyPr>
          <a:lstStyle/>
          <a:p>
            <a:pPr indent="304800" algn="just">
              <a:lnSpc>
                <a:spcPct val="125000"/>
              </a:lnSpc>
              <a:spcBef>
                <a:spcPts val="125"/>
              </a:spcBef>
              <a:spcAft>
                <a:spcPts val="125"/>
              </a:spcAft>
            </a:pPr>
            <a:r>
              <a:rPr lang="zh-CN" altLang="zh-CN" sz="1800" kern="100">
                <a:effectLst/>
                <a:latin typeface="Times New Roman" panose="02020603050405020304" pitchFamily="18" charset="0"/>
                <a:ea typeface="宋体" panose="02010600030101010101" pitchFamily="2" charset="-122"/>
              </a:rPr>
              <a:t>清华大学石宗英等人提出了一种基于街景图像的无人机视觉定位的方法。利用</a:t>
            </a:r>
            <a:r>
              <a:rPr lang="en-US" altLang="zh-CN" sz="1800" kern="100">
                <a:effectLst/>
                <a:latin typeface="Times New Roman" panose="02020603050405020304" pitchFamily="18" charset="0"/>
                <a:ea typeface="宋体" panose="02010600030101010101" pitchFamily="2" charset="-122"/>
              </a:rPr>
              <a:t>Google</a:t>
            </a:r>
            <a:r>
              <a:rPr lang="zh-CN" altLang="zh-CN" sz="1800" kern="100">
                <a:effectLst/>
                <a:latin typeface="Times New Roman" panose="02020603050405020304" pitchFamily="18" charset="0"/>
                <a:ea typeface="宋体" panose="02010600030101010101" pitchFamily="2" charset="-122"/>
              </a:rPr>
              <a:t>街景图像作为先验信息，得出全球定位无人机（</a:t>
            </a:r>
            <a:r>
              <a:rPr lang="en-US" altLang="zh-CN" sz="1800" kern="100">
                <a:effectLst/>
                <a:latin typeface="Times New Roman" panose="02020603050405020304" pitchFamily="18" charset="0"/>
                <a:ea typeface="宋体" panose="02010600030101010101" pitchFamily="2" charset="-122"/>
              </a:rPr>
              <a:t>UAV</a:t>
            </a:r>
            <a:r>
              <a:rPr lang="zh-CN" altLang="zh-CN" sz="1800" kern="100">
                <a:effectLst/>
                <a:latin typeface="Times New Roman" panose="02020603050405020304" pitchFamily="18" charset="0"/>
                <a:ea typeface="宋体" panose="02010600030101010101" pitchFamily="2" charset="-122"/>
              </a:rPr>
              <a:t>）在城市场景中的位置。该方法仅使用单目相机和视觉里程计估计，并包括两个步骤：地点识别和度量定位。地点识别算法通过将航空图像与数据库中的地理标记图像进行匹配来确定</a:t>
            </a:r>
            <a:r>
              <a:rPr lang="en-US" altLang="zh-CN" sz="1800" kern="100">
                <a:effectLst/>
                <a:latin typeface="Times New Roman" panose="02020603050405020304" pitchFamily="18" charset="0"/>
                <a:ea typeface="宋体" panose="02010600030101010101" pitchFamily="2" charset="-122"/>
              </a:rPr>
              <a:t>UAV</a:t>
            </a:r>
            <a:r>
              <a:rPr lang="zh-CN" altLang="zh-CN" sz="1800" kern="100">
                <a:effectLst/>
                <a:latin typeface="Times New Roman" panose="02020603050405020304" pitchFamily="18" charset="0"/>
                <a:ea typeface="宋体" panose="02010600030101010101" pitchFamily="2" charset="-122"/>
              </a:rPr>
              <a:t>的位置。度量定位方法通过跟踪图像序列中的特征、绝对尺度估计和轨迹优化来实现</a:t>
            </a:r>
            <a:r>
              <a:rPr lang="en-US" altLang="zh-CN" sz="1800" kern="100">
                <a:effectLst/>
                <a:latin typeface="Times New Roman" panose="02020603050405020304" pitchFamily="18" charset="0"/>
                <a:ea typeface="宋体" panose="02010600030101010101" pitchFamily="2" charset="-122"/>
              </a:rPr>
              <a:t>UAV</a:t>
            </a:r>
            <a:r>
              <a:rPr lang="zh-CN" altLang="zh-CN" sz="1800" kern="100">
                <a:effectLst/>
                <a:latin typeface="Times New Roman" panose="02020603050405020304" pitchFamily="18" charset="0"/>
                <a:ea typeface="宋体" panose="02010600030101010101" pitchFamily="2" charset="-122"/>
              </a:rPr>
              <a:t>的精确定位。该方法可以纠正视觉里程计的尺度漂移，并将</a:t>
            </a:r>
            <a:r>
              <a:rPr lang="en-US" altLang="zh-CN" sz="1800" kern="100">
                <a:effectLst/>
                <a:latin typeface="Times New Roman" panose="02020603050405020304" pitchFamily="18" charset="0"/>
                <a:ea typeface="宋体" panose="02010600030101010101" pitchFamily="2" charset="-122"/>
              </a:rPr>
              <a:t>UAV</a:t>
            </a:r>
            <a:r>
              <a:rPr lang="zh-CN" altLang="zh-CN" sz="1800" kern="100">
                <a:effectLst/>
                <a:latin typeface="Times New Roman" panose="02020603050405020304" pitchFamily="18" charset="0"/>
                <a:ea typeface="宋体" panose="02010600030101010101" pitchFamily="2" charset="-122"/>
              </a:rPr>
              <a:t>的姿态估计在真实世界坐标系中进行。</a:t>
            </a:r>
            <a:endParaRPr lang="en-US" altLang="zh-CN" sz="1800" kern="100">
              <a:effectLst/>
              <a:latin typeface="Times New Roman" panose="02020603050405020304" pitchFamily="18" charset="0"/>
              <a:ea typeface="宋体" panose="02010600030101010101" pitchFamily="2" charset="-122"/>
            </a:endParaRPr>
          </a:p>
          <a:p>
            <a:pPr indent="304800" algn="just">
              <a:lnSpc>
                <a:spcPct val="125000"/>
              </a:lnSpc>
              <a:spcBef>
                <a:spcPts val="125"/>
              </a:spcBef>
              <a:spcAft>
                <a:spcPts val="125"/>
              </a:spcAft>
            </a:pPr>
            <a:r>
              <a:rPr lang="zh-CN" altLang="en-US" sz="1800" kern="100">
                <a:effectLst/>
                <a:latin typeface="Times New Roman" panose="02020603050405020304" pitchFamily="18" charset="0"/>
                <a:ea typeface="宋体" panose="02010600030101010101" pitchFamily="2" charset="-122"/>
              </a:rPr>
              <a:t>缺点：缺乏</a:t>
            </a:r>
            <a:r>
              <a:rPr lang="en-US" altLang="zh-CN" sz="1800" kern="100">
                <a:effectLst/>
                <a:latin typeface="Times New Roman" panose="02020603050405020304" pitchFamily="18" charset="0"/>
                <a:ea typeface="宋体" panose="02010600030101010101" pitchFamily="2" charset="-122"/>
              </a:rPr>
              <a:t>GPS</a:t>
            </a:r>
            <a:r>
              <a:rPr lang="zh-CN" altLang="en-US" sz="1800" kern="100">
                <a:effectLst/>
                <a:latin typeface="Times New Roman" panose="02020603050405020304" pitchFamily="18" charset="0"/>
                <a:ea typeface="宋体" panose="02010600030101010101" pitchFamily="2" charset="-122"/>
              </a:rPr>
              <a:t>数据，在特征点较少的情况下会有尺度漂移等问题。</a:t>
            </a:r>
            <a:endParaRPr lang="zh-CN" altLang="zh-CN" sz="1800" kern="100">
              <a:effectLst/>
              <a:latin typeface="Times New Roman" panose="02020603050405020304" pitchFamily="18" charset="0"/>
              <a:ea typeface="宋体" panose="02010600030101010101" pitchFamily="2" charset="-122"/>
            </a:endParaRPr>
          </a:p>
        </p:txBody>
      </p:sp>
      <p:pic>
        <p:nvPicPr>
          <p:cNvPr id="7" name="图片 6">
            <a:extLst>
              <a:ext uri="{FF2B5EF4-FFF2-40B4-BE49-F238E27FC236}">
                <a16:creationId xmlns:a16="http://schemas.microsoft.com/office/drawing/2014/main" id="{64F1F4E7-83DD-E6F5-A83B-69DF72C50028}"/>
              </a:ext>
            </a:extLst>
          </p:cNvPr>
          <p:cNvPicPr>
            <a:picLocks noChangeAspect="1"/>
          </p:cNvPicPr>
          <p:nvPr/>
        </p:nvPicPr>
        <p:blipFill>
          <a:blip r:embed="rId7"/>
          <a:stretch>
            <a:fillRect/>
          </a:stretch>
        </p:blipFill>
        <p:spPr>
          <a:xfrm>
            <a:off x="8255296" y="2640299"/>
            <a:ext cx="3774603" cy="3915446"/>
          </a:xfrm>
          <a:prstGeom prst="rect">
            <a:avLst/>
          </a:prstGeom>
        </p:spPr>
      </p:pic>
      <p:sp>
        <p:nvSpPr>
          <p:cNvPr id="8" name="文本框 7">
            <a:extLst>
              <a:ext uri="{FF2B5EF4-FFF2-40B4-BE49-F238E27FC236}">
                <a16:creationId xmlns:a16="http://schemas.microsoft.com/office/drawing/2014/main" id="{6C2AADE9-9E94-65E0-6551-2C8492C27787}"/>
              </a:ext>
            </a:extLst>
          </p:cNvPr>
          <p:cNvSpPr txBox="1"/>
          <p:nvPr/>
        </p:nvSpPr>
        <p:spPr>
          <a:xfrm>
            <a:off x="9498856" y="1036387"/>
            <a:ext cx="1333500" cy="646331"/>
          </a:xfrm>
          <a:prstGeom prst="rect">
            <a:avLst/>
          </a:prstGeom>
          <a:noFill/>
        </p:spPr>
        <p:txBody>
          <a:bodyPr wrap="square" rtlCol="0">
            <a:spAutoFit/>
          </a:bodyPr>
          <a:lstStyle/>
          <a:p>
            <a:r>
              <a:rPr lang="zh-CN" altLang="en-US">
                <a:latin typeface="宋体" panose="02010600030101010101" pitchFamily="2" charset="-122"/>
                <a:ea typeface="宋体" panose="02010600030101010101" pitchFamily="2" charset="-122"/>
              </a:rPr>
              <a:t>效果对比图</a:t>
            </a:r>
            <a:endParaRPr lang="en-US" altLang="zh-CN">
              <a:latin typeface="宋体" panose="02010600030101010101" pitchFamily="2" charset="-122"/>
              <a:ea typeface="宋体" panose="02010600030101010101" pitchFamily="2" charset="-122"/>
            </a:endParaRPr>
          </a:p>
          <a:p>
            <a:endParaRPr lang="en-US" altLang="zh-CN">
              <a:latin typeface="宋体" panose="02010600030101010101" pitchFamily="2" charset="-122"/>
              <a:ea typeface="宋体" panose="02010600030101010101" pitchFamily="2" charset="-122"/>
            </a:endParaRPr>
          </a:p>
        </p:txBody>
      </p:sp>
      <p:pic>
        <p:nvPicPr>
          <p:cNvPr id="11" name="图片 10">
            <a:extLst>
              <a:ext uri="{FF2B5EF4-FFF2-40B4-BE49-F238E27FC236}">
                <a16:creationId xmlns:a16="http://schemas.microsoft.com/office/drawing/2014/main" id="{ABFF61BF-928A-C611-8082-215AFE69E0C0}"/>
              </a:ext>
            </a:extLst>
          </p:cNvPr>
          <p:cNvPicPr>
            <a:picLocks noChangeAspect="1"/>
          </p:cNvPicPr>
          <p:nvPr/>
        </p:nvPicPr>
        <p:blipFill>
          <a:blip r:embed="rId8"/>
          <a:stretch>
            <a:fillRect/>
          </a:stretch>
        </p:blipFill>
        <p:spPr>
          <a:xfrm>
            <a:off x="8390516" y="1489593"/>
            <a:ext cx="3497883" cy="1074513"/>
          </a:xfrm>
          <a:prstGeom prst="rect">
            <a:avLst/>
          </a:prstGeom>
        </p:spPr>
      </p:pic>
    </p:spTree>
    <p:extLst>
      <p:ext uri="{BB962C8B-B14F-4D97-AF65-F5344CB8AC3E}">
        <p14:creationId xmlns:p14="http://schemas.microsoft.com/office/powerpoint/2010/main" val="2494497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slide(fromBottom)">
                                      <p:cBhvr>
                                        <p:cTn id="13" dur="500"/>
                                        <p:tgtEl>
                                          <p:spTgt spid="88"/>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slide(fromTop)">
                                      <p:cBhvr>
                                        <p:cTn id="17" dur="500"/>
                                        <p:tgtEl>
                                          <p:spTgt spid="73"/>
                                        </p:tgtEl>
                                      </p:cBhvr>
                                    </p:animEffect>
                                  </p:childTnLst>
                                </p:cTn>
                              </p:par>
                              <p:par>
                                <p:cTn id="18" presetID="14" presetClass="entr" presetSubtype="10" fill="hold" nodeType="with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randombar(horizontal)">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6">
                                            <p:txEl>
                                              <p:pRg st="1" end="1"/>
                                            </p:txEl>
                                          </p:spTgt>
                                        </p:tgtEl>
                                        <p:attrNameLst>
                                          <p:attrName>style.visibility</p:attrName>
                                        </p:attrNameLst>
                                      </p:cBhvr>
                                      <p:to>
                                        <p:strVal val="visible"/>
                                      </p:to>
                                    </p:set>
                                    <p:animEffect transition="in" filter="circle(in)">
                                      <p:cBhvr>
                                        <p:cTn id="36"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73"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DCF17127-B426-45F1-A582-96AE6A7DFE33}"/>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artisticLineDrawing/>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0" y="0"/>
            <a:ext cx="12192000" cy="6858000"/>
          </a:xfrm>
        </p:spPr>
      </p:pic>
      <p:pic>
        <p:nvPicPr>
          <p:cNvPr id="28" name="图片 27">
            <a:extLst>
              <a:ext uri="{FF2B5EF4-FFF2-40B4-BE49-F238E27FC236}">
                <a16:creationId xmlns:a16="http://schemas.microsoft.com/office/drawing/2014/main" id="{969FC9E8-D123-4E9E-BF74-2CBED851F0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29" name="图片 28">
            <a:extLst>
              <a:ext uri="{FF2B5EF4-FFF2-40B4-BE49-F238E27FC236}">
                <a16:creationId xmlns:a16="http://schemas.microsoft.com/office/drawing/2014/main" id="{A6E394A4-A331-427D-B79E-BB13355B4869}"/>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30" name="图片 29">
            <a:extLst>
              <a:ext uri="{FF2B5EF4-FFF2-40B4-BE49-F238E27FC236}">
                <a16:creationId xmlns:a16="http://schemas.microsoft.com/office/drawing/2014/main" id="{BC6F722C-760E-48E3-B820-4CD875A643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31" name="矩形 30">
            <a:extLst>
              <a:ext uri="{FF2B5EF4-FFF2-40B4-BE49-F238E27FC236}">
                <a16:creationId xmlns:a16="http://schemas.microsoft.com/office/drawing/2014/main" id="{4B3973A1-BBC0-430F-92DA-37ACC2002DA6}"/>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a:extLst>
              <a:ext uri="{FF2B5EF4-FFF2-40B4-BE49-F238E27FC236}">
                <a16:creationId xmlns:a16="http://schemas.microsoft.com/office/drawing/2014/main" id="{10BF8C1B-E23D-42CD-835A-0249892C7F1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42">
            <a:extLst>
              <a:ext uri="{FF2B5EF4-FFF2-40B4-BE49-F238E27FC236}">
                <a16:creationId xmlns:a16="http://schemas.microsoft.com/office/drawing/2014/main" id="{C7094420-7666-64FB-2FF4-EC3E1ECFEDF5}"/>
              </a:ext>
            </a:extLst>
          </p:cNvPr>
          <p:cNvSpPr>
            <a:spLocks noChangeArrowheads="1"/>
          </p:cNvSpPr>
          <p:nvPr/>
        </p:nvSpPr>
        <p:spPr bwMode="auto">
          <a:xfrm>
            <a:off x="257786" y="3531945"/>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4" name="TextBox 1">
            <a:extLst>
              <a:ext uri="{FF2B5EF4-FFF2-40B4-BE49-F238E27FC236}">
                <a16:creationId xmlns:a16="http://schemas.microsoft.com/office/drawing/2014/main" id="{B17805AC-604A-48E0-66A8-67CB9B96A91C}"/>
              </a:ext>
            </a:extLst>
          </p:cNvPr>
          <p:cNvSpPr>
            <a:spLocks noChangeArrowheads="1"/>
          </p:cNvSpPr>
          <p:nvPr/>
        </p:nvSpPr>
        <p:spPr bwMode="auto">
          <a:xfrm>
            <a:off x="769860" y="5176752"/>
            <a:ext cx="1654723" cy="379463"/>
          </a:xfrm>
          <a:prstGeom prst="rect">
            <a:avLst/>
          </a:prstGeom>
          <a:noFill/>
          <a:ln w="9525" cmpd="sng">
            <a:noFill/>
            <a:miter lim="800000"/>
          </a:ln>
        </p:spPr>
        <p:txBody>
          <a:bodyPr>
            <a:spAutoFit/>
          </a:bodyPr>
          <a:lstStyle/>
          <a:p>
            <a:pPr algn="ct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多摄像头融合</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35" name="组合 56">
            <a:extLst>
              <a:ext uri="{FF2B5EF4-FFF2-40B4-BE49-F238E27FC236}">
                <a16:creationId xmlns:a16="http://schemas.microsoft.com/office/drawing/2014/main" id="{BE0DCDF7-8D58-DB43-7371-FB9B2CFB7546}"/>
              </a:ext>
            </a:extLst>
          </p:cNvPr>
          <p:cNvGrpSpPr/>
          <p:nvPr/>
        </p:nvGrpSpPr>
        <p:grpSpPr>
          <a:xfrm>
            <a:off x="1095663" y="3758411"/>
            <a:ext cx="1047434" cy="1284817"/>
            <a:chOff x="2105026" y="2144713"/>
            <a:chExt cx="941388" cy="1106488"/>
          </a:xfrm>
        </p:grpSpPr>
        <p:sp>
          <p:nvSpPr>
            <p:cNvPr id="36" name="Freeform 167">
              <a:extLst>
                <a:ext uri="{FF2B5EF4-FFF2-40B4-BE49-F238E27FC236}">
                  <a16:creationId xmlns:a16="http://schemas.microsoft.com/office/drawing/2014/main" id="{A6EA409E-8DD4-E8DE-2FB2-6C6F6817379F}"/>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7" name="Freeform 168">
              <a:extLst>
                <a:ext uri="{FF2B5EF4-FFF2-40B4-BE49-F238E27FC236}">
                  <a16:creationId xmlns:a16="http://schemas.microsoft.com/office/drawing/2014/main" id="{658C4E23-210E-EA67-DE81-BE98E0543800}"/>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8" name="Freeform 170">
              <a:extLst>
                <a:ext uri="{FF2B5EF4-FFF2-40B4-BE49-F238E27FC236}">
                  <a16:creationId xmlns:a16="http://schemas.microsoft.com/office/drawing/2014/main" id="{D984FF97-8AEF-976F-2020-3680B7CC4D5F}"/>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39" name="文本框 38">
            <a:extLst>
              <a:ext uri="{FF2B5EF4-FFF2-40B4-BE49-F238E27FC236}">
                <a16:creationId xmlns:a16="http://schemas.microsoft.com/office/drawing/2014/main" id="{03922B96-037C-A020-D99B-9FDF46EFB914}"/>
              </a:ext>
            </a:extLst>
          </p:cNvPr>
          <p:cNvSpPr txBox="1"/>
          <p:nvPr/>
        </p:nvSpPr>
        <p:spPr>
          <a:xfrm>
            <a:off x="592480" y="1741809"/>
            <a:ext cx="2437263"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国内研究现状</a:t>
            </a:r>
          </a:p>
        </p:txBody>
      </p:sp>
      <p:sp>
        <p:nvSpPr>
          <p:cNvPr id="40" name="文本框 39">
            <a:extLst>
              <a:ext uri="{FF2B5EF4-FFF2-40B4-BE49-F238E27FC236}">
                <a16:creationId xmlns:a16="http://schemas.microsoft.com/office/drawing/2014/main" id="{D42FA98E-5201-9112-7924-2832779A7250}"/>
              </a:ext>
            </a:extLst>
          </p:cNvPr>
          <p:cNvSpPr txBox="1"/>
          <p:nvPr/>
        </p:nvSpPr>
        <p:spPr>
          <a:xfrm>
            <a:off x="3108263" y="2817332"/>
            <a:ext cx="2638425" cy="3693319"/>
          </a:xfrm>
          <a:prstGeom prst="rect">
            <a:avLst/>
          </a:prstGeom>
          <a:noFill/>
        </p:spPr>
        <p:txBody>
          <a:bodyPr wrap="square" rtlCol="0">
            <a:spAutoFit/>
          </a:bodyPr>
          <a:lstStyle/>
          <a:p>
            <a:r>
              <a:rPr lang="en-US" altLang="zh-CN" kern="100">
                <a:latin typeface="Times New Roman" panose="02020603050405020304" pitchFamily="18" charset="0"/>
                <a:ea typeface="宋体" panose="02010600030101010101" pitchFamily="2" charset="-122"/>
              </a:rPr>
              <a:t>        </a:t>
            </a:r>
            <a:r>
              <a:rPr lang="zh-CN" altLang="zh-CN" sz="1800" kern="100">
                <a:effectLst/>
                <a:latin typeface="Times New Roman" panose="02020603050405020304" pitchFamily="18" charset="0"/>
                <a:ea typeface="宋体" panose="02010600030101010101" pitchFamily="2" charset="-122"/>
              </a:rPr>
              <a:t>杨绍武等人提出了</a:t>
            </a:r>
            <a:r>
              <a:rPr lang="zh-CN" altLang="zh-CN" sz="1800" kern="100">
                <a:solidFill>
                  <a:srgbClr val="3E3F42"/>
                </a:solidFill>
                <a:effectLst/>
                <a:latin typeface="Times New Roman" panose="02020603050405020304" pitchFamily="18" charset="0"/>
                <a:ea typeface="宋体" panose="02010600030101010101" pitchFamily="2" charset="-122"/>
                <a:cs typeface="Segoe UI" panose="020B0502040204020203" pitchFamily="34" charset="0"/>
              </a:rPr>
              <a:t>无人机在未知复杂环境中整合多个摄像头的测量数据同时定位和地图构建</a:t>
            </a:r>
            <a:r>
              <a:rPr lang="zh-CN" altLang="zh-CN" sz="1800" kern="100">
                <a:solidFill>
                  <a:srgbClr val="3E3F42"/>
                </a:solidFill>
                <a:effectLst/>
                <a:latin typeface="Times New Roman" panose="02020603050405020304" pitchFamily="18" charset="0"/>
                <a:ea typeface="宋体" panose="02010600030101010101" pitchFamily="2" charset="-122"/>
              </a:rPr>
              <a:t>（</a:t>
            </a:r>
            <a:r>
              <a:rPr lang="en-US" altLang="zh-CN" sz="1800" kern="100">
                <a:solidFill>
                  <a:srgbClr val="3E3F42"/>
                </a:solidFill>
                <a:effectLst/>
                <a:latin typeface="Times New Roman" panose="02020603050405020304" pitchFamily="18" charset="0"/>
                <a:ea typeface="宋体" panose="02010600030101010101" pitchFamily="2" charset="-122"/>
              </a:rPr>
              <a:t>SLAM</a:t>
            </a:r>
            <a:r>
              <a:rPr lang="zh-CN" altLang="zh-CN" sz="1800" kern="100">
                <a:solidFill>
                  <a:srgbClr val="3E3F42"/>
                </a:solidFill>
                <a:effectLst/>
                <a:latin typeface="Times New Roman" panose="02020603050405020304" pitchFamily="18" charset="0"/>
                <a:ea typeface="宋体" panose="02010600030101010101" pitchFamily="2" charset="-122"/>
              </a:rPr>
              <a:t>）</a:t>
            </a:r>
            <a:r>
              <a:rPr lang="zh-CN" altLang="zh-CN" sz="1800" kern="100">
                <a:solidFill>
                  <a:srgbClr val="3E3F42"/>
                </a:solidFill>
                <a:effectLst/>
                <a:latin typeface="Times New Roman" panose="02020603050405020304" pitchFamily="18" charset="0"/>
                <a:ea typeface="宋体" panose="02010600030101010101" pitchFamily="2" charset="-122"/>
                <a:cs typeface="Segoe UI" panose="020B0502040204020203" pitchFamily="34" charset="0"/>
              </a:rPr>
              <a:t>进行自主导航，通过多摄像头视觉</a:t>
            </a:r>
            <a:r>
              <a:rPr lang="en-US" altLang="zh-CN" sz="1800" kern="100">
                <a:solidFill>
                  <a:srgbClr val="3E3F42"/>
                </a:solidFill>
                <a:effectLst/>
                <a:latin typeface="Times New Roman" panose="02020603050405020304" pitchFamily="18" charset="0"/>
                <a:ea typeface="宋体" panose="02010600030101010101" pitchFamily="2" charset="-122"/>
              </a:rPr>
              <a:t>SLAM</a:t>
            </a:r>
            <a:r>
              <a:rPr lang="zh-CN" altLang="zh-CN" sz="1800" kern="100">
                <a:solidFill>
                  <a:srgbClr val="3E3F42"/>
                </a:solidFill>
                <a:effectLst/>
                <a:latin typeface="Times New Roman" panose="02020603050405020304" pitchFamily="18" charset="0"/>
                <a:ea typeface="宋体" panose="02010600030101010101" pitchFamily="2" charset="-122"/>
                <a:cs typeface="Segoe UI" panose="020B0502040204020203" pitchFamily="34" charset="0"/>
              </a:rPr>
              <a:t>解决无人机稳健姿态跟踪和地图构建的挑战，实现鲁棒的姿态跟踪和地图优化。</a:t>
            </a:r>
            <a:endParaRPr lang="en-US" altLang="zh-CN" sz="1800" kern="100">
              <a:solidFill>
                <a:srgbClr val="3E3F42"/>
              </a:solidFill>
              <a:effectLst/>
              <a:latin typeface="Times New Roman" panose="02020603050405020304" pitchFamily="18" charset="0"/>
              <a:ea typeface="宋体" panose="02010600030101010101" pitchFamily="2" charset="-122"/>
              <a:cs typeface="Segoe UI" panose="020B0502040204020203" pitchFamily="34" charset="0"/>
            </a:endParaRPr>
          </a:p>
          <a:p>
            <a:r>
              <a:rPr lang="en-US" altLang="zh-CN" kern="100">
                <a:latin typeface="Times New Roman" panose="02020603050405020304" pitchFamily="18" charset="0"/>
                <a:ea typeface="宋体" panose="02010600030101010101" pitchFamily="2" charset="-122"/>
              </a:rPr>
              <a:t>        </a:t>
            </a:r>
            <a:r>
              <a:rPr lang="zh-CN" altLang="en-US" sz="1800" kern="100">
                <a:effectLst/>
                <a:latin typeface="Times New Roman" panose="02020603050405020304" pitchFamily="18" charset="0"/>
                <a:ea typeface="宋体" panose="02010600030101010101" pitchFamily="2" charset="-122"/>
              </a:rPr>
              <a:t>缺点：对硬件要求高，会增加系统成本和复杂度</a:t>
            </a:r>
            <a:endParaRPr lang="zh-CN" altLang="zh-CN" sz="1800" kern="100">
              <a:effectLst/>
              <a:latin typeface="Times New Roman" panose="02020603050405020304" pitchFamily="18" charset="0"/>
              <a:ea typeface="宋体" panose="02010600030101010101" pitchFamily="2" charset="-122"/>
            </a:endParaRPr>
          </a:p>
        </p:txBody>
      </p:sp>
      <p:sp>
        <p:nvSpPr>
          <p:cNvPr id="42" name="六边形 42">
            <a:extLst>
              <a:ext uri="{FF2B5EF4-FFF2-40B4-BE49-F238E27FC236}">
                <a16:creationId xmlns:a16="http://schemas.microsoft.com/office/drawing/2014/main" id="{B460FEF5-148A-9829-357A-A16CB014C478}"/>
              </a:ext>
            </a:extLst>
          </p:cNvPr>
          <p:cNvSpPr>
            <a:spLocks noChangeArrowheads="1"/>
          </p:cNvSpPr>
          <p:nvPr/>
        </p:nvSpPr>
        <p:spPr bwMode="auto">
          <a:xfrm>
            <a:off x="5919640" y="971550"/>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3" name="TextBox 1">
            <a:extLst>
              <a:ext uri="{FF2B5EF4-FFF2-40B4-BE49-F238E27FC236}">
                <a16:creationId xmlns:a16="http://schemas.microsoft.com/office/drawing/2014/main" id="{10D83C4C-B382-576F-0E41-57EF275D19AC}"/>
              </a:ext>
            </a:extLst>
          </p:cNvPr>
          <p:cNvSpPr>
            <a:spLocks noChangeArrowheads="1"/>
          </p:cNvSpPr>
          <p:nvPr/>
        </p:nvSpPr>
        <p:spPr bwMode="auto">
          <a:xfrm>
            <a:off x="6345135" y="2675168"/>
            <a:ext cx="1921711" cy="379463"/>
          </a:xfrm>
          <a:prstGeom prst="rect">
            <a:avLst/>
          </a:prstGeom>
          <a:noFill/>
          <a:ln w="9525" cmpd="sng">
            <a:noFill/>
            <a:miter lim="800000"/>
          </a:ln>
        </p:spPr>
        <p:txBody>
          <a:bodyPr wrap="square">
            <a:spAutoFit/>
          </a:bodyPr>
          <a:lstStyle/>
          <a:p>
            <a:pPr algn="ct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深度学习的应用</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44" name="组合 56">
            <a:extLst>
              <a:ext uri="{FF2B5EF4-FFF2-40B4-BE49-F238E27FC236}">
                <a16:creationId xmlns:a16="http://schemas.microsoft.com/office/drawing/2014/main" id="{E7DBCDE0-2E6B-D476-F861-D45DC8C3991E}"/>
              </a:ext>
            </a:extLst>
          </p:cNvPr>
          <p:cNvGrpSpPr/>
          <p:nvPr/>
        </p:nvGrpSpPr>
        <p:grpSpPr>
          <a:xfrm>
            <a:off x="6757517" y="1198016"/>
            <a:ext cx="1047434" cy="1284817"/>
            <a:chOff x="2105026" y="2144713"/>
            <a:chExt cx="941388" cy="1106488"/>
          </a:xfrm>
        </p:grpSpPr>
        <p:sp>
          <p:nvSpPr>
            <p:cNvPr id="45" name="Freeform 167">
              <a:extLst>
                <a:ext uri="{FF2B5EF4-FFF2-40B4-BE49-F238E27FC236}">
                  <a16:creationId xmlns:a16="http://schemas.microsoft.com/office/drawing/2014/main" id="{1AEEB4FF-1DE8-1538-40F3-72357C3B01C3}"/>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6" name="Freeform 168">
              <a:extLst>
                <a:ext uri="{FF2B5EF4-FFF2-40B4-BE49-F238E27FC236}">
                  <a16:creationId xmlns:a16="http://schemas.microsoft.com/office/drawing/2014/main" id="{D94C4264-2F75-8072-0B38-35FC95DED2D6}"/>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Freeform 170">
              <a:extLst>
                <a:ext uri="{FF2B5EF4-FFF2-40B4-BE49-F238E27FC236}">
                  <a16:creationId xmlns:a16="http://schemas.microsoft.com/office/drawing/2014/main" id="{882D6559-0CE2-A294-C734-6078A118C5A8}"/>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48" name="文本框 47">
            <a:extLst>
              <a:ext uri="{FF2B5EF4-FFF2-40B4-BE49-F238E27FC236}">
                <a16:creationId xmlns:a16="http://schemas.microsoft.com/office/drawing/2014/main" id="{29FECB5C-B817-E983-2DF0-320CEDABABDA}"/>
              </a:ext>
            </a:extLst>
          </p:cNvPr>
          <p:cNvSpPr txBox="1"/>
          <p:nvPr/>
        </p:nvSpPr>
        <p:spPr>
          <a:xfrm>
            <a:off x="8737863" y="1106800"/>
            <a:ext cx="3315035" cy="2031325"/>
          </a:xfrm>
          <a:prstGeom prst="rect">
            <a:avLst/>
          </a:prstGeom>
          <a:noFill/>
        </p:spPr>
        <p:txBody>
          <a:bodyPr wrap="square" rtlCol="0">
            <a:spAutoFit/>
          </a:bodyPr>
          <a:lstStyle/>
          <a:p>
            <a:r>
              <a:rPr lang="en-US" altLang="zh-CN" sz="1800" kern="100">
                <a:effectLst/>
                <a:ea typeface="宋体" panose="02010600030101010101" pitchFamily="2" charset="-122"/>
                <a:cs typeface="Times New Roman" panose="02020603050405020304" pitchFamily="18" charset="0"/>
              </a:rPr>
              <a:t>        </a:t>
            </a:r>
            <a:r>
              <a:rPr lang="zh-CN" altLang="zh-CN" sz="1800" kern="100">
                <a:effectLst/>
                <a:ea typeface="宋体" panose="02010600030101010101" pitchFamily="2" charset="-122"/>
                <a:cs typeface="Times New Roman" panose="02020603050405020304" pitchFamily="18" charset="0"/>
              </a:rPr>
              <a:t>王科，职恒辉，王文森等人提出了</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利用深度学习提高视觉惯性里程计的准确性和鲁棒性</a:t>
            </a:r>
            <a:r>
              <a:rPr lang="zh-CN" altLang="en-US" sz="1800" kern="10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kern="100">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kern="100">
                <a:effectLst/>
                <a:latin typeface="Times New Roman" panose="02020603050405020304" pitchFamily="18" charset="0"/>
                <a:ea typeface="宋体" panose="02010600030101010101" pitchFamily="2" charset="-122"/>
                <a:cs typeface="Times New Roman" panose="02020603050405020304" pitchFamily="18" charset="0"/>
              </a:rPr>
              <a:t>缺点：</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训练深度学习模型需要大量数据，会占用更多的计算资源。</a:t>
            </a:r>
            <a:endParaRPr lang="zh-CN" altLang="zh-CN" sz="1800" kern="100">
              <a:effectLst/>
              <a:latin typeface="Times New Roman" panose="02020603050405020304" pitchFamily="18" charset="0"/>
              <a:ea typeface="宋体" panose="02010600030101010101" pitchFamily="2" charset="-122"/>
            </a:endParaRPr>
          </a:p>
        </p:txBody>
      </p:sp>
      <p:sp>
        <p:nvSpPr>
          <p:cNvPr id="51" name="六边形 42">
            <a:extLst>
              <a:ext uri="{FF2B5EF4-FFF2-40B4-BE49-F238E27FC236}">
                <a16:creationId xmlns:a16="http://schemas.microsoft.com/office/drawing/2014/main" id="{C289A440-4FAD-161D-C79C-65BFC6F0E455}"/>
              </a:ext>
            </a:extLst>
          </p:cNvPr>
          <p:cNvSpPr>
            <a:spLocks noChangeArrowheads="1"/>
          </p:cNvSpPr>
          <p:nvPr/>
        </p:nvSpPr>
        <p:spPr bwMode="auto">
          <a:xfrm>
            <a:off x="5919640" y="3953997"/>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2" name="TextBox 1">
            <a:extLst>
              <a:ext uri="{FF2B5EF4-FFF2-40B4-BE49-F238E27FC236}">
                <a16:creationId xmlns:a16="http://schemas.microsoft.com/office/drawing/2014/main" id="{BDB6F7EE-DFBE-6280-15A4-D8F1331873E6}"/>
              </a:ext>
            </a:extLst>
          </p:cNvPr>
          <p:cNvSpPr>
            <a:spLocks noChangeArrowheads="1"/>
          </p:cNvSpPr>
          <p:nvPr/>
        </p:nvSpPr>
        <p:spPr bwMode="auto">
          <a:xfrm>
            <a:off x="6202891" y="5524101"/>
            <a:ext cx="2122590" cy="379463"/>
          </a:xfrm>
          <a:prstGeom prst="rect">
            <a:avLst/>
          </a:prstGeom>
          <a:noFill/>
          <a:ln w="9525" cmpd="sng">
            <a:noFill/>
            <a:miter lim="800000"/>
          </a:ln>
        </p:spPr>
        <p:txBody>
          <a:bodyPr wrap="square">
            <a:spAutoFit/>
          </a:bodyPr>
          <a:lstStyle/>
          <a:p>
            <a:pPr algn="ct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IMU</a:t>
            </a: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和</a:t>
            </a: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GPS</a:t>
            </a: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的融合</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53" name="组合 56">
            <a:extLst>
              <a:ext uri="{FF2B5EF4-FFF2-40B4-BE49-F238E27FC236}">
                <a16:creationId xmlns:a16="http://schemas.microsoft.com/office/drawing/2014/main" id="{D80F599C-4214-D7A2-01CA-8B647DCCD232}"/>
              </a:ext>
            </a:extLst>
          </p:cNvPr>
          <p:cNvGrpSpPr/>
          <p:nvPr/>
        </p:nvGrpSpPr>
        <p:grpSpPr>
          <a:xfrm>
            <a:off x="6757517" y="4180463"/>
            <a:ext cx="1047434" cy="1284817"/>
            <a:chOff x="2105026" y="2144713"/>
            <a:chExt cx="941388" cy="1106488"/>
          </a:xfrm>
        </p:grpSpPr>
        <p:sp>
          <p:nvSpPr>
            <p:cNvPr id="54" name="Freeform 167">
              <a:extLst>
                <a:ext uri="{FF2B5EF4-FFF2-40B4-BE49-F238E27FC236}">
                  <a16:creationId xmlns:a16="http://schemas.microsoft.com/office/drawing/2014/main" id="{06BF1E9A-DEED-21F2-6BAF-1DF88E669768}"/>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5" name="Freeform 168">
              <a:extLst>
                <a:ext uri="{FF2B5EF4-FFF2-40B4-BE49-F238E27FC236}">
                  <a16:creationId xmlns:a16="http://schemas.microsoft.com/office/drawing/2014/main" id="{F849005A-A70F-756F-1F08-B63DE8852717}"/>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6" name="Freeform 170">
              <a:extLst>
                <a:ext uri="{FF2B5EF4-FFF2-40B4-BE49-F238E27FC236}">
                  <a16:creationId xmlns:a16="http://schemas.microsoft.com/office/drawing/2014/main" id="{6DC32914-8FF2-9D4D-4E09-22AAB9C15990}"/>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57" name="文本框 56">
            <a:extLst>
              <a:ext uri="{FF2B5EF4-FFF2-40B4-BE49-F238E27FC236}">
                <a16:creationId xmlns:a16="http://schemas.microsoft.com/office/drawing/2014/main" id="{76972493-F34B-14B3-95C2-8788CA3F9F64}"/>
              </a:ext>
            </a:extLst>
          </p:cNvPr>
          <p:cNvSpPr txBox="1"/>
          <p:nvPr/>
        </p:nvSpPr>
        <p:spPr>
          <a:xfrm>
            <a:off x="8765375" y="4105760"/>
            <a:ext cx="3315035" cy="2031325"/>
          </a:xfrm>
          <a:prstGeom prst="rect">
            <a:avLst/>
          </a:prstGeom>
          <a:noFill/>
        </p:spPr>
        <p:txBody>
          <a:bodyPr wrap="square" rtlCol="0">
            <a:spAutoFit/>
          </a:bodyPr>
          <a:lstStyle/>
          <a:p>
            <a:r>
              <a:rPr lang="zh-CN" altLang="en-US" sz="1800" kern="100">
                <a:effectLst/>
                <a:latin typeface="Times New Roman" panose="02020603050405020304" pitchFamily="18" charset="0"/>
                <a:ea typeface="宋体" panose="02010600030101010101" pitchFamily="2" charset="-122"/>
              </a:rPr>
              <a:t>        钟家跃，吕华龙等人提出了将双目视觉里程计和</a:t>
            </a:r>
            <a:r>
              <a:rPr lang="en-US" altLang="zh-CN" sz="1800" kern="100">
                <a:effectLst/>
                <a:latin typeface="Times New Roman" panose="02020603050405020304" pitchFamily="18" charset="0"/>
                <a:ea typeface="宋体" panose="02010600030101010101" pitchFamily="2" charset="-122"/>
              </a:rPr>
              <a:t>IMU</a:t>
            </a:r>
            <a:r>
              <a:rPr lang="zh-CN" altLang="en-US" sz="1800" kern="100">
                <a:effectLst/>
                <a:latin typeface="Times New Roman" panose="02020603050405020304" pitchFamily="18" charset="0"/>
                <a:ea typeface="宋体" panose="02010600030101010101" pitchFamily="2" charset="-122"/>
              </a:rPr>
              <a:t>与</a:t>
            </a:r>
            <a:r>
              <a:rPr lang="en-US" altLang="zh-CN" sz="1800" kern="100">
                <a:effectLst/>
                <a:latin typeface="Times New Roman" panose="02020603050405020304" pitchFamily="18" charset="0"/>
                <a:ea typeface="宋体" panose="02010600030101010101" pitchFamily="2" charset="-122"/>
              </a:rPr>
              <a:t>GPS</a:t>
            </a:r>
            <a:r>
              <a:rPr lang="zh-CN" altLang="en-US" sz="1800" kern="100">
                <a:effectLst/>
                <a:latin typeface="Times New Roman" panose="02020603050405020304" pitchFamily="18" charset="0"/>
                <a:ea typeface="宋体" panose="02010600030101010101" pitchFamily="2" charset="-122"/>
              </a:rPr>
              <a:t>数据进行融合，</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用于提升无人机自主感知的稳定性，实现更加鲁棒的无人机自主感知与导航系统</a:t>
            </a:r>
            <a:r>
              <a:rPr lang="zh-CN" altLang="en-US" sz="1800" kern="10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800" kern="100">
                <a:effectLst/>
                <a:latin typeface="Times New Roman" panose="02020603050405020304" pitchFamily="18" charset="0"/>
                <a:ea typeface="宋体" panose="02010600030101010101" pitchFamily="2" charset="-122"/>
              </a:rPr>
              <a:t>        是本课题参考的主要方向。</a:t>
            </a:r>
            <a:endParaRPr lang="zh-CN" altLang="zh-CN" sz="1800" kern="10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05443206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randombar(horizontal)">
                                      <p:cBhvr>
                                        <p:cTn id="11" dur="500"/>
                                        <p:tgtEl>
                                          <p:spTgt spid="3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randombar(horizontal)">
                                      <p:cBhvr>
                                        <p:cTn id="15" dur="500"/>
                                        <p:tgtEl>
                                          <p:spTgt spid="3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randombar(horizontal)">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500"/>
                            </p:stCondLst>
                            <p:childTnLst>
                              <p:par>
                                <p:cTn id="27" presetID="12" presetClass="entr" presetSubtype="4"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slide(fromBottom)">
                                      <p:cBhvr>
                                        <p:cTn id="29" dur="500"/>
                                        <p:tgtEl>
                                          <p:spTgt spid="44"/>
                                        </p:tgtEl>
                                      </p:cBhvr>
                                    </p:animEffect>
                                  </p:childTnLst>
                                </p:cTn>
                              </p:par>
                            </p:childTnLst>
                          </p:cTn>
                        </p:par>
                        <p:par>
                          <p:cTn id="30" fill="hold">
                            <p:stCondLst>
                              <p:cond delay="1000"/>
                            </p:stCondLst>
                            <p:childTnLst>
                              <p:par>
                                <p:cTn id="31" presetID="12" presetClass="entr" presetSubtype="1"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slide(fromTop)">
                                      <p:cBhvr>
                                        <p:cTn id="33" dur="500"/>
                                        <p:tgtEl>
                                          <p:spTgt spid="43"/>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randombar(horizontal)">
                                      <p:cBhvr>
                                        <p:cTn id="36" dur="500"/>
                                        <p:tgtEl>
                                          <p:spTgt spid="48"/>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grpId="0" nodeType="click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ppt_w</p:attrName>
                                        </p:attrNameLst>
                                      </p:cBhvr>
                                      <p:tavLst>
                                        <p:tav tm="0">
                                          <p:val>
                                            <p:fltVal val="0"/>
                                          </p:val>
                                        </p:tav>
                                        <p:tav tm="100000">
                                          <p:val>
                                            <p:strVal val="#ppt_w"/>
                                          </p:val>
                                        </p:tav>
                                      </p:tavLst>
                                    </p:anim>
                                    <p:anim calcmode="lin" valueType="num">
                                      <p:cBhvr>
                                        <p:cTn id="42" dur="500" fill="hold"/>
                                        <p:tgtEl>
                                          <p:spTgt spid="51"/>
                                        </p:tgtEl>
                                        <p:attrNameLst>
                                          <p:attrName>ppt_h</p:attrName>
                                        </p:attrNameLst>
                                      </p:cBhvr>
                                      <p:tavLst>
                                        <p:tav tm="0">
                                          <p:val>
                                            <p:fltVal val="0"/>
                                          </p:val>
                                        </p:tav>
                                        <p:tav tm="100000">
                                          <p:val>
                                            <p:strVal val="#ppt_h"/>
                                          </p:val>
                                        </p:tav>
                                      </p:tavLst>
                                    </p:anim>
                                    <p:animEffect transition="in" filter="fade">
                                      <p:cBhvr>
                                        <p:cTn id="43" dur="500"/>
                                        <p:tgtEl>
                                          <p:spTgt spid="51"/>
                                        </p:tgtEl>
                                      </p:cBhvr>
                                    </p:animEffect>
                                  </p:childTnLst>
                                </p:cTn>
                              </p:par>
                            </p:childTnLst>
                          </p:cTn>
                        </p:par>
                        <p:par>
                          <p:cTn id="44" fill="hold">
                            <p:stCondLst>
                              <p:cond delay="500"/>
                            </p:stCondLst>
                            <p:childTnLst>
                              <p:par>
                                <p:cTn id="45" presetID="12" presetClass="entr" presetSubtype="4"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slide(fromBottom)">
                                      <p:cBhvr>
                                        <p:cTn id="47" dur="500"/>
                                        <p:tgtEl>
                                          <p:spTgt spid="53"/>
                                        </p:tgtEl>
                                      </p:cBhvr>
                                    </p:animEffect>
                                  </p:childTnLst>
                                </p:cTn>
                              </p:par>
                            </p:childTnLst>
                          </p:cTn>
                        </p:par>
                        <p:par>
                          <p:cTn id="48" fill="hold">
                            <p:stCondLst>
                              <p:cond delay="1000"/>
                            </p:stCondLst>
                            <p:childTnLst>
                              <p:par>
                                <p:cTn id="49" presetID="12" presetClass="entr" presetSubtype="1"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slide(fromTop)">
                                      <p:cBhvr>
                                        <p:cTn id="51" dur="500"/>
                                        <p:tgtEl>
                                          <p:spTgt spid="52"/>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randombar(horizontal)">
                                      <p:cBhvr>
                                        <p:cTn id="5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2" grpId="0" animBg="1"/>
      <p:bldP spid="43" grpId="0"/>
      <p:bldP spid="48" grpId="0"/>
      <p:bldP spid="51" grpId="0" animBg="1"/>
      <p:bldP spid="52"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内容占位符 62">
            <a:extLst>
              <a:ext uri="{FF2B5EF4-FFF2-40B4-BE49-F238E27FC236}">
                <a16:creationId xmlns:a16="http://schemas.microsoft.com/office/drawing/2014/main" id="{FEC3861B-7153-465F-BBE4-468CC21B9FDD}"/>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artisticPastelsSmooth/>
                    </a14:imgEffect>
                    <a14:imgEffect>
                      <a14:sharpenSoften amount="-25000"/>
                    </a14:imgEffect>
                    <a14:imgEffect>
                      <a14:colorTemperature colorTemp="5300"/>
                    </a14:imgEffect>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p:spPr>
      </p:pic>
      <p:pic>
        <p:nvPicPr>
          <p:cNvPr id="118" name="图片 117">
            <a:extLst>
              <a:ext uri="{FF2B5EF4-FFF2-40B4-BE49-F238E27FC236}">
                <a16:creationId xmlns:a16="http://schemas.microsoft.com/office/drawing/2014/main" id="{999BEBA8-642A-4C79-AA1E-8ECD6C91A1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19" name="图片 118">
            <a:extLst>
              <a:ext uri="{FF2B5EF4-FFF2-40B4-BE49-F238E27FC236}">
                <a16:creationId xmlns:a16="http://schemas.microsoft.com/office/drawing/2014/main" id="{2934648F-F3CA-45BB-8DB8-9BFE44335891}"/>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120" name="图片 119">
            <a:extLst>
              <a:ext uri="{FF2B5EF4-FFF2-40B4-BE49-F238E27FC236}">
                <a16:creationId xmlns:a16="http://schemas.microsoft.com/office/drawing/2014/main" id="{3441D034-E84D-48A3-B534-2379C0C192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21" name="矩形 120">
            <a:extLst>
              <a:ext uri="{FF2B5EF4-FFF2-40B4-BE49-F238E27FC236}">
                <a16:creationId xmlns:a16="http://schemas.microsoft.com/office/drawing/2014/main" id="{0215AAF6-B423-4445-9755-A6D376B0C8C8}"/>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直角三角形 121">
            <a:extLst>
              <a:ext uri="{FF2B5EF4-FFF2-40B4-BE49-F238E27FC236}">
                <a16:creationId xmlns:a16="http://schemas.microsoft.com/office/drawing/2014/main" id="{37603A29-A162-4638-BBB6-3019497545D3}"/>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42">
            <a:extLst>
              <a:ext uri="{FF2B5EF4-FFF2-40B4-BE49-F238E27FC236}">
                <a16:creationId xmlns:a16="http://schemas.microsoft.com/office/drawing/2014/main" id="{F1DAF215-F209-6D25-6473-7DACDB4392E8}"/>
              </a:ext>
            </a:extLst>
          </p:cNvPr>
          <p:cNvSpPr>
            <a:spLocks noChangeArrowheads="1"/>
          </p:cNvSpPr>
          <p:nvPr/>
        </p:nvSpPr>
        <p:spPr bwMode="auto">
          <a:xfrm>
            <a:off x="176080" y="3512895"/>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TextBox 1">
            <a:extLst>
              <a:ext uri="{FF2B5EF4-FFF2-40B4-BE49-F238E27FC236}">
                <a16:creationId xmlns:a16="http://schemas.microsoft.com/office/drawing/2014/main" id="{58392AD6-735E-1C0F-1F9C-7D41D5235BD1}"/>
              </a:ext>
            </a:extLst>
          </p:cNvPr>
          <p:cNvSpPr>
            <a:spLocks noChangeArrowheads="1"/>
          </p:cNvSpPr>
          <p:nvPr/>
        </p:nvSpPr>
        <p:spPr bwMode="auto">
          <a:xfrm>
            <a:off x="688154" y="5157702"/>
            <a:ext cx="1654723" cy="379463"/>
          </a:xfrm>
          <a:prstGeom prst="rect">
            <a:avLst/>
          </a:prstGeom>
          <a:noFill/>
          <a:ln w="9525" cmpd="sng">
            <a:noFill/>
            <a:miter lim="800000"/>
          </a:ln>
        </p:spPr>
        <p:txBody>
          <a:bodyPr>
            <a:spAutoFit/>
          </a:bodyPr>
          <a:lstStyle/>
          <a:p>
            <a:pPr algn="ctr"/>
            <a:r>
              <a:rPr lang="en-US" altLang="zh-CN" sz="1866">
                <a:solidFill>
                  <a:schemeClr val="tx1">
                    <a:lumMod val="75000"/>
                    <a:lumOff val="25000"/>
                  </a:schemeClr>
                </a:solidFill>
                <a:latin typeface="Times New Roman" panose="02020603050405020304" pitchFamily="18" charset="0"/>
                <a:ea typeface="zihun58hao-chuangzhonghei" panose="00000500000000000000" pitchFamily="2" charset="-122"/>
                <a:cs typeface="Times New Roman" panose="02020603050405020304" pitchFamily="18" charset="0"/>
                <a:sym typeface="zihun58hao-chuangzhonghei" panose="00000500000000000000" pitchFamily="2" charset="-122"/>
              </a:rPr>
              <a:t>SOFT-SLAM</a:t>
            </a:r>
            <a:endParaRPr lang="zh-CN" altLang="en-US" sz="1866" dirty="0">
              <a:solidFill>
                <a:schemeClr val="tx1">
                  <a:lumMod val="75000"/>
                  <a:lumOff val="25000"/>
                </a:schemeClr>
              </a:solidFill>
              <a:latin typeface="Times New Roman" panose="02020603050405020304" pitchFamily="18" charset="0"/>
              <a:ea typeface="zihun58hao-chuangzhonghei" panose="00000500000000000000" pitchFamily="2" charset="-122"/>
              <a:cs typeface="Times New Roman" panose="02020603050405020304" pitchFamily="18" charset="0"/>
              <a:sym typeface="zihun58hao-chuangzhonghei" panose="00000500000000000000" pitchFamily="2" charset="-122"/>
            </a:endParaRPr>
          </a:p>
        </p:txBody>
      </p:sp>
      <p:grpSp>
        <p:nvGrpSpPr>
          <p:cNvPr id="5" name="组合 56">
            <a:extLst>
              <a:ext uri="{FF2B5EF4-FFF2-40B4-BE49-F238E27FC236}">
                <a16:creationId xmlns:a16="http://schemas.microsoft.com/office/drawing/2014/main" id="{FBF5D8E7-B7E9-61BA-9F1D-0706280924A9}"/>
              </a:ext>
            </a:extLst>
          </p:cNvPr>
          <p:cNvGrpSpPr/>
          <p:nvPr/>
        </p:nvGrpSpPr>
        <p:grpSpPr>
          <a:xfrm>
            <a:off x="1013957" y="3739361"/>
            <a:ext cx="1047434" cy="1284817"/>
            <a:chOff x="2105026" y="2144713"/>
            <a:chExt cx="941388" cy="1106488"/>
          </a:xfrm>
        </p:grpSpPr>
        <p:sp>
          <p:nvSpPr>
            <p:cNvPr id="6" name="Freeform 167">
              <a:extLst>
                <a:ext uri="{FF2B5EF4-FFF2-40B4-BE49-F238E27FC236}">
                  <a16:creationId xmlns:a16="http://schemas.microsoft.com/office/drawing/2014/main" id="{A734F731-54E7-8F75-760B-86552A1E7357}"/>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 name="Freeform 168">
              <a:extLst>
                <a:ext uri="{FF2B5EF4-FFF2-40B4-BE49-F238E27FC236}">
                  <a16:creationId xmlns:a16="http://schemas.microsoft.com/office/drawing/2014/main" id="{AE9FD942-AFFE-0B2C-C0C3-F80C8A1418AB}"/>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 name="Freeform 170">
              <a:extLst>
                <a:ext uri="{FF2B5EF4-FFF2-40B4-BE49-F238E27FC236}">
                  <a16:creationId xmlns:a16="http://schemas.microsoft.com/office/drawing/2014/main" id="{33DBECF0-5140-6D40-7ACE-A6B47C026A20}"/>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9" name="文本框 8">
            <a:extLst>
              <a:ext uri="{FF2B5EF4-FFF2-40B4-BE49-F238E27FC236}">
                <a16:creationId xmlns:a16="http://schemas.microsoft.com/office/drawing/2014/main" id="{5A9650D6-9B90-A3F2-D856-F7AA08E702AD}"/>
              </a:ext>
            </a:extLst>
          </p:cNvPr>
          <p:cNvSpPr txBox="1"/>
          <p:nvPr/>
        </p:nvSpPr>
        <p:spPr>
          <a:xfrm>
            <a:off x="592480" y="1741809"/>
            <a:ext cx="2437263"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国外研究现状</a:t>
            </a:r>
          </a:p>
        </p:txBody>
      </p:sp>
      <p:sp>
        <p:nvSpPr>
          <p:cNvPr id="12" name="文本框 11">
            <a:extLst>
              <a:ext uri="{FF2B5EF4-FFF2-40B4-BE49-F238E27FC236}">
                <a16:creationId xmlns:a16="http://schemas.microsoft.com/office/drawing/2014/main" id="{ED9770D8-AA07-DAD4-8C26-E0B05E163767}"/>
              </a:ext>
            </a:extLst>
          </p:cNvPr>
          <p:cNvSpPr txBox="1"/>
          <p:nvPr/>
        </p:nvSpPr>
        <p:spPr>
          <a:xfrm>
            <a:off x="3029743" y="2762251"/>
            <a:ext cx="3885407" cy="3891450"/>
          </a:xfrm>
          <a:prstGeom prst="rect">
            <a:avLst/>
          </a:prstGeom>
          <a:noFill/>
        </p:spPr>
        <p:txBody>
          <a:bodyPr wrap="square">
            <a:spAutoFit/>
          </a:bodyPr>
          <a:lstStyle/>
          <a:p>
            <a:pPr indent="304800" algn="just">
              <a:lnSpc>
                <a:spcPct val="125000"/>
              </a:lnSpc>
              <a:spcBef>
                <a:spcPts val="125"/>
              </a:spcBef>
              <a:spcAft>
                <a:spcPts val="125"/>
              </a:spcAft>
            </a:pPr>
            <a:r>
              <a:rPr lang="en-US" altLang="zh-CN" sz="1800" kern="100">
                <a:effectLst/>
                <a:latin typeface="Times New Roman" panose="02020603050405020304" pitchFamily="18" charset="0"/>
                <a:ea typeface="宋体" panose="02010600030101010101" pitchFamily="2" charset="-122"/>
              </a:rPr>
              <a:t>Cvišić</a:t>
            </a:r>
            <a:r>
              <a:rPr lang="zh-CN" altLang="zh-CN" sz="1800" kern="100">
                <a:effectLst/>
                <a:latin typeface="Times New Roman" panose="02020603050405020304" pitchFamily="18" charset="0"/>
                <a:ea typeface="宋体" panose="02010600030101010101" pitchFamily="2" charset="-122"/>
              </a:rPr>
              <a:t>等人提出了一种针对无人机在</a:t>
            </a:r>
            <a:r>
              <a:rPr lang="en-US" altLang="zh-CN" sz="1800" kern="100">
                <a:effectLst/>
                <a:latin typeface="Times New Roman" panose="02020603050405020304" pitchFamily="18" charset="0"/>
                <a:ea typeface="宋体" panose="02010600030101010101" pitchFamily="2" charset="-122"/>
              </a:rPr>
              <a:t>GPS</a:t>
            </a:r>
            <a:r>
              <a:rPr lang="zh-CN" altLang="zh-CN" sz="1800" kern="100">
                <a:effectLst/>
                <a:latin typeface="Times New Roman" panose="02020603050405020304" pitchFamily="18" charset="0"/>
                <a:ea typeface="宋体" panose="02010600030101010101" pitchFamily="2" charset="-122"/>
              </a:rPr>
              <a:t>信号不可用环境下的计算机视觉定位与建图方法，称为</a:t>
            </a:r>
            <a:r>
              <a:rPr lang="en-US" altLang="zh-CN" sz="1800" kern="100">
                <a:effectLst/>
                <a:latin typeface="Times New Roman" panose="02020603050405020304" pitchFamily="18" charset="0"/>
                <a:ea typeface="宋体" panose="02010600030101010101" pitchFamily="2" charset="-122"/>
              </a:rPr>
              <a:t>SOFT-SLAM</a:t>
            </a:r>
            <a:r>
              <a:rPr lang="zh-CN" altLang="zh-CN" sz="1800" kern="100">
                <a:effectLst/>
                <a:latin typeface="Times New Roman" panose="02020603050405020304" pitchFamily="18" charset="0"/>
                <a:ea typeface="宋体" panose="02010600030101010101" pitchFamily="2" charset="-122"/>
              </a:rPr>
              <a:t>。该方法主要基于双目视觉，通过特征跟踪获取场景深度信息，实现了高效的定位和建图。</a:t>
            </a:r>
            <a:r>
              <a:rPr lang="en-US" altLang="zh-CN" sz="1800" kern="100">
                <a:effectLst/>
                <a:latin typeface="Times New Roman" panose="02020603050405020304" pitchFamily="18" charset="0"/>
                <a:ea typeface="宋体" panose="02010600030101010101" pitchFamily="2" charset="-122"/>
              </a:rPr>
              <a:t>                           </a:t>
            </a:r>
            <a:r>
              <a:rPr lang="zh-CN" altLang="zh-CN" sz="1800" kern="100">
                <a:effectLst/>
                <a:latin typeface="Times New Roman" panose="02020603050405020304" pitchFamily="18" charset="0"/>
                <a:ea typeface="宋体" panose="02010600030101010101" pitchFamily="2" charset="-122"/>
              </a:rPr>
              <a:t>优点在于可以在嵌入式计算机上实时运行，同时保留足够的计算资源用于控制和导航算法。</a:t>
            </a:r>
            <a:endParaRPr lang="en-US" altLang="zh-CN" sz="1800" kern="100">
              <a:effectLst/>
              <a:latin typeface="Times New Roman" panose="02020603050405020304" pitchFamily="18" charset="0"/>
              <a:ea typeface="宋体" panose="02010600030101010101" pitchFamily="2" charset="-122"/>
            </a:endParaRPr>
          </a:p>
          <a:p>
            <a:pPr indent="304800" algn="just">
              <a:lnSpc>
                <a:spcPct val="125000"/>
              </a:lnSpc>
              <a:spcBef>
                <a:spcPts val="125"/>
              </a:spcBef>
              <a:spcAft>
                <a:spcPts val="125"/>
              </a:spcAft>
            </a:pPr>
            <a:r>
              <a:rPr lang="zh-CN" altLang="en-US" sz="1800" kern="100">
                <a:effectLst/>
                <a:latin typeface="Times New Roman" panose="02020603050405020304" pitchFamily="18" charset="0"/>
                <a:ea typeface="宋体" panose="02010600030101010101" pitchFamily="2" charset="-122"/>
              </a:rPr>
              <a:t>缺点：缺乏</a:t>
            </a:r>
            <a:r>
              <a:rPr lang="en-US" altLang="zh-CN" sz="1800" kern="100">
                <a:effectLst/>
                <a:latin typeface="Times New Roman" panose="02020603050405020304" pitchFamily="18" charset="0"/>
                <a:ea typeface="宋体" panose="02010600030101010101" pitchFamily="2" charset="-122"/>
              </a:rPr>
              <a:t>GPS</a:t>
            </a:r>
            <a:r>
              <a:rPr lang="zh-CN" altLang="en-US" sz="1800" kern="100">
                <a:effectLst/>
                <a:latin typeface="Times New Roman" panose="02020603050405020304" pitchFamily="18" charset="0"/>
                <a:ea typeface="宋体" panose="02010600030101010101" pitchFamily="2" charset="-122"/>
              </a:rPr>
              <a:t>数据，可能会出现尺度偏移等问题。</a:t>
            </a:r>
            <a:endParaRPr lang="zh-CN" altLang="zh-CN" sz="1800" kern="100">
              <a:effectLst/>
              <a:latin typeface="Times New Roman" panose="02020603050405020304" pitchFamily="18" charset="0"/>
              <a:ea typeface="宋体" panose="02010600030101010101" pitchFamily="2" charset="-122"/>
            </a:endParaRPr>
          </a:p>
        </p:txBody>
      </p:sp>
      <p:sp>
        <p:nvSpPr>
          <p:cNvPr id="13" name="六边形 42">
            <a:extLst>
              <a:ext uri="{FF2B5EF4-FFF2-40B4-BE49-F238E27FC236}">
                <a16:creationId xmlns:a16="http://schemas.microsoft.com/office/drawing/2014/main" id="{D66EC6FA-FBB1-67A5-1158-7ED78C0E65CA}"/>
              </a:ext>
            </a:extLst>
          </p:cNvPr>
          <p:cNvSpPr>
            <a:spLocks noChangeArrowheads="1"/>
          </p:cNvSpPr>
          <p:nvPr/>
        </p:nvSpPr>
        <p:spPr bwMode="auto">
          <a:xfrm>
            <a:off x="8495577" y="670541"/>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TextBox 1">
            <a:extLst>
              <a:ext uri="{FF2B5EF4-FFF2-40B4-BE49-F238E27FC236}">
                <a16:creationId xmlns:a16="http://schemas.microsoft.com/office/drawing/2014/main" id="{3C38267D-5DF8-2C8A-6002-8C0DE1DFEED3}"/>
              </a:ext>
            </a:extLst>
          </p:cNvPr>
          <p:cNvSpPr>
            <a:spLocks noChangeArrowheads="1"/>
          </p:cNvSpPr>
          <p:nvPr/>
        </p:nvSpPr>
        <p:spPr bwMode="auto">
          <a:xfrm>
            <a:off x="9007651" y="2315348"/>
            <a:ext cx="1654723" cy="379463"/>
          </a:xfrm>
          <a:prstGeom prst="rect">
            <a:avLst/>
          </a:prstGeom>
          <a:noFill/>
          <a:ln w="9525" cmpd="sng">
            <a:noFill/>
            <a:miter lim="800000"/>
          </a:ln>
        </p:spPr>
        <p:txBody>
          <a:bodyPr>
            <a:spAutoFit/>
          </a:bodyPr>
          <a:lstStyle/>
          <a:p>
            <a:pPr algn="ctr"/>
            <a:r>
              <a:rPr lang="zh-CN" altLang="en-US" sz="1866">
                <a:solidFill>
                  <a:schemeClr val="tx1">
                    <a:lumMod val="75000"/>
                    <a:lumOff val="25000"/>
                  </a:schemeClr>
                </a:solidFill>
                <a:latin typeface="Times New Roman" panose="02020603050405020304" pitchFamily="18" charset="0"/>
                <a:ea typeface="zihun58hao-chuangzhonghei" panose="00000500000000000000" pitchFamily="2" charset="-122"/>
                <a:cs typeface="Times New Roman" panose="02020603050405020304" pitchFamily="18" charset="0"/>
                <a:sym typeface="zihun58hao-chuangzhonghei" panose="00000500000000000000" pitchFamily="2" charset="-122"/>
              </a:rPr>
              <a:t>多传感器融合</a:t>
            </a:r>
            <a:endParaRPr lang="zh-CN" altLang="en-US" sz="1866" dirty="0">
              <a:solidFill>
                <a:schemeClr val="tx1">
                  <a:lumMod val="75000"/>
                  <a:lumOff val="25000"/>
                </a:schemeClr>
              </a:solidFill>
              <a:latin typeface="Times New Roman" panose="02020603050405020304" pitchFamily="18" charset="0"/>
              <a:ea typeface="zihun58hao-chuangzhonghei" panose="00000500000000000000" pitchFamily="2" charset="-122"/>
              <a:cs typeface="Times New Roman" panose="02020603050405020304" pitchFamily="18" charset="0"/>
              <a:sym typeface="zihun58hao-chuangzhonghei" panose="00000500000000000000" pitchFamily="2" charset="-122"/>
            </a:endParaRPr>
          </a:p>
        </p:txBody>
      </p:sp>
      <p:grpSp>
        <p:nvGrpSpPr>
          <p:cNvPr id="15" name="组合 56">
            <a:extLst>
              <a:ext uri="{FF2B5EF4-FFF2-40B4-BE49-F238E27FC236}">
                <a16:creationId xmlns:a16="http://schemas.microsoft.com/office/drawing/2014/main" id="{085F11A8-F48B-430C-426E-383D6302EB1C}"/>
              </a:ext>
            </a:extLst>
          </p:cNvPr>
          <p:cNvGrpSpPr/>
          <p:nvPr/>
        </p:nvGrpSpPr>
        <p:grpSpPr>
          <a:xfrm>
            <a:off x="9333454" y="897007"/>
            <a:ext cx="1047434" cy="1284817"/>
            <a:chOff x="2105026" y="2144713"/>
            <a:chExt cx="941388" cy="1106488"/>
          </a:xfrm>
        </p:grpSpPr>
        <p:sp>
          <p:nvSpPr>
            <p:cNvPr id="16" name="Freeform 167">
              <a:extLst>
                <a:ext uri="{FF2B5EF4-FFF2-40B4-BE49-F238E27FC236}">
                  <a16:creationId xmlns:a16="http://schemas.microsoft.com/office/drawing/2014/main" id="{0BA6797E-743A-ACF4-94E1-705D373A0930}"/>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7" name="Freeform 168">
              <a:extLst>
                <a:ext uri="{FF2B5EF4-FFF2-40B4-BE49-F238E27FC236}">
                  <a16:creationId xmlns:a16="http://schemas.microsoft.com/office/drawing/2014/main" id="{F1989801-D5B1-CD4F-8DE6-4A8982FBB5BC}"/>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8" name="Freeform 170">
              <a:extLst>
                <a:ext uri="{FF2B5EF4-FFF2-40B4-BE49-F238E27FC236}">
                  <a16:creationId xmlns:a16="http://schemas.microsoft.com/office/drawing/2014/main" id="{9B9AAF9E-537F-7171-EC69-A185EA682E10}"/>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20" name="文本框 19">
            <a:extLst>
              <a:ext uri="{FF2B5EF4-FFF2-40B4-BE49-F238E27FC236}">
                <a16:creationId xmlns:a16="http://schemas.microsoft.com/office/drawing/2014/main" id="{4E688CD5-5F20-1FD9-E1F5-ACE7468A045F}"/>
              </a:ext>
            </a:extLst>
          </p:cNvPr>
          <p:cNvSpPr txBox="1"/>
          <p:nvPr/>
        </p:nvSpPr>
        <p:spPr>
          <a:xfrm>
            <a:off x="7671183" y="3348903"/>
            <a:ext cx="4371975" cy="1754326"/>
          </a:xfrm>
          <a:prstGeom prst="rect">
            <a:avLst/>
          </a:prstGeom>
          <a:noFill/>
        </p:spPr>
        <p:txBody>
          <a:bodyPr wrap="square" rtlCol="0">
            <a:spAutoFit/>
          </a:bodyPr>
          <a:lstStyle/>
          <a:p>
            <a:r>
              <a:rPr lang="en-US" altLang="zh-CN" sz="1800" strike="noStrike" kern="100">
                <a:effectLst/>
                <a:latin typeface="Times New Roman" panose="02020603050405020304" pitchFamily="18" charset="0"/>
                <a:ea typeface="宋体" panose="02010600030101010101" pitchFamily="2" charset="-122"/>
              </a:rPr>
              <a:t>Giovanni Cioff</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等人</a:t>
            </a:r>
            <a:r>
              <a:rPr lang="zh-CN" altLang="zh-CN" sz="18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提出了一种将全球定位信息与视觉和惯性测量融合在紧密耦合的非线性优化估计器中</a:t>
            </a:r>
            <a:r>
              <a:rPr lang="zh-CN" altLang="en-US" sz="18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利用了</a:t>
            </a:r>
            <a:r>
              <a:rPr lang="en-US" altLang="zh-CN" sz="1800" kern="100">
                <a:solidFill>
                  <a:srgbClr val="000000"/>
                </a:solidFill>
                <a:effectLst/>
                <a:latin typeface="Times New Roman" panose="02020603050405020304" pitchFamily="18" charset="0"/>
                <a:ea typeface="宋体" panose="02010600030101010101" pitchFamily="2" charset="-122"/>
              </a:rPr>
              <a:t>IMU</a:t>
            </a:r>
            <a:r>
              <a:rPr lang="zh-CN" altLang="zh-CN" sz="18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预积分方法来高效地推导全局位置误差项</a:t>
            </a:r>
            <a:r>
              <a:rPr lang="zh-CN" altLang="en-US" sz="18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kern="100">
              <a:latin typeface="Times New Roman" panose="02020603050405020304" pitchFamily="18" charset="0"/>
              <a:ea typeface="宋体" panose="02010600030101010101" pitchFamily="2" charset="-122"/>
              <a:cs typeface="Times New Roman" panose="02020603050405020304" pitchFamily="18" charset="0"/>
            </a:endParaRPr>
          </a:p>
          <a:p>
            <a:r>
              <a:rPr lang="zh-CN" altLang="en-US">
                <a:latin typeface="宋体" panose="02010600030101010101" pitchFamily="2" charset="-122"/>
                <a:ea typeface="宋体" panose="02010600030101010101" pitchFamily="2" charset="-122"/>
              </a:rPr>
              <a:t>是本课题参考的主要研究方向。</a:t>
            </a:r>
          </a:p>
        </p:txBody>
      </p:sp>
      <p:pic>
        <p:nvPicPr>
          <p:cNvPr id="24" name="图片 23">
            <a:extLst>
              <a:ext uri="{FF2B5EF4-FFF2-40B4-BE49-F238E27FC236}">
                <a16:creationId xmlns:a16="http://schemas.microsoft.com/office/drawing/2014/main" id="{E4B1E8B3-B67D-21A2-BD38-63297CF30C91}"/>
              </a:ext>
            </a:extLst>
          </p:cNvPr>
          <p:cNvPicPr>
            <a:picLocks noChangeAspect="1"/>
          </p:cNvPicPr>
          <p:nvPr/>
        </p:nvPicPr>
        <p:blipFill>
          <a:blip r:embed="rId7"/>
          <a:stretch>
            <a:fillRect/>
          </a:stretch>
        </p:blipFill>
        <p:spPr>
          <a:xfrm>
            <a:off x="7581091" y="5072248"/>
            <a:ext cx="4507841" cy="1717688"/>
          </a:xfrm>
          <a:prstGeom prst="rect">
            <a:avLst/>
          </a:prstGeom>
        </p:spPr>
      </p:pic>
    </p:spTree>
    <p:extLst>
      <p:ext uri="{BB962C8B-B14F-4D97-AF65-F5344CB8AC3E}">
        <p14:creationId xmlns:p14="http://schemas.microsoft.com/office/powerpoint/2010/main" val="35646573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Bottom)">
                                      <p:cBhvr>
                                        <p:cTn id="13" dur="500"/>
                                        <p:tgtEl>
                                          <p:spTgt spid="5"/>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Top)">
                                      <p:cBhvr>
                                        <p:cTn id="17" dur="500"/>
                                        <p:tgtEl>
                                          <p:spTgt spid="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500"/>
                            </p:stCondLst>
                            <p:childTnLst>
                              <p:par>
                                <p:cTn id="29" presetID="1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slide(fromBottom)">
                                      <p:cBhvr>
                                        <p:cTn id="31" dur="500"/>
                                        <p:tgtEl>
                                          <p:spTgt spid="15"/>
                                        </p:tgtEl>
                                      </p:cBhvr>
                                    </p:animEffect>
                                  </p:childTnLst>
                                </p:cTn>
                              </p:par>
                            </p:childTnLst>
                          </p:cTn>
                        </p:par>
                        <p:par>
                          <p:cTn id="32" fill="hold">
                            <p:stCondLst>
                              <p:cond delay="1000"/>
                            </p:stCondLst>
                            <p:childTnLst>
                              <p:par>
                                <p:cTn id="33" presetID="1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slide(fromTop)">
                                      <p:cBhvr>
                                        <p:cTn id="35" dur="500"/>
                                        <p:tgtEl>
                                          <p:spTgt spid="14"/>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circle(in)">
                                      <p:cBhvr>
                                        <p:cTn id="38" dur="1000"/>
                                        <p:tgtEl>
                                          <p:spTgt spid="20"/>
                                        </p:tgtEl>
                                      </p:cBhvr>
                                    </p:animEffect>
                                  </p:childTnLst>
                                </p:cTn>
                              </p:par>
                              <p:par>
                                <p:cTn id="39" presetID="16" presetClass="entr" presetSubtype="21"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arn(inVertical)">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2" grpId="0"/>
      <p:bldP spid="13" grpId="0" animBg="1"/>
      <p:bldP spid="14"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A2607E84-A69F-4C65-8F7F-76CD0DC2810D}"/>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colorTemperature colorTemp="11200"/>
                    </a14:imgEffect>
                    <a14:imgEffect>
                      <a14:saturation sat="66000"/>
                    </a14:imgEffect>
                    <a14:imgEffect>
                      <a14:brightnessContrast bright="6000" contrast="3000"/>
                    </a14:imgEffect>
                  </a14:imgLayer>
                </a14:imgProps>
              </a:ext>
              <a:ext uri="{28A0092B-C50C-407E-A947-70E740481C1C}">
                <a14:useLocalDpi xmlns:a14="http://schemas.microsoft.com/office/drawing/2010/main" val="0"/>
              </a:ext>
            </a:extLst>
          </a:blip>
          <a:stretch>
            <a:fillRect/>
          </a:stretch>
        </p:blipFill>
        <p:spPr>
          <a:xfrm>
            <a:off x="0" y="-9525"/>
            <a:ext cx="12192000" cy="6867525"/>
          </a:xfrm>
        </p:spPr>
      </p:pic>
      <p:pic>
        <p:nvPicPr>
          <p:cNvPr id="79" name="图片 78">
            <a:extLst>
              <a:ext uri="{FF2B5EF4-FFF2-40B4-BE49-F238E27FC236}">
                <a16:creationId xmlns:a16="http://schemas.microsoft.com/office/drawing/2014/main" id="{57E67D22-0F16-4EB7-9E2A-8FC496F543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80" name="图片 79">
            <a:extLst>
              <a:ext uri="{FF2B5EF4-FFF2-40B4-BE49-F238E27FC236}">
                <a16:creationId xmlns:a16="http://schemas.microsoft.com/office/drawing/2014/main" id="{F87404CA-D5A2-49CC-A480-C390B8A72A70}"/>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81" name="图片 80">
            <a:extLst>
              <a:ext uri="{FF2B5EF4-FFF2-40B4-BE49-F238E27FC236}">
                <a16:creationId xmlns:a16="http://schemas.microsoft.com/office/drawing/2014/main" id="{8E53CD7E-111D-4B2A-8DAB-DEB88E9BDC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82" name="矩形 81">
            <a:extLst>
              <a:ext uri="{FF2B5EF4-FFF2-40B4-BE49-F238E27FC236}">
                <a16:creationId xmlns:a16="http://schemas.microsoft.com/office/drawing/2014/main" id="{D968B343-6A2C-40A0-A201-6FF06DFDA268}"/>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直角三角形 82">
            <a:extLst>
              <a:ext uri="{FF2B5EF4-FFF2-40B4-BE49-F238E27FC236}">
                <a16:creationId xmlns:a16="http://schemas.microsoft.com/office/drawing/2014/main" id="{50F78CF7-9424-480A-9653-9B2B9767AE16}"/>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42">
            <a:extLst>
              <a:ext uri="{FF2B5EF4-FFF2-40B4-BE49-F238E27FC236}">
                <a16:creationId xmlns:a16="http://schemas.microsoft.com/office/drawing/2014/main" id="{85B40537-E925-2F94-331A-FDA6E496CC62}"/>
              </a:ext>
            </a:extLst>
          </p:cNvPr>
          <p:cNvSpPr>
            <a:spLocks noChangeArrowheads="1"/>
          </p:cNvSpPr>
          <p:nvPr/>
        </p:nvSpPr>
        <p:spPr bwMode="auto">
          <a:xfrm>
            <a:off x="233329" y="2836620"/>
            <a:ext cx="2986220" cy="2583105"/>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TextBox 1">
            <a:extLst>
              <a:ext uri="{FF2B5EF4-FFF2-40B4-BE49-F238E27FC236}">
                <a16:creationId xmlns:a16="http://schemas.microsoft.com/office/drawing/2014/main" id="{5E9745F9-3ECA-E89B-F66B-CE25BFA93A76}"/>
              </a:ext>
            </a:extLst>
          </p:cNvPr>
          <p:cNvSpPr>
            <a:spLocks noChangeArrowheads="1"/>
          </p:cNvSpPr>
          <p:nvPr/>
        </p:nvSpPr>
        <p:spPr bwMode="auto">
          <a:xfrm>
            <a:off x="859703" y="4309803"/>
            <a:ext cx="1654723" cy="953723"/>
          </a:xfrm>
          <a:prstGeom prst="rect">
            <a:avLst/>
          </a:prstGeom>
          <a:noFill/>
          <a:ln w="9525" cmpd="sng">
            <a:noFill/>
            <a:miter lim="800000"/>
          </a:ln>
        </p:spPr>
        <p:txBody>
          <a:bodyPr>
            <a:spAutoFit/>
          </a:bodyPr>
          <a:lstStyle/>
          <a:p>
            <a:pPr algn="ctr"/>
            <a:r>
              <a:rPr lang="en-US" altLang="zh-CN" sz="1866">
                <a:solidFill>
                  <a:schemeClr val="tx1">
                    <a:lumMod val="75000"/>
                    <a:lumOff val="25000"/>
                  </a:schemeClr>
                </a:solidFill>
                <a:latin typeface="Times New Roman" panose="02020603050405020304" pitchFamily="18" charset="0"/>
                <a:ea typeface="zihun58hao-chuangzhonghei" panose="00000500000000000000" pitchFamily="2" charset="-122"/>
                <a:cs typeface="Times New Roman" panose="02020603050405020304" pitchFamily="18" charset="0"/>
                <a:sym typeface="zihun58hao-chuangzhonghei" panose="00000500000000000000" pitchFamily="2" charset="-122"/>
              </a:rPr>
              <a:t>ORB-SLAM</a:t>
            </a:r>
          </a:p>
          <a:p>
            <a:pPr algn="ctr"/>
            <a:r>
              <a:rPr lang="en-US" altLang="zh-CN" sz="1866">
                <a:solidFill>
                  <a:schemeClr val="tx1">
                    <a:lumMod val="75000"/>
                    <a:lumOff val="25000"/>
                  </a:schemeClr>
                </a:solidFill>
                <a:latin typeface="Times New Roman" panose="02020603050405020304" pitchFamily="18" charset="0"/>
                <a:ea typeface="zihun58hao-chuangzhonghei" panose="00000500000000000000" pitchFamily="2" charset="-122"/>
                <a:cs typeface="Times New Roman" panose="02020603050405020304" pitchFamily="18" charset="0"/>
                <a:sym typeface="zihun58hao-chuangzhonghei" panose="00000500000000000000" pitchFamily="2" charset="-122"/>
              </a:rPr>
              <a:t>ORB-SLAM2</a:t>
            </a:r>
          </a:p>
          <a:p>
            <a:pPr algn="ctr"/>
            <a:r>
              <a:rPr lang="en-US" altLang="zh-CN" sz="1866">
                <a:solidFill>
                  <a:schemeClr val="tx1">
                    <a:lumMod val="75000"/>
                    <a:lumOff val="25000"/>
                  </a:schemeClr>
                </a:solidFill>
                <a:latin typeface="Times New Roman" panose="02020603050405020304" pitchFamily="18" charset="0"/>
                <a:ea typeface="zihun58hao-chuangzhonghei" panose="00000500000000000000" pitchFamily="2" charset="-122"/>
                <a:cs typeface="Times New Roman" panose="02020603050405020304" pitchFamily="18" charset="0"/>
                <a:sym typeface="zihun58hao-chuangzhonghei" panose="00000500000000000000" pitchFamily="2" charset="-122"/>
              </a:rPr>
              <a:t>ORB-SLAM3</a:t>
            </a:r>
            <a:endParaRPr lang="zh-CN" altLang="en-US" sz="1866" dirty="0">
              <a:solidFill>
                <a:schemeClr val="tx1">
                  <a:lumMod val="75000"/>
                  <a:lumOff val="25000"/>
                </a:schemeClr>
              </a:solidFill>
              <a:latin typeface="Times New Roman" panose="02020603050405020304" pitchFamily="18" charset="0"/>
              <a:ea typeface="zihun58hao-chuangzhonghei" panose="00000500000000000000" pitchFamily="2" charset="-122"/>
              <a:cs typeface="Times New Roman" panose="02020603050405020304" pitchFamily="18" charset="0"/>
              <a:sym typeface="zihun58hao-chuangzhonghei" panose="00000500000000000000" pitchFamily="2" charset="-122"/>
            </a:endParaRPr>
          </a:p>
        </p:txBody>
      </p:sp>
      <p:grpSp>
        <p:nvGrpSpPr>
          <p:cNvPr id="84" name="组合 56">
            <a:extLst>
              <a:ext uri="{FF2B5EF4-FFF2-40B4-BE49-F238E27FC236}">
                <a16:creationId xmlns:a16="http://schemas.microsoft.com/office/drawing/2014/main" id="{22C30485-56DF-1BFD-A58D-C83920D82C8C}"/>
              </a:ext>
            </a:extLst>
          </p:cNvPr>
          <p:cNvGrpSpPr/>
          <p:nvPr/>
        </p:nvGrpSpPr>
        <p:grpSpPr>
          <a:xfrm>
            <a:off x="1185506" y="3024986"/>
            <a:ext cx="1047434" cy="1284817"/>
            <a:chOff x="2105026" y="2144713"/>
            <a:chExt cx="941388" cy="1106488"/>
          </a:xfrm>
        </p:grpSpPr>
        <p:sp>
          <p:nvSpPr>
            <p:cNvPr id="85" name="Freeform 167">
              <a:extLst>
                <a:ext uri="{FF2B5EF4-FFF2-40B4-BE49-F238E27FC236}">
                  <a16:creationId xmlns:a16="http://schemas.microsoft.com/office/drawing/2014/main" id="{02540A9E-480F-9C31-976A-84E19F3486E3}"/>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6" name="Freeform 168">
              <a:extLst>
                <a:ext uri="{FF2B5EF4-FFF2-40B4-BE49-F238E27FC236}">
                  <a16:creationId xmlns:a16="http://schemas.microsoft.com/office/drawing/2014/main" id="{31559DE4-E42D-D0F3-20D9-DE8F5788BE7A}"/>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7" name="Freeform 170">
              <a:extLst>
                <a:ext uri="{FF2B5EF4-FFF2-40B4-BE49-F238E27FC236}">
                  <a16:creationId xmlns:a16="http://schemas.microsoft.com/office/drawing/2014/main" id="{CB0E05FF-3E1C-82B4-9E63-78943FC8AA5F}"/>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88" name="文本框 87">
            <a:extLst>
              <a:ext uri="{FF2B5EF4-FFF2-40B4-BE49-F238E27FC236}">
                <a16:creationId xmlns:a16="http://schemas.microsoft.com/office/drawing/2014/main" id="{7E882EC7-CBDA-0982-2D18-A8EEAF757523}"/>
              </a:ext>
            </a:extLst>
          </p:cNvPr>
          <p:cNvSpPr txBox="1"/>
          <p:nvPr/>
        </p:nvSpPr>
        <p:spPr>
          <a:xfrm>
            <a:off x="592480" y="1741809"/>
            <a:ext cx="2437263"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国外研究现状</a:t>
            </a:r>
          </a:p>
        </p:txBody>
      </p:sp>
      <p:sp>
        <p:nvSpPr>
          <p:cNvPr id="91" name="文本框 90">
            <a:extLst>
              <a:ext uri="{FF2B5EF4-FFF2-40B4-BE49-F238E27FC236}">
                <a16:creationId xmlns:a16="http://schemas.microsoft.com/office/drawing/2014/main" id="{9A1B83F4-8787-4EF0-A8E2-08A795F8B549}"/>
              </a:ext>
            </a:extLst>
          </p:cNvPr>
          <p:cNvSpPr txBox="1"/>
          <p:nvPr/>
        </p:nvSpPr>
        <p:spPr>
          <a:xfrm>
            <a:off x="3409354" y="1371601"/>
            <a:ext cx="4505921" cy="5040452"/>
          </a:xfrm>
          <a:prstGeom prst="rect">
            <a:avLst/>
          </a:prstGeom>
          <a:noFill/>
        </p:spPr>
        <p:txBody>
          <a:bodyPr wrap="square">
            <a:spAutoFit/>
          </a:bodyPr>
          <a:lstStyle/>
          <a:p>
            <a:pPr indent="304800" algn="just">
              <a:lnSpc>
                <a:spcPct val="125000"/>
              </a:lnSpc>
              <a:spcBef>
                <a:spcPts val="125"/>
              </a:spcBef>
              <a:spcAft>
                <a:spcPts val="125"/>
              </a:spcAft>
            </a:pPr>
            <a:r>
              <a:rPr lang="en-US" altLang="zh-CN" sz="1800" kern="100">
                <a:effectLst/>
                <a:latin typeface="Times New Roman" panose="02020603050405020304" pitchFamily="18" charset="0"/>
                <a:ea typeface="宋体" panose="02010600030101010101" pitchFamily="2" charset="-122"/>
              </a:rPr>
              <a:t>Mur-Artal</a:t>
            </a:r>
            <a:r>
              <a:rPr lang="zh-CN" altLang="zh-CN" sz="1800" kern="100">
                <a:effectLst/>
                <a:latin typeface="Times New Roman" panose="02020603050405020304" pitchFamily="18" charset="0"/>
                <a:ea typeface="宋体" panose="02010600030101010101" pitchFamily="2" charset="-122"/>
              </a:rPr>
              <a:t>和</a:t>
            </a:r>
            <a:r>
              <a:rPr lang="en-US" altLang="zh-CN" sz="1800" kern="100">
                <a:effectLst/>
                <a:latin typeface="Times New Roman" panose="02020603050405020304" pitchFamily="18" charset="0"/>
                <a:ea typeface="宋体" panose="02010600030101010101" pitchFamily="2" charset="-122"/>
              </a:rPr>
              <a:t>Tardos</a:t>
            </a:r>
            <a:r>
              <a:rPr lang="zh-CN" altLang="zh-CN" sz="1800" kern="100">
                <a:effectLst/>
                <a:latin typeface="Times New Roman" panose="02020603050405020304" pitchFamily="18" charset="0"/>
                <a:ea typeface="宋体" panose="02010600030101010101" pitchFamily="2" charset="-122"/>
              </a:rPr>
              <a:t>提出了</a:t>
            </a:r>
            <a:r>
              <a:rPr lang="en-US" altLang="zh-CN" sz="1800" kern="100">
                <a:effectLst/>
                <a:latin typeface="Times New Roman" panose="02020603050405020304" pitchFamily="18" charset="0"/>
                <a:ea typeface="宋体" panose="02010600030101010101" pitchFamily="2" charset="-122"/>
              </a:rPr>
              <a:t>ORB-SLAM</a:t>
            </a:r>
            <a:r>
              <a:rPr lang="zh-CN" altLang="zh-CN" sz="1800" kern="100">
                <a:effectLst/>
                <a:latin typeface="Times New Roman" panose="02020603050405020304" pitchFamily="18" charset="0"/>
                <a:ea typeface="宋体" panose="02010600030101010101" pitchFamily="2" charset="-122"/>
              </a:rPr>
              <a:t>和</a:t>
            </a:r>
            <a:r>
              <a:rPr lang="en-US" altLang="zh-CN" sz="1800" kern="100">
                <a:effectLst/>
                <a:latin typeface="Times New Roman" panose="02020603050405020304" pitchFamily="18" charset="0"/>
                <a:ea typeface="宋体" panose="02010600030101010101" pitchFamily="2" charset="-122"/>
              </a:rPr>
              <a:t>ORB-SLAM2</a:t>
            </a:r>
            <a:r>
              <a:rPr lang="zh-CN" altLang="zh-CN" sz="1800" kern="100">
                <a:effectLst/>
                <a:latin typeface="Times New Roman" panose="02020603050405020304" pitchFamily="18" charset="0"/>
                <a:ea typeface="宋体" panose="02010600030101010101" pitchFamily="2" charset="-122"/>
              </a:rPr>
              <a:t>算法，</a:t>
            </a:r>
            <a:r>
              <a:rPr lang="en-US" altLang="zh-CN" sz="1800" kern="100">
                <a:effectLst/>
                <a:latin typeface="Times New Roman" panose="02020603050405020304" pitchFamily="18" charset="0"/>
                <a:ea typeface="宋体" panose="02010600030101010101" pitchFamily="2" charset="-122"/>
              </a:rPr>
              <a:t>Carlos Campos</a:t>
            </a:r>
            <a:r>
              <a:rPr lang="zh-CN" altLang="zh-CN" sz="1800" kern="100">
                <a:effectLst/>
                <a:latin typeface="Times New Roman" panose="02020603050405020304" pitchFamily="18" charset="0"/>
                <a:ea typeface="宋体" panose="02010600030101010101" pitchFamily="2" charset="-122"/>
              </a:rPr>
              <a:t>等人在</a:t>
            </a:r>
            <a:r>
              <a:rPr lang="en-US" altLang="zh-CN" sz="1800" kern="100">
                <a:effectLst/>
                <a:latin typeface="Times New Roman" panose="02020603050405020304" pitchFamily="18" charset="0"/>
                <a:ea typeface="宋体" panose="02010600030101010101" pitchFamily="2" charset="-122"/>
              </a:rPr>
              <a:t>ORB-SLAM2</a:t>
            </a:r>
            <a:r>
              <a:rPr lang="zh-CN" altLang="zh-CN" sz="1800" kern="100">
                <a:effectLst/>
                <a:latin typeface="Times New Roman" panose="02020603050405020304" pitchFamily="18" charset="0"/>
                <a:ea typeface="宋体" panose="02010600030101010101" pitchFamily="2" charset="-122"/>
              </a:rPr>
              <a:t>算法的基础上提出了</a:t>
            </a:r>
            <a:r>
              <a:rPr lang="en-US" altLang="zh-CN" sz="1800" kern="100">
                <a:effectLst/>
                <a:latin typeface="Times New Roman" panose="02020603050405020304" pitchFamily="18" charset="0"/>
                <a:ea typeface="宋体" panose="02010600030101010101" pitchFamily="2" charset="-122"/>
              </a:rPr>
              <a:t>ORB-SLAM3</a:t>
            </a:r>
            <a:r>
              <a:rPr lang="zh-CN" altLang="zh-CN" sz="1800" kern="100">
                <a:effectLst/>
                <a:latin typeface="Times New Roman" panose="02020603050405020304" pitchFamily="18" charset="0"/>
                <a:ea typeface="宋体" panose="02010600030101010101" pitchFamily="2" charset="-122"/>
              </a:rPr>
              <a:t>算法。这些算法是一种用于实时双目摄像头的视觉</a:t>
            </a:r>
            <a:r>
              <a:rPr lang="en-US" altLang="zh-CN" sz="1800" kern="100">
                <a:effectLst/>
                <a:latin typeface="Times New Roman" panose="02020603050405020304" pitchFamily="18" charset="0"/>
                <a:ea typeface="宋体" panose="02010600030101010101" pitchFamily="2" charset="-122"/>
              </a:rPr>
              <a:t>SLAM</a:t>
            </a:r>
            <a:r>
              <a:rPr lang="zh-CN" altLang="zh-CN" sz="1800" kern="100">
                <a:effectLst/>
                <a:latin typeface="Times New Roman" panose="02020603050405020304" pitchFamily="18" charset="0"/>
                <a:ea typeface="宋体" panose="02010600030101010101" pitchFamily="2" charset="-122"/>
              </a:rPr>
              <a:t>系统，其使用</a:t>
            </a:r>
            <a:r>
              <a:rPr lang="en-US" altLang="zh-CN" sz="1800" kern="100">
                <a:effectLst/>
                <a:latin typeface="Times New Roman" panose="02020603050405020304" pitchFamily="18" charset="0"/>
                <a:ea typeface="宋体" panose="02010600030101010101" pitchFamily="2" charset="-122"/>
              </a:rPr>
              <a:t>FAST</a:t>
            </a:r>
            <a:r>
              <a:rPr lang="zh-CN" altLang="zh-CN" sz="1800" kern="100">
                <a:effectLst/>
                <a:latin typeface="Times New Roman" panose="02020603050405020304" pitchFamily="18" charset="0"/>
                <a:ea typeface="宋体" panose="02010600030101010101" pitchFamily="2" charset="-122"/>
              </a:rPr>
              <a:t>（</a:t>
            </a:r>
            <a:r>
              <a:rPr lang="en-US" altLang="zh-CN" sz="1800" kern="100">
                <a:effectLst/>
                <a:latin typeface="Times New Roman" panose="02020603050405020304" pitchFamily="18" charset="0"/>
                <a:ea typeface="宋体" panose="02010600030101010101" pitchFamily="2" charset="-122"/>
              </a:rPr>
              <a:t>Features from Accelerated Segment Test</a:t>
            </a:r>
            <a:r>
              <a:rPr lang="zh-CN" altLang="zh-CN" sz="1800" kern="100">
                <a:effectLst/>
                <a:latin typeface="Times New Roman" panose="02020603050405020304" pitchFamily="18" charset="0"/>
                <a:ea typeface="宋体" panose="02010600030101010101" pitchFamily="2" charset="-122"/>
              </a:rPr>
              <a:t>）特征检测器来快速提取图像中的关键点，然后使用</a:t>
            </a:r>
            <a:r>
              <a:rPr lang="en-US" altLang="zh-CN" sz="1800" kern="100">
                <a:effectLst/>
                <a:latin typeface="Times New Roman" panose="02020603050405020304" pitchFamily="18" charset="0"/>
                <a:ea typeface="宋体" panose="02010600030101010101" pitchFamily="2" charset="-122"/>
              </a:rPr>
              <a:t>BRIEF</a:t>
            </a:r>
            <a:r>
              <a:rPr lang="zh-CN" altLang="zh-CN" sz="1800" kern="100">
                <a:effectLst/>
                <a:latin typeface="Times New Roman" panose="02020603050405020304" pitchFamily="18" charset="0"/>
                <a:ea typeface="宋体" panose="02010600030101010101" pitchFamily="2" charset="-122"/>
              </a:rPr>
              <a:t>（</a:t>
            </a:r>
            <a:r>
              <a:rPr lang="en-US" altLang="zh-CN" sz="1800" kern="100">
                <a:effectLst/>
                <a:latin typeface="Times New Roman" panose="02020603050405020304" pitchFamily="18" charset="0"/>
                <a:ea typeface="宋体" panose="02010600030101010101" pitchFamily="2" charset="-122"/>
              </a:rPr>
              <a:t>Binary Robust Independent Elementary Features</a:t>
            </a:r>
            <a:r>
              <a:rPr lang="zh-CN" altLang="zh-CN" sz="1800" kern="100">
                <a:effectLst/>
                <a:latin typeface="Times New Roman" panose="02020603050405020304" pitchFamily="18" charset="0"/>
                <a:ea typeface="宋体" panose="02010600030101010101" pitchFamily="2" charset="-122"/>
              </a:rPr>
              <a:t>）描述符来描述这些关键点，这些描述符具有二进制形式，使其计算速度较快。并且</a:t>
            </a:r>
            <a:r>
              <a:rPr lang="en-US" altLang="zh-CN" sz="1800" kern="100">
                <a:effectLst/>
                <a:latin typeface="Times New Roman" panose="02020603050405020304" pitchFamily="18" charset="0"/>
                <a:ea typeface="宋体" panose="02010600030101010101" pitchFamily="2" charset="-122"/>
              </a:rPr>
              <a:t>ORB-SLAM2</a:t>
            </a:r>
            <a:r>
              <a:rPr lang="zh-CN" altLang="zh-CN" sz="1800" kern="100">
                <a:effectLst/>
                <a:latin typeface="Times New Roman" panose="02020603050405020304" pitchFamily="18" charset="0"/>
                <a:ea typeface="宋体" panose="02010600030101010101" pitchFamily="2" charset="-122"/>
              </a:rPr>
              <a:t>具有闭环检测功能，可以检测到相机返回到之前访问过的位置的情况，这有助于纠正累积误差，并提高</a:t>
            </a:r>
            <a:r>
              <a:rPr lang="en-US" altLang="zh-CN" sz="1800" kern="100">
                <a:effectLst/>
                <a:latin typeface="Times New Roman" panose="02020603050405020304" pitchFamily="18" charset="0"/>
                <a:ea typeface="宋体" panose="02010600030101010101" pitchFamily="2" charset="-122"/>
              </a:rPr>
              <a:t>SLAM</a:t>
            </a:r>
            <a:r>
              <a:rPr lang="zh-CN" altLang="zh-CN" sz="1800" kern="100">
                <a:effectLst/>
                <a:latin typeface="Times New Roman" panose="02020603050405020304" pitchFamily="18" charset="0"/>
                <a:ea typeface="宋体" panose="02010600030101010101" pitchFamily="2" charset="-122"/>
              </a:rPr>
              <a:t>系统的鲁棒性。</a:t>
            </a:r>
          </a:p>
        </p:txBody>
      </p:sp>
      <p:pic>
        <p:nvPicPr>
          <p:cNvPr id="92" name="图片 91">
            <a:extLst>
              <a:ext uri="{FF2B5EF4-FFF2-40B4-BE49-F238E27FC236}">
                <a16:creationId xmlns:a16="http://schemas.microsoft.com/office/drawing/2014/main" id="{4DF88D79-D54A-32F1-04FE-AA78003A6D99}"/>
              </a:ext>
            </a:extLst>
          </p:cNvPr>
          <p:cNvPicPr>
            <a:picLocks noChangeAspect="1"/>
          </p:cNvPicPr>
          <p:nvPr/>
        </p:nvPicPr>
        <p:blipFill>
          <a:blip r:embed="rId7"/>
          <a:stretch>
            <a:fillRect/>
          </a:stretch>
        </p:blipFill>
        <p:spPr>
          <a:xfrm>
            <a:off x="8294886" y="1741809"/>
            <a:ext cx="3444538" cy="1044030"/>
          </a:xfrm>
          <a:prstGeom prst="rect">
            <a:avLst/>
          </a:prstGeom>
        </p:spPr>
      </p:pic>
      <p:sp>
        <p:nvSpPr>
          <p:cNvPr id="93" name="文本框 92">
            <a:extLst>
              <a:ext uri="{FF2B5EF4-FFF2-40B4-BE49-F238E27FC236}">
                <a16:creationId xmlns:a16="http://schemas.microsoft.com/office/drawing/2014/main" id="{9E034F26-7B03-13AE-0774-6910DADA08BD}"/>
              </a:ext>
            </a:extLst>
          </p:cNvPr>
          <p:cNvSpPr txBox="1"/>
          <p:nvPr/>
        </p:nvSpPr>
        <p:spPr>
          <a:xfrm>
            <a:off x="9074180" y="1354750"/>
            <a:ext cx="1885950" cy="369332"/>
          </a:xfrm>
          <a:prstGeom prst="rect">
            <a:avLst/>
          </a:prstGeom>
          <a:noFill/>
        </p:spPr>
        <p:txBody>
          <a:bodyPr wrap="square" rtlCol="0">
            <a:spAutoFit/>
          </a:bodyPr>
          <a:lstStyle/>
          <a:p>
            <a:pPr algn="ctr"/>
            <a:r>
              <a:rPr lang="zh-CN" altLang="en-US">
                <a:latin typeface="宋体" panose="02010600030101010101" pitchFamily="2" charset="-122"/>
                <a:ea typeface="宋体" panose="02010600030101010101" pitchFamily="2" charset="-122"/>
              </a:rPr>
              <a:t>效果图</a:t>
            </a:r>
          </a:p>
        </p:txBody>
      </p:sp>
      <p:sp>
        <p:nvSpPr>
          <p:cNvPr id="94" name="文本框 93">
            <a:extLst>
              <a:ext uri="{FF2B5EF4-FFF2-40B4-BE49-F238E27FC236}">
                <a16:creationId xmlns:a16="http://schemas.microsoft.com/office/drawing/2014/main" id="{B63A8CBA-1775-3442-938B-589FA99D4C32}"/>
              </a:ext>
            </a:extLst>
          </p:cNvPr>
          <p:cNvSpPr txBox="1"/>
          <p:nvPr/>
        </p:nvSpPr>
        <p:spPr>
          <a:xfrm>
            <a:off x="8410575" y="3238500"/>
            <a:ext cx="3209925" cy="1200329"/>
          </a:xfrm>
          <a:prstGeom prst="rect">
            <a:avLst/>
          </a:prstGeom>
          <a:noFill/>
        </p:spPr>
        <p:txBody>
          <a:bodyPr wrap="square" rtlCol="0">
            <a:spAutoFit/>
          </a:bodyPr>
          <a:lstStyle/>
          <a:p>
            <a:r>
              <a:rPr lang="zh-CN" altLang="en-US">
                <a:latin typeface="宋体" panose="02010600030101010101" pitchFamily="2" charset="-122"/>
                <a:ea typeface="宋体" panose="02010600030101010101" pitchFamily="2" charset="-122"/>
              </a:rPr>
              <a:t>可以看出该算法在开阔场景下对于特征点的跟踪效果较好，因此</a:t>
            </a:r>
            <a:r>
              <a:rPr lang="en-US" altLang="zh-CN">
                <a:latin typeface="Times New Roman" panose="02020603050405020304" pitchFamily="18" charset="0"/>
                <a:ea typeface="宋体" panose="02010600030101010101" pitchFamily="2" charset="-122"/>
                <a:cs typeface="Times New Roman" panose="02020603050405020304" pitchFamily="18" charset="0"/>
              </a:rPr>
              <a:t>ORB-SLAM2</a:t>
            </a:r>
            <a:r>
              <a:rPr lang="zh-CN" altLang="en-US">
                <a:latin typeface="宋体" panose="02010600030101010101" pitchFamily="2" charset="-122"/>
                <a:ea typeface="宋体" panose="02010600030101010101" pitchFamily="2" charset="-122"/>
              </a:rPr>
              <a:t>算法是本课题主要算法</a:t>
            </a:r>
          </a:p>
        </p:txBody>
      </p:sp>
    </p:spTree>
    <p:extLst>
      <p:ext uri="{BB962C8B-B14F-4D97-AF65-F5344CB8AC3E}">
        <p14:creationId xmlns:p14="http://schemas.microsoft.com/office/powerpoint/2010/main" val="28050204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slide(fromBottom)">
                                      <p:cBhvr>
                                        <p:cTn id="13" dur="500"/>
                                        <p:tgtEl>
                                          <p:spTgt spid="84"/>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Top)">
                                      <p:cBhvr>
                                        <p:cTn id="17" dur="500"/>
                                        <p:tgtEl>
                                          <p:spTgt spid="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91"/>
                                        </p:tgtEl>
                                        <p:attrNameLst>
                                          <p:attrName>style.visibility</p:attrName>
                                        </p:attrNameLst>
                                      </p:cBhvr>
                                      <p:to>
                                        <p:strVal val="visible"/>
                                      </p:to>
                                    </p:set>
                                    <p:animEffect transition="in" filter="barn(inVertical)">
                                      <p:cBhvr>
                                        <p:cTn id="20" dur="500"/>
                                        <p:tgtEl>
                                          <p:spTgt spid="91"/>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randombar(horizontal)">
                                      <p:cBhvr>
                                        <p:cTn id="25" dur="500"/>
                                        <p:tgtEl>
                                          <p:spTgt spid="9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randombar(horizontal)">
                                      <p:cBhvr>
                                        <p:cTn id="28" dur="500"/>
                                        <p:tgtEl>
                                          <p:spTgt spid="93"/>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randombar(horizontal)">
                                      <p:cBhvr>
                                        <p:cTn id="31"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1" grpId="0"/>
      <p:bldP spid="93" grpId="0"/>
      <p:bldP spid="9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52" name="文本框 51">
            <a:extLst>
              <a:ext uri="{FF2B5EF4-FFF2-40B4-BE49-F238E27FC236}">
                <a16:creationId xmlns:a16="http://schemas.microsoft.com/office/drawing/2014/main" id="{6E5DF0BF-8063-47AF-9045-7397452B4016}"/>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03</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3" name="文本框 52">
            <a:extLst>
              <a:ext uri="{FF2B5EF4-FFF2-40B4-BE49-F238E27FC236}">
                <a16:creationId xmlns:a16="http://schemas.microsoft.com/office/drawing/2014/main" id="{7352527F-EEE9-40DC-AF7E-2AB755092F5D}"/>
              </a:ext>
            </a:extLst>
          </p:cNvPr>
          <p:cNvSpPr txBox="1"/>
          <p:nvPr/>
        </p:nvSpPr>
        <p:spPr>
          <a:xfrm>
            <a:off x="1865249" y="1841313"/>
            <a:ext cx="1874276"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研究内容</a:t>
            </a:r>
          </a:p>
        </p:txBody>
      </p:sp>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8" name="图片 67">
            <a:extLst>
              <a:ext uri="{FF2B5EF4-FFF2-40B4-BE49-F238E27FC236}">
                <a16:creationId xmlns:a16="http://schemas.microsoft.com/office/drawing/2014/main" id="{DC78084C-E3F4-4120-94D4-04E46EEDA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3905793">
            <a:off x="391099" y="2645024"/>
            <a:ext cx="3393827" cy="4656567"/>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E6E1D6A2-BEB6-156D-648F-F9BF31FA9C6F}"/>
              </a:ext>
            </a:extLst>
          </p:cNvPr>
          <p:cNvSpPr txBox="1"/>
          <p:nvPr/>
        </p:nvSpPr>
        <p:spPr>
          <a:xfrm>
            <a:off x="5687415" y="1718091"/>
            <a:ext cx="4271615" cy="887224"/>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3.1</a:t>
            </a:r>
            <a:r>
              <a:rPr lang="en-US" altLang="zh-CN" sz="2800">
                <a:latin typeface="思源黑体 CN Heavy" panose="020B0A00000000000000" pitchFamily="34" charset="-122"/>
                <a:ea typeface="思源黑体 CN Heavy" panose="020B0A00000000000000" pitchFamily="34" charset="-122"/>
              </a:rPr>
              <a:t>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a:t>
            </a:r>
            <a:r>
              <a:rPr lang="en-US" altLang="zh-CN" sz="2400">
                <a:solidFill>
                  <a:srgbClr val="000000"/>
                </a:solidFill>
                <a:effectLst/>
                <a:latin typeface="宋体" panose="02010600030101010101" pitchFamily="2" charset="-122"/>
                <a:ea typeface="宋体" panose="02010600030101010101" pitchFamily="2" charset="-122"/>
              </a:rPr>
              <a:t>ORB</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算法的特征点检测与跟踪的方法研究</a:t>
            </a:r>
            <a:endParaRPr lang="zh-CN" altLang="en-US" sz="2400">
              <a:latin typeface="宋体" panose="02010600030101010101" pitchFamily="2" charset="-122"/>
              <a:ea typeface="宋体" panose="02010600030101010101" pitchFamily="2" charset="-122"/>
            </a:endParaRPr>
          </a:p>
        </p:txBody>
      </p:sp>
      <p:pic>
        <p:nvPicPr>
          <p:cNvPr id="6" name="图片 5">
            <a:extLst>
              <a:ext uri="{FF2B5EF4-FFF2-40B4-BE49-F238E27FC236}">
                <a16:creationId xmlns:a16="http://schemas.microsoft.com/office/drawing/2014/main" id="{33054EF3-6696-56B4-7879-3EE8F512A8B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57254" y="3320303"/>
            <a:ext cx="8227809" cy="2542884"/>
          </a:xfrm>
          <a:prstGeom prst="rect">
            <a:avLst/>
          </a:prstGeom>
        </p:spPr>
      </p:pic>
    </p:spTree>
    <p:extLst>
      <p:ext uri="{BB962C8B-B14F-4D97-AF65-F5344CB8AC3E}">
        <p14:creationId xmlns:p14="http://schemas.microsoft.com/office/powerpoint/2010/main" val="209049498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52" name="文本框 51">
            <a:extLst>
              <a:ext uri="{FF2B5EF4-FFF2-40B4-BE49-F238E27FC236}">
                <a16:creationId xmlns:a16="http://schemas.microsoft.com/office/drawing/2014/main" id="{6E5DF0BF-8063-47AF-9045-7397452B4016}"/>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03</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3" name="文本框 52">
            <a:extLst>
              <a:ext uri="{FF2B5EF4-FFF2-40B4-BE49-F238E27FC236}">
                <a16:creationId xmlns:a16="http://schemas.microsoft.com/office/drawing/2014/main" id="{7352527F-EEE9-40DC-AF7E-2AB755092F5D}"/>
              </a:ext>
            </a:extLst>
          </p:cNvPr>
          <p:cNvSpPr txBox="1"/>
          <p:nvPr/>
        </p:nvSpPr>
        <p:spPr>
          <a:xfrm>
            <a:off x="1865249" y="1841313"/>
            <a:ext cx="1874276" cy="523220"/>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研究内容</a:t>
            </a:r>
          </a:p>
        </p:txBody>
      </p:sp>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E6E1D6A2-BEB6-156D-648F-F9BF31FA9C6F}"/>
              </a:ext>
            </a:extLst>
          </p:cNvPr>
          <p:cNvSpPr txBox="1"/>
          <p:nvPr/>
        </p:nvSpPr>
        <p:spPr>
          <a:xfrm>
            <a:off x="5707684" y="692284"/>
            <a:ext cx="4271615" cy="887224"/>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3.1</a:t>
            </a:r>
            <a:r>
              <a:rPr lang="en-US" altLang="zh-CN" sz="2800">
                <a:latin typeface="思源黑体 CN Heavy" panose="020B0A00000000000000" pitchFamily="34" charset="-122"/>
                <a:ea typeface="思源黑体 CN Heavy" panose="020B0A00000000000000" pitchFamily="34" charset="-122"/>
              </a:rPr>
              <a:t>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a:t>
            </a:r>
            <a:r>
              <a:rPr lang="en-US" altLang="zh-CN" sz="2400">
                <a:solidFill>
                  <a:srgbClr val="000000"/>
                </a:solidFill>
                <a:effectLst/>
                <a:latin typeface="宋体" panose="02010600030101010101" pitchFamily="2" charset="-122"/>
                <a:ea typeface="宋体" panose="02010600030101010101" pitchFamily="2" charset="-122"/>
              </a:rPr>
              <a:t>ORB</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算法的特征点检测与跟踪的方法研究</a:t>
            </a:r>
            <a:endParaRPr lang="zh-CN" altLang="en-US" sz="2400">
              <a:latin typeface="宋体" panose="02010600030101010101" pitchFamily="2" charset="-122"/>
              <a:ea typeface="宋体" panose="02010600030101010101" pitchFamily="2" charset="-122"/>
            </a:endParaRPr>
          </a:p>
        </p:txBody>
      </p:sp>
      <p:sp>
        <p:nvSpPr>
          <p:cNvPr id="3" name="文本框 2">
            <a:extLst>
              <a:ext uri="{FF2B5EF4-FFF2-40B4-BE49-F238E27FC236}">
                <a16:creationId xmlns:a16="http://schemas.microsoft.com/office/drawing/2014/main" id="{7FB39EF4-4E3E-97F3-9283-07264E2F790C}"/>
              </a:ext>
            </a:extLst>
          </p:cNvPr>
          <p:cNvSpPr txBox="1"/>
          <p:nvPr/>
        </p:nvSpPr>
        <p:spPr>
          <a:xfrm>
            <a:off x="5584316" y="3539059"/>
            <a:ext cx="6496050" cy="2031325"/>
          </a:xfrm>
          <a:prstGeom prst="rect">
            <a:avLst/>
          </a:prstGeom>
          <a:noFill/>
        </p:spPr>
        <p:txBody>
          <a:bodyPr wrap="square">
            <a:spAutoFit/>
          </a:bodyPr>
          <a:lstStyle/>
          <a:p>
            <a:r>
              <a:rPr lang="en-US" altLang="zh-CN">
                <a:latin typeface="Times New Roman" panose="02020603050405020304" pitchFamily="18" charset="0"/>
                <a:ea typeface="宋体" panose="02010600030101010101" pitchFamily="2" charset="-122"/>
                <a:cs typeface="Times New Roman" panose="02020603050405020304" pitchFamily="18" charset="0"/>
              </a:rPr>
              <a:t>FAST</a:t>
            </a:r>
            <a:r>
              <a:rPr lang="zh-CN" altLang="en-US">
                <a:latin typeface="Times New Roman" panose="02020603050405020304" pitchFamily="18" charset="0"/>
                <a:ea typeface="宋体" panose="02010600030101010101" pitchFamily="2" charset="-122"/>
                <a:cs typeface="Times New Roman" panose="02020603050405020304" pitchFamily="18" charset="0"/>
              </a:rPr>
              <a:t>角点检测原理：</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1</a:t>
            </a:r>
            <a:r>
              <a:rPr lang="zh-CN" altLang="en-US">
                <a:latin typeface="Times New Roman" panose="02020603050405020304" pitchFamily="18" charset="0"/>
                <a:ea typeface="宋体" panose="02010600030101010101" pitchFamily="2" charset="-122"/>
                <a:cs typeface="Times New Roman" panose="02020603050405020304" pitchFamily="18" charset="0"/>
              </a:rPr>
              <a:t>、从图像中选取一个像素</a:t>
            </a:r>
            <a:r>
              <a:rPr lang="en-US" altLang="zh-CN">
                <a:latin typeface="Times New Roman" panose="02020603050405020304" pitchFamily="18" charset="0"/>
                <a:ea typeface="宋体" panose="02010600030101010101" pitchFamily="2" charset="-122"/>
                <a:cs typeface="Times New Roman" panose="02020603050405020304" pitchFamily="18" charset="0"/>
              </a:rPr>
              <a:t>p</a:t>
            </a:r>
            <a:r>
              <a:rPr lang="zh-CN" altLang="en-US">
                <a:latin typeface="Times New Roman" panose="02020603050405020304" pitchFamily="18" charset="0"/>
                <a:ea typeface="宋体" panose="02010600030101010101" pitchFamily="2" charset="-122"/>
                <a:cs typeface="Times New Roman" panose="02020603050405020304" pitchFamily="18" charset="0"/>
              </a:rPr>
              <a:t>，其灰度值为</a:t>
            </a:r>
            <a:r>
              <a:rPr lang="en-US" altLang="zh-CN">
                <a:latin typeface="Times New Roman" panose="02020603050405020304" pitchFamily="18" charset="0"/>
                <a:ea typeface="宋体" panose="02010600030101010101" pitchFamily="2" charset="-122"/>
                <a:cs typeface="Times New Roman" panose="02020603050405020304" pitchFamily="18" charset="0"/>
              </a:rPr>
              <a:t>Ip</a:t>
            </a:r>
          </a:p>
          <a:p>
            <a:r>
              <a:rPr lang="en-US" altLang="zh-CN">
                <a:latin typeface="Times New Roman" panose="02020603050405020304" pitchFamily="18" charset="0"/>
                <a:ea typeface="宋体" panose="02010600030101010101" pitchFamily="2" charset="-122"/>
                <a:cs typeface="Times New Roman" panose="02020603050405020304" pitchFamily="18" charset="0"/>
              </a:rPr>
              <a:t>2</a:t>
            </a:r>
            <a:r>
              <a:rPr lang="zh-CN" altLang="en-US">
                <a:latin typeface="Times New Roman" panose="02020603050405020304" pitchFamily="18" charset="0"/>
                <a:ea typeface="宋体" panose="02010600030101010101" pitchFamily="2" charset="-122"/>
                <a:cs typeface="Times New Roman" panose="02020603050405020304" pitchFamily="18" charset="0"/>
              </a:rPr>
              <a:t>、设定一个合适的阈值</a:t>
            </a:r>
            <a:r>
              <a:rPr lang="en-US" altLang="zh-CN">
                <a:latin typeface="Times New Roman" panose="02020603050405020304" pitchFamily="18" charset="0"/>
                <a:ea typeface="宋体" panose="02010600030101010101" pitchFamily="2" charset="-122"/>
                <a:cs typeface="Times New Roman" panose="02020603050405020304" pitchFamily="18" charset="0"/>
              </a:rPr>
              <a:t>t</a:t>
            </a:r>
          </a:p>
          <a:p>
            <a:r>
              <a:rPr lang="en-US" altLang="zh-CN">
                <a:latin typeface="Times New Roman" panose="02020603050405020304" pitchFamily="18" charset="0"/>
                <a:ea typeface="宋体" panose="02010600030101010101" pitchFamily="2" charset="-122"/>
                <a:cs typeface="Times New Roman" panose="02020603050405020304" pitchFamily="18" charset="0"/>
              </a:rPr>
              <a:t>3</a:t>
            </a:r>
            <a:r>
              <a:rPr lang="zh-CN" altLang="en-US">
                <a:latin typeface="Times New Roman" panose="02020603050405020304" pitchFamily="18" charset="0"/>
                <a:ea typeface="宋体" panose="02010600030101010101" pitchFamily="2" charset="-122"/>
                <a:cs typeface="Times New Roman" panose="02020603050405020304" pitchFamily="18" charset="0"/>
              </a:rPr>
              <a:t>、以该像素点为中心考虑一个半径为</a:t>
            </a:r>
            <a:r>
              <a:rPr lang="en-US" altLang="zh-CN">
                <a:latin typeface="Times New Roman" panose="02020603050405020304" pitchFamily="18" charset="0"/>
                <a:ea typeface="宋体" panose="02010600030101010101" pitchFamily="2" charset="-122"/>
                <a:cs typeface="Times New Roman" panose="02020603050405020304" pitchFamily="18" charset="0"/>
              </a:rPr>
              <a:t>3</a:t>
            </a:r>
            <a:r>
              <a:rPr lang="zh-CN" altLang="en-US">
                <a:latin typeface="Times New Roman" panose="02020603050405020304" pitchFamily="18" charset="0"/>
                <a:ea typeface="宋体" panose="02010600030101010101" pitchFamily="2" charset="-122"/>
                <a:cs typeface="Times New Roman" panose="02020603050405020304" pitchFamily="18" charset="0"/>
              </a:rPr>
              <a:t>的离散化的</a:t>
            </a:r>
            <a:r>
              <a:rPr lang="en-US" altLang="zh-CN">
                <a:latin typeface="Times New Roman" panose="02020603050405020304" pitchFamily="18" charset="0"/>
                <a:ea typeface="宋体" panose="02010600030101010101" pitchFamily="2" charset="-122"/>
                <a:cs typeface="Times New Roman" panose="02020603050405020304" pitchFamily="18" charset="0"/>
              </a:rPr>
              <a:t>Bresenham</a:t>
            </a:r>
            <a:r>
              <a:rPr lang="zh-CN" altLang="en-US">
                <a:latin typeface="Times New Roman" panose="02020603050405020304" pitchFamily="18" charset="0"/>
                <a:ea typeface="宋体" panose="02010600030101010101" pitchFamily="2" charset="-122"/>
                <a:cs typeface="Times New Roman" panose="02020603050405020304" pitchFamily="18" charset="0"/>
              </a:rPr>
              <a:t>圆，如左图所示，圆边界上有</a:t>
            </a:r>
            <a:r>
              <a:rPr lang="en-US" altLang="zh-CN">
                <a:latin typeface="Times New Roman" panose="02020603050405020304" pitchFamily="18" charset="0"/>
                <a:ea typeface="宋体" panose="02010600030101010101" pitchFamily="2" charset="-122"/>
                <a:cs typeface="Times New Roman" panose="02020603050405020304" pitchFamily="18" charset="0"/>
              </a:rPr>
              <a:t>16</a:t>
            </a:r>
            <a:r>
              <a:rPr lang="zh-CN" altLang="en-US">
                <a:latin typeface="Times New Roman" panose="02020603050405020304" pitchFamily="18" charset="0"/>
                <a:ea typeface="宋体" panose="02010600030101010101" pitchFamily="2" charset="-122"/>
                <a:cs typeface="Times New Roman" panose="02020603050405020304" pitchFamily="18" charset="0"/>
              </a:rPr>
              <a:t>个元素</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4</a:t>
            </a:r>
            <a:r>
              <a:rPr lang="zh-CN" altLang="en-US">
                <a:latin typeface="Times New Roman" panose="02020603050405020304" pitchFamily="18" charset="0"/>
                <a:ea typeface="宋体" panose="02010600030101010101" pitchFamily="2" charset="-122"/>
                <a:cs typeface="Times New Roman" panose="02020603050405020304" pitchFamily="18" charset="0"/>
              </a:rPr>
              <a:t>、如果圆上有</a:t>
            </a:r>
            <a:r>
              <a:rPr lang="en-US" altLang="zh-CN">
                <a:latin typeface="Times New Roman" panose="02020603050405020304" pitchFamily="18" charset="0"/>
                <a:ea typeface="宋体" panose="02010600030101010101" pitchFamily="2" charset="-122"/>
                <a:cs typeface="Times New Roman" panose="02020603050405020304" pitchFamily="18" charset="0"/>
              </a:rPr>
              <a:t>n</a:t>
            </a:r>
            <a:r>
              <a:rPr lang="zh-CN" altLang="en-US">
                <a:latin typeface="Times New Roman" panose="02020603050405020304" pitchFamily="18" charset="0"/>
                <a:ea typeface="宋体" panose="02010600030101010101" pitchFamily="2" charset="-122"/>
                <a:cs typeface="Times New Roman" panose="02020603050405020304" pitchFamily="18" charset="0"/>
              </a:rPr>
              <a:t>个连续像素点的灰度值小于</a:t>
            </a:r>
            <a:r>
              <a:rPr lang="en-US" altLang="zh-CN">
                <a:latin typeface="Times New Roman" panose="02020603050405020304" pitchFamily="18" charset="0"/>
                <a:ea typeface="宋体" panose="02010600030101010101" pitchFamily="2" charset="-122"/>
                <a:cs typeface="Times New Roman" panose="02020603050405020304" pitchFamily="18" charset="0"/>
              </a:rPr>
              <a:t>Ip-t</a:t>
            </a:r>
            <a:r>
              <a:rPr lang="zh-CN" altLang="en-US">
                <a:latin typeface="Times New Roman" panose="02020603050405020304" pitchFamily="18" charset="0"/>
                <a:ea typeface="宋体" panose="02010600030101010101" pitchFamily="2" charset="-122"/>
                <a:cs typeface="Times New Roman" panose="02020603050405020304" pitchFamily="18" charset="0"/>
              </a:rPr>
              <a:t>或大于</a:t>
            </a:r>
            <a:r>
              <a:rPr lang="en-US" altLang="zh-CN">
                <a:latin typeface="Times New Roman" panose="02020603050405020304" pitchFamily="18" charset="0"/>
                <a:ea typeface="宋体" panose="02010600030101010101" pitchFamily="2" charset="-122"/>
                <a:cs typeface="Times New Roman" panose="02020603050405020304" pitchFamily="18" charset="0"/>
              </a:rPr>
              <a:t>Ip+t</a:t>
            </a:r>
            <a:r>
              <a:rPr lang="zh-CN" altLang="en-US">
                <a:latin typeface="Times New Roman" panose="02020603050405020304" pitchFamily="18" charset="0"/>
                <a:ea typeface="宋体" panose="02010600030101010101" pitchFamily="2" charset="-122"/>
                <a:cs typeface="Times New Roman" panose="02020603050405020304" pitchFamily="18" charset="0"/>
              </a:rPr>
              <a:t>，那么这个点即为角点</a:t>
            </a:r>
          </a:p>
        </p:txBody>
      </p:sp>
      <p:pic>
        <p:nvPicPr>
          <p:cNvPr id="3074" name="Picture 2" descr="FAST Corner">
            <a:extLst>
              <a:ext uri="{FF2B5EF4-FFF2-40B4-BE49-F238E27FC236}">
                <a16:creationId xmlns:a16="http://schemas.microsoft.com/office/drawing/2014/main" id="{CE44EB3B-2B45-428D-644B-3059E4639CD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9440" y="3298151"/>
            <a:ext cx="5038273" cy="2416797"/>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0D6B3B9E-12F9-BF0F-808B-45C5D05353B2}"/>
              </a:ext>
            </a:extLst>
          </p:cNvPr>
          <p:cNvSpPr txBox="1"/>
          <p:nvPr/>
        </p:nvSpPr>
        <p:spPr>
          <a:xfrm>
            <a:off x="5584316" y="1968213"/>
            <a:ext cx="6240780" cy="1200329"/>
          </a:xfrm>
          <a:prstGeom prst="rect">
            <a:avLst/>
          </a:prstGeom>
          <a:noFill/>
        </p:spPr>
        <p:txBody>
          <a:bodyPr wrap="square">
            <a:spAutoFit/>
          </a:bodyPr>
          <a:lstStyle/>
          <a:p>
            <a:r>
              <a:rPr lang="en-US" altLang="zh-CN" b="0" i="0">
                <a:effectLst/>
                <a:latin typeface="Times New Roman" panose="02020603050405020304" pitchFamily="18" charset="0"/>
                <a:cs typeface="Times New Roman" panose="02020603050405020304" pitchFamily="18" charset="0"/>
              </a:rPr>
              <a:t>FAST </a:t>
            </a:r>
            <a:r>
              <a:rPr lang="zh-CN" altLang="en-US" b="0" i="0">
                <a:effectLst/>
                <a:latin typeface="宋体" panose="02010600030101010101" pitchFamily="2" charset="-122"/>
                <a:ea typeface="宋体" panose="02010600030101010101" pitchFamily="2" charset="-122"/>
                <a:cs typeface="Times New Roman" panose="02020603050405020304" pitchFamily="18" charset="0"/>
              </a:rPr>
              <a:t>角点定义为：若某像素点与周围邻域足够多的像素点处于不同区域，则该像素可能为角点。考虑灰度图像，即若某像素点的灰度值比周围邻域足够多的像素点的灰度值大或小，则该点可能为角点。</a:t>
            </a:r>
            <a:endParaRPr lang="zh-CN" altLang="en-US">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4347872"/>
      </p:ext>
    </p:extLst>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9"/>
</p:tagLst>
</file>

<file path=ppt/tags/tag13.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6"/>
</p:tagLst>
</file>

<file path=ppt/tags/tag22.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7"/>
</p:tagLst>
</file>

<file path=ppt/tags/tag23.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8"/>
</p:tagLst>
</file>

<file path=ppt/tags/tag25.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9"/>
</p:tagLst>
</file>

<file path=ppt/tags/tag26.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6"/>
</p:tagLst>
</file>

<file path=ppt/tags/tag9.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1161</TotalTime>
  <Words>2573</Words>
  <Application>Microsoft Office PowerPoint</Application>
  <PresentationFormat>宽屏</PresentationFormat>
  <Paragraphs>168</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zihun58hao-chuangzhonghei</vt:lpstr>
      <vt:lpstr>等线</vt:lpstr>
      <vt:lpstr>等线 Light</vt:lpstr>
      <vt:lpstr>华文彩云</vt:lpstr>
      <vt:lpstr>思源黑体 CN Heavy</vt:lpstr>
      <vt:lpstr>宋体</vt:lpstr>
      <vt:lpstr>微软雅黑</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墨雨 云烟</dc:creator>
  <cp:lastModifiedBy>ヾ|≧_≦|〃 是谦谦吖</cp:lastModifiedBy>
  <cp:revision>50</cp:revision>
  <dcterms:created xsi:type="dcterms:W3CDTF">2021-11-02T14:35:31Z</dcterms:created>
  <dcterms:modified xsi:type="dcterms:W3CDTF">2023-10-27T01:46:18Z</dcterms:modified>
</cp:coreProperties>
</file>