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336" r:id="rId5"/>
    <p:sldId id="335" r:id="rId6"/>
    <p:sldId id="337" r:id="rId7"/>
    <p:sldId id="338" r:id="rId8"/>
    <p:sldId id="339" r:id="rId9"/>
    <p:sldId id="33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2377"/>
  </p:normalViewPr>
  <p:slideViewPr>
    <p:cSldViewPr snapToGrid="0">
      <p:cViewPr varScale="1">
        <p:scale>
          <a:sx n="79" d="100"/>
          <a:sy n="79" d="100"/>
        </p:scale>
        <p:origin x="1856" y="19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C89B13-0A06-4186-B572-2A7744E8B258}" type="datetimeFigureOut">
              <a:rPr lang="zh-CN" altLang="en-US" smtClean="0"/>
              <a:t>2023/7/19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622142-0C59-4E07-AA1C-EAE50334DAC6}" type="slidenum">
              <a:rPr lang="zh-CN" altLang="en-US" smtClean="0"/>
              <a:t>‹#›</a:t>
            </a:fld>
            <a:endParaRPr lang="zh-CN" altLang="en-US"/>
          </a:p>
        </p:txBody>
      </p:sp>
    </p:spTree>
    <p:extLst>
      <p:ext uri="{BB962C8B-B14F-4D97-AF65-F5344CB8AC3E}">
        <p14:creationId xmlns:p14="http://schemas.microsoft.com/office/powerpoint/2010/main" val="1552711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各位同学大家好，很荣幸能有机会和大家分享我在会议</a:t>
            </a:r>
            <a:r>
              <a:rPr kumimoji="1" lang="en-US" altLang="zh-CN" dirty="0"/>
              <a:t>rebuttal</a:t>
            </a:r>
            <a:r>
              <a:rPr kumimoji="1" lang="zh-CN" altLang="en-US" dirty="0"/>
              <a:t>的一些经验和体会。</a:t>
            </a:r>
          </a:p>
        </p:txBody>
      </p:sp>
      <p:sp>
        <p:nvSpPr>
          <p:cNvPr id="4" name="灯片编号占位符 3"/>
          <p:cNvSpPr>
            <a:spLocks noGrp="1"/>
          </p:cNvSpPr>
          <p:nvPr>
            <p:ph type="sldNum" sz="quarter" idx="5"/>
          </p:nvPr>
        </p:nvSpPr>
        <p:spPr/>
        <p:txBody>
          <a:bodyPr/>
          <a:lstStyle/>
          <a:p>
            <a:fld id="{BF622142-0C59-4E07-AA1C-EAE50334DAC6}" type="slidenum">
              <a:rPr lang="zh-CN" altLang="en-US" smtClean="0"/>
              <a:t>1</a:t>
            </a:fld>
            <a:endParaRPr lang="zh-CN" altLang="en-US"/>
          </a:p>
        </p:txBody>
      </p:sp>
    </p:spTree>
    <p:extLst>
      <p:ext uri="{BB962C8B-B14F-4D97-AF65-F5344CB8AC3E}">
        <p14:creationId xmlns:p14="http://schemas.microsoft.com/office/powerpoint/2010/main" val="1329850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今天我们的分享将由以下</a:t>
            </a:r>
            <a:r>
              <a:rPr lang="en-US" altLang="zh-CN" dirty="0"/>
              <a:t>5</a:t>
            </a:r>
            <a:r>
              <a:rPr lang="zh-CN" altLang="en-US" dirty="0"/>
              <a:t>个方面组成，包括整个审稿过程的简单回顾、我对为什么需要</a:t>
            </a:r>
            <a:r>
              <a:rPr lang="en-US" altLang="zh-CN" dirty="0"/>
              <a:t>rebuttal</a:t>
            </a:r>
            <a:r>
              <a:rPr lang="zh-CN" altLang="en-US" dirty="0"/>
              <a:t>和审稿人分类的思考、我对</a:t>
            </a:r>
            <a:r>
              <a:rPr lang="en-US" altLang="zh-CN" dirty="0"/>
              <a:t>review</a:t>
            </a:r>
            <a:r>
              <a:rPr lang="zh-CN" altLang="en-US" dirty="0"/>
              <a:t> </a:t>
            </a:r>
            <a:r>
              <a:rPr lang="en-US" altLang="zh-CN" dirty="0"/>
              <a:t>scores</a:t>
            </a:r>
            <a:r>
              <a:rPr lang="zh-CN" altLang="en-US" dirty="0"/>
              <a:t>的认识，以及对写</a:t>
            </a:r>
            <a:r>
              <a:rPr lang="en-US" altLang="zh-CN" dirty="0"/>
              <a:t>rebuttal</a:t>
            </a:r>
            <a:r>
              <a:rPr lang="zh-CN" altLang="en-US" dirty="0"/>
              <a:t>的一些建议。</a:t>
            </a:r>
          </a:p>
        </p:txBody>
      </p:sp>
      <p:sp>
        <p:nvSpPr>
          <p:cNvPr id="4" name="灯片编号占位符 3"/>
          <p:cNvSpPr>
            <a:spLocks noGrp="1"/>
          </p:cNvSpPr>
          <p:nvPr>
            <p:ph type="sldNum" sz="quarter" idx="10"/>
          </p:nvPr>
        </p:nvSpPr>
        <p:spPr/>
        <p:txBody>
          <a:bodyPr/>
          <a:lstStyle/>
          <a:p>
            <a:fld id="{BF622142-0C59-4E07-AA1C-EAE50334DAC6}" type="slidenum">
              <a:rPr lang="zh-CN" altLang="en-US" smtClean="0"/>
              <a:t>2</a:t>
            </a:fld>
            <a:endParaRPr lang="zh-CN" altLang="en-US"/>
          </a:p>
        </p:txBody>
      </p:sp>
    </p:spTree>
    <p:extLst>
      <p:ext uri="{BB962C8B-B14F-4D97-AF65-F5344CB8AC3E}">
        <p14:creationId xmlns:p14="http://schemas.microsoft.com/office/powerpoint/2010/main" val="2238728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现在的会议通常是一个两阶段的审稿过程。</a:t>
            </a:r>
            <a:endParaRPr lang="en-US" altLang="zh-CN" dirty="0"/>
          </a:p>
          <a:p>
            <a:r>
              <a:rPr lang="zh-CN" altLang="en-US" dirty="0"/>
              <a:t>在投稿结束后，所有的</a:t>
            </a:r>
            <a:r>
              <a:rPr lang="en-US" altLang="zh-CN" dirty="0"/>
              <a:t>reviewer</a:t>
            </a:r>
            <a:r>
              <a:rPr lang="zh-CN" altLang="en-US" dirty="0"/>
              <a:t>会被要求去</a:t>
            </a:r>
            <a:r>
              <a:rPr lang="en-US" altLang="zh-CN" dirty="0"/>
              <a:t>paper</a:t>
            </a:r>
            <a:r>
              <a:rPr lang="zh-CN" altLang="en-US" dirty="0"/>
              <a:t> </a:t>
            </a:r>
            <a:r>
              <a:rPr lang="en-US" altLang="zh-CN" dirty="0"/>
              <a:t>bidding</a:t>
            </a:r>
            <a:r>
              <a:rPr lang="zh-CN" altLang="en-US" dirty="0"/>
              <a:t>，即选择若干篇觉得适合审的论文。</a:t>
            </a:r>
            <a:endParaRPr lang="en-US" altLang="zh-CN" dirty="0"/>
          </a:p>
          <a:p>
            <a:r>
              <a:rPr lang="zh-CN" altLang="en-US" dirty="0"/>
              <a:t>之后系统会根据所有人的</a:t>
            </a:r>
            <a:r>
              <a:rPr lang="en-US" altLang="zh-CN" dirty="0"/>
              <a:t>bidding</a:t>
            </a:r>
            <a:r>
              <a:rPr lang="zh-CN" altLang="en-US" dirty="0"/>
              <a:t>情况和其之前工作与论文之间的相关性自动化的给每个论文分配审稿人。</a:t>
            </a:r>
            <a:endParaRPr lang="en-US" altLang="zh-CN" dirty="0"/>
          </a:p>
          <a:p>
            <a:r>
              <a:rPr lang="zh-CN" altLang="en-US" dirty="0"/>
              <a:t>一般来说，第一轮每篇论文会被分配到两个</a:t>
            </a:r>
            <a:r>
              <a:rPr lang="en-US" altLang="zh-CN" dirty="0"/>
              <a:t>PC</a:t>
            </a:r>
            <a:r>
              <a:rPr lang="zh-CN" altLang="en-US" dirty="0"/>
              <a:t> </a:t>
            </a:r>
            <a:r>
              <a:rPr lang="en-US" altLang="zh-CN" dirty="0"/>
              <a:t>Members</a:t>
            </a:r>
            <a:r>
              <a:rPr lang="zh-CN" altLang="en-US" dirty="0"/>
              <a:t>。</a:t>
            </a:r>
            <a:r>
              <a:rPr lang="en-US" altLang="zh-CN" dirty="0"/>
              <a:t>PC</a:t>
            </a:r>
            <a:r>
              <a:rPr lang="zh-CN" altLang="en-US" dirty="0"/>
              <a:t> </a:t>
            </a:r>
            <a:r>
              <a:rPr lang="en-US" altLang="zh-CN" dirty="0"/>
              <a:t>Members</a:t>
            </a:r>
            <a:r>
              <a:rPr lang="zh-CN" altLang="en-US" dirty="0"/>
              <a:t>会阅读论文并完成</a:t>
            </a:r>
            <a:r>
              <a:rPr lang="en-US" altLang="zh-CN" dirty="0"/>
              <a:t>review</a:t>
            </a:r>
            <a:r>
              <a:rPr lang="zh-CN" altLang="en-US" dirty="0"/>
              <a:t> </a:t>
            </a:r>
            <a:r>
              <a:rPr lang="en-US" altLang="zh-CN"/>
              <a:t>comments</a:t>
            </a:r>
            <a:r>
              <a:rPr lang="zh-CN" altLang="en-US" dirty="0"/>
              <a:t>。</a:t>
            </a:r>
            <a:endParaRPr lang="en-US" altLang="zh-CN" dirty="0"/>
          </a:p>
          <a:p>
            <a:r>
              <a:rPr lang="zh-CN" altLang="en-US" dirty="0"/>
              <a:t>接下来，</a:t>
            </a:r>
            <a:r>
              <a:rPr lang="en-US" altLang="zh-CN" dirty="0"/>
              <a:t>SPC</a:t>
            </a:r>
            <a:r>
              <a:rPr lang="zh-CN" altLang="en-US" dirty="0"/>
              <a:t>会根据</a:t>
            </a:r>
            <a:r>
              <a:rPr lang="en-US" altLang="zh-CN" dirty="0"/>
              <a:t>PC</a:t>
            </a:r>
            <a:r>
              <a:rPr lang="zh-CN" altLang="en-US" dirty="0"/>
              <a:t>的审稿意见写</a:t>
            </a:r>
            <a:r>
              <a:rPr lang="en-US" altLang="zh-CN" dirty="0"/>
              <a:t>meta</a:t>
            </a:r>
            <a:r>
              <a:rPr lang="zh-CN" altLang="en-US" dirty="0"/>
              <a:t> </a:t>
            </a:r>
            <a:r>
              <a:rPr lang="en-US" altLang="zh-CN" dirty="0"/>
              <a:t>comments</a:t>
            </a:r>
            <a:r>
              <a:rPr lang="zh-CN" altLang="en-US" dirty="0"/>
              <a:t>并推荐论文是否进入到第二轮。</a:t>
            </a:r>
            <a:endParaRPr lang="en-US" altLang="zh-CN" dirty="0"/>
          </a:p>
          <a:p>
            <a:r>
              <a:rPr lang="zh-CN" altLang="en-US" dirty="0"/>
              <a:t>值得注意的是第一轮被拒稿的论文是没有</a:t>
            </a:r>
            <a:r>
              <a:rPr lang="en-US" altLang="zh-CN" dirty="0"/>
              <a:t>rebuttal</a:t>
            </a:r>
            <a:r>
              <a:rPr lang="zh-CN" altLang="en-US" dirty="0"/>
              <a:t>的机会的，剩下那些进入到第二轮的论文会额外邀请一般两个新的审稿人进行</a:t>
            </a:r>
            <a:r>
              <a:rPr lang="en-US" altLang="zh-CN" dirty="0"/>
              <a:t>review</a:t>
            </a:r>
            <a:r>
              <a:rPr lang="zh-CN" altLang="en-US" dirty="0"/>
              <a:t>。</a:t>
            </a:r>
            <a:endParaRPr lang="en-US" altLang="zh-CN" dirty="0"/>
          </a:p>
          <a:p>
            <a:r>
              <a:rPr lang="zh-CN" altLang="en-US" dirty="0"/>
              <a:t>第二轮审稿结束后所有审稿人的意见会被一起发给作者，作者需要根据此来撰写</a:t>
            </a:r>
            <a:r>
              <a:rPr lang="en-US" altLang="zh-CN" dirty="0"/>
              <a:t>rebuttal</a:t>
            </a:r>
            <a:r>
              <a:rPr lang="zh-CN" altLang="en-US" dirty="0"/>
              <a:t>。</a:t>
            </a:r>
            <a:endParaRPr lang="en-US" altLang="zh-CN" dirty="0"/>
          </a:p>
          <a:p>
            <a:r>
              <a:rPr lang="zh-CN" altLang="en-US" dirty="0"/>
              <a:t>作者提交完</a:t>
            </a:r>
            <a:r>
              <a:rPr lang="en-US" altLang="zh-CN" dirty="0"/>
              <a:t>rebuttal</a:t>
            </a:r>
            <a:r>
              <a:rPr lang="zh-CN" altLang="en-US" dirty="0"/>
              <a:t>后，</a:t>
            </a:r>
            <a:r>
              <a:rPr lang="en-US" altLang="zh-CN" dirty="0"/>
              <a:t>SPC</a:t>
            </a:r>
            <a:r>
              <a:rPr lang="zh-CN" altLang="en-US" dirty="0"/>
              <a:t>会监督</a:t>
            </a:r>
            <a:r>
              <a:rPr lang="en-US" altLang="zh-CN" dirty="0"/>
              <a:t>PC</a:t>
            </a:r>
            <a:r>
              <a:rPr lang="zh-CN" altLang="en-US" dirty="0"/>
              <a:t>们阅读</a:t>
            </a:r>
            <a:r>
              <a:rPr lang="en-US" altLang="zh-CN" dirty="0"/>
              <a:t>rebuttal</a:t>
            </a:r>
            <a:r>
              <a:rPr lang="zh-CN" altLang="en-US" dirty="0"/>
              <a:t>、撰写</a:t>
            </a:r>
            <a:r>
              <a:rPr lang="en-US" altLang="zh-CN" dirty="0"/>
              <a:t>post</a:t>
            </a:r>
            <a:r>
              <a:rPr lang="zh-CN" altLang="en-US" dirty="0"/>
              <a:t> </a:t>
            </a:r>
            <a:r>
              <a:rPr lang="en-US" altLang="zh-CN" dirty="0"/>
              <a:t>rebuttal</a:t>
            </a:r>
            <a:r>
              <a:rPr lang="zh-CN" altLang="en-US" dirty="0"/>
              <a:t> </a:t>
            </a:r>
            <a:r>
              <a:rPr lang="en-US" altLang="zh-CN" dirty="0"/>
              <a:t>comments</a:t>
            </a:r>
            <a:r>
              <a:rPr lang="zh-CN" altLang="en-US" dirty="0"/>
              <a:t>和参与到讨论过程，以促使最后大家的意见收敛。</a:t>
            </a:r>
            <a:endParaRPr lang="en-US" altLang="zh-CN" dirty="0"/>
          </a:p>
          <a:p>
            <a:r>
              <a:rPr lang="zh-CN" altLang="en-US" dirty="0"/>
              <a:t>之后</a:t>
            </a:r>
            <a:r>
              <a:rPr lang="en-US" altLang="zh-CN" dirty="0"/>
              <a:t>SPC</a:t>
            </a:r>
            <a:r>
              <a:rPr lang="zh-CN" altLang="en-US" dirty="0"/>
              <a:t>会根据讨论的结果撰写</a:t>
            </a:r>
            <a:r>
              <a:rPr lang="en-US" altLang="zh-CN" dirty="0"/>
              <a:t>meta</a:t>
            </a:r>
            <a:r>
              <a:rPr lang="zh-CN" altLang="en-US" dirty="0"/>
              <a:t> </a:t>
            </a:r>
            <a:r>
              <a:rPr lang="en-US" altLang="zh-CN" dirty="0"/>
              <a:t>comments</a:t>
            </a:r>
            <a:r>
              <a:rPr lang="zh-CN" altLang="en-US" dirty="0"/>
              <a:t>和提交论文最终分数的推荐，</a:t>
            </a:r>
            <a:r>
              <a:rPr lang="en-US" altLang="zh-CN" dirty="0"/>
              <a:t>AC</a:t>
            </a:r>
            <a:r>
              <a:rPr lang="zh-CN" altLang="en-US" dirty="0"/>
              <a:t>会在此基础上做最终审核，决定最后的录取结果。</a:t>
            </a:r>
            <a:endParaRPr lang="en-US" altLang="zh-CN" dirty="0"/>
          </a:p>
          <a:p>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3</a:t>
            </a:fld>
            <a:endParaRPr lang="zh-CN" altLang="en-US"/>
          </a:p>
        </p:txBody>
      </p:sp>
    </p:spTree>
    <p:extLst>
      <p:ext uri="{BB962C8B-B14F-4D97-AF65-F5344CB8AC3E}">
        <p14:creationId xmlns:p14="http://schemas.microsoft.com/office/powerpoint/2010/main" val="3656780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对于审稿人来说，</a:t>
            </a:r>
            <a:r>
              <a:rPr lang="en-US" altLang="zh-CN" dirty="0"/>
              <a:t>rebuttal</a:t>
            </a:r>
            <a:r>
              <a:rPr lang="zh-CN" altLang="en-US" dirty="0"/>
              <a:t>的最大意义是用来解决他们之前的</a:t>
            </a:r>
            <a:r>
              <a:rPr lang="en-US" altLang="zh-CN" dirty="0"/>
              <a:t>concerns</a:t>
            </a:r>
            <a:r>
              <a:rPr lang="zh-CN" altLang="en-US" dirty="0"/>
              <a:t>，例如对论文中一些地方的困惑和实验建议。</a:t>
            </a:r>
            <a:endParaRPr lang="en-US" altLang="zh-CN" dirty="0"/>
          </a:p>
          <a:p>
            <a:endParaRPr lang="en-US" altLang="zh-CN" dirty="0"/>
          </a:p>
          <a:p>
            <a:r>
              <a:rPr lang="zh-CN" altLang="en-US" dirty="0"/>
              <a:t>但值得注意的是，</a:t>
            </a:r>
            <a:r>
              <a:rPr lang="en-US" altLang="zh-CN" dirty="0"/>
              <a:t>concerns</a:t>
            </a:r>
            <a:r>
              <a:rPr lang="zh-CN" altLang="en-US" dirty="0"/>
              <a:t>并不完全等价于</a:t>
            </a:r>
            <a:r>
              <a:rPr lang="en-US" altLang="zh-CN" dirty="0"/>
              <a:t>questions</a:t>
            </a:r>
            <a:r>
              <a:rPr lang="zh-CN" altLang="en-US" dirty="0"/>
              <a:t>。作者在写</a:t>
            </a:r>
            <a:r>
              <a:rPr lang="en-US" altLang="zh-CN" dirty="0"/>
              <a:t>rebuttal</a:t>
            </a:r>
            <a:r>
              <a:rPr lang="zh-CN" altLang="en-US" dirty="0"/>
              <a:t>的时候要投过</a:t>
            </a:r>
            <a:r>
              <a:rPr lang="en-US" altLang="zh-CN" dirty="0"/>
              <a:t>reviewer</a:t>
            </a:r>
            <a:r>
              <a:rPr lang="zh-CN" altLang="en-US" dirty="0"/>
              <a:t>提的问题揣摩其背后的</a:t>
            </a:r>
            <a:r>
              <a:rPr lang="en-US" altLang="zh-CN" dirty="0"/>
              <a:t>concerns</a:t>
            </a:r>
            <a:r>
              <a:rPr lang="zh-CN" altLang="en-US" dirty="0"/>
              <a:t>，然后解决它们。</a:t>
            </a:r>
            <a:endParaRPr lang="en-US" altLang="zh-CN" dirty="0"/>
          </a:p>
          <a:p>
            <a:endParaRPr lang="en-US" altLang="zh-CN" dirty="0"/>
          </a:p>
          <a:p>
            <a:r>
              <a:rPr lang="zh-CN" altLang="en-US" dirty="0"/>
              <a:t>单纯点对点的回答问题只是</a:t>
            </a:r>
            <a:r>
              <a:rPr lang="en-US" altLang="zh-CN" dirty="0"/>
              <a:t>rebuttal</a:t>
            </a:r>
            <a:r>
              <a:rPr lang="zh-CN" altLang="en-US" dirty="0"/>
              <a:t>的最基本要求。</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4</a:t>
            </a:fld>
            <a:endParaRPr lang="zh-CN" altLang="en-US"/>
          </a:p>
        </p:txBody>
      </p:sp>
    </p:spTree>
    <p:extLst>
      <p:ext uri="{BB962C8B-B14F-4D97-AF65-F5344CB8AC3E}">
        <p14:creationId xmlns:p14="http://schemas.microsoft.com/office/powerpoint/2010/main" val="2370066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一般来说，</a:t>
            </a:r>
            <a:r>
              <a:rPr lang="en-US" altLang="zh-CN" dirty="0"/>
              <a:t>reviewer</a:t>
            </a:r>
            <a:r>
              <a:rPr lang="zh-CN" altLang="en-US" dirty="0"/>
              <a:t>对论文的的态度可以分为三种情况：</a:t>
            </a:r>
            <a:r>
              <a:rPr lang="en-US" altLang="zh-CN" dirty="0"/>
              <a:t>positive</a:t>
            </a:r>
            <a:r>
              <a:rPr lang="zh-CN" altLang="en-US" dirty="0"/>
              <a:t>，</a:t>
            </a:r>
            <a:r>
              <a:rPr lang="en-US" altLang="zh-CN" dirty="0"/>
              <a:t>neutral</a:t>
            </a:r>
            <a:r>
              <a:rPr lang="zh-CN" altLang="en-US" dirty="0"/>
              <a:t>，和</a:t>
            </a:r>
            <a:r>
              <a:rPr lang="en-US" altLang="zh-CN" dirty="0"/>
              <a:t>negative</a:t>
            </a:r>
            <a:r>
              <a:rPr lang="zh-CN" altLang="en-US" dirty="0"/>
              <a:t>。当然，从</a:t>
            </a:r>
            <a:r>
              <a:rPr lang="en-US" altLang="zh-CN" dirty="0"/>
              <a:t>comments</a:t>
            </a:r>
            <a:r>
              <a:rPr lang="zh-CN" altLang="en-US" dirty="0"/>
              <a:t>的</a:t>
            </a:r>
            <a:r>
              <a:rPr lang="en-US" altLang="zh-CN" dirty="0"/>
              <a:t>confidence</a:t>
            </a:r>
            <a:r>
              <a:rPr lang="zh-CN" altLang="en-US" dirty="0"/>
              <a:t>角度来说，</a:t>
            </a:r>
            <a:r>
              <a:rPr lang="en-US" altLang="zh-CN" dirty="0"/>
              <a:t>reviewer</a:t>
            </a:r>
            <a:r>
              <a:rPr lang="zh-CN" altLang="en-US" dirty="0"/>
              <a:t>也大致可以被分为</a:t>
            </a:r>
            <a:r>
              <a:rPr lang="en-US" altLang="zh-CN" dirty="0"/>
              <a:t>Confident</a:t>
            </a:r>
            <a:r>
              <a:rPr lang="zh-CN" altLang="en-US" dirty="0"/>
              <a:t>和</a:t>
            </a:r>
            <a:r>
              <a:rPr lang="en-US" altLang="zh-CN" dirty="0"/>
              <a:t>Not</a:t>
            </a:r>
            <a:r>
              <a:rPr lang="zh-CN" altLang="en-US" dirty="0"/>
              <a:t> </a:t>
            </a:r>
            <a:r>
              <a:rPr lang="en-US" altLang="zh-CN" dirty="0"/>
              <a:t>Confident</a:t>
            </a:r>
            <a:r>
              <a:rPr lang="zh-CN" altLang="en-US" dirty="0"/>
              <a:t>两个类别。</a:t>
            </a:r>
            <a:endParaRPr lang="en-US" altLang="zh-CN" dirty="0"/>
          </a:p>
          <a:p>
            <a:endParaRPr lang="en-US" altLang="zh-CN" dirty="0"/>
          </a:p>
          <a:p>
            <a:r>
              <a:rPr lang="zh-CN" altLang="en-US" dirty="0"/>
              <a:t>通常来说，</a:t>
            </a:r>
            <a:r>
              <a:rPr lang="en-US" altLang="zh-CN" dirty="0"/>
              <a:t>rebuttal</a:t>
            </a:r>
            <a:r>
              <a:rPr lang="zh-CN" altLang="en-US" dirty="0"/>
              <a:t>首先需要解决和稳住那些并不</a:t>
            </a:r>
            <a:r>
              <a:rPr lang="en-US" altLang="zh-CN" dirty="0"/>
              <a:t>confident</a:t>
            </a:r>
            <a:r>
              <a:rPr lang="zh-CN" altLang="en-US" dirty="0"/>
              <a:t>的</a:t>
            </a:r>
            <a:r>
              <a:rPr lang="en-US" altLang="zh-CN" dirty="0"/>
              <a:t>reviewer</a:t>
            </a:r>
            <a:r>
              <a:rPr lang="zh-CN" altLang="en-US" dirty="0"/>
              <a:t>的</a:t>
            </a:r>
            <a:r>
              <a:rPr lang="en-US" altLang="zh-CN" dirty="0"/>
              <a:t>concerns</a:t>
            </a:r>
            <a:r>
              <a:rPr lang="zh-CN" altLang="en-US" dirty="0"/>
              <a:t>，和</a:t>
            </a:r>
            <a:r>
              <a:rPr lang="en-US" altLang="zh-CN" dirty="0"/>
              <a:t>Neutral</a:t>
            </a:r>
            <a:r>
              <a:rPr lang="zh-CN" altLang="en-US" dirty="0"/>
              <a:t> </a:t>
            </a:r>
            <a:r>
              <a:rPr lang="en-US" altLang="zh-CN" dirty="0"/>
              <a:t>Reviewers</a:t>
            </a:r>
            <a:r>
              <a:rPr lang="zh-CN" altLang="en-US" dirty="0"/>
              <a:t>。</a:t>
            </a:r>
            <a:endParaRPr lang="en-US" altLang="zh-CN" dirty="0"/>
          </a:p>
          <a:p>
            <a:endParaRPr lang="en-US" altLang="zh-CN" dirty="0"/>
          </a:p>
          <a:p>
            <a:endParaRPr lang="en-US" altLang="zh-CN" dirty="0"/>
          </a:p>
          <a:p>
            <a:r>
              <a:rPr lang="zh-CN" altLang="en-US" dirty="0"/>
              <a:t>此外，一般来说，</a:t>
            </a:r>
            <a:r>
              <a:rPr lang="en-US" altLang="zh-CN" dirty="0"/>
              <a:t>reviewer</a:t>
            </a:r>
            <a:r>
              <a:rPr lang="zh-CN" altLang="en-US" dirty="0"/>
              <a:t>越资深，你越难改变</a:t>
            </a:r>
            <a:r>
              <a:rPr lang="en-US" altLang="zh-CN" dirty="0"/>
              <a:t>reviewer</a:t>
            </a:r>
            <a:r>
              <a:rPr lang="zh-CN" altLang="en-US" dirty="0"/>
              <a:t>对你的主观态度。</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5</a:t>
            </a:fld>
            <a:endParaRPr lang="zh-CN" altLang="en-US"/>
          </a:p>
        </p:txBody>
      </p:sp>
    </p:spTree>
    <p:extLst>
      <p:ext uri="{BB962C8B-B14F-4D97-AF65-F5344CB8AC3E}">
        <p14:creationId xmlns:p14="http://schemas.microsoft.com/office/powerpoint/2010/main" val="2638742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接下来，我们谈谈对</a:t>
            </a:r>
            <a:r>
              <a:rPr lang="en-US" altLang="zh-CN" dirty="0"/>
              <a:t>review</a:t>
            </a:r>
            <a:r>
              <a:rPr lang="zh-CN" altLang="en-US" dirty="0"/>
              <a:t> </a:t>
            </a:r>
            <a:r>
              <a:rPr lang="en-US" altLang="zh-CN" dirty="0"/>
              <a:t>scores</a:t>
            </a:r>
            <a:r>
              <a:rPr lang="zh-CN" altLang="en-US" dirty="0"/>
              <a:t>的理解。</a:t>
            </a:r>
            <a:endParaRPr lang="en-US" altLang="zh-CN" dirty="0"/>
          </a:p>
          <a:p>
            <a:endParaRPr lang="en-US" altLang="zh-CN" dirty="0"/>
          </a:p>
          <a:p>
            <a:r>
              <a:rPr lang="zh-CN" altLang="en-US" dirty="0"/>
              <a:t>一般来说，有两种不同的</a:t>
            </a:r>
            <a:r>
              <a:rPr lang="en-US" altLang="zh-CN" dirty="0"/>
              <a:t>reviewer</a:t>
            </a:r>
            <a:r>
              <a:rPr lang="zh-CN" altLang="en-US" dirty="0"/>
              <a:t>。大多数</a:t>
            </a:r>
            <a:r>
              <a:rPr lang="en-US" altLang="zh-CN" dirty="0"/>
              <a:t>reviewer</a:t>
            </a:r>
            <a:r>
              <a:rPr lang="zh-CN" altLang="en-US" dirty="0"/>
              <a:t>的打分是基于当前</a:t>
            </a:r>
            <a:r>
              <a:rPr lang="en-US" altLang="zh-CN" dirty="0"/>
              <a:t>paper</a:t>
            </a:r>
            <a:r>
              <a:rPr lang="zh-CN" altLang="en-US" dirty="0"/>
              <a:t>的状态，</a:t>
            </a:r>
            <a:r>
              <a:rPr lang="en-US" altLang="zh-CN" dirty="0"/>
              <a:t>reviewer</a:t>
            </a:r>
            <a:r>
              <a:rPr lang="zh-CN" altLang="en-US" dirty="0"/>
              <a:t>会提出一些</a:t>
            </a:r>
            <a:r>
              <a:rPr lang="en-US" altLang="zh-CN" dirty="0"/>
              <a:t>concerns</a:t>
            </a:r>
            <a:r>
              <a:rPr lang="zh-CN" altLang="en-US" dirty="0"/>
              <a:t>让你解决。解决的好通常会考虑提分。当然也有少量</a:t>
            </a:r>
            <a:r>
              <a:rPr lang="en-US" altLang="zh-CN" dirty="0"/>
              <a:t>reviewer</a:t>
            </a:r>
            <a:r>
              <a:rPr lang="zh-CN" altLang="en-US" dirty="0"/>
              <a:t>的打分是基于对你</a:t>
            </a:r>
            <a:r>
              <a:rPr lang="en-US" altLang="zh-CN" dirty="0"/>
              <a:t>rebuttal</a:t>
            </a:r>
            <a:r>
              <a:rPr lang="zh-CN" altLang="en-US" dirty="0"/>
              <a:t>的预期。也就是说，如果你没能把</a:t>
            </a:r>
            <a:r>
              <a:rPr lang="en-US" altLang="zh-CN" dirty="0"/>
              <a:t>rebuttal</a:t>
            </a:r>
            <a:r>
              <a:rPr lang="zh-CN" altLang="en-US" dirty="0"/>
              <a:t>回答好会降分。</a:t>
            </a:r>
            <a:endParaRPr lang="en-US" altLang="zh-CN" dirty="0"/>
          </a:p>
          <a:p>
            <a:endParaRPr lang="en-US" altLang="zh-CN" dirty="0"/>
          </a:p>
          <a:p>
            <a:r>
              <a:rPr lang="zh-CN" altLang="en-US" dirty="0"/>
              <a:t>此外，也不能单纯依赖一篇论文的分数来进行判断，</a:t>
            </a:r>
            <a:r>
              <a:rPr lang="en-US" altLang="zh-CN" dirty="0"/>
              <a:t>reviewer</a:t>
            </a:r>
            <a:r>
              <a:rPr lang="zh-CN" altLang="en-US" dirty="0"/>
              <a:t>的</a:t>
            </a:r>
            <a:r>
              <a:rPr lang="en-US" altLang="zh-CN" dirty="0"/>
              <a:t>comments</a:t>
            </a:r>
            <a:r>
              <a:rPr lang="zh-CN" altLang="en-US" dirty="0"/>
              <a:t>更有意义。举个例子，在很多时候，</a:t>
            </a:r>
            <a:r>
              <a:rPr lang="en-US" altLang="zh-CN" dirty="0"/>
              <a:t>borderline</a:t>
            </a:r>
            <a:r>
              <a:rPr lang="zh-CN" altLang="en-US" dirty="0"/>
              <a:t>和</a:t>
            </a:r>
            <a:r>
              <a:rPr lang="en-US" altLang="zh-CN" dirty="0"/>
              <a:t>weak</a:t>
            </a:r>
            <a:r>
              <a:rPr lang="zh-CN" altLang="en-US" dirty="0"/>
              <a:t> </a:t>
            </a:r>
            <a:r>
              <a:rPr lang="en-US" altLang="zh-CN" dirty="0"/>
              <a:t>reject</a:t>
            </a:r>
            <a:r>
              <a:rPr lang="zh-CN" altLang="en-US" dirty="0"/>
              <a:t>并不意味着审稿人负面的态度。很多时候审稿人只是通过压分的方式督促读者在</a:t>
            </a:r>
            <a:r>
              <a:rPr lang="en-US" altLang="zh-CN" dirty="0"/>
              <a:t>rebuttal</a:t>
            </a:r>
            <a:r>
              <a:rPr lang="zh-CN" altLang="en-US" dirty="0"/>
              <a:t>中好好解决问题，然后提分。</a:t>
            </a:r>
            <a:endParaRPr lang="en-US" altLang="zh-CN" dirty="0"/>
          </a:p>
          <a:p>
            <a:endParaRPr lang="en-US" altLang="zh-CN" dirty="0"/>
          </a:p>
          <a:p>
            <a:endParaRPr lang="en-US" altLang="zh-CN" dirty="0"/>
          </a:p>
          <a:p>
            <a:r>
              <a:rPr lang="zh-CN" altLang="en-US" dirty="0"/>
              <a:t>最终结果中的分数、意见，甚至是</a:t>
            </a:r>
            <a:r>
              <a:rPr lang="en-US" altLang="zh-CN" dirty="0"/>
              <a:t>meta-review</a:t>
            </a:r>
            <a:r>
              <a:rPr lang="zh-CN" altLang="en-US" dirty="0"/>
              <a:t>往往没太大意义，尤其是当审稿人的分数没变甚至也没写</a:t>
            </a:r>
            <a:r>
              <a:rPr lang="en-US" altLang="zh-CN" dirty="0"/>
              <a:t>post</a:t>
            </a:r>
            <a:r>
              <a:rPr lang="zh-CN" altLang="en-US" dirty="0"/>
              <a:t> </a:t>
            </a:r>
            <a:r>
              <a:rPr lang="en-US" altLang="zh-CN" dirty="0"/>
              <a:t>rebuttal</a:t>
            </a:r>
            <a:r>
              <a:rPr lang="zh-CN" altLang="en-US" dirty="0"/>
              <a:t> </a:t>
            </a:r>
            <a:r>
              <a:rPr lang="en-US" altLang="zh-CN"/>
              <a:t>comments</a:t>
            </a:r>
            <a:r>
              <a:rPr lang="zh-CN" altLang="en-US"/>
              <a:t>时</a:t>
            </a:r>
            <a:r>
              <a:rPr lang="zh-CN" altLang="en-US" dirty="0"/>
              <a:t>。回顾一下之前介绍的审稿流程，</a:t>
            </a:r>
            <a:r>
              <a:rPr lang="en-US" altLang="zh-CN" dirty="0"/>
              <a:t>SPC</a:t>
            </a:r>
            <a:r>
              <a:rPr lang="zh-CN" altLang="en-US" dirty="0"/>
              <a:t>会组织</a:t>
            </a:r>
            <a:r>
              <a:rPr lang="en-US" altLang="zh-CN" dirty="0"/>
              <a:t>PC</a:t>
            </a:r>
            <a:r>
              <a:rPr lang="zh-CN" altLang="en-US" dirty="0"/>
              <a:t>就论文及其</a:t>
            </a:r>
            <a:r>
              <a:rPr lang="en-US" altLang="zh-CN" dirty="0"/>
              <a:t>rebuttal</a:t>
            </a:r>
            <a:r>
              <a:rPr lang="zh-CN" altLang="en-US" dirty="0"/>
              <a:t>进行讨论。很多时候</a:t>
            </a:r>
            <a:r>
              <a:rPr lang="en-US" altLang="zh-CN" dirty="0"/>
              <a:t>PC</a:t>
            </a:r>
            <a:r>
              <a:rPr lang="zh-CN" altLang="en-US" dirty="0"/>
              <a:t> </a:t>
            </a:r>
            <a:r>
              <a:rPr lang="en-US" altLang="zh-CN" dirty="0"/>
              <a:t>Members</a:t>
            </a:r>
            <a:r>
              <a:rPr lang="zh-CN" altLang="en-US" dirty="0"/>
              <a:t>在讨论完后忘记更新分数和</a:t>
            </a:r>
            <a:r>
              <a:rPr lang="en-US" altLang="zh-CN" dirty="0"/>
              <a:t>post-rebuttal</a:t>
            </a:r>
            <a:r>
              <a:rPr lang="zh-CN" altLang="en-US" dirty="0"/>
              <a:t> </a:t>
            </a:r>
            <a:r>
              <a:rPr lang="en-US" altLang="zh-CN" dirty="0"/>
              <a:t>comments</a:t>
            </a:r>
            <a:r>
              <a:rPr lang="zh-CN" altLang="en-US" dirty="0"/>
              <a:t>，造成其</a:t>
            </a:r>
            <a:r>
              <a:rPr lang="en-US" altLang="zh-CN" dirty="0"/>
              <a:t>comments</a:t>
            </a:r>
            <a:r>
              <a:rPr lang="zh-CN" altLang="en-US" dirty="0"/>
              <a:t>与最终分数不一致的情形。</a:t>
            </a:r>
            <a:endParaRPr lang="en-US" altLang="zh-CN" dirty="0"/>
          </a:p>
          <a:p>
            <a:endParaRPr lang="en-US" altLang="zh-CN" dirty="0"/>
          </a:p>
          <a:p>
            <a:r>
              <a:rPr lang="zh-CN" altLang="en-US" dirty="0"/>
              <a:t>特别的，大家有时会发现</a:t>
            </a:r>
            <a:r>
              <a:rPr lang="en-US" altLang="zh-CN" dirty="0"/>
              <a:t>meta-review</a:t>
            </a:r>
            <a:r>
              <a:rPr lang="zh-CN" altLang="en-US" dirty="0"/>
              <a:t>和最终接收结果不一致甚至存在问题。这是因为</a:t>
            </a:r>
            <a:r>
              <a:rPr lang="en-US" altLang="zh-CN" dirty="0"/>
              <a:t>SPC</a:t>
            </a:r>
            <a:r>
              <a:rPr lang="zh-CN" altLang="en-US" dirty="0"/>
              <a:t>在写</a:t>
            </a:r>
            <a:r>
              <a:rPr lang="en-US" altLang="zh-CN" dirty="0"/>
              <a:t>meta</a:t>
            </a:r>
            <a:r>
              <a:rPr lang="zh-CN" altLang="en-US" dirty="0"/>
              <a:t> </a:t>
            </a:r>
            <a:r>
              <a:rPr lang="en-US" altLang="zh-CN" dirty="0"/>
              <a:t>review</a:t>
            </a:r>
            <a:r>
              <a:rPr lang="zh-CN" altLang="en-US" dirty="0"/>
              <a:t>时通常是结果导向的，即如果决定接收便从各个审稿人那多抄点优势少抄点问题，反之亦然。此外，由于会议录取率的限制，很多</a:t>
            </a:r>
            <a:r>
              <a:rPr lang="en-US" altLang="zh-CN" dirty="0"/>
              <a:t>SPC</a:t>
            </a:r>
            <a:r>
              <a:rPr lang="zh-CN" altLang="en-US" dirty="0"/>
              <a:t>推荐的</a:t>
            </a:r>
            <a:r>
              <a:rPr lang="en-US" altLang="zh-CN" dirty="0" err="1"/>
              <a:t>boaderline</a:t>
            </a:r>
            <a:r>
              <a:rPr lang="zh-CN" altLang="en-US" dirty="0"/>
              <a:t> </a:t>
            </a:r>
            <a:r>
              <a:rPr lang="en-US" altLang="zh-CN" dirty="0"/>
              <a:t>accept</a:t>
            </a:r>
            <a:r>
              <a:rPr lang="zh-CN" altLang="en-US" dirty="0"/>
              <a:t>附近的论文会被</a:t>
            </a:r>
            <a:r>
              <a:rPr lang="en-US" altLang="zh-CN" dirty="0"/>
              <a:t>AC</a:t>
            </a:r>
            <a:r>
              <a:rPr lang="zh-CN" altLang="en-US" dirty="0"/>
              <a:t>拒绝接收，造成结果的不一致。</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6</a:t>
            </a:fld>
            <a:endParaRPr lang="zh-CN" altLang="en-US"/>
          </a:p>
        </p:txBody>
      </p:sp>
    </p:spTree>
    <p:extLst>
      <p:ext uri="{BB962C8B-B14F-4D97-AF65-F5344CB8AC3E}">
        <p14:creationId xmlns:p14="http://schemas.microsoft.com/office/powerpoint/2010/main" val="2688990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基于之前的分析，我们也总结了一些写</a:t>
            </a:r>
            <a:r>
              <a:rPr lang="en-US" altLang="zh-CN" dirty="0"/>
              <a:t>rebuttal</a:t>
            </a:r>
            <a:r>
              <a:rPr lang="zh-CN" altLang="en-US" dirty="0"/>
              <a:t>时需要注意的事项。</a:t>
            </a:r>
            <a:endParaRPr lang="en-US" altLang="zh-CN" dirty="0"/>
          </a:p>
          <a:p>
            <a:endParaRPr lang="en-US" altLang="zh-CN" dirty="0"/>
          </a:p>
          <a:p>
            <a:r>
              <a:rPr lang="zh-CN" altLang="en-US" dirty="0"/>
              <a:t>首先，永远要记住写</a:t>
            </a:r>
            <a:r>
              <a:rPr lang="en-US" altLang="zh-CN" dirty="0"/>
              <a:t>rebuttal</a:t>
            </a:r>
            <a:r>
              <a:rPr lang="zh-CN" altLang="en-US" dirty="0"/>
              <a:t>的目的是中稿，所以即使遇到了任何情况都要冷静。</a:t>
            </a:r>
            <a:endParaRPr lang="en-US" altLang="zh-CN" dirty="0"/>
          </a:p>
          <a:p>
            <a:endParaRPr lang="en-US" altLang="zh-CN" dirty="0"/>
          </a:p>
          <a:p>
            <a:r>
              <a:rPr lang="zh-CN" altLang="en-US" dirty="0"/>
              <a:t>其次，在任何时候写</a:t>
            </a:r>
            <a:r>
              <a:rPr lang="en-US" altLang="zh-CN" dirty="0"/>
              <a:t>rebuttal</a:t>
            </a:r>
            <a:r>
              <a:rPr lang="zh-CN" altLang="en-US" dirty="0"/>
              <a:t>都需要态度良好，即使是遇到了不太懂的审稿人。毕竟随着会议的扩大，遇到不太懂或者不太公正的审稿人会变成一种常态。审稿本身也是义务的，</a:t>
            </a:r>
            <a:r>
              <a:rPr lang="en-US" altLang="zh-CN" dirty="0"/>
              <a:t>rebuttal</a:t>
            </a:r>
            <a:r>
              <a:rPr lang="zh-CN" altLang="en-US" dirty="0"/>
              <a:t>的态度越差对你越不利。</a:t>
            </a:r>
            <a:endParaRPr lang="en-US" altLang="zh-CN" dirty="0"/>
          </a:p>
          <a:p>
            <a:endParaRPr lang="en-US" altLang="zh-CN" dirty="0"/>
          </a:p>
          <a:p>
            <a:r>
              <a:rPr lang="zh-CN" altLang="en-US" dirty="0"/>
              <a:t>此外，就像之前说的，你需要解决</a:t>
            </a:r>
            <a:r>
              <a:rPr lang="en-US" altLang="zh-CN" dirty="0"/>
              <a:t>reviewer</a:t>
            </a:r>
            <a:r>
              <a:rPr lang="zh-CN" altLang="en-US" dirty="0"/>
              <a:t>的</a:t>
            </a:r>
            <a:r>
              <a:rPr lang="en-US" altLang="zh-CN" dirty="0"/>
              <a:t>concerns</a:t>
            </a:r>
            <a:r>
              <a:rPr lang="zh-CN" altLang="en-US" dirty="0"/>
              <a:t>而不只是其问题。</a:t>
            </a:r>
            <a:endParaRPr lang="en-US" altLang="zh-CN" dirty="0"/>
          </a:p>
          <a:p>
            <a:endParaRPr lang="en-US" altLang="zh-CN" dirty="0"/>
          </a:p>
          <a:p>
            <a:r>
              <a:rPr lang="zh-CN" altLang="en-US" dirty="0"/>
              <a:t>当然，你也需要让你的</a:t>
            </a:r>
            <a:r>
              <a:rPr lang="en-US" altLang="zh-CN" dirty="0"/>
              <a:t>rebuttal</a:t>
            </a:r>
            <a:r>
              <a:rPr lang="zh-CN" altLang="en-US" dirty="0"/>
              <a:t>自成一体，减少</a:t>
            </a:r>
            <a:r>
              <a:rPr lang="en-US" altLang="zh-CN" dirty="0"/>
              <a:t>reviewer</a:t>
            </a:r>
            <a:r>
              <a:rPr lang="zh-CN" altLang="en-US" dirty="0"/>
              <a:t>需要回去再看原文和</a:t>
            </a:r>
            <a:r>
              <a:rPr lang="en-US" altLang="zh-CN" dirty="0"/>
              <a:t>comments</a:t>
            </a:r>
            <a:r>
              <a:rPr lang="zh-CN" altLang="en-US" dirty="0"/>
              <a:t>的麻烦。</a:t>
            </a:r>
            <a:endParaRPr lang="en-US" altLang="zh-CN" dirty="0"/>
          </a:p>
          <a:p>
            <a:endParaRPr lang="en-US" altLang="zh-CN" dirty="0"/>
          </a:p>
          <a:p>
            <a:r>
              <a:rPr lang="zh-CN" altLang="en-US" dirty="0"/>
              <a:t>如果遇到审稿人要求补充实验，至少做部分实验。例如在一个数据集甚至其子集上做一个模型的实验。单纯承诺以后会做审稿人是不会相信的。</a:t>
            </a:r>
            <a:endParaRPr lang="en-US" altLang="zh-CN" dirty="0"/>
          </a:p>
          <a:p>
            <a:endParaRPr lang="en-US" altLang="zh-CN" dirty="0"/>
          </a:p>
          <a:p>
            <a:r>
              <a:rPr lang="zh-CN" altLang="en-US" dirty="0"/>
              <a:t>由于会议</a:t>
            </a:r>
            <a:r>
              <a:rPr lang="en-US" altLang="zh-CN" dirty="0"/>
              <a:t>rebuttal</a:t>
            </a:r>
            <a:r>
              <a:rPr lang="zh-CN" altLang="en-US" dirty="0"/>
              <a:t>的页面限制，建议先写重要问题的</a:t>
            </a:r>
            <a:r>
              <a:rPr lang="en-US" altLang="zh-CN" dirty="0"/>
              <a:t>rebuttal</a:t>
            </a:r>
            <a:r>
              <a:rPr lang="zh-CN" altLang="en-US" dirty="0"/>
              <a:t>，一些相对次要的东西，例如</a:t>
            </a:r>
            <a:r>
              <a:rPr lang="en-US" altLang="zh-CN" dirty="0"/>
              <a:t>typos</a:t>
            </a:r>
            <a:r>
              <a:rPr lang="zh-CN" altLang="en-US" dirty="0"/>
              <a:t>啥的在页面不够的时候可以考虑不写。</a:t>
            </a:r>
            <a:endParaRPr lang="en-US" altLang="zh-CN" dirty="0"/>
          </a:p>
          <a:p>
            <a:endParaRPr lang="en-US" altLang="zh-CN" dirty="0"/>
          </a:p>
          <a:p>
            <a:r>
              <a:rPr lang="zh-CN" altLang="en-US" dirty="0"/>
              <a:t>当然，你也需要好好</a:t>
            </a:r>
            <a:r>
              <a:rPr lang="en-US" altLang="zh-CN" dirty="0"/>
              <a:t>format</a:t>
            </a:r>
            <a:r>
              <a:rPr lang="zh-CN" altLang="en-US" dirty="0"/>
              <a:t>你的</a:t>
            </a:r>
            <a:r>
              <a:rPr lang="en-US" altLang="zh-CN" dirty="0"/>
              <a:t>rebuttal</a:t>
            </a:r>
            <a:r>
              <a:rPr lang="zh-CN" altLang="en-US" dirty="0"/>
              <a:t>，不然可能会降低审稿人的阅读积极性甚至造成负面影响。</a:t>
            </a:r>
            <a:endParaRPr lang="en-US" altLang="zh-CN" dirty="0"/>
          </a:p>
          <a:p>
            <a:endParaRPr lang="en-US" altLang="zh-CN" dirty="0"/>
          </a:p>
          <a:p>
            <a:r>
              <a:rPr lang="zh-CN" altLang="en-US" dirty="0"/>
              <a:t>最后这个是我的个人建议，如果有足够的空间建议在一开头总结审稿人们对论文的正面评价，以给阅读</a:t>
            </a:r>
            <a:r>
              <a:rPr lang="en-US" altLang="zh-CN" dirty="0"/>
              <a:t>rebuttal</a:t>
            </a:r>
            <a:r>
              <a:rPr lang="zh-CN" altLang="en-US" dirty="0"/>
              <a:t>的</a:t>
            </a:r>
            <a:r>
              <a:rPr lang="en-US" altLang="zh-CN" dirty="0"/>
              <a:t>PC</a:t>
            </a:r>
            <a:r>
              <a:rPr lang="zh-CN" altLang="en-US" dirty="0"/>
              <a:t>和</a:t>
            </a:r>
            <a:r>
              <a:rPr lang="en-US" altLang="zh-CN" dirty="0"/>
              <a:t>SPC</a:t>
            </a:r>
            <a:r>
              <a:rPr lang="zh-CN" altLang="en-US" dirty="0"/>
              <a:t>一个好的初始印象。</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7</a:t>
            </a:fld>
            <a:endParaRPr lang="zh-CN" altLang="en-US"/>
          </a:p>
        </p:txBody>
      </p:sp>
    </p:spTree>
    <p:extLst>
      <p:ext uri="{BB962C8B-B14F-4D97-AF65-F5344CB8AC3E}">
        <p14:creationId xmlns:p14="http://schemas.microsoft.com/office/powerpoint/2010/main" val="3557517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这个是我自己</a:t>
            </a:r>
            <a:r>
              <a:rPr lang="en-US" altLang="zh-CN" dirty="0"/>
              <a:t>rebuttal</a:t>
            </a:r>
            <a:r>
              <a:rPr lang="zh-CN" altLang="en-US" dirty="0"/>
              <a:t>时候的一个样例，例如我一开始会总结优点，然后分条分析并解决审稿人的</a:t>
            </a:r>
            <a:r>
              <a:rPr lang="en-US" altLang="zh-CN" dirty="0"/>
              <a:t>concerns</a:t>
            </a:r>
            <a:r>
              <a:rPr lang="zh-CN" altLang="en-US" dirty="0"/>
              <a:t>。</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8</a:t>
            </a:fld>
            <a:endParaRPr lang="zh-CN" altLang="en-US"/>
          </a:p>
        </p:txBody>
      </p:sp>
    </p:spTree>
    <p:extLst>
      <p:ext uri="{BB962C8B-B14F-4D97-AF65-F5344CB8AC3E}">
        <p14:creationId xmlns:p14="http://schemas.microsoft.com/office/powerpoint/2010/main" val="1025175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9</a:t>
            </a:fld>
            <a:endParaRPr lang="zh-CN" altLang="en-US"/>
          </a:p>
        </p:txBody>
      </p:sp>
    </p:spTree>
    <p:extLst>
      <p:ext uri="{BB962C8B-B14F-4D97-AF65-F5344CB8AC3E}">
        <p14:creationId xmlns:p14="http://schemas.microsoft.com/office/powerpoint/2010/main" val="3114420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662494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137729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1419857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4026696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2391856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267120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947163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2192034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080204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426950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0689373-1E8E-4553-A943-BF622D115872}" type="datetimeFigureOut">
              <a:rPr lang="zh-CN" altLang="en-US" smtClean="0"/>
              <a:t>2023/7/19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486572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689373-1E8E-4553-A943-BF622D115872}" type="datetimeFigureOut">
              <a:rPr lang="zh-CN" altLang="en-US" smtClean="0"/>
              <a:t>2023/7/19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538395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560" y="333822"/>
            <a:ext cx="3169926" cy="411481"/>
          </a:xfrm>
          <a:prstGeom prst="rect">
            <a:avLst/>
          </a:prstGeom>
        </p:spPr>
      </p:pic>
      <p:sp>
        <p:nvSpPr>
          <p:cNvPr id="8" name="标题 1"/>
          <p:cNvSpPr>
            <a:spLocks noGrp="1"/>
          </p:cNvSpPr>
          <p:nvPr>
            <p:ph type="ctrTitle"/>
          </p:nvPr>
        </p:nvSpPr>
        <p:spPr>
          <a:xfrm>
            <a:off x="598824" y="2083350"/>
            <a:ext cx="10994349" cy="1550422"/>
          </a:xfrm>
        </p:spPr>
        <p:txBody>
          <a:bodyPr>
            <a:no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How</a:t>
            </a:r>
            <a:r>
              <a:rPr lang="zh-CN" altLang="en-US" sz="4800" b="1" dirty="0">
                <a:solidFill>
                  <a:schemeClr val="bg1"/>
                </a:solidFill>
                <a:latin typeface="Times New Roman" panose="02020603050405020304" pitchFamily="18" charset="0"/>
                <a:cs typeface="Times New Roman" panose="02020603050405020304" pitchFamily="18" charset="0"/>
              </a:rPr>
              <a:t> </a:t>
            </a:r>
            <a:r>
              <a:rPr lang="en-US" altLang="zh-CN" sz="4800" b="1" dirty="0">
                <a:solidFill>
                  <a:schemeClr val="bg1"/>
                </a:solidFill>
                <a:latin typeface="Times New Roman" panose="02020603050405020304" pitchFamily="18" charset="0"/>
                <a:cs typeface="Times New Roman" panose="02020603050405020304" pitchFamily="18" charset="0"/>
              </a:rPr>
              <a:t>to</a:t>
            </a:r>
            <a:r>
              <a:rPr lang="zh-CN" altLang="en-US" sz="4800" b="1" dirty="0">
                <a:solidFill>
                  <a:schemeClr val="bg1"/>
                </a:solidFill>
                <a:latin typeface="Times New Roman" panose="02020603050405020304" pitchFamily="18" charset="0"/>
                <a:cs typeface="Times New Roman" panose="02020603050405020304" pitchFamily="18" charset="0"/>
              </a:rPr>
              <a:t> </a:t>
            </a:r>
            <a:r>
              <a:rPr lang="en-US" altLang="zh-CN" sz="4800" b="1" dirty="0">
                <a:solidFill>
                  <a:schemeClr val="bg1"/>
                </a:solidFill>
                <a:latin typeface="Times New Roman" panose="02020603050405020304" pitchFamily="18" charset="0"/>
                <a:cs typeface="Times New Roman" panose="02020603050405020304" pitchFamily="18" charset="0"/>
              </a:rPr>
              <a:t>Write</a:t>
            </a:r>
            <a:r>
              <a:rPr lang="zh-CN" altLang="en-US" sz="4800" b="1" dirty="0">
                <a:solidFill>
                  <a:schemeClr val="bg1"/>
                </a:solidFill>
                <a:latin typeface="Times New Roman" panose="02020603050405020304" pitchFamily="18" charset="0"/>
                <a:cs typeface="Times New Roman" panose="02020603050405020304" pitchFamily="18" charset="0"/>
              </a:rPr>
              <a:t> </a:t>
            </a:r>
            <a:r>
              <a:rPr lang="en-US" altLang="zh-CN" sz="4800" b="1" dirty="0">
                <a:solidFill>
                  <a:schemeClr val="bg1"/>
                </a:solidFill>
                <a:latin typeface="Times New Roman" panose="02020603050405020304" pitchFamily="18" charset="0"/>
                <a:cs typeface="Times New Roman" panose="02020603050405020304" pitchFamily="18" charset="0"/>
              </a:rPr>
              <a:t>Your</a:t>
            </a:r>
            <a:r>
              <a:rPr lang="zh-CN" altLang="en-US" sz="4800" b="1" dirty="0">
                <a:solidFill>
                  <a:schemeClr val="bg1"/>
                </a:solidFill>
                <a:latin typeface="Times New Roman" panose="02020603050405020304" pitchFamily="18" charset="0"/>
                <a:cs typeface="Times New Roman" panose="02020603050405020304" pitchFamily="18" charset="0"/>
              </a:rPr>
              <a:t> </a:t>
            </a:r>
            <a:r>
              <a:rPr lang="en-US" altLang="zh-CN" sz="4800" b="1" dirty="0">
                <a:solidFill>
                  <a:schemeClr val="bg1"/>
                </a:solidFill>
                <a:latin typeface="Times New Roman" panose="02020603050405020304" pitchFamily="18" charset="0"/>
                <a:cs typeface="Times New Roman" panose="02020603050405020304" pitchFamily="18" charset="0"/>
              </a:rPr>
              <a:t>Conference</a:t>
            </a:r>
            <a:r>
              <a:rPr lang="zh-CN" altLang="en-US" sz="4800" b="1" dirty="0">
                <a:solidFill>
                  <a:schemeClr val="bg1"/>
                </a:solidFill>
                <a:latin typeface="Times New Roman" panose="02020603050405020304" pitchFamily="18" charset="0"/>
                <a:cs typeface="Times New Roman" panose="02020603050405020304" pitchFamily="18" charset="0"/>
              </a:rPr>
              <a:t> </a:t>
            </a:r>
            <a:r>
              <a:rPr lang="en-US" altLang="zh-CN" sz="4800" b="1" dirty="0">
                <a:solidFill>
                  <a:schemeClr val="bg1"/>
                </a:solidFill>
                <a:latin typeface="Times New Roman" panose="02020603050405020304" pitchFamily="18" charset="0"/>
                <a:cs typeface="Times New Roman" panose="02020603050405020304" pitchFamily="18" charset="0"/>
              </a:rPr>
              <a:t>Rebuttal:</a:t>
            </a:r>
            <a:r>
              <a:rPr lang="zh-CN" altLang="en-US" sz="4800" b="1" dirty="0">
                <a:solidFill>
                  <a:schemeClr val="bg1"/>
                </a:solidFill>
                <a:latin typeface="Times New Roman" panose="02020603050405020304" pitchFamily="18" charset="0"/>
                <a:cs typeface="Times New Roman" panose="02020603050405020304" pitchFamily="18" charset="0"/>
              </a:rPr>
              <a:t> </a:t>
            </a:r>
            <a:br>
              <a:rPr lang="en-US" altLang="zh-CN" sz="4800" b="1" dirty="0">
                <a:solidFill>
                  <a:schemeClr val="bg1"/>
                </a:solidFill>
                <a:latin typeface="Times New Roman" panose="02020603050405020304" pitchFamily="18" charset="0"/>
                <a:cs typeface="Times New Roman" panose="02020603050405020304" pitchFamily="18" charset="0"/>
              </a:rPr>
            </a:br>
            <a:r>
              <a:rPr lang="en-US" altLang="zh-CN" sz="4800" b="1" dirty="0">
                <a:solidFill>
                  <a:schemeClr val="bg1"/>
                </a:solidFill>
                <a:latin typeface="Times New Roman" panose="02020603050405020304" pitchFamily="18" charset="0"/>
                <a:cs typeface="Times New Roman" panose="02020603050405020304" pitchFamily="18" charset="0"/>
              </a:rPr>
              <a:t>A</a:t>
            </a:r>
            <a:r>
              <a:rPr lang="zh-CN" altLang="en-US" sz="4800" b="1" dirty="0">
                <a:solidFill>
                  <a:schemeClr val="bg1"/>
                </a:solidFill>
                <a:latin typeface="Times New Roman" panose="02020603050405020304" pitchFamily="18" charset="0"/>
                <a:cs typeface="Times New Roman" panose="02020603050405020304" pitchFamily="18" charset="0"/>
              </a:rPr>
              <a:t> </a:t>
            </a:r>
            <a:r>
              <a:rPr lang="en-US" altLang="zh-CN" sz="4800" b="1">
                <a:solidFill>
                  <a:schemeClr val="bg1"/>
                </a:solidFill>
                <a:latin typeface="Times New Roman" panose="02020603050405020304" pitchFamily="18" charset="0"/>
                <a:cs typeface="Times New Roman" panose="02020603050405020304" pitchFamily="18" charset="0"/>
              </a:rPr>
              <a:t>Reviewer’s</a:t>
            </a:r>
            <a:r>
              <a:rPr lang="zh-CN" altLang="en-US" sz="4800" b="1">
                <a:solidFill>
                  <a:schemeClr val="bg1"/>
                </a:solidFill>
                <a:latin typeface="Times New Roman" panose="02020603050405020304" pitchFamily="18" charset="0"/>
                <a:cs typeface="Times New Roman" panose="02020603050405020304" pitchFamily="18" charset="0"/>
              </a:rPr>
              <a:t> </a:t>
            </a:r>
            <a:r>
              <a:rPr lang="en-US" altLang="zh-CN" sz="4800" b="1" dirty="0">
                <a:solidFill>
                  <a:schemeClr val="bg1"/>
                </a:solidFill>
                <a:latin typeface="Times New Roman" panose="02020603050405020304" pitchFamily="18" charset="0"/>
                <a:cs typeface="Times New Roman" panose="02020603050405020304" pitchFamily="18" charset="0"/>
              </a:rPr>
              <a:t>Perspective</a:t>
            </a:r>
            <a:endParaRPr lang="zh-CN" altLang="en-US" sz="4800" b="1" dirty="0">
              <a:solidFill>
                <a:schemeClr val="bg1"/>
              </a:solidFill>
              <a:latin typeface="Times New Roman" panose="02020603050405020304" pitchFamily="18" charset="0"/>
              <a:cs typeface="Times New Roman" panose="02020603050405020304" pitchFamily="18" charset="0"/>
            </a:endParaRPr>
          </a:p>
        </p:txBody>
      </p:sp>
      <p:sp>
        <p:nvSpPr>
          <p:cNvPr id="9" name="副标题 2"/>
          <p:cNvSpPr>
            <a:spLocks noGrp="1"/>
          </p:cNvSpPr>
          <p:nvPr>
            <p:ph type="subTitle" idx="1"/>
          </p:nvPr>
        </p:nvSpPr>
        <p:spPr>
          <a:xfrm>
            <a:off x="1054299" y="5023229"/>
            <a:ext cx="10083400" cy="1550422"/>
          </a:xfrm>
        </p:spPr>
        <p:txBody>
          <a:bodyPr>
            <a:normAutofit/>
          </a:bodyPr>
          <a:lstStyle/>
          <a:p>
            <a:r>
              <a:rPr lang="en-US" altLang="zh-CN" sz="2800" dirty="0">
                <a:latin typeface="Times New Roman" panose="02020603050405020304" pitchFamily="18" charset="0"/>
                <a:cs typeface="Times New Roman" panose="02020603050405020304" pitchFamily="18" charset="0"/>
              </a:rPr>
              <a:t>Yiming</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Li</a:t>
            </a:r>
          </a:p>
          <a:p>
            <a:pPr>
              <a:lnSpc>
                <a:spcPct val="110000"/>
              </a:lnSpc>
              <a:spcAft>
                <a:spcPts val="200"/>
              </a:spcAft>
            </a:pPr>
            <a:r>
              <a:rPr lang="en-US" altLang="zh-CN" dirty="0">
                <a:latin typeface="Times New Roman" panose="02020603050405020304" pitchFamily="18" charset="0"/>
                <a:cs typeface="Times New Roman" panose="02020603050405020304" pitchFamily="18" charset="0"/>
              </a:rPr>
              <a:t>Ph.D.</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Candidate,</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Tsinghua</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University</a:t>
            </a:r>
          </a:p>
          <a:p>
            <a:pPr>
              <a:lnSpc>
                <a:spcPct val="110000"/>
              </a:lnSpc>
              <a:spcBef>
                <a:spcPts val="200"/>
              </a:spcBef>
              <a:spcAft>
                <a:spcPts val="600"/>
              </a:spcAft>
            </a:pPr>
            <a:r>
              <a:rPr lang="en-US" altLang="zh-CN" dirty="0">
                <a:latin typeface="Times New Roman" panose="02020603050405020304" pitchFamily="18" charset="0"/>
                <a:cs typeface="Times New Roman" panose="02020603050405020304" pitchFamily="18" charset="0"/>
              </a:rPr>
              <a:t>January, 2022</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2556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7329729"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Outline</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26" name="文本框 25">
            <a:extLst>
              <a:ext uri="{FF2B5EF4-FFF2-40B4-BE49-F238E27FC236}">
                <a16:creationId xmlns:a16="http://schemas.microsoft.com/office/drawing/2014/main" id="{5648DDDF-2142-2F43-ACC4-E9DA8758B3CF}"/>
              </a:ext>
            </a:extLst>
          </p:cNvPr>
          <p:cNvSpPr txBox="1"/>
          <p:nvPr/>
        </p:nvSpPr>
        <p:spPr>
          <a:xfrm>
            <a:off x="1992641" y="2482103"/>
            <a:ext cx="8033836" cy="2759730"/>
          </a:xfrm>
          <a:prstGeom prst="rect">
            <a:avLst/>
          </a:prstGeom>
          <a:noFill/>
        </p:spPr>
        <p:txBody>
          <a:bodyPr wrap="square" rtlCol="0">
            <a:spAutoFit/>
          </a:bodyPr>
          <a:lstStyle/>
          <a:p>
            <a:pPr marL="514350" indent="-514350" algn="just">
              <a:spcAft>
                <a:spcPts val="1000"/>
              </a:spcAft>
              <a:buFont typeface="Wingdings" pitchFamily="2" charset="2"/>
              <a:buChar char="n"/>
            </a:pPr>
            <a:r>
              <a:rPr kumimoji="1" lang="en-US" altLang="zh-CN" sz="2800" b="1" dirty="0">
                <a:latin typeface="Times New Roman" panose="02020603050405020304" pitchFamily="18" charset="0"/>
                <a:cs typeface="Times New Roman" panose="02020603050405020304" pitchFamily="18" charset="0"/>
              </a:rPr>
              <a:t>The</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General</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Reviewing</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Process</a:t>
            </a:r>
          </a:p>
          <a:p>
            <a:pPr marL="514350" indent="-514350" algn="just">
              <a:spcAft>
                <a:spcPts val="1000"/>
              </a:spcAft>
              <a:buFont typeface="Wingdings" pitchFamily="2" charset="2"/>
              <a:buChar char="n"/>
            </a:pPr>
            <a:r>
              <a:rPr kumimoji="1" lang="en-US" altLang="zh-CN" sz="2800" b="1" dirty="0">
                <a:latin typeface="Times New Roman" panose="02020603050405020304" pitchFamily="18" charset="0"/>
                <a:cs typeface="Times New Roman" panose="02020603050405020304" pitchFamily="18" charset="0"/>
              </a:rPr>
              <a:t>Why</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Reviewer</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Needs</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Rebuttal</a:t>
            </a:r>
          </a:p>
          <a:p>
            <a:pPr marL="514350" indent="-514350" algn="just">
              <a:spcAft>
                <a:spcPts val="1000"/>
              </a:spcAft>
              <a:buFont typeface="Wingdings" pitchFamily="2" charset="2"/>
              <a:buChar char="n"/>
            </a:pPr>
            <a:r>
              <a:rPr kumimoji="1" lang="en-US" altLang="zh-CN" sz="2800" b="1" dirty="0">
                <a:latin typeface="Times New Roman" panose="02020603050405020304" pitchFamily="18" charset="0"/>
                <a:cs typeface="Times New Roman" panose="02020603050405020304" pitchFamily="18" charset="0"/>
              </a:rPr>
              <a:t>The</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Empirical</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Classification</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of</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Reviewers</a:t>
            </a:r>
          </a:p>
          <a:p>
            <a:pPr marL="514350" indent="-514350" algn="just">
              <a:spcAft>
                <a:spcPts val="1000"/>
              </a:spcAft>
              <a:buFont typeface="Wingdings" pitchFamily="2" charset="2"/>
              <a:buChar char="n"/>
            </a:pPr>
            <a:r>
              <a:rPr kumimoji="1" lang="en-US" altLang="zh-CN" sz="2800" b="1" dirty="0">
                <a:latin typeface="Times New Roman" panose="02020603050405020304" pitchFamily="18" charset="0"/>
                <a:cs typeface="Times New Roman" panose="02020603050405020304" pitchFamily="18" charset="0"/>
              </a:rPr>
              <a:t>What Does the Review Scores Mean?</a:t>
            </a:r>
          </a:p>
          <a:p>
            <a:pPr marL="514350" indent="-514350" algn="just">
              <a:spcAft>
                <a:spcPts val="1000"/>
              </a:spcAft>
              <a:buFont typeface="Wingdings" pitchFamily="2" charset="2"/>
              <a:buChar char="n"/>
            </a:pPr>
            <a:r>
              <a:rPr kumimoji="1" lang="en-US" altLang="zh-CN" sz="2800" b="1" dirty="0">
                <a:latin typeface="Times New Roman" panose="02020603050405020304" pitchFamily="18" charset="0"/>
                <a:cs typeface="Times New Roman" panose="02020603050405020304" pitchFamily="18" charset="0"/>
              </a:rPr>
              <a:t>Some</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Suggestions</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of</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Writing A</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Rebuttal</a:t>
            </a:r>
          </a:p>
        </p:txBody>
      </p:sp>
    </p:spTree>
    <p:extLst>
      <p:ext uri="{BB962C8B-B14F-4D97-AF65-F5344CB8AC3E}">
        <p14:creationId xmlns:p14="http://schemas.microsoft.com/office/powerpoint/2010/main" val="953977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7329729"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The General Reviewing Processing</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a16="http://schemas.microsoft.com/office/drawing/2014/main" id="{65F6B9C4-6F70-BB42-879A-1F0EA098EA35}"/>
              </a:ext>
            </a:extLst>
          </p:cNvPr>
          <p:cNvSpPr txBox="1"/>
          <p:nvPr/>
        </p:nvSpPr>
        <p:spPr>
          <a:xfrm>
            <a:off x="754627" y="1380131"/>
            <a:ext cx="10682745" cy="5247590"/>
          </a:xfrm>
          <a:prstGeom prst="rect">
            <a:avLst/>
          </a:prstGeom>
          <a:noFill/>
        </p:spPr>
        <p:txBody>
          <a:bodyPr wrap="square" rtlCol="0">
            <a:spAutoFit/>
          </a:bodyPr>
          <a:lstStyle/>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Paper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bidding.</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PCs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their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reviews.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SPC writes his/her comments and make Phase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1 recommendations.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Notification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of</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Phase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1</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decisions.</a:t>
            </a:r>
          </a:p>
          <a:p>
            <a:pPr marL="514350" indent="-514350" algn="just">
              <a:spcAft>
                <a:spcPts val="1000"/>
              </a:spcAft>
              <a:buFontTx/>
              <a:buAutoNum type="arabicPeriod"/>
            </a:pPr>
            <a:r>
              <a:rPr kumimoji="1" lang="en-US" altLang="zh-CN" sz="2600" dirty="0">
                <a:latin typeface="Times New Roman" panose="02020603050405020304" pitchFamily="18" charset="0"/>
                <a:cs typeface="Times New Roman" panose="02020603050405020304" pitchFamily="18" charset="0"/>
              </a:rPr>
              <a:t>PC</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members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their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reviews.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Release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pre-rebuttal comments.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Authors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their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rebuttal.</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Reviewer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discussion.</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SPC</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writes his/her meta-comment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and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make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paper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recommendations.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AC makes final paper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recommendations.</a:t>
            </a:r>
          </a:p>
        </p:txBody>
      </p:sp>
    </p:spTree>
    <p:extLst>
      <p:ext uri="{BB962C8B-B14F-4D97-AF65-F5344CB8AC3E}">
        <p14:creationId xmlns:p14="http://schemas.microsoft.com/office/powerpoint/2010/main" val="707062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Why Reviewer Needs 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a16="http://schemas.microsoft.com/office/drawing/2014/main" id="{65F6B9C4-6F70-BB42-879A-1F0EA098EA35}"/>
              </a:ext>
            </a:extLst>
          </p:cNvPr>
          <p:cNvSpPr txBox="1"/>
          <p:nvPr/>
        </p:nvSpPr>
        <p:spPr>
          <a:xfrm>
            <a:off x="2970697" y="3074620"/>
            <a:ext cx="6002634" cy="584775"/>
          </a:xfrm>
          <a:prstGeom prst="rect">
            <a:avLst/>
          </a:prstGeom>
          <a:noFill/>
        </p:spPr>
        <p:txBody>
          <a:bodyPr wrap="square" rtlCol="0">
            <a:spAutoFit/>
          </a:bodyPr>
          <a:lstStyle/>
          <a:p>
            <a:pPr algn="ctr">
              <a:spcAft>
                <a:spcPts val="1000"/>
              </a:spcAft>
            </a:pPr>
            <a:r>
              <a:rPr kumimoji="1" lang="en-US" altLang="zh-CN" sz="3200" dirty="0">
                <a:latin typeface="Times New Roman" panose="02020603050405020304" pitchFamily="18" charset="0"/>
                <a:cs typeface="Times New Roman" panose="02020603050405020304" pitchFamily="18" charset="0"/>
              </a:rPr>
              <a:t>To Address Their </a:t>
            </a:r>
            <a:r>
              <a:rPr kumimoji="1" lang="en-US" altLang="zh-CN" sz="3200" b="1" dirty="0">
                <a:solidFill>
                  <a:srgbClr val="FF0000"/>
                </a:solidFill>
                <a:latin typeface="Times New Roman" panose="02020603050405020304" pitchFamily="18" charset="0"/>
                <a:cs typeface="Times New Roman" panose="02020603050405020304" pitchFamily="18" charset="0"/>
              </a:rPr>
              <a:t>Concerns</a:t>
            </a: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197776C0-0E2F-6448-87C2-0B30BB4F10F0}"/>
                  </a:ext>
                </a:extLst>
              </p:cNvPr>
              <p:cNvSpPr txBox="1"/>
              <p:nvPr/>
            </p:nvSpPr>
            <p:spPr>
              <a:xfrm>
                <a:off x="3094683" y="3800460"/>
                <a:ext cx="6002634" cy="584775"/>
              </a:xfrm>
              <a:prstGeom prst="rect">
                <a:avLst/>
              </a:prstGeom>
              <a:noFill/>
            </p:spPr>
            <p:txBody>
              <a:bodyPr wrap="square" rtlCol="0">
                <a:spAutoFit/>
              </a:bodyPr>
              <a:lstStyle/>
              <a:p>
                <a:pPr algn="ctr">
                  <a:spcAft>
                    <a:spcPts val="1000"/>
                  </a:spcAft>
                </a:pPr>
                <a:r>
                  <a:rPr kumimoji="1" lang="en-US" altLang="zh-CN" sz="3200" b="1" dirty="0">
                    <a:solidFill>
                      <a:schemeClr val="tx1"/>
                    </a:solidFill>
                    <a:latin typeface="Times New Roman" panose="02020603050405020304" pitchFamily="18" charset="0"/>
                    <a:cs typeface="Times New Roman" panose="02020603050405020304" pitchFamily="18" charset="0"/>
                  </a:rPr>
                  <a:t>Concerns</a:t>
                </a:r>
                <a14:m>
                  <m:oMath xmlns:m="http://schemas.openxmlformats.org/officeDocument/2006/math">
                    <m:r>
                      <a:rPr kumimoji="1" lang="en-US" altLang="zh-CN" sz="3200" b="1" i="0"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r>
                      <a:rPr kumimoji="1" lang="en-US" altLang="zh-CN" sz="32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kumimoji="1" lang="en-US" altLang="zh-CN" sz="3200" b="1" dirty="0">
                    <a:solidFill>
                      <a:schemeClr val="tx1"/>
                    </a:solidFill>
                    <a:latin typeface="Times New Roman" panose="02020603050405020304" pitchFamily="18" charset="0"/>
                    <a:cs typeface="Times New Roman" panose="02020603050405020304" pitchFamily="18" charset="0"/>
                  </a:rPr>
                  <a:t> Questions</a:t>
                </a:r>
              </a:p>
            </p:txBody>
          </p:sp>
        </mc:Choice>
        <mc:Fallback xmlns="">
          <p:sp>
            <p:nvSpPr>
              <p:cNvPr id="5" name="文本框 4">
                <a:extLst>
                  <a:ext uri="{FF2B5EF4-FFF2-40B4-BE49-F238E27FC236}">
                    <a16:creationId xmlns:a16="http://schemas.microsoft.com/office/drawing/2014/main" id="{197776C0-0E2F-6448-87C2-0B30BB4F10F0}"/>
                  </a:ext>
                </a:extLst>
              </p:cNvPr>
              <p:cNvSpPr txBox="1">
                <a:spLocks noRot="1" noChangeAspect="1" noMove="1" noResize="1" noEditPoints="1" noAdjustHandles="1" noChangeArrowheads="1" noChangeShapeType="1" noTextEdit="1"/>
              </p:cNvSpPr>
              <p:nvPr/>
            </p:nvSpPr>
            <p:spPr>
              <a:xfrm>
                <a:off x="3094683" y="3800460"/>
                <a:ext cx="6002634" cy="584775"/>
              </a:xfrm>
              <a:prstGeom prst="rect">
                <a:avLst/>
              </a:prstGeom>
              <a:blipFill>
                <a:blip r:embed="rId4"/>
                <a:stretch>
                  <a:fillRect t="-12766" b="-297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84307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The</a:t>
            </a:r>
            <a:r>
              <a:rPr lang="zh-CN" altLang="en-US" sz="3400" b="1" dirty="0">
                <a:solidFill>
                  <a:schemeClr val="bg1"/>
                </a:solidFill>
                <a:latin typeface="Times New Roman" panose="02020603050405020304" pitchFamily="18" charset="0"/>
                <a:cs typeface="Times New Roman" panose="02020603050405020304" pitchFamily="18" charset="0"/>
              </a:rPr>
              <a:t> </a:t>
            </a:r>
            <a:r>
              <a:rPr lang="en-US" altLang="zh-CN" sz="3400" b="1" dirty="0">
                <a:solidFill>
                  <a:schemeClr val="bg1"/>
                </a:solidFill>
                <a:latin typeface="Times New Roman" panose="02020603050405020304" pitchFamily="18" charset="0"/>
                <a:cs typeface="Times New Roman" panose="02020603050405020304" pitchFamily="18" charset="0"/>
              </a:rPr>
              <a:t>Empirical Classification of Reviewers</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A7368DE3-FB46-204F-AD55-328906AE950C}"/>
                  </a:ext>
                </a:extLst>
              </p:cNvPr>
              <p:cNvSpPr txBox="1"/>
              <p:nvPr/>
            </p:nvSpPr>
            <p:spPr>
              <a:xfrm>
                <a:off x="3593268" y="1955135"/>
                <a:ext cx="3432030" cy="14738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zh-CN" sz="3000" i="1" smtClean="0">
                          <a:latin typeface="Cambria Math" panose="02040503050406030204" pitchFamily="18" charset="0"/>
                        </a:rPr>
                        <m:t>𝐴𝑡𝑡𝑖𝑡𝑢𝑑𝑒</m:t>
                      </m:r>
                      <m:d>
                        <m:dPr>
                          <m:begChr m:val="{"/>
                          <m:endChr m:val=""/>
                          <m:ctrlPr>
                            <a:rPr kumimoji="1" lang="en-US" altLang="zh-CN" sz="3000" i="1" smtClean="0">
                              <a:latin typeface="Cambria Math" panose="02040503050406030204" pitchFamily="18" charset="0"/>
                            </a:rPr>
                          </m:ctrlPr>
                        </m:dPr>
                        <m:e>
                          <m:eqArr>
                            <m:eqArrPr>
                              <m:ctrlPr>
                                <a:rPr kumimoji="1" lang="en-US" altLang="zh-CN" sz="3000" b="1" i="1" smtClean="0">
                                  <a:latin typeface="Cambria Math" panose="02040503050406030204" pitchFamily="18" charset="0"/>
                                </a:rPr>
                              </m:ctrlPr>
                            </m:eqArrPr>
                            <m:e>
                              <m:r>
                                <a:rPr kumimoji="1" lang="en-US" altLang="zh-CN" sz="3000" b="1" i="0" smtClean="0">
                                  <a:solidFill>
                                    <a:srgbClr val="00B050"/>
                                  </a:solidFill>
                                  <a:latin typeface="Cambria Math" panose="02040503050406030204" pitchFamily="18" charset="0"/>
                                </a:rPr>
                                <m:t>𝐏𝐨𝐬𝐢𝐭𝐢𝐯𝐞</m:t>
                              </m:r>
                            </m:e>
                            <m:e>
                              <m:r>
                                <a:rPr kumimoji="1" lang="en-US" altLang="zh-CN" sz="3000" b="1" i="0">
                                  <a:latin typeface="Cambria Math" panose="02040503050406030204" pitchFamily="18" charset="0"/>
                                </a:rPr>
                                <m:t>𝐍𝐞𝐮𝐭𝐫𝐚𝐥</m:t>
                              </m:r>
                            </m:e>
                            <m:e>
                              <m:r>
                                <a:rPr kumimoji="1" lang="en-US" altLang="zh-CN" sz="3000" b="1" i="0" smtClean="0">
                                  <a:solidFill>
                                    <a:srgbClr val="C00000"/>
                                  </a:solidFill>
                                  <a:latin typeface="Cambria Math" panose="02040503050406030204" pitchFamily="18" charset="0"/>
                                </a:rPr>
                                <m:t>𝐍𝐞𝐠𝐚𝐭𝐢𝐯</m:t>
                              </m:r>
                              <m:r>
                                <a:rPr kumimoji="1" lang="en-US" altLang="zh-CN" sz="3000" b="1" i="0">
                                  <a:solidFill>
                                    <a:srgbClr val="C00000"/>
                                  </a:solidFill>
                                  <a:latin typeface="Cambria Math" panose="02040503050406030204" pitchFamily="18" charset="0"/>
                                </a:rPr>
                                <m:t>𝐞</m:t>
                              </m:r>
                            </m:e>
                          </m:eqArr>
                        </m:e>
                      </m:d>
                    </m:oMath>
                  </m:oMathPara>
                </a14:m>
                <a:endParaRPr kumimoji="1" lang="zh-CN" altLang="en-US" sz="3000" dirty="0">
                  <a:latin typeface="Times New Roman" panose="02020603050405020304" pitchFamily="18" charset="0"/>
                  <a:cs typeface="Times New Roman" panose="02020603050405020304" pitchFamily="18" charset="0"/>
                </a:endParaRPr>
              </a:p>
            </p:txBody>
          </p:sp>
        </mc:Choice>
        <mc:Fallback xmlns="">
          <p:sp>
            <p:nvSpPr>
              <p:cNvPr id="6" name="文本框 5">
                <a:extLst>
                  <a:ext uri="{FF2B5EF4-FFF2-40B4-BE49-F238E27FC236}">
                    <a16:creationId xmlns:a16="http://schemas.microsoft.com/office/drawing/2014/main" id="{A7368DE3-FB46-204F-AD55-328906AE950C}"/>
                  </a:ext>
                </a:extLst>
              </p:cNvPr>
              <p:cNvSpPr txBox="1">
                <a:spLocks noRot="1" noChangeAspect="1" noMove="1" noResize="1" noEditPoints="1" noAdjustHandles="1" noChangeArrowheads="1" noChangeShapeType="1" noTextEdit="1"/>
              </p:cNvSpPr>
              <p:nvPr/>
            </p:nvSpPr>
            <p:spPr>
              <a:xfrm>
                <a:off x="3593268" y="1955135"/>
                <a:ext cx="3432030" cy="1473865"/>
              </a:xfrm>
              <a:prstGeom prst="rect">
                <a:avLst/>
              </a:prstGeom>
              <a:blipFill>
                <a:blip r:embed="rId4"/>
                <a:stretch>
                  <a:fillRect l="-36162" t="-234188" r="-28413" b="-33162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0D1A39BB-DDB8-9649-8EB7-56DE871C075A}"/>
                  </a:ext>
                </a:extLst>
              </p:cNvPr>
              <p:cNvSpPr txBox="1"/>
              <p:nvPr/>
            </p:nvSpPr>
            <p:spPr>
              <a:xfrm>
                <a:off x="3104217" y="3645582"/>
                <a:ext cx="4849917" cy="102983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zh-CN" sz="3000" i="1" smtClean="0">
                          <a:latin typeface="Cambria Math" panose="02040503050406030204" pitchFamily="18" charset="0"/>
                        </a:rPr>
                        <m:t>𝐶𝑜𝑛𝑓𝑖𝑑𝑒𝑛𝑐𝑒</m:t>
                      </m:r>
                      <m:d>
                        <m:dPr>
                          <m:begChr m:val="{"/>
                          <m:endChr m:val=""/>
                          <m:ctrlPr>
                            <a:rPr kumimoji="1" lang="en-US" altLang="zh-CN" sz="3000" i="1" smtClean="0">
                              <a:latin typeface="Cambria Math" panose="02040503050406030204" pitchFamily="18" charset="0"/>
                            </a:rPr>
                          </m:ctrlPr>
                        </m:dPr>
                        <m:e>
                          <m:eqArr>
                            <m:eqArrPr>
                              <m:ctrlPr>
                                <a:rPr kumimoji="1" lang="en-US" altLang="zh-CN" sz="3000" b="1" i="1" smtClean="0">
                                  <a:solidFill>
                                    <a:schemeClr val="tx1"/>
                                  </a:solidFill>
                                  <a:latin typeface="Cambria Math" panose="02040503050406030204" pitchFamily="18" charset="0"/>
                                </a:rPr>
                              </m:ctrlPr>
                            </m:eqArrPr>
                            <m:e>
                              <m:r>
                                <a:rPr kumimoji="1" lang="en-US" altLang="zh-CN" sz="3000" b="1" i="0">
                                  <a:solidFill>
                                    <a:schemeClr val="tx1"/>
                                  </a:solidFill>
                                  <a:latin typeface="Cambria Math" panose="02040503050406030204" pitchFamily="18" charset="0"/>
                                </a:rPr>
                                <m:t>𝐂𝐨𝐧𝐟𝐢𝐝𝐞𝐧𝐭</m:t>
                              </m:r>
                            </m:e>
                            <m:e>
                              <m:r>
                                <a:rPr kumimoji="1" lang="en-US" altLang="zh-CN" sz="3000" b="1" i="0" smtClean="0">
                                  <a:solidFill>
                                    <a:schemeClr val="tx1"/>
                                  </a:solidFill>
                                  <a:latin typeface="Cambria Math" panose="02040503050406030204" pitchFamily="18" charset="0"/>
                                </a:rPr>
                                <m:t>𝐍</m:t>
                              </m:r>
                              <m:r>
                                <a:rPr kumimoji="1" lang="en-US" altLang="zh-CN" sz="3000" b="1" i="0">
                                  <a:solidFill>
                                    <a:schemeClr val="tx1"/>
                                  </a:solidFill>
                                  <a:latin typeface="Cambria Math" panose="02040503050406030204" pitchFamily="18" charset="0"/>
                                </a:rPr>
                                <m:t>𝐨𝐭</m:t>
                              </m:r>
                              <m:r>
                                <a:rPr kumimoji="1" lang="zh-CN" altLang="en-US" sz="3000" b="1" i="0" smtClean="0">
                                  <a:solidFill>
                                    <a:schemeClr val="tx1"/>
                                  </a:solidFill>
                                  <a:latin typeface="Cambria Math" panose="02040503050406030204" pitchFamily="18" charset="0"/>
                                </a:rPr>
                                <m:t> </m:t>
                              </m:r>
                              <m:r>
                                <a:rPr kumimoji="1" lang="en-US" altLang="zh-CN" sz="3000" b="1" i="0">
                                  <a:solidFill>
                                    <a:schemeClr val="tx1"/>
                                  </a:solidFill>
                                  <a:latin typeface="Cambria Math" panose="02040503050406030204" pitchFamily="18" charset="0"/>
                                </a:rPr>
                                <m:t>𝐂𝐨𝐧𝐟𝐢𝐝𝐞𝐧𝐭</m:t>
                              </m:r>
                            </m:e>
                          </m:eqArr>
                        </m:e>
                      </m:d>
                    </m:oMath>
                  </m:oMathPara>
                </a14:m>
                <a:endParaRPr kumimoji="1" lang="zh-CN" altLang="en-US" sz="3000" dirty="0"/>
              </a:p>
            </p:txBody>
          </p:sp>
        </mc:Choice>
        <mc:Fallback xmlns="">
          <p:sp>
            <p:nvSpPr>
              <p:cNvPr id="14" name="文本框 13">
                <a:extLst>
                  <a:ext uri="{FF2B5EF4-FFF2-40B4-BE49-F238E27FC236}">
                    <a16:creationId xmlns:a16="http://schemas.microsoft.com/office/drawing/2014/main" id="{0D1A39BB-DDB8-9649-8EB7-56DE871C075A}"/>
                  </a:ext>
                </a:extLst>
              </p:cNvPr>
              <p:cNvSpPr txBox="1">
                <a:spLocks noRot="1" noChangeAspect="1" noMove="1" noResize="1" noEditPoints="1" noAdjustHandles="1" noChangeArrowheads="1" noChangeShapeType="1" noTextEdit="1"/>
              </p:cNvSpPr>
              <p:nvPr/>
            </p:nvSpPr>
            <p:spPr>
              <a:xfrm>
                <a:off x="3104217" y="3645582"/>
                <a:ext cx="4849917" cy="1029834"/>
              </a:xfrm>
              <a:prstGeom prst="rect">
                <a:avLst/>
              </a:prstGeom>
              <a:blipFill>
                <a:blip r:embed="rId5"/>
                <a:stretch>
                  <a:fillRect l="-2611" t="-228049" r="-1567" b="-3231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3DA94483-8C65-BF4B-B607-6B54B249D319}"/>
                  </a:ext>
                </a:extLst>
              </p:cNvPr>
              <p:cNvSpPr txBox="1"/>
              <p:nvPr/>
            </p:nvSpPr>
            <p:spPr>
              <a:xfrm>
                <a:off x="3922813" y="4891998"/>
                <a:ext cx="2772939" cy="14738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zh-CN" sz="3000" b="0" i="1" smtClean="0">
                          <a:latin typeface="Cambria Math" panose="02040503050406030204" pitchFamily="18" charset="0"/>
                        </a:rPr>
                        <m:t>𝐴𝑏𝑖𝑙𝑖𝑡𝑦</m:t>
                      </m:r>
                      <m:d>
                        <m:dPr>
                          <m:begChr m:val="{"/>
                          <m:endChr m:val=""/>
                          <m:ctrlPr>
                            <a:rPr kumimoji="1" lang="en-US" altLang="zh-CN" sz="3000" i="1" smtClean="0">
                              <a:latin typeface="Cambria Math" panose="02040503050406030204" pitchFamily="18" charset="0"/>
                            </a:rPr>
                          </m:ctrlPr>
                        </m:dPr>
                        <m:e>
                          <m:eqArr>
                            <m:eqArrPr>
                              <m:ctrlPr>
                                <a:rPr kumimoji="1" lang="en-US" altLang="zh-CN" sz="3000" b="1" i="1" smtClean="0">
                                  <a:solidFill>
                                    <a:schemeClr val="tx1"/>
                                  </a:solidFill>
                                  <a:latin typeface="Cambria Math" panose="02040503050406030204" pitchFamily="18" charset="0"/>
                                </a:rPr>
                              </m:ctrlPr>
                            </m:eqArrPr>
                            <m:e>
                              <m:r>
                                <a:rPr kumimoji="1" lang="en-US" altLang="zh-CN" sz="3000" b="1" i="0" smtClean="0">
                                  <a:solidFill>
                                    <a:schemeClr val="tx1"/>
                                  </a:solidFill>
                                  <a:latin typeface="Cambria Math" panose="02040503050406030204" pitchFamily="18" charset="0"/>
                                </a:rPr>
                                <m:t>𝐄𝐱𝐩𝐞𝐫𝐭</m:t>
                              </m:r>
                            </m:e>
                            <m:e>
                              <m:r>
                                <a:rPr kumimoji="1" lang="en-US" altLang="zh-CN" sz="3000" b="1" i="0" smtClean="0">
                                  <a:solidFill>
                                    <a:schemeClr val="tx1"/>
                                  </a:solidFill>
                                  <a:latin typeface="Cambria Math" panose="02040503050406030204" pitchFamily="18" charset="0"/>
                                </a:rPr>
                                <m:t>𝐒𝐞𝐧𝐢𝐨𝐫</m:t>
                              </m:r>
                            </m:e>
                            <m:e>
                              <m:r>
                                <a:rPr kumimoji="1" lang="en-US" altLang="zh-CN" sz="3000" b="1" i="0" smtClean="0">
                                  <a:solidFill>
                                    <a:schemeClr val="tx1"/>
                                  </a:solidFill>
                                  <a:latin typeface="Cambria Math" panose="02040503050406030204" pitchFamily="18" charset="0"/>
                                </a:rPr>
                                <m:t>𝐉𝐮𝐧𝐢𝐨𝐫</m:t>
                              </m:r>
                            </m:e>
                          </m:eqArr>
                        </m:e>
                      </m:d>
                    </m:oMath>
                  </m:oMathPara>
                </a14:m>
                <a:endParaRPr kumimoji="1" lang="zh-CN" altLang="en-US" sz="3000" dirty="0"/>
              </a:p>
            </p:txBody>
          </p:sp>
        </mc:Choice>
        <mc:Fallback xmlns="">
          <p:sp>
            <p:nvSpPr>
              <p:cNvPr id="15" name="文本框 14">
                <a:extLst>
                  <a:ext uri="{FF2B5EF4-FFF2-40B4-BE49-F238E27FC236}">
                    <a16:creationId xmlns:a16="http://schemas.microsoft.com/office/drawing/2014/main" id="{3DA94483-8C65-BF4B-B607-6B54B249D319}"/>
                  </a:ext>
                </a:extLst>
              </p:cNvPr>
              <p:cNvSpPr txBox="1">
                <a:spLocks noRot="1" noChangeAspect="1" noMove="1" noResize="1" noEditPoints="1" noAdjustHandles="1" noChangeArrowheads="1" noChangeShapeType="1" noTextEdit="1"/>
              </p:cNvSpPr>
              <p:nvPr/>
            </p:nvSpPr>
            <p:spPr>
              <a:xfrm>
                <a:off x="3922813" y="4891998"/>
                <a:ext cx="2772939" cy="1473865"/>
              </a:xfrm>
              <a:prstGeom prst="rect">
                <a:avLst/>
              </a:prstGeom>
              <a:blipFill>
                <a:blip r:embed="rId6"/>
                <a:stretch>
                  <a:fillRect l="-55251" t="-231356" r="-48402" b="-32881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5854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What Does the Review Scores Mean?</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a16="http://schemas.microsoft.com/office/drawing/2014/main" id="{65F6B9C4-6F70-BB42-879A-1F0EA098EA35}"/>
              </a:ext>
            </a:extLst>
          </p:cNvPr>
          <p:cNvSpPr txBox="1"/>
          <p:nvPr/>
        </p:nvSpPr>
        <p:spPr>
          <a:xfrm>
            <a:off x="754625" y="1362575"/>
            <a:ext cx="10682745" cy="2941831"/>
          </a:xfrm>
          <a:prstGeom prst="rect">
            <a:avLst/>
          </a:prstGeom>
          <a:noFill/>
        </p:spPr>
        <p:txBody>
          <a:bodyPr wrap="square" rtlCol="0">
            <a:spAutoFit/>
          </a:bodyPr>
          <a:lstStyle/>
          <a:p>
            <a:pPr algn="just">
              <a:spcAft>
                <a:spcPts val="1500"/>
              </a:spcAft>
            </a:pPr>
            <a:r>
              <a:rPr kumimoji="1" lang="en-US" altLang="zh-CN" sz="2600" b="1" dirty="0">
                <a:latin typeface="Times New Roman" panose="02020603050405020304" pitchFamily="18" charset="0"/>
                <a:cs typeface="Times New Roman" panose="02020603050405020304" pitchFamily="18" charset="0"/>
              </a:rPr>
              <a:t>Pre-rebuttal Scores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Two Reviewer Types: </a:t>
            </a:r>
          </a:p>
          <a:p>
            <a:pPr algn="just">
              <a:spcAft>
                <a:spcPts val="500"/>
              </a:spcAft>
            </a:pPr>
            <a:r>
              <a:rPr kumimoji="1" lang="en-US" altLang="zh-CN" sz="2600" dirty="0">
                <a:latin typeface="Times New Roman" panose="02020603050405020304" pitchFamily="18" charset="0"/>
                <a:cs typeface="Times New Roman" panose="02020603050405020304" pitchFamily="18" charset="0"/>
              </a:rPr>
              <a:t>      1. The scores are given based on the current status.</a:t>
            </a:r>
          </a:p>
          <a:p>
            <a:pPr algn="just">
              <a:spcAft>
                <a:spcPts val="500"/>
              </a:spcAft>
            </a:pPr>
            <a:r>
              <a:rPr kumimoji="1" lang="en-US" altLang="zh-CN" sz="2600" dirty="0">
                <a:latin typeface="Times New Roman" panose="02020603050405020304" pitchFamily="18" charset="0"/>
                <a:cs typeface="Times New Roman" panose="02020603050405020304" pitchFamily="18" charset="0"/>
              </a:rPr>
              <a:t>      2. The scores are given based on reviewer’s expectation of rebuttal.</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Comments are more meaningful than scores.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`Borderline/Weak Reject’ may imply a positive attitude.</a:t>
            </a:r>
          </a:p>
        </p:txBody>
      </p:sp>
      <p:sp>
        <p:nvSpPr>
          <p:cNvPr id="9" name="文本框 8">
            <a:extLst>
              <a:ext uri="{FF2B5EF4-FFF2-40B4-BE49-F238E27FC236}">
                <a16:creationId xmlns:a16="http://schemas.microsoft.com/office/drawing/2014/main" id="{77A4B44A-ADD0-8D43-B8CD-0050006F767D}"/>
              </a:ext>
            </a:extLst>
          </p:cNvPr>
          <p:cNvSpPr txBox="1"/>
          <p:nvPr/>
        </p:nvSpPr>
        <p:spPr>
          <a:xfrm>
            <a:off x="754625" y="4585545"/>
            <a:ext cx="10682745" cy="2013372"/>
          </a:xfrm>
          <a:prstGeom prst="rect">
            <a:avLst/>
          </a:prstGeom>
          <a:noFill/>
        </p:spPr>
        <p:txBody>
          <a:bodyPr wrap="square" rtlCol="0">
            <a:spAutoFit/>
          </a:bodyPr>
          <a:lstStyle/>
          <a:p>
            <a:pPr algn="just">
              <a:spcAft>
                <a:spcPts val="1500"/>
              </a:spcAft>
            </a:pPr>
            <a:r>
              <a:rPr kumimoji="1" lang="en-US" altLang="zh-CN" sz="2600" b="1" dirty="0">
                <a:latin typeface="Times New Roman" panose="02020603050405020304" pitchFamily="18" charset="0"/>
                <a:cs typeface="Times New Roman" panose="02020603050405020304" pitchFamily="18" charset="0"/>
              </a:rPr>
              <a:t>Post-rebuttal Scores</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&amp;</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Meta</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Comments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Usually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meaningless,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especially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when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score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is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not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changed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and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no</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post-rebuttal</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comments.</a:t>
            </a:r>
            <a:r>
              <a:rPr kumimoji="1" lang="zh-CN" altLang="en-US" sz="2600" dirty="0">
                <a:latin typeface="Times New Roman" panose="02020603050405020304" pitchFamily="18" charset="0"/>
                <a:cs typeface="Times New Roman" panose="02020603050405020304" pitchFamily="18" charset="0"/>
              </a:rPr>
              <a:t> </a:t>
            </a:r>
            <a:endParaRPr kumimoji="1" lang="en-US" altLang="zh-CN" sz="2600" dirty="0">
              <a:latin typeface="Times New Roman" panose="02020603050405020304" pitchFamily="18" charset="0"/>
              <a:cs typeface="Times New Roman" panose="02020603050405020304" pitchFamily="18" charset="0"/>
            </a:endParaRP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Meta comments may differ from post-rebuttal scores and final results.</a:t>
            </a:r>
          </a:p>
        </p:txBody>
      </p:sp>
    </p:spTree>
    <p:extLst>
      <p:ext uri="{BB962C8B-B14F-4D97-AF65-F5344CB8AC3E}">
        <p14:creationId xmlns:p14="http://schemas.microsoft.com/office/powerpoint/2010/main" val="1468138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Some Suggestions of Writing A</a:t>
            </a:r>
            <a:r>
              <a:rPr lang="zh-CN" altLang="en-US" sz="3400" b="1" dirty="0">
                <a:solidFill>
                  <a:schemeClr val="bg1"/>
                </a:solidFill>
                <a:latin typeface="Times New Roman" panose="02020603050405020304" pitchFamily="18" charset="0"/>
                <a:cs typeface="Times New Roman" panose="02020603050405020304" pitchFamily="18" charset="0"/>
              </a:rPr>
              <a:t> </a:t>
            </a:r>
            <a:r>
              <a:rPr lang="en-US" altLang="zh-CN" sz="3400" b="1" dirty="0">
                <a:solidFill>
                  <a:schemeClr val="bg1"/>
                </a:solidFill>
                <a:latin typeface="Times New Roman" panose="02020603050405020304" pitchFamily="18" charset="0"/>
                <a:cs typeface="Times New Roman" panose="02020603050405020304" pitchFamily="18" charset="0"/>
              </a:rPr>
              <a:t>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a16="http://schemas.microsoft.com/office/drawing/2014/main" id="{65F6B9C4-6F70-BB42-879A-1F0EA098EA35}"/>
              </a:ext>
            </a:extLst>
          </p:cNvPr>
          <p:cNvSpPr txBox="1"/>
          <p:nvPr/>
        </p:nvSpPr>
        <p:spPr>
          <a:xfrm>
            <a:off x="754627" y="1706967"/>
            <a:ext cx="10682745" cy="4719241"/>
          </a:xfrm>
          <a:prstGeom prst="rect">
            <a:avLst/>
          </a:prstGeom>
          <a:noFill/>
        </p:spPr>
        <p:txBody>
          <a:bodyPr wrap="square" rtlCol="0">
            <a:spAutoFit/>
          </a:bodyPr>
          <a:lstStyle/>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Do</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remember, you want your paper to be accepted.</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Be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polite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even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when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you are angry about some comments.</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Address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reviewer’s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concerns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instead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of</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simply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questions.</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Let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rebuttal</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be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self-contained.</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Do</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least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part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of</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suggested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experiments.</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Address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main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problems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first.</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Write confidential comments to SPC politely and only when necessary.</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Format your rebuttal.</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Highlight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positive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comments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beginning.</a:t>
            </a:r>
          </a:p>
        </p:txBody>
      </p:sp>
    </p:spTree>
    <p:extLst>
      <p:ext uri="{BB962C8B-B14F-4D97-AF65-F5344CB8AC3E}">
        <p14:creationId xmlns:p14="http://schemas.microsoft.com/office/powerpoint/2010/main" val="387304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Some Suggestions of Writing A</a:t>
            </a:r>
            <a:r>
              <a:rPr lang="zh-CN" altLang="en-US" sz="3400" b="1" dirty="0">
                <a:solidFill>
                  <a:schemeClr val="bg1"/>
                </a:solidFill>
                <a:latin typeface="Times New Roman" panose="02020603050405020304" pitchFamily="18" charset="0"/>
                <a:cs typeface="Times New Roman" panose="02020603050405020304" pitchFamily="18" charset="0"/>
              </a:rPr>
              <a:t> </a:t>
            </a:r>
            <a:r>
              <a:rPr lang="en-US" altLang="zh-CN" sz="3400" b="1" dirty="0">
                <a:solidFill>
                  <a:schemeClr val="bg1"/>
                </a:solidFill>
                <a:latin typeface="Times New Roman" panose="02020603050405020304" pitchFamily="18" charset="0"/>
                <a:cs typeface="Times New Roman" panose="02020603050405020304" pitchFamily="18" charset="0"/>
              </a:rPr>
              <a:t>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pic>
        <p:nvPicPr>
          <p:cNvPr id="2" name="图片 1">
            <a:extLst>
              <a:ext uri="{FF2B5EF4-FFF2-40B4-BE49-F238E27FC236}">
                <a16:creationId xmlns:a16="http://schemas.microsoft.com/office/drawing/2014/main" id="{470AF722-5751-E446-984F-2311B0419BC4}"/>
              </a:ext>
            </a:extLst>
          </p:cNvPr>
          <p:cNvPicPr>
            <a:picLocks noChangeAspect="1"/>
          </p:cNvPicPr>
          <p:nvPr/>
        </p:nvPicPr>
        <p:blipFill rotWithShape="1">
          <a:blip r:embed="rId4"/>
          <a:srcRect l="7221" b="14311"/>
          <a:stretch/>
        </p:blipFill>
        <p:spPr>
          <a:xfrm>
            <a:off x="227952" y="1239127"/>
            <a:ext cx="6172846" cy="5272007"/>
          </a:xfrm>
          <a:prstGeom prst="rect">
            <a:avLst/>
          </a:prstGeom>
        </p:spPr>
      </p:pic>
      <p:pic>
        <p:nvPicPr>
          <p:cNvPr id="4" name="图片 3">
            <a:extLst>
              <a:ext uri="{FF2B5EF4-FFF2-40B4-BE49-F238E27FC236}">
                <a16:creationId xmlns:a16="http://schemas.microsoft.com/office/drawing/2014/main" id="{BD28A60A-D283-8E46-8944-6F420D1E695B}"/>
              </a:ext>
            </a:extLst>
          </p:cNvPr>
          <p:cNvPicPr>
            <a:picLocks noChangeAspect="1"/>
          </p:cNvPicPr>
          <p:nvPr/>
        </p:nvPicPr>
        <p:blipFill rotWithShape="1">
          <a:blip r:embed="rId5"/>
          <a:srcRect l="6257"/>
          <a:stretch/>
        </p:blipFill>
        <p:spPr>
          <a:xfrm>
            <a:off x="5970429" y="1497487"/>
            <a:ext cx="6147290" cy="5029145"/>
          </a:xfrm>
          <a:prstGeom prst="rect">
            <a:avLst/>
          </a:prstGeom>
        </p:spPr>
      </p:pic>
    </p:spTree>
    <p:extLst>
      <p:ext uri="{BB962C8B-B14F-4D97-AF65-F5344CB8AC3E}">
        <p14:creationId xmlns:p14="http://schemas.microsoft.com/office/powerpoint/2010/main" val="1913344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11" name="矩形 10">
            <a:extLst>
              <a:ext uri="{FF2B5EF4-FFF2-40B4-BE49-F238E27FC236}">
                <a16:creationId xmlns:a16="http://schemas.microsoft.com/office/drawing/2014/main" id="{779320A6-CBD3-BD46-850E-DEB50AC9A4F6}"/>
              </a:ext>
            </a:extLst>
          </p:cNvPr>
          <p:cNvSpPr/>
          <p:nvPr/>
        </p:nvSpPr>
        <p:spPr>
          <a:xfrm>
            <a:off x="2007273" y="3155840"/>
            <a:ext cx="7991475" cy="1015663"/>
          </a:xfrm>
          <a:prstGeom prst="rect">
            <a:avLst/>
          </a:prstGeom>
        </p:spPr>
        <p:txBody>
          <a:bodyPr wrap="square">
            <a:spAutoFit/>
          </a:bodyPr>
          <a:lstStyle/>
          <a:p>
            <a:pPr algn="ctr"/>
            <a:r>
              <a:rPr lang="en-US" altLang="zh-CN" sz="6000" b="1" dirty="0">
                <a:solidFill>
                  <a:srgbClr val="7030A0"/>
                </a:solidFill>
                <a:latin typeface="微软雅黑" panose="020B0503020204020204" charset="-122"/>
                <a:ea typeface="微软雅黑" panose="020B0503020204020204" charset="-122"/>
                <a:cs typeface="Arial" panose="020B0604020202020204" pitchFamily="34" charset="0"/>
              </a:rPr>
              <a:t>Thanks</a:t>
            </a:r>
            <a:endParaRPr lang="zh-CN" altLang="en-US" sz="6000" b="1" dirty="0">
              <a:solidFill>
                <a:srgbClr val="7030A0"/>
              </a:solidFill>
              <a:latin typeface="微软雅黑" panose="020B0503020204020204" charset="-122"/>
              <a:ea typeface="微软雅黑" panose="020B0503020204020204" charset="-122"/>
              <a:cs typeface="Arial" panose="020B0604020202020204" pitchFamily="34" charset="0"/>
            </a:endParaRPr>
          </a:p>
        </p:txBody>
      </p:sp>
    </p:spTree>
    <p:extLst>
      <p:ext uri="{BB962C8B-B14F-4D97-AF65-F5344CB8AC3E}">
        <p14:creationId xmlns:p14="http://schemas.microsoft.com/office/powerpoint/2010/main" val="27842706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4516</TotalTime>
  <Words>1422</Words>
  <Application>Microsoft Macintosh PowerPoint</Application>
  <PresentationFormat>宽屏</PresentationFormat>
  <Paragraphs>109</Paragraphs>
  <Slides>9</Slides>
  <Notes>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vt:i4>
      </vt:variant>
    </vt:vector>
  </HeadingPairs>
  <TitlesOfParts>
    <vt:vector size="17" baseType="lpstr">
      <vt:lpstr>微软雅黑</vt:lpstr>
      <vt:lpstr>Arial</vt:lpstr>
      <vt:lpstr>Calibri</vt:lpstr>
      <vt:lpstr>Calibri Light</vt:lpstr>
      <vt:lpstr>Cambria Math</vt:lpstr>
      <vt:lpstr>Times New Roman</vt:lpstr>
      <vt:lpstr>Wingdings</vt:lpstr>
      <vt:lpstr>Office 主题</vt:lpstr>
      <vt:lpstr>How to Write Your Conference Rebuttal:  A Reviewer’s Perspective</vt:lpstr>
      <vt:lpstr>Outline</vt:lpstr>
      <vt:lpstr>The General Reviewing Processing</vt:lpstr>
      <vt:lpstr>Why Reviewer Needs Rebuttal</vt:lpstr>
      <vt:lpstr>The Empirical Classification of Reviewers</vt:lpstr>
      <vt:lpstr>What Does the Review Scores Mean?</vt:lpstr>
      <vt:lpstr>Some Suggestions of Writing A Rebuttal</vt:lpstr>
      <vt:lpstr>Some Suggestions of Writing A Rebuttal</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Microsoft Office User</cp:lastModifiedBy>
  <cp:revision>1879</cp:revision>
  <dcterms:created xsi:type="dcterms:W3CDTF">2016-11-08T01:41:00Z</dcterms:created>
  <dcterms:modified xsi:type="dcterms:W3CDTF">2023-07-19T10:01:48Z</dcterms:modified>
</cp:coreProperties>
</file>