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1" r:id="rId3"/>
    <p:sldId id="308" r:id="rId4"/>
    <p:sldId id="316" r:id="rId5"/>
    <p:sldId id="354" r:id="rId6"/>
    <p:sldId id="355" r:id="rId7"/>
    <p:sldId id="356" r:id="rId8"/>
    <p:sldId id="357" r:id="rId9"/>
    <p:sldId id="359" r:id="rId10"/>
    <p:sldId id="369" r:id="rId11"/>
    <p:sldId id="365" r:id="rId12"/>
    <p:sldId id="378" r:id="rId13"/>
    <p:sldId id="377" r:id="rId14"/>
    <p:sldId id="328" r:id="rId15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黑体" pitchFamily="49" charset="-122"/>
      </a:defRPr>
    </a:lvl1pPr>
    <a:lvl2pPr marL="457200" lvl="1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黑体" pitchFamily="49" charset="-122"/>
      </a:defRPr>
    </a:lvl2pPr>
    <a:lvl3pPr marL="914400" lvl="2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黑体" pitchFamily="49" charset="-122"/>
      </a:defRPr>
    </a:lvl3pPr>
    <a:lvl4pPr marL="1371600" lvl="3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黑体" pitchFamily="49" charset="-122"/>
      </a:defRPr>
    </a:lvl4pPr>
    <a:lvl5pPr marL="1828800" lvl="4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黑体" pitchFamily="49" charset="-122"/>
      </a:defRPr>
    </a:lvl5pPr>
    <a:lvl6pPr marL="2286000" lvl="5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黑体" pitchFamily="49" charset="-122"/>
      </a:defRPr>
    </a:lvl6pPr>
    <a:lvl7pPr marL="2743200" lvl="6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黑体" pitchFamily="49" charset="-122"/>
      </a:defRPr>
    </a:lvl7pPr>
    <a:lvl8pPr marL="3200400" lvl="7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黑体" pitchFamily="49" charset="-122"/>
      </a:defRPr>
    </a:lvl8pPr>
    <a:lvl9pPr marL="3657600" lvl="8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黑体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FBFBFB"/>
    <a:srgbClr val="FCFCFC"/>
    <a:srgbClr val="8C8C8C"/>
    <a:srgbClr val="484A5F"/>
    <a:srgbClr val="3C6C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992" y="8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B97DB-9B83-486E-A5AB-26FE89D0156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BC58537-021D-483D-8BAA-AED679C2B1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4850" y="1122363"/>
            <a:ext cx="5772150" cy="2387600"/>
          </a:xfrm>
        </p:spPr>
        <p:txBody>
          <a:bodyPr anchor="b"/>
          <a:lstStyle>
            <a:lvl1pPr algn="l">
              <a:defRPr sz="6000">
                <a:solidFill>
                  <a:srgbClr val="FBFBFB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04850" y="3602038"/>
            <a:ext cx="577215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FBFBF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rgbClr val="FBFBFB"/>
                </a:solidFill>
              </a:defRPr>
            </a:lvl1pPr>
          </a:lstStyle>
          <a:p>
            <a:pPr marL="0" marR="0" indent="0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b="0" i="0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rgbClr val="FBFBFB"/>
                </a:solidFill>
              </a:defRPr>
            </a:lvl1pPr>
          </a:lstStyle>
          <a:p>
            <a:pPr marL="0" marR="0" indent="0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rgbClr val="FBFBFB"/>
                </a:solidFill>
              </a:defRPr>
            </a:lvl1pPr>
          </a:lstStyle>
          <a:p>
            <a:pPr marL="0" marR="0" indent="0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b="0" i="0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723900"/>
            <a:ext cx="579438" cy="5318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238" y="723900"/>
            <a:ext cx="122238" cy="531813"/>
          </a:xfrm>
          <a:prstGeom prst="rect">
            <a:avLst/>
          </a:prstGeom>
          <a:solidFill>
            <a:srgbClr val="8C8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b="0" i="0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b="0" i="0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723900"/>
            <a:ext cx="579438" cy="5318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238" y="723900"/>
            <a:ext cx="122238" cy="531813"/>
          </a:xfrm>
          <a:prstGeom prst="rect">
            <a:avLst/>
          </a:prstGeom>
          <a:solidFill>
            <a:srgbClr val="8C8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b="0" i="0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b="0" i="0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61141C-C3AC-4E26-8E0A-3A317DFB1F2A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D3055B-5BEA-4B5F-A012-D630FB90DD8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5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b"/>
          <a:p>
            <a:pPr defTabSz="914400">
              <a:buNone/>
            </a:pPr>
            <a:r>
              <a:rPr lang="en-US" altLang="zh-CN" kern="1200" dirty="0">
                <a:solidFill>
                  <a:srgbClr val="FBFBFB"/>
                </a:solidFill>
                <a:latin typeface="Levenim MT" charset="0"/>
                <a:ea typeface="+mj-ea"/>
                <a:cs typeface="+mj-cs"/>
              </a:rPr>
              <a:t>Game of Throne S02EO2</a:t>
            </a:r>
            <a:endParaRPr lang="zh-CN" altLang="en-US" kern="1200" dirty="0">
              <a:solidFill>
                <a:srgbClr val="FBFBFB"/>
              </a:solidFill>
              <a:latin typeface="Levenim MT" charset="0"/>
              <a:ea typeface="+mj-ea"/>
              <a:cs typeface="+mj-cs"/>
            </a:endParaRPr>
          </a:p>
        </p:txBody>
      </p:sp>
      <p:sp>
        <p:nvSpPr>
          <p:cNvPr id="6147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p>
            <a:pPr defTabSz="914400">
              <a:buFont typeface="Arial" pitchFamily="34" charset="0"/>
              <a:buNone/>
            </a:pPr>
            <a:r>
              <a:rPr lang="en-US" altLang="zh-CN" kern="1200" dirty="0">
                <a:solidFill>
                  <a:srgbClr val="FBFBFB"/>
                </a:solidFill>
                <a:latin typeface="+mn-lt"/>
                <a:ea typeface="+mn-ea"/>
                <a:cs typeface="+mn-cs"/>
              </a:rPr>
              <a:t>Made by Echo&amp;Christio</a:t>
            </a:r>
            <a:endParaRPr lang="zh-CN" altLang="en-US" kern="1200" dirty="0">
              <a:solidFill>
                <a:srgbClr val="FBFBFB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" name="矩形 56"/>
          <p:cNvSpPr/>
          <p:nvPr/>
        </p:nvSpPr>
        <p:spPr>
          <a:xfrm>
            <a:off x="0" y="-7620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1"/>
          <p:cNvSpPr/>
          <p:nvPr/>
        </p:nvSpPr>
        <p:spPr>
          <a:xfrm>
            <a:off x="7386638" y="0"/>
            <a:ext cx="6024563" cy="6858000"/>
          </a:xfrm>
          <a:custGeom>
            <a:avLst/>
            <a:gdLst>
              <a:gd name="connsiteX0" fmla="*/ 0 w 5809488"/>
              <a:gd name="connsiteY0" fmla="*/ 0 h 6858000"/>
              <a:gd name="connsiteX1" fmla="*/ 5809488 w 5809488"/>
              <a:gd name="connsiteY1" fmla="*/ 0 h 6858000"/>
              <a:gd name="connsiteX2" fmla="*/ 5809488 w 5809488"/>
              <a:gd name="connsiteY2" fmla="*/ 6858000 h 6858000"/>
              <a:gd name="connsiteX3" fmla="*/ 0 w 5809488"/>
              <a:gd name="connsiteY3" fmla="*/ 6858000 h 6858000"/>
              <a:gd name="connsiteX4" fmla="*/ 0 w 5809488"/>
              <a:gd name="connsiteY4" fmla="*/ 0 h 6858000"/>
              <a:gd name="connsiteX0-1" fmla="*/ 0 w 5809488"/>
              <a:gd name="connsiteY0-2" fmla="*/ 0 h 6858000"/>
              <a:gd name="connsiteX1-3" fmla="*/ 5809488 w 5809488"/>
              <a:gd name="connsiteY1-4" fmla="*/ 0 h 6858000"/>
              <a:gd name="connsiteX2-5" fmla="*/ 5809488 w 5809488"/>
              <a:gd name="connsiteY2-6" fmla="*/ 6858000 h 6858000"/>
              <a:gd name="connsiteX3-7" fmla="*/ 4105072 w 5809488"/>
              <a:gd name="connsiteY3-8" fmla="*/ 6848273 h 6858000"/>
              <a:gd name="connsiteX4-9" fmla="*/ 0 w 5809488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09488" h="6858000">
                <a:moveTo>
                  <a:pt x="0" y="0"/>
                </a:moveTo>
                <a:lnTo>
                  <a:pt x="5809488" y="0"/>
                </a:lnTo>
                <a:lnTo>
                  <a:pt x="5809488" y="6858000"/>
                </a:lnTo>
                <a:lnTo>
                  <a:pt x="4105072" y="684827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BFBFB">
                  <a:alpha val="38000"/>
                </a:srgbClr>
              </a:gs>
              <a:gs pos="100000">
                <a:srgbClr val="FBFBF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3316" name="矩形 13"/>
          <p:cNvSpPr/>
          <p:nvPr/>
        </p:nvSpPr>
        <p:spPr>
          <a:xfrm>
            <a:off x="7570788" y="1541463"/>
            <a:ext cx="3292475" cy="488950"/>
          </a:xfrm>
          <a:prstGeom prst="rect">
            <a:avLst/>
          </a:prstGeom>
          <a:noFill/>
          <a:ln w="9525" cap="flat" cmpd="sng">
            <a:solidFill>
              <a:srgbClr val="FBFBF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BFBFB"/>
                </a:solidFill>
                <a:latin typeface="Arial" charset="0"/>
                <a:ea typeface="黑体" pitchFamily="49" charset="-122"/>
              </a:rPr>
              <a:t>Neat</a:t>
            </a:r>
            <a:endParaRPr lang="zh-CN" altLang="en-US" b="1" dirty="0">
              <a:solidFill>
                <a:srgbClr val="FBFBFB"/>
              </a:solidFill>
              <a:latin typeface="Arial" charset="0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39790" y="1526858"/>
            <a:ext cx="1519238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  <a:cs typeface="+mn-cs"/>
              </a:rPr>
              <a:t>deft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3318" name="Rectangle 6"/>
          <p:cNvSpPr/>
          <p:nvPr/>
        </p:nvSpPr>
        <p:spPr>
          <a:xfrm>
            <a:off x="5792788" y="647700"/>
            <a:ext cx="4703762" cy="63023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 eaLnBrk="0" hangingPunct="0"/>
            <a:r>
              <a:rPr lang="en-US" altLang="zh-CN" sz="2800" b="1" dirty="0">
                <a:solidFill>
                  <a:schemeClr val="bg1"/>
                </a:solidFill>
                <a:latin typeface="Arial" charset="0"/>
                <a:ea typeface="Arial" charset="0"/>
              </a:rPr>
              <a:t>Quiz</a:t>
            </a:r>
            <a:endParaRPr lang="en-US" altLang="zh-CN" sz="2800" b="1" dirty="0">
              <a:solidFill>
                <a:schemeClr val="bg1"/>
              </a:solidFill>
              <a:latin typeface="Arial" charset="0"/>
              <a:ea typeface="Arial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042988" y="1541463"/>
            <a:ext cx="3922713" cy="3922713"/>
          </a:xfrm>
          <a:prstGeom prst="ellipse">
            <a:avLst/>
          </a:prstGeom>
          <a:solidFill>
            <a:srgbClr val="FBFBF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070100" y="2143125"/>
            <a:ext cx="1182688" cy="1182688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pic>
        <p:nvPicPr>
          <p:cNvPr id="13321" name="图片 3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995488" y="1892300"/>
            <a:ext cx="2255837" cy="3255963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3322" name="矩形 57"/>
          <p:cNvSpPr/>
          <p:nvPr/>
        </p:nvSpPr>
        <p:spPr>
          <a:xfrm>
            <a:off x="7570788" y="2393950"/>
            <a:ext cx="3292475" cy="488950"/>
          </a:xfrm>
          <a:prstGeom prst="rect">
            <a:avLst/>
          </a:prstGeom>
          <a:noFill/>
          <a:ln w="9525" cap="flat" cmpd="sng">
            <a:solidFill>
              <a:srgbClr val="FBFBF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BFBFB"/>
                </a:solidFill>
                <a:latin typeface="Arial" charset="0"/>
                <a:ea typeface="黑体" pitchFamily="49" charset="-122"/>
              </a:rPr>
              <a:t>good relationship</a:t>
            </a:r>
            <a:endParaRPr lang="zh-CN" altLang="en-US" b="1" dirty="0">
              <a:solidFill>
                <a:srgbClr val="FBFBFB"/>
              </a:solidFill>
              <a:latin typeface="Arial" charset="0"/>
              <a:ea typeface="黑体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924550" y="2393950"/>
            <a:ext cx="1519238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 lnSpcReduction="20000"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itchFamily="34" charset="0"/>
                <a:ea typeface="黑体" pitchFamily="49" charset="-122"/>
                <a:cs typeface="+mn-cs"/>
              </a:rPr>
              <a:t>rapport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3324" name="矩形 59"/>
          <p:cNvSpPr/>
          <p:nvPr/>
        </p:nvSpPr>
        <p:spPr>
          <a:xfrm>
            <a:off x="7570788" y="3246438"/>
            <a:ext cx="3292475" cy="490537"/>
          </a:xfrm>
          <a:prstGeom prst="rect">
            <a:avLst/>
          </a:prstGeom>
          <a:noFill/>
          <a:ln w="9525" cap="flat" cmpd="sng">
            <a:solidFill>
              <a:srgbClr val="FBFBF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BFBFB"/>
                </a:solidFill>
                <a:latin typeface="Arial" charset="0"/>
                <a:ea typeface="黑体" pitchFamily="49" charset="-122"/>
              </a:rPr>
              <a:t>ease off/comfort/alleviate</a:t>
            </a:r>
            <a:endParaRPr lang="zh-CN" altLang="en-US" b="1" dirty="0">
              <a:solidFill>
                <a:srgbClr val="FBFBFB"/>
              </a:solidFill>
              <a:latin typeface="Arial" charset="0"/>
              <a:ea typeface="黑体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924550" y="3246438"/>
            <a:ext cx="1519238" cy="490538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 lnSpcReduction="20000"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itchFamily="34" charset="0"/>
                <a:ea typeface="黑体" pitchFamily="49" charset="-122"/>
                <a:cs typeface="+mn-cs"/>
              </a:rPr>
              <a:t>mitigate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3326" name="矩形 61"/>
          <p:cNvSpPr/>
          <p:nvPr/>
        </p:nvSpPr>
        <p:spPr>
          <a:xfrm>
            <a:off x="7570788" y="4098925"/>
            <a:ext cx="3292475" cy="490538"/>
          </a:xfrm>
          <a:prstGeom prst="rect">
            <a:avLst/>
          </a:prstGeom>
          <a:noFill/>
          <a:ln w="9525" cap="flat" cmpd="sng">
            <a:solidFill>
              <a:srgbClr val="FBFBF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BFBFB"/>
                </a:solidFill>
                <a:latin typeface="Arial" charset="0"/>
                <a:ea typeface="黑体" pitchFamily="49" charset="-122"/>
              </a:rPr>
              <a:t>dirt/dirty words</a:t>
            </a:r>
            <a:endParaRPr lang="zh-CN" altLang="en-US" b="1" dirty="0">
              <a:solidFill>
                <a:srgbClr val="FBFBFB"/>
              </a:solidFill>
              <a:latin typeface="Arial" charset="0"/>
              <a:ea typeface="黑体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879465" y="4114165"/>
            <a:ext cx="1519238" cy="490538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 lnSpcReduction="20000"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itchFamily="34" charset="0"/>
                <a:ea typeface="黑体" pitchFamily="49" charset="-122"/>
                <a:cs typeface="+mn-cs"/>
              </a:rPr>
              <a:t>filth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3328" name="矩形 63"/>
          <p:cNvSpPr/>
          <p:nvPr/>
        </p:nvSpPr>
        <p:spPr>
          <a:xfrm>
            <a:off x="7570788" y="4953000"/>
            <a:ext cx="3292475" cy="488950"/>
          </a:xfrm>
          <a:prstGeom prst="rect">
            <a:avLst/>
          </a:prstGeom>
          <a:noFill/>
          <a:ln w="9525" cap="flat" cmpd="sng">
            <a:solidFill>
              <a:srgbClr val="FBFBF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BFBFB"/>
                </a:solidFill>
                <a:latin typeface="Arial" charset="0"/>
                <a:ea typeface="黑体" pitchFamily="49" charset="-122"/>
              </a:rPr>
              <a:t>murderer/cruel/revere</a:t>
            </a:r>
            <a:endParaRPr lang="zh-CN" altLang="en-US" b="1" dirty="0">
              <a:solidFill>
                <a:srgbClr val="FBFBFB"/>
              </a:solidFill>
              <a:latin typeface="Arial" charset="0"/>
              <a:ea typeface="黑体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924550" y="4953000"/>
            <a:ext cx="1519238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rmAutofit fontScale="90000"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itchFamily="34" charset="0"/>
                <a:ea typeface="黑体" pitchFamily="49" charset="-122"/>
                <a:cs typeface="+mn-cs"/>
              </a:rPr>
              <a:t>cutthcoat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13330" name="矩形 65"/>
          <p:cNvSpPr/>
          <p:nvPr/>
        </p:nvSpPr>
        <p:spPr>
          <a:xfrm>
            <a:off x="7570788" y="5805488"/>
            <a:ext cx="3292475" cy="488950"/>
          </a:xfrm>
          <a:prstGeom prst="rect">
            <a:avLst/>
          </a:prstGeom>
          <a:noFill/>
          <a:ln w="9525" cap="flat" cmpd="sng">
            <a:solidFill>
              <a:srgbClr val="FBFBF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BFBFB"/>
                </a:solidFill>
                <a:latin typeface="Arial" charset="0"/>
                <a:ea typeface="黑体" pitchFamily="49" charset="-122"/>
              </a:rPr>
              <a:t>the old/fool</a:t>
            </a:r>
            <a:endParaRPr lang="zh-CN" altLang="en-US" b="1" dirty="0">
              <a:solidFill>
                <a:srgbClr val="FBFBFB"/>
              </a:solidFill>
              <a:latin typeface="Arial" charset="0"/>
              <a:ea typeface="黑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9310" y="5821680"/>
            <a:ext cx="1479550" cy="518160"/>
          </a:xfrm>
          <a:prstGeom prst="rect">
            <a:avLst/>
          </a:prstGeom>
          <a:solidFill>
            <a:srgbClr val="FBFBFB"/>
          </a:solidFill>
        </p:spPr>
        <p:txBody>
          <a:bodyPr wrap="square" rtlCol="0">
            <a:sp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/>
              <a:t>     </a:t>
            </a:r>
            <a:r>
              <a:rPr lang="en-US" altLang="zh-CN" sz="280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itchFamily="34" charset="0"/>
                <a:cs typeface="+mn-cs"/>
              </a:rPr>
              <a:t>fart</a:t>
            </a:r>
            <a:endParaRPr lang="en-US" altLang="zh-CN" sz="2800" noProof="0">
              <a:ln>
                <a:noFill/>
              </a:ln>
              <a:solidFill>
                <a:srgbClr val="FF0000"/>
              </a:solidFill>
              <a:uLnTx/>
              <a:uFillTx/>
              <a:latin typeface="Arial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beggars belief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2000"/>
              <a:t>（</a:t>
            </a:r>
            <a:r>
              <a:rPr lang="en-US" altLang="zh-CN" sz="2000"/>
              <a:t>To defy or go beyond what is believable</a:t>
            </a:r>
            <a:r>
              <a:rPr lang="zh-CN" altLang="en-US" sz="2000"/>
              <a:t>）</a:t>
            </a:r>
            <a:endParaRPr lang="zh-CN" altLang="en-US" sz="2000"/>
          </a:p>
          <a:p>
            <a:r>
              <a:rPr lang="zh-CN" altLang="en-US" sz="2000"/>
              <a:t>December 's currency “ reform ” beggars belief.</a:t>
            </a:r>
            <a:endParaRPr lang="zh-CN" altLang="en-US" sz="2000"/>
          </a:p>
          <a:p>
            <a:r>
              <a:rPr lang="zh-CN" altLang="en-US" sz="2000"/>
              <a:t>去年12月的货币“改革”让人看不懂。</a:t>
            </a:r>
            <a:endParaRPr lang="zh-CN" altLang="en-US" sz="2000"/>
          </a:p>
          <a:p>
            <a:r>
              <a:rPr lang="zh-CN" altLang="en-US" sz="2000"/>
              <a:t>It beggars belief how things could have got this bad.</a:t>
            </a:r>
            <a:endParaRPr lang="zh-CN" altLang="en-US" sz="2000"/>
          </a:p>
          <a:p>
            <a:r>
              <a:rPr lang="zh-CN" altLang="en-US" sz="2000"/>
              <a:t>真是难以置信，情况怎么会恶化到这种地步。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985000" y="3354070"/>
            <a:ext cx="4994275" cy="314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40385" y="2599690"/>
            <a:ext cx="5278755" cy="3491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139180" y="885825"/>
            <a:ext cx="5875020" cy="327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b"/>
          <a:p>
            <a:pPr defTabSz="914400">
              <a:buNone/>
            </a:pPr>
            <a:r>
              <a:rPr lang="en-US" altLang="zh-CN" sz="8800" kern="1200" dirty="0">
                <a:solidFill>
                  <a:srgbClr val="FBFBFB"/>
                </a:solidFill>
                <a:latin typeface="+mj-lt"/>
                <a:ea typeface="+mj-ea"/>
                <a:cs typeface="+mj-cs"/>
              </a:rPr>
              <a:t>THANKS</a:t>
            </a:r>
            <a:endParaRPr lang="zh-CN" altLang="en-US" sz="8800" kern="1200" dirty="0">
              <a:solidFill>
                <a:srgbClr val="FBFBFB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菱形 1"/>
          <p:cNvSpPr/>
          <p:nvPr/>
        </p:nvSpPr>
        <p:spPr>
          <a:xfrm>
            <a:off x="1849438" y="1689100"/>
            <a:ext cx="2800350" cy="2801938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smtClean="0">
                <a:ln>
                  <a:noFill/>
                </a:ln>
                <a:solidFill>
                  <a:srgbClr val="FBFBFB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  <a:cs typeface="+mn-cs"/>
              </a:rPr>
              <a:t>01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FBFBFB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844800" y="901700"/>
            <a:ext cx="1355725" cy="1355725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655763" y="1304925"/>
            <a:ext cx="1581150" cy="158273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452688" y="2624138"/>
            <a:ext cx="2654300" cy="26558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平行四边形 5"/>
          <p:cNvSpPr/>
          <p:nvPr/>
        </p:nvSpPr>
        <p:spPr>
          <a:xfrm>
            <a:off x="3249613" y="3654425"/>
            <a:ext cx="7459663" cy="604838"/>
          </a:xfrm>
          <a:prstGeom prst="parallelogram">
            <a:avLst>
              <a:gd name="adj" fmla="val 960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FBFBFB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  <a:cs typeface="+mn-cs"/>
              </a:rPr>
              <a:t>WORDS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rgbClr val="FBFBFB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27163" y="3083878"/>
            <a:ext cx="10191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en-US" altLang="zh-CN" dirty="0"/>
              <a:t>	Words</a:t>
            </a:r>
            <a:endParaRPr lang="zh-CN" altLang="en-US" dirty="0"/>
          </a:p>
        </p:txBody>
      </p:sp>
      <p:sp>
        <p:nvSpPr>
          <p:cNvPr id="4" name="Freeform 6"/>
          <p:cNvSpPr/>
          <p:nvPr/>
        </p:nvSpPr>
        <p:spPr bwMode="auto">
          <a:xfrm>
            <a:off x="1035050" y="1860550"/>
            <a:ext cx="1860550" cy="2097088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00B0F0"/>
          </a:soli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20486" name="矩形 6"/>
          <p:cNvSpPr/>
          <p:nvPr/>
        </p:nvSpPr>
        <p:spPr>
          <a:xfrm>
            <a:off x="1371600" y="2727325"/>
            <a:ext cx="1200150" cy="7391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p>
            <a:pPr lvl="0" algn="ctr" eaLnBrk="1" hangingPunct="1"/>
            <a:r>
              <a:rPr lang="en-US" altLang="zh-CN" sz="3200" b="1" dirty="0">
                <a:solidFill>
                  <a:schemeClr val="bg1"/>
                </a:solidFill>
                <a:latin typeface="Arial" charset="0"/>
                <a:ea typeface="Arial" charset="0"/>
                <a:sym typeface="Arial" charset="0"/>
              </a:rPr>
              <a:t>Deft</a:t>
            </a:r>
            <a:endParaRPr lang="zh-CN" altLang="en-US" sz="3200" dirty="0">
              <a:solidFill>
                <a:schemeClr val="bg1"/>
              </a:solidFill>
              <a:latin typeface="Arial" charset="0"/>
              <a:ea typeface="黑体" pitchFamily="49" charset="-122"/>
            </a:endParaRPr>
          </a:p>
        </p:txBody>
      </p:sp>
      <p:sp>
        <p:nvSpPr>
          <p:cNvPr id="23" name="Freeform 6"/>
          <p:cNvSpPr/>
          <p:nvPr/>
        </p:nvSpPr>
        <p:spPr bwMode="auto">
          <a:xfrm>
            <a:off x="4419600" y="1845945"/>
            <a:ext cx="1858963" cy="2097088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00B0F0"/>
          </a:soli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810125" y="3068638"/>
            <a:ext cx="10207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9" name="矩形 25"/>
          <p:cNvSpPr/>
          <p:nvPr/>
        </p:nvSpPr>
        <p:spPr>
          <a:xfrm>
            <a:off x="4771390" y="2670175"/>
            <a:ext cx="1184910" cy="8121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p>
            <a:pPr lvl="0" algn="ctr" eaLnBrk="1" hangingPunct="1"/>
            <a:r>
              <a:rPr lang="en-US" altLang="zh-CN" sz="2800" b="1" dirty="0">
                <a:solidFill>
                  <a:schemeClr val="bg1"/>
                </a:solidFill>
                <a:latin typeface="Arial" charset="0"/>
                <a:ea typeface="Arial" charset="0"/>
                <a:sym typeface="Arial" charset="0"/>
              </a:rPr>
              <a:t>Rapport</a:t>
            </a:r>
            <a:endParaRPr lang="en-US" altLang="zh-CN" sz="2800" b="1" dirty="0">
              <a:solidFill>
                <a:schemeClr val="bg1"/>
              </a:solidFill>
              <a:latin typeface="Arial" charset="0"/>
              <a:ea typeface="Arial" charset="0"/>
              <a:sym typeface="Arial" charset="0"/>
            </a:endParaRPr>
          </a:p>
        </p:txBody>
      </p:sp>
      <p:sp>
        <p:nvSpPr>
          <p:cNvPr id="28" name="Freeform 6"/>
          <p:cNvSpPr/>
          <p:nvPr/>
        </p:nvSpPr>
        <p:spPr bwMode="auto">
          <a:xfrm>
            <a:off x="7802563" y="1845310"/>
            <a:ext cx="1858963" cy="2097088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00B0F0"/>
          </a:soli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193088" y="3068638"/>
            <a:ext cx="10207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2" name="矩形 30"/>
          <p:cNvSpPr/>
          <p:nvPr/>
        </p:nvSpPr>
        <p:spPr>
          <a:xfrm>
            <a:off x="8139430" y="2741930"/>
            <a:ext cx="1200150" cy="72453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p>
            <a:pPr lvl="0" algn="ctr" eaLnBrk="1" hangingPunct="1"/>
            <a:r>
              <a:rPr lang="en-US" altLang="zh-CN" sz="2800" b="1" dirty="0">
                <a:solidFill>
                  <a:schemeClr val="bg1"/>
                </a:solidFill>
                <a:uFillTx/>
                <a:latin typeface="Arial" charset="0"/>
                <a:ea typeface="Arial" charset="0"/>
                <a:sym typeface="Arial" charset="0"/>
              </a:rPr>
              <a:t>Mitigate</a:t>
            </a:r>
            <a:endParaRPr lang="en-US" altLang="zh-CN" sz="2800" b="1" dirty="0">
              <a:solidFill>
                <a:schemeClr val="bg1"/>
              </a:solidFill>
              <a:uFillTx/>
              <a:latin typeface="Arial" charset="0"/>
              <a:ea typeface="Arial" charset="0"/>
              <a:sym typeface="Arial" charset="0"/>
            </a:endParaRPr>
          </a:p>
        </p:txBody>
      </p:sp>
      <p:sp>
        <p:nvSpPr>
          <p:cNvPr id="48" name="Freeform 6"/>
          <p:cNvSpPr/>
          <p:nvPr/>
        </p:nvSpPr>
        <p:spPr bwMode="auto">
          <a:xfrm>
            <a:off x="2816860" y="3807460"/>
            <a:ext cx="1860550" cy="2097088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20495" name="矩形 50"/>
          <p:cNvSpPr/>
          <p:nvPr/>
        </p:nvSpPr>
        <p:spPr>
          <a:xfrm>
            <a:off x="3063875" y="4464050"/>
            <a:ext cx="1200150" cy="9645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p>
            <a:pPr lvl="0" algn="ctr" eaLnBrk="1" hangingPunct="1"/>
            <a:r>
              <a:rPr lang="en-US" altLang="zh-CN" sz="2800" dirty="0">
                <a:solidFill>
                  <a:schemeClr val="bg1"/>
                </a:solidFill>
                <a:latin typeface="Comic Sans MS" charset="0"/>
                <a:ea typeface="黑体" pitchFamily="49" charset="-122"/>
              </a:rPr>
              <a:t>Filth</a:t>
            </a:r>
            <a:r>
              <a:rPr lang="en-US" altLang="zh-CN" dirty="0">
                <a:solidFill>
                  <a:schemeClr val="bg1"/>
                </a:solidFill>
                <a:latin typeface="Arial" charset="0"/>
                <a:ea typeface="黑体" pitchFamily="49" charset="-122"/>
              </a:rPr>
              <a:t> </a:t>
            </a:r>
            <a:endParaRPr lang="en-US" altLang="zh-CN" dirty="0">
              <a:solidFill>
                <a:schemeClr val="bg1"/>
              </a:solidFill>
              <a:latin typeface="Arial" charset="0"/>
              <a:ea typeface="黑体" pitchFamily="49" charset="-122"/>
            </a:endParaRPr>
          </a:p>
        </p:txBody>
      </p:sp>
      <p:sp>
        <p:nvSpPr>
          <p:cNvPr id="53" name="Freeform 6"/>
          <p:cNvSpPr/>
          <p:nvPr/>
        </p:nvSpPr>
        <p:spPr bwMode="auto">
          <a:xfrm>
            <a:off x="6110288" y="3822700"/>
            <a:ext cx="1860550" cy="2097088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20498" name="矩形 55"/>
          <p:cNvSpPr/>
          <p:nvPr/>
        </p:nvSpPr>
        <p:spPr>
          <a:xfrm>
            <a:off x="6312535" y="4540885"/>
            <a:ext cx="1499870" cy="814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p>
            <a:pPr lvl="0" algn="ctr" eaLnBrk="1" hangingPunct="1"/>
            <a:r>
              <a:rPr lang="en-US" altLang="zh-CN" sz="2800" dirty="0">
                <a:solidFill>
                  <a:schemeClr val="bg1"/>
                </a:solidFill>
                <a:latin typeface="Comic Sans MS" charset="0"/>
                <a:ea typeface="黑体" pitchFamily="49" charset="-122"/>
              </a:rPr>
              <a:t>Cutthroat</a:t>
            </a:r>
            <a:endParaRPr lang="en-US" altLang="zh-CN" sz="2800" dirty="0">
              <a:solidFill>
                <a:schemeClr val="bg1"/>
              </a:solidFill>
              <a:latin typeface="Comic Sans MS" charset="0"/>
              <a:ea typeface="黑体" pitchFamily="49" charset="-122"/>
            </a:endParaRPr>
          </a:p>
        </p:txBody>
      </p:sp>
      <p:sp>
        <p:nvSpPr>
          <p:cNvPr id="58" name="Freeform 6"/>
          <p:cNvSpPr/>
          <p:nvPr/>
        </p:nvSpPr>
        <p:spPr bwMode="auto">
          <a:xfrm>
            <a:off x="9493250" y="3822700"/>
            <a:ext cx="1860550" cy="2097088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20501" name="矩形 60"/>
          <p:cNvSpPr/>
          <p:nvPr/>
        </p:nvSpPr>
        <p:spPr>
          <a:xfrm>
            <a:off x="9829800" y="4673600"/>
            <a:ext cx="1200150" cy="75501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p>
            <a:pPr lvl="0" algn="ctr" eaLnBrk="1" hangingPunct="1"/>
            <a:r>
              <a:rPr lang="en-US" altLang="zh-CN" sz="2800" dirty="0">
                <a:solidFill>
                  <a:schemeClr val="bg1"/>
                </a:solidFill>
                <a:latin typeface="Comic Sans MS" charset="0"/>
                <a:ea typeface="黑体" pitchFamily="49" charset="-122"/>
              </a:rPr>
              <a:t>Fart</a:t>
            </a:r>
            <a:endParaRPr lang="en-US" altLang="zh-CN" sz="2800" dirty="0">
              <a:solidFill>
                <a:schemeClr val="bg1"/>
              </a:solidFill>
              <a:latin typeface="Comic Sans MS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8" grpId="0" animBg="1"/>
      <p:bldP spid="23" grpId="0" animBg="1"/>
      <p:bldP spid="53" grpId="0" animBg="1"/>
      <p:bldP spid="28" grpId="0" animBg="1"/>
      <p:bldP spid="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0">
                <a:latin typeface="Levenim MT" charset="0"/>
              </a:rPr>
              <a:t>have a deft hand with </a:t>
            </a:r>
            <a:endParaRPr lang="en-US" altLang="zh-CN" sz="3200" b="0">
              <a:latin typeface="Levenim MT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2000"/>
              <a:t>deft  a. (TEM8)  = neat   </a:t>
            </a:r>
            <a:endParaRPr lang="en-US" altLang="zh-CN" sz="2000"/>
          </a:p>
          <a:p>
            <a:r>
              <a:rPr lang="en-US" altLang="zh-CN" sz="2000"/>
              <a:t> deftly ad.   </a:t>
            </a:r>
            <a:endParaRPr lang="en-US" altLang="zh-CN" sz="2000"/>
          </a:p>
          <a:p>
            <a:r>
              <a:rPr lang="en-US" altLang="zh-CN" sz="2000"/>
              <a:t>deftness   n.</a:t>
            </a:r>
            <a:endParaRPr lang="en-US" altLang="zh-CN" sz="2000"/>
          </a:p>
          <a:p>
            <a:r>
              <a:rPr lang="en-US" altLang="zh-CN" sz="2000"/>
              <a:t>Zhou, as always, was electric, quick, taut, deft, humorous</a:t>
            </a:r>
            <a:endParaRPr lang="en-US" altLang="zh-CN" sz="2000"/>
          </a:p>
          <a:p>
            <a:r>
              <a:rPr lang="en-US" altLang="zh-CN" sz="2000"/>
              <a:t>周恩来同往常一样机智，</a:t>
            </a:r>
            <a:r>
              <a:rPr lang="zh-CN" altLang="zh-CN" sz="2000"/>
              <a:t>敏锐</a:t>
            </a:r>
            <a:r>
              <a:rPr lang="en-US" altLang="zh-CN" sz="2000"/>
              <a:t>，威严而灵活，富有幽默感。 </a:t>
            </a:r>
            <a:endParaRPr lang="en-US" altLang="zh-CN" sz="2000"/>
          </a:p>
          <a:p>
            <a:r>
              <a:rPr lang="en-US" altLang="zh-CN" sz="2000" b="1">
                <a:solidFill>
                  <a:srgbClr val="FF0000"/>
                </a:solidFill>
              </a:rPr>
              <a:t>clever and deft </a:t>
            </a:r>
            <a:r>
              <a:rPr lang="en-US" altLang="zh-CN" sz="2000"/>
              <a:t> 心灵手巧        This boy is big, but he is clever and deft. </a:t>
            </a:r>
            <a:endParaRPr lang="en-US" altLang="zh-CN" sz="2000"/>
          </a:p>
          <a:p>
            <a:r>
              <a:rPr lang="en-US" altLang="zh-CN" sz="2000" b="1">
                <a:solidFill>
                  <a:srgbClr val="FF0000"/>
                </a:solidFill>
              </a:rPr>
              <a:t>be deft at </a:t>
            </a:r>
            <a:r>
              <a:rPr lang="en-US" altLang="zh-CN" sz="2000"/>
              <a:t>= be good at</a:t>
            </a:r>
            <a:endParaRPr lang="en-US" altLang="zh-CN" sz="2000" baseline="30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29375" y="5080"/>
            <a:ext cx="5551805" cy="326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0">
                <a:latin typeface="Levenim MT" charset="0"/>
              </a:rPr>
              <a:t>rapport</a:t>
            </a:r>
            <a:endParaRPr lang="en-US" altLang="zh-CN" b="0">
              <a:latin typeface="Levenim MT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2000"/>
              <a:t>rapport  n. ( TEM8  )=close relationship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She has an excellent rapport with her staff.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be on/in  rapport with = get along with sb well</a:t>
            </a:r>
            <a:endParaRPr lang="en-US" altLang="zh-CN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763385" y="55245"/>
            <a:ext cx="5407025" cy="30899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0">
                <a:latin typeface="Levenim MT" charset="0"/>
              </a:rPr>
              <a:t>mitigate</a:t>
            </a:r>
            <a:endParaRPr lang="en-US" altLang="zh-CN" sz="3200" b="0">
              <a:latin typeface="Levenim MT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2000">
                <a:latin typeface="Constantia" charset="0"/>
              </a:rPr>
              <a:t>mitigate  v. (TEM8</a:t>
            </a:r>
            <a:r>
              <a:rPr lang="zh-CN" altLang="en-US" sz="2000">
                <a:latin typeface="Constantia" charset="0"/>
              </a:rPr>
              <a:t>）  </a:t>
            </a:r>
            <a:r>
              <a:rPr lang="en-US" altLang="zh-CN" sz="2000">
                <a:latin typeface="Constantia" charset="0"/>
              </a:rPr>
              <a:t>= comfort/alleviate</a:t>
            </a:r>
            <a:endParaRPr lang="en-US" altLang="zh-CN" sz="2000">
              <a:latin typeface="Constantia" charset="0"/>
            </a:endParaRPr>
          </a:p>
          <a:p>
            <a:r>
              <a:rPr lang="en-US" altLang="zh-CN" sz="2000">
                <a:latin typeface="Constantia" charset="0"/>
              </a:rPr>
              <a:t>minigate pressure/risk/damage</a:t>
            </a:r>
            <a:endParaRPr lang="en-US" altLang="zh-CN" sz="2000">
              <a:latin typeface="Constantia" charset="0"/>
            </a:endParaRPr>
          </a:p>
          <a:p>
            <a:r>
              <a:rPr lang="en-US" altLang="zh-CN" sz="2000">
                <a:latin typeface="Constantia" charset="0"/>
              </a:rPr>
              <a:t>miligate against  </a:t>
            </a:r>
            <a:r>
              <a:rPr lang="zh-CN" altLang="en-US" sz="2000">
                <a:latin typeface="Constantia" charset="0"/>
              </a:rPr>
              <a:t>阻碍</a:t>
            </a:r>
            <a:endParaRPr lang="zh-CN" altLang="en-US" sz="2000">
              <a:latin typeface="Constantia" charset="0"/>
            </a:endParaRPr>
          </a:p>
          <a:p>
            <a:r>
              <a:rPr lang="zh-CN" altLang="en-US" sz="2000">
                <a:latin typeface="Constantia" charset="0"/>
              </a:rPr>
              <a:t>Her words mitigated my suffering</a:t>
            </a:r>
            <a:r>
              <a:rPr lang="en-US" altLang="zh-CN" sz="2000">
                <a:latin typeface="Constantia" charset="0"/>
              </a:rPr>
              <a:t>.</a:t>
            </a:r>
            <a:endParaRPr lang="en-US" altLang="zh-CN" sz="2000">
              <a:latin typeface="Constantia" charset="0"/>
            </a:endParaRPr>
          </a:p>
          <a:p>
            <a:r>
              <a:rPr lang="en-US" altLang="zh-CN" sz="2000">
                <a:latin typeface="Constantia" charset="0"/>
              </a:rPr>
              <a:t>mitigated  a.</a:t>
            </a:r>
            <a:endParaRPr lang="en-US" altLang="zh-CN" sz="2000">
              <a:latin typeface="Constantia" charset="0"/>
            </a:endParaRPr>
          </a:p>
          <a:p>
            <a:r>
              <a:rPr lang="en-US" altLang="zh-CN" sz="2000">
                <a:latin typeface="Constantia" charset="0"/>
              </a:rPr>
              <a:t>mitigated injury </a:t>
            </a:r>
            <a:r>
              <a:rPr lang="zh-CN" altLang="en-US" sz="2000">
                <a:latin typeface="Constantia" charset="0"/>
              </a:rPr>
              <a:t>轻度伤害</a:t>
            </a:r>
            <a:endParaRPr lang="zh-CN" altLang="en-US" sz="2000">
              <a:latin typeface="Constantia" charset="0"/>
            </a:endParaRPr>
          </a:p>
          <a:p>
            <a:r>
              <a:rPr lang="en-US" altLang="zh-CN" sz="2000">
                <a:latin typeface="Constantia" charset="0"/>
              </a:rPr>
              <a:t>mitigated offense </a:t>
            </a:r>
            <a:r>
              <a:rPr lang="zh-CN" altLang="en-US" sz="2000">
                <a:latin typeface="Constantia" charset="0"/>
              </a:rPr>
              <a:t>减轻犯</a:t>
            </a:r>
            <a:endParaRPr lang="zh-CN" altLang="en-US" sz="2000">
              <a:latin typeface="Constantia" charset="0"/>
            </a:endParaRPr>
          </a:p>
          <a:p>
            <a:endParaRPr lang="en-US" altLang="zh-CN" sz="2000">
              <a:latin typeface="Constantia" charset="0"/>
            </a:endParaRPr>
          </a:p>
          <a:p>
            <a:endParaRPr lang="en-US" altLang="zh-CN" sz="2000">
              <a:latin typeface="Constantia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988685" y="118745"/>
            <a:ext cx="6258560" cy="33432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0">
                <a:latin typeface="Levenim MT" charset="0"/>
              </a:rPr>
              <a:t>filth</a:t>
            </a:r>
            <a:endParaRPr lang="en-US" altLang="zh-CN" b="0">
              <a:latin typeface="Levenim MT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2000"/>
              <a:t>filth  n.</a:t>
            </a:r>
            <a:endParaRPr lang="zh-CN" altLang="en-US" sz="2000"/>
          </a:p>
          <a:p>
            <a:r>
              <a:rPr lang="zh-CN" altLang="en-US" sz="2000"/>
              <a:t>filthy  a.   </a:t>
            </a:r>
            <a:endParaRPr lang="zh-CN" altLang="en-US" sz="2000"/>
          </a:p>
          <a:p>
            <a:r>
              <a:rPr lang="zh-CN" altLang="en-US" sz="2000"/>
              <a:t>filth</a:t>
            </a:r>
            <a:r>
              <a:rPr lang="en-US" altLang="zh-CN" sz="2000"/>
              <a:t>y</a:t>
            </a:r>
            <a:r>
              <a:rPr lang="zh-CN" altLang="en-US" sz="2000"/>
              <a:t> lucre 【法】 赃款, 不义之财</a:t>
            </a:r>
            <a:endParaRPr lang="zh-CN" altLang="en-US" sz="2000"/>
          </a:p>
          <a:p>
            <a:r>
              <a:rPr lang="en-US" altLang="zh-CN" sz="2000"/>
              <a:t>filthy books </a:t>
            </a:r>
            <a:r>
              <a:rPr lang="zh-CN" altLang="en-US" sz="2000"/>
              <a:t>黄色书刊</a:t>
            </a:r>
            <a:endParaRPr lang="zh-CN" altLang="en-US" sz="2000"/>
          </a:p>
          <a:p>
            <a:r>
              <a:rPr lang="zh-CN" altLang="en-US" sz="2000"/>
              <a:t>Hunger, isolation, filth, the underside of [a] hellish regime</a:t>
            </a:r>
            <a:r>
              <a:rPr lang="en-US" altLang="zh-CN" sz="2000"/>
              <a:t>.</a:t>
            </a:r>
            <a:endParaRPr lang="en-US" altLang="zh-CN" sz="2000"/>
          </a:p>
          <a:p>
            <a:r>
              <a:rPr lang="zh-CN" altLang="zh-CN" sz="2000"/>
              <a:t>饥饿，隔离，道德败坏，魔鬼制度的阴暗面。</a:t>
            </a:r>
            <a:endParaRPr lang="en-US" altLang="zh-CN" sz="2000"/>
          </a:p>
          <a:p>
            <a:r>
              <a:rPr lang="en-US" altLang="zh-CN" sz="2000"/>
              <a:t>you have a filthy mind. </a:t>
            </a:r>
            <a:r>
              <a:rPr lang="zh-CN" altLang="en-US" sz="2000"/>
              <a:t>你有一颗肮脏的心。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701405" y="111760"/>
            <a:ext cx="347027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0">
                <a:latin typeface="Levenim MT" charset="0"/>
              </a:rPr>
              <a:t>cutthroat</a:t>
            </a:r>
            <a:endParaRPr lang="en-US" altLang="zh-CN" sz="3200" b="0">
              <a:latin typeface="Levenim MT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2000"/>
              <a:t>cutthroat  n. =murderer /a. = severe/cruel/fierce</a:t>
            </a:r>
            <a:endParaRPr lang="en-US" altLang="zh-CN" sz="2000"/>
          </a:p>
          <a:p>
            <a:r>
              <a:rPr lang="en-US" altLang="zh-CN" sz="2000"/>
              <a:t>cutthroat competition  </a:t>
            </a:r>
            <a:r>
              <a:rPr lang="zh-CN" altLang="en-US" sz="2000"/>
              <a:t>残酷的竞争</a:t>
            </a:r>
            <a:endParaRPr lang="zh-CN" altLang="en-US" sz="2000"/>
          </a:p>
          <a:p>
            <a:r>
              <a:rPr lang="en-US" altLang="zh-CN" sz="2000"/>
              <a:t>There's a cutthroat at large. 有个杀人犯尚未捕获。</a:t>
            </a:r>
            <a:endParaRPr lang="en-US" altLang="zh-CN" sz="2000"/>
          </a:p>
          <a:p>
            <a:r>
              <a:rPr lang="en-US" altLang="zh-CN" sz="2000"/>
              <a:t>you have to face cutthroat competition after graduation.</a:t>
            </a:r>
            <a:endParaRPr lang="en-US" altLang="zh-CN" sz="2000"/>
          </a:p>
          <a:p>
            <a:r>
              <a:rPr lang="zh-CN" altLang="en-US" sz="2000"/>
              <a:t>毕业后，你得面对残酷的竞争。</a:t>
            </a:r>
            <a:endParaRPr lang="en-US" altLang="zh-CN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191375" y="73660"/>
            <a:ext cx="5021580" cy="332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0">
                <a:latin typeface="Comic Sans MS" charset="0"/>
              </a:rPr>
              <a:t>Fart</a:t>
            </a:r>
            <a:endParaRPr lang="en-US" altLang="zh-CN" b="0">
              <a:latin typeface="Comic Sans MS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2000"/>
              <a:t>fart  v/n = break wind</a:t>
            </a:r>
            <a:endParaRPr lang="en-US" altLang="zh-CN" sz="2000"/>
          </a:p>
          <a:p>
            <a:r>
              <a:rPr lang="en-US" altLang="zh-CN" sz="2000"/>
              <a:t>old fart    </a:t>
            </a:r>
            <a:r>
              <a:rPr lang="zh-CN" altLang="en-US" sz="2000"/>
              <a:t>老古董</a:t>
            </a:r>
            <a:endParaRPr lang="zh-CN" altLang="en-US" sz="2000"/>
          </a:p>
          <a:p>
            <a:r>
              <a:rPr lang="en-US" altLang="zh-CN" sz="2000"/>
              <a:t>you fart    = it's none of your business.</a:t>
            </a:r>
            <a:endParaRPr lang="en-US" altLang="zh-CN" sz="2000"/>
          </a:p>
          <a:p>
            <a:r>
              <a:rPr lang="en-US" altLang="zh-CN" sz="2000">
                <a:sym typeface="+mn-ea"/>
              </a:rPr>
              <a:t>Look, I don't mean to sound like an old fart.</a:t>
            </a:r>
            <a:endParaRPr lang="en-US" altLang="zh-CN" sz="2000"/>
          </a:p>
          <a:p>
            <a:endParaRPr lang="en-US" altLang="zh-CN"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自定义 1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4A5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0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1520</Words>
  <Application>Kingsoft Office WPP</Application>
  <PresentationFormat>宽屏</PresentationFormat>
  <Paragraphs>114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自定义设计方案</vt:lpstr>
      <vt:lpstr>Game of Throne S02EO2</vt:lpstr>
      <vt:lpstr>PowerPoint 演示文稿</vt:lpstr>
      <vt:lpstr>	Words</vt:lpstr>
      <vt:lpstr>have a deft hand with </vt:lpstr>
      <vt:lpstr>rapport</vt:lpstr>
      <vt:lpstr>mitigate</vt:lpstr>
      <vt:lpstr>filth</vt:lpstr>
      <vt:lpstr>cutthroat</vt:lpstr>
      <vt:lpstr>Fart</vt:lpstr>
      <vt:lpstr>PowerPoint 演示文稿</vt:lpstr>
      <vt:lpstr>beggars belief</vt:lpstr>
      <vt:lpstr>PowerPoint 演示文稿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156</cp:revision>
  <dcterms:created xsi:type="dcterms:W3CDTF">2015-02-19T12:08:00Z</dcterms:created>
  <dcterms:modified xsi:type="dcterms:W3CDTF">2015-12-16T01:06:59Z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帆船深色模板.ppt</vt:lpwstr>
  </property>
  <property fmtid="{D5CDD505-2E9C-101B-9397-08002B2CF9AE}" pid="3" name="fileid">
    <vt:lpwstr>644059</vt:lpwstr>
  </property>
  <property fmtid="{D5CDD505-2E9C-101B-9397-08002B2CF9AE}" pid="4" name="KSOProductBuildVer">
    <vt:lpwstr>2052-10.1.0.5399</vt:lpwstr>
  </property>
</Properties>
</file>