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 id="2147483687" r:id="rId3"/>
    <p:sldMasterId id="2147483691" r:id="rId4"/>
    <p:sldMasterId id="2147483703" r:id="rId5"/>
  </p:sldMasterIdLst>
  <p:notesMasterIdLst>
    <p:notesMasterId r:id="rId38"/>
  </p:notesMasterIdLst>
  <p:sldIdLst>
    <p:sldId id="327" r:id="rId6"/>
    <p:sldId id="296" r:id="rId7"/>
    <p:sldId id="262" r:id="rId8"/>
    <p:sldId id="304" r:id="rId9"/>
    <p:sldId id="305" r:id="rId10"/>
    <p:sldId id="310" r:id="rId11"/>
    <p:sldId id="344" r:id="rId12"/>
    <p:sldId id="318" r:id="rId13"/>
    <p:sldId id="328" r:id="rId14"/>
    <p:sldId id="319" r:id="rId15"/>
    <p:sldId id="320" r:id="rId16"/>
    <p:sldId id="329" r:id="rId17"/>
    <p:sldId id="332" r:id="rId18"/>
    <p:sldId id="331" r:id="rId19"/>
    <p:sldId id="333" r:id="rId20"/>
    <p:sldId id="334" r:id="rId21"/>
    <p:sldId id="335" r:id="rId22"/>
    <p:sldId id="336" r:id="rId23"/>
    <p:sldId id="338" r:id="rId24"/>
    <p:sldId id="337" r:id="rId25"/>
    <p:sldId id="339" r:id="rId26"/>
    <p:sldId id="342" r:id="rId27"/>
    <p:sldId id="343" r:id="rId28"/>
    <p:sldId id="306" r:id="rId29"/>
    <p:sldId id="294" r:id="rId30"/>
    <p:sldId id="284" r:id="rId31"/>
    <p:sldId id="307" r:id="rId32"/>
    <p:sldId id="345" r:id="rId33"/>
    <p:sldId id="308" r:id="rId34"/>
    <p:sldId id="309" r:id="rId35"/>
    <p:sldId id="258" r:id="rId36"/>
    <p:sldId id="326" r:id="rId3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p15:clr>
            <a:srgbClr val="A4A3A4"/>
          </p15:clr>
        </p15:guide>
        <p15:guide id="2" orient="horz" pos="1979">
          <p15:clr>
            <a:srgbClr val="A4A3A4"/>
          </p15:clr>
        </p15:guide>
        <p15:guide id="3" pos="869">
          <p15:clr>
            <a:srgbClr val="A4A3A4"/>
          </p15:clr>
        </p15:guide>
        <p15:guide id="4" pos="622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0004"/>
    <a:srgbClr val="8F00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01" autoAdjust="0"/>
    <p:restoredTop sz="86957" autoAdjust="0"/>
  </p:normalViewPr>
  <p:slideViewPr>
    <p:cSldViewPr snapToGrid="0" showGuides="1">
      <p:cViewPr varScale="1">
        <p:scale>
          <a:sx n="56" d="100"/>
          <a:sy n="56" d="100"/>
        </p:scale>
        <p:origin x="1128" y="40"/>
      </p:cViewPr>
      <p:guideLst>
        <p:guide orient="horz" pos="754"/>
        <p:guide orient="horz" pos="1979"/>
        <p:guide pos="869"/>
        <p:guide pos="6221"/>
      </p:guideLst>
    </p:cSldViewPr>
  </p:slideViewPr>
  <p:notesTextViewPr>
    <p:cViewPr>
      <p:scale>
        <a:sx n="1" d="1"/>
        <a:sy n="1" d="1"/>
      </p:scale>
      <p:origin x="0" y="0"/>
    </p:cViewPr>
  </p:notesTextViewPr>
  <p:sorterViewPr>
    <p:cViewPr varScale="1">
      <p:scale>
        <a:sx n="1" d="1"/>
        <a:sy n="1" d="1"/>
      </p:scale>
      <p:origin x="0" y="-150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C5235-D026-46CF-A71B-93F0B23D54FB}" type="datetimeFigureOut">
              <a:rPr lang="zh-CN" altLang="en-US" smtClean="0"/>
              <a:t>2023/6/25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8DEEC-5D81-46A3-9935-FF96FF36E350}" type="slidenum">
              <a:rPr lang="zh-CN" altLang="en-US" smtClean="0"/>
              <a:t>‹#›</a:t>
            </a:fld>
            <a:endParaRPr lang="zh-CN" altLang="en-US"/>
          </a:p>
        </p:txBody>
      </p:sp>
    </p:spTree>
    <p:extLst>
      <p:ext uri="{BB962C8B-B14F-4D97-AF65-F5344CB8AC3E}">
        <p14:creationId xmlns:p14="http://schemas.microsoft.com/office/powerpoint/2010/main" val="276408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学业方面，</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前三年我的必修加权均分为</a:t>
            </a:r>
            <a:r>
              <a:rPr lang="en-US" altLang="zh-CN" sz="1800" b="1" kern="100" dirty="0">
                <a:effectLst/>
                <a:latin typeface="等线" panose="02010600030101010101" pitchFamily="2" charset="-122"/>
                <a:ea typeface="宋体" panose="02010600030101010101" pitchFamily="2" charset="-122"/>
                <a:cs typeface="Times New Roman" panose="02020603050405020304" pitchFamily="18" charset="0"/>
              </a:rPr>
              <a:t>89.6</a:t>
            </a:r>
            <a:r>
              <a:rPr lang="zh-CN" altLang="zh-CN" sz="1800" b="1" kern="100" dirty="0">
                <a:effectLst/>
                <a:latin typeface="等线" panose="02010600030101010101" pitchFamily="2" charset="-122"/>
                <a:ea typeface="宋体" panose="02010600030101010101" pitchFamily="2" charset="-122"/>
                <a:cs typeface="Times New Roman" panose="02020603050405020304" pitchFamily="18" charset="0"/>
              </a:rPr>
              <a:t>分</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2800" dirty="0">
                <a:latin typeface="微软雅黑" panose="020B0503020204020204" pitchFamily="34" charset="-122"/>
                <a:ea typeface="微软雅黑" panose="020B0503020204020204" pitchFamily="34" charset="-122"/>
              </a:rPr>
              <a:t>GPA 3.78</a:t>
            </a:r>
            <a:r>
              <a:rPr lang="zh-CN" altLang="zh-CN" sz="2800" dirty="0">
                <a:latin typeface="微软雅黑" panose="020B0503020204020204" pitchFamily="34" charset="-122"/>
                <a:ea typeface="微软雅黑" panose="020B0503020204020204" pitchFamily="34" charset="-122"/>
              </a:rPr>
              <a:t>，专业排名</a:t>
            </a:r>
            <a:r>
              <a:rPr lang="zh-CN" altLang="en-US" sz="2800" dirty="0">
                <a:latin typeface="微软雅黑" panose="020B0503020204020204" pitchFamily="34" charset="-122"/>
                <a:ea typeface="微软雅黑" panose="020B0503020204020204" pitchFamily="34" charset="-122"/>
              </a:rPr>
              <a:t>前</a:t>
            </a:r>
            <a:r>
              <a:rPr lang="en-US" altLang="zh-CN" sz="2800" dirty="0">
                <a:latin typeface="微软雅黑" panose="020B0503020204020204" pitchFamily="34" charset="-122"/>
                <a:ea typeface="微软雅黑" panose="020B0503020204020204" pitchFamily="34" charset="-122"/>
              </a:rPr>
              <a:t>10%</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已</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获得我校保研资格</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。英语方面，我的</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六级</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b="1" kern="100" dirty="0">
                <a:effectLst/>
                <a:latin typeface="等线" panose="02010600030101010101" pitchFamily="2" charset="-122"/>
                <a:ea typeface="宋体" panose="02010600030101010101" pitchFamily="2" charset="-122"/>
                <a:cs typeface="Times New Roman" panose="02020603050405020304" pitchFamily="18" charset="0"/>
              </a:rPr>
              <a:t>627</a:t>
            </a:r>
            <a:r>
              <a:rPr lang="zh-CN" altLang="zh-CN" sz="1800" b="1" kern="100" dirty="0">
                <a:effectLst/>
                <a:latin typeface="等线" panose="02010600030101010101" pitchFamily="2" charset="-122"/>
                <a:ea typeface="宋体" panose="02010600030101010101" pitchFamily="2" charset="-122"/>
                <a:cs typeface="Times New Roman" panose="02020603050405020304" pitchFamily="18" charset="0"/>
              </a:rPr>
              <a:t>分</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，四级</a:t>
            </a:r>
            <a:r>
              <a:rPr lang="en-US" altLang="zh-CN" sz="1800" b="1" kern="100" dirty="0">
                <a:effectLst/>
                <a:latin typeface="等线" panose="02010600030101010101" pitchFamily="2" charset="-122"/>
                <a:ea typeface="宋体" panose="02010600030101010101" pitchFamily="2" charset="-122"/>
                <a:cs typeface="Times New Roman" panose="02020603050405020304" pitchFamily="18" charset="0"/>
              </a:rPr>
              <a:t>609</a:t>
            </a:r>
            <a:r>
              <a:rPr lang="zh-CN" altLang="zh-CN" sz="1800" b="1" kern="100" dirty="0">
                <a:effectLst/>
                <a:latin typeface="等线" panose="02010600030101010101" pitchFamily="2" charset="-122"/>
                <a:ea typeface="宋体" panose="02010600030101010101" pitchFamily="2" charset="-122"/>
                <a:cs typeface="Times New Roman" panose="02020603050405020304" pitchFamily="18" charset="0"/>
              </a:rPr>
              <a:t>分</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，口语</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B+</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同时我也考取了计算机二级证书</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我</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也</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曾获得“四川大学优秀学生”称号，并多次获评奖学金。</a:t>
            </a:r>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4</a:t>
            </a:fld>
            <a:endParaRPr lang="zh-CN" altLang="en-US"/>
          </a:p>
        </p:txBody>
      </p:sp>
    </p:spTree>
    <p:extLst>
      <p:ext uri="{BB962C8B-B14F-4D97-AF65-F5344CB8AC3E}">
        <p14:creationId xmlns:p14="http://schemas.microsoft.com/office/powerpoint/2010/main" val="1297778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东莨菪碱是一种毒蕈碱乙酰胆碱受体拮抗剂。</a:t>
            </a:r>
            <a:r>
              <a:rPr lang="zh-CN" altLang="zh-CN" sz="1800" kern="100" dirty="0">
                <a:effectLst/>
                <a:latin typeface="Times New Roman" panose="02020603050405020304" pitchFamily="18" charset="0"/>
                <a:ea typeface="+mn-ea"/>
                <a:cs typeface="Times New Roman" panose="02020603050405020304" pitchFamily="18" charset="0"/>
              </a:rPr>
              <a:t>为了探究东莨菪碱致认知损伤的机制，我们选择了学习记忆相关脑区——海马进行研究</a:t>
            </a:r>
            <a:r>
              <a:rPr lang="zh-CN" altLang="en-US" sz="1800" kern="100" dirty="0">
                <a:effectLst/>
                <a:latin typeface="Times New Roman" panose="02020603050405020304" pitchFamily="18" charset="0"/>
                <a:ea typeface="+mn-ea"/>
                <a:cs typeface="Times New Roman" panose="02020603050405020304" pitchFamily="18" charset="0"/>
              </a:rPr>
              <a:t>。</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中分布有大量胆碱能神经元受体，</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广泛参与</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囊泡运输和递质释放等</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多种突触功能。为了研究东莨菪碱</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对海马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突触功能的影响，我们对多种关键突触功能蛋白进行</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定量</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检测</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结果显示</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其中磷酸化钙</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800" dirty="0"/>
              <a:t>钙调蛋白依赖性蛋白激酶</a:t>
            </a:r>
            <a:r>
              <a:rPr lang="en-US" altLang="zh-CN" sz="2800" dirty="0" err="1"/>
              <a:t>Ⅱ</a:t>
            </a:r>
            <a:r>
              <a:rPr lang="en-US" altLang="zh-CN" sz="2800" kern="100" dirty="0" err="1">
                <a:effectLst/>
                <a:latin typeface="Times New Roman" panose="02020603050405020304" pitchFamily="18" charset="0"/>
                <a:ea typeface="+mn-ea"/>
              </a:rPr>
              <a:t>p</a:t>
            </a:r>
            <a:r>
              <a:rPr lang="en-US" altLang="zh-CN" sz="2800" kern="100" dirty="0">
                <a:effectLst/>
                <a:latin typeface="Times New Roman" panose="02020603050405020304" pitchFamily="18" charset="0"/>
                <a:ea typeface="+mn-ea"/>
              </a:rPr>
              <a:t>- </a:t>
            </a:r>
            <a:r>
              <a:rPr lang="en-US" altLang="zh-CN" sz="2800" kern="100" dirty="0" err="1">
                <a:effectLst/>
                <a:latin typeface="Times New Roman" panose="02020603050405020304" pitchFamily="18" charset="0"/>
                <a:ea typeface="+mn-ea"/>
              </a:rPr>
              <a:t>CaMK</a:t>
            </a:r>
            <a:r>
              <a:rPr lang="zh-CN" altLang="zh-CN" sz="2800" kern="100" dirty="0">
                <a:effectLst/>
                <a:latin typeface="Times New Roman" panose="02020603050405020304" pitchFamily="18" charset="0"/>
                <a:ea typeface="+mn-ea"/>
                <a:cs typeface="Times New Roman" panose="02020603050405020304" pitchFamily="18" charset="0"/>
              </a:rPr>
              <a:t>Ⅱ显著下调</a:t>
            </a:r>
            <a:r>
              <a:rPr lang="zh-CN" altLang="en-US" sz="2800" kern="100" dirty="0">
                <a:effectLst/>
                <a:latin typeface="Times New Roman" panose="02020603050405020304" pitchFamily="18" charset="0"/>
                <a:ea typeface="+mn-ea"/>
                <a:cs typeface="Times New Roman" panose="02020603050405020304" pitchFamily="18" charset="0"/>
              </a:rPr>
              <a:t>。</a:t>
            </a:r>
            <a:r>
              <a:rPr lang="en-US" altLang="zh-CN" sz="2800" kern="100" dirty="0">
                <a:effectLst/>
                <a:latin typeface="Times New Roman" panose="02020603050405020304" pitchFamily="18" charset="0"/>
                <a:ea typeface="+mn-ea"/>
                <a:cs typeface="Times New Roman" panose="02020603050405020304" pitchFamily="18" charset="0"/>
              </a:rPr>
              <a:t>CaMKII </a:t>
            </a:r>
            <a:r>
              <a:rPr lang="zh-CN" altLang="en-US" sz="2800" kern="100" dirty="0">
                <a:effectLst/>
                <a:latin typeface="Times New Roman" panose="02020603050405020304" pitchFamily="18" charset="0"/>
                <a:ea typeface="+mn-ea"/>
                <a:cs typeface="Times New Roman" panose="02020603050405020304" pitchFamily="18" charset="0"/>
              </a:rPr>
              <a:t>磷酸化会使得其在 </a:t>
            </a:r>
            <a:r>
              <a:rPr lang="en-US" altLang="zh-CN" sz="2800" kern="100" dirty="0">
                <a:effectLst/>
                <a:latin typeface="Times New Roman" panose="02020603050405020304" pitchFamily="18" charset="0"/>
                <a:ea typeface="+mn-ea"/>
                <a:cs typeface="Times New Roman" panose="02020603050405020304" pitchFamily="18" charset="0"/>
              </a:rPr>
              <a:t>Ca2+</a:t>
            </a:r>
            <a:r>
              <a:rPr lang="zh-CN" altLang="en-US" sz="2800" kern="100" dirty="0">
                <a:effectLst/>
                <a:latin typeface="Times New Roman" panose="02020603050405020304" pitchFamily="18" charset="0"/>
                <a:ea typeface="+mn-ea"/>
                <a:cs typeface="Times New Roman" panose="02020603050405020304" pitchFamily="18" charset="0"/>
              </a:rPr>
              <a:t>信号消失后也可以持续激活一段时间，进而延长突触后信号的时程，介导突触后膜可塑性。因此</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800" kern="100" dirty="0">
                <a:effectLst/>
                <a:latin typeface="Times New Roman" panose="02020603050405020304" pitchFamily="18" charset="0"/>
                <a:ea typeface="+mn-ea"/>
              </a:rPr>
              <a:t>p-</a:t>
            </a:r>
            <a:r>
              <a:rPr lang="en-US" altLang="zh-CN" sz="1800" kern="100" dirty="0" err="1">
                <a:effectLst/>
                <a:latin typeface="Times New Roman" panose="02020603050405020304" pitchFamily="18" charset="0"/>
                <a:ea typeface="+mn-ea"/>
              </a:rPr>
              <a:t>CaMK</a:t>
            </a:r>
            <a:r>
              <a:rPr lang="zh-CN" altLang="zh-CN" sz="1800" kern="100" dirty="0">
                <a:effectLst/>
                <a:latin typeface="Times New Roman" panose="02020603050405020304" pitchFamily="18" charset="0"/>
                <a:ea typeface="+mn-ea"/>
                <a:cs typeface="Times New Roman" panose="02020603050405020304" pitchFamily="18" charset="0"/>
              </a:rPr>
              <a:t>Ⅱ显著下调</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表明东莨菪碱损害了小鼠</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海马神经元</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的突触可塑性</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，进一步导致了认知损伤的发生</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14</a:t>
            </a:fld>
            <a:endParaRPr lang="zh-CN" altLang="en-US"/>
          </a:p>
        </p:txBody>
      </p:sp>
    </p:spTree>
    <p:extLst>
      <p:ext uri="{BB962C8B-B14F-4D97-AF65-F5344CB8AC3E}">
        <p14:creationId xmlns:p14="http://schemas.microsoft.com/office/powerpoint/2010/main" val="2997362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我们</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进一步探究了东莨菪碱是否会对海马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神经元</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造成</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形态</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学上的损伤</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。高尔基染色显示两组小鼠</a:t>
            </a:r>
            <a:r>
              <a:rPr lang="en-US" altLang="zh-CN" sz="1800" kern="100" dirty="0">
                <a:effectLst/>
                <a:latin typeface="Times New Roman" panose="02020603050405020304" pitchFamily="18" charset="0"/>
                <a:ea typeface="宋体" panose="02010600030101010101" pitchFamily="2" charset="-122"/>
              </a:rPr>
              <a:t>CA1</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区神经元形态无明显差异，表明东莨菪碱对突触可塑性的损伤不会影响神经元形态</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15</a:t>
            </a:fld>
            <a:endParaRPr lang="zh-CN" altLang="en-US"/>
          </a:p>
        </p:txBody>
      </p:sp>
    </p:spTree>
    <p:extLst>
      <p:ext uri="{BB962C8B-B14F-4D97-AF65-F5344CB8AC3E}">
        <p14:creationId xmlns:p14="http://schemas.microsoft.com/office/powerpoint/2010/main" val="932252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随后，我们探究了东莨菪碱对小鼠</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神经元活性的影响。</a:t>
            </a:r>
            <a:r>
              <a:rPr lang="en-US" altLang="zh-CN" sz="1800" kern="100" dirty="0">
                <a:effectLst/>
                <a:latin typeface="Times New Roman" panose="02020603050405020304" pitchFamily="18" charset="0"/>
                <a:ea typeface="宋体" panose="02010600030101010101" pitchFamily="2" charset="-122"/>
              </a:rPr>
              <a:t>c-</a:t>
            </a:r>
            <a:r>
              <a:rPr lang="en-US" altLang="zh-CN" sz="1800" kern="100" dirty="0" err="1">
                <a:effectLst/>
                <a:latin typeface="Times New Roman" panose="02020603050405020304" pitchFamily="18" charset="0"/>
                <a:ea typeface="宋体" panose="02010600030101010101" pitchFamily="2" charset="-122"/>
              </a:rPr>
              <a:t>fos</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染色显示，东莨菪碱显著降低了小鼠</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的神经元活性，进一步佐证了东莨菪碱对</a:t>
            </a:r>
            <a:r>
              <a:rPr lang="en-US" altLang="zh-CN" sz="1800" kern="100" dirty="0">
                <a:effectLst/>
                <a:latin typeface="Times New Roman" panose="02020603050405020304" pitchFamily="18" charset="0"/>
                <a:ea typeface="宋体" panose="02010600030101010101" pitchFamily="2" charset="-122"/>
              </a:rPr>
              <a:t>HP</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造成的损伤</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16</a:t>
            </a:fld>
            <a:endParaRPr lang="zh-CN" altLang="en-US"/>
          </a:p>
        </p:txBody>
      </p:sp>
    </p:spTree>
    <p:extLst>
      <p:ext uri="{BB962C8B-B14F-4D97-AF65-F5344CB8AC3E}">
        <p14:creationId xmlns:p14="http://schemas.microsoft.com/office/powerpoint/2010/main" val="3468980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微管相关蛋白</a:t>
            </a:r>
            <a:r>
              <a:rPr lang="en-US" altLang="zh-CN" sz="1800" kern="100" dirty="0">
                <a:effectLst/>
                <a:latin typeface="Times New Roman" panose="02020603050405020304" pitchFamily="18" charset="0"/>
                <a:ea typeface="宋体" panose="02010600030101010101" pitchFamily="2" charset="-122"/>
              </a:rPr>
              <a:t>Tau</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的超磷酸化已被证明在痴呆等多种神经系统疾病中发生上调。因此，我们研究了东莨菪碱</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注射后</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小鼠</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中</a:t>
            </a:r>
            <a:r>
              <a:rPr lang="en-US" altLang="zh-CN" sz="1800" kern="100" dirty="0">
                <a:effectLst/>
                <a:latin typeface="Times New Roman" panose="02020603050405020304" pitchFamily="18" charset="0"/>
                <a:ea typeface="宋体" panose="02010600030101010101" pitchFamily="2" charset="-122"/>
              </a:rPr>
              <a:t>tau</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蛋白的磷酸化情况。我们发现，</a:t>
            </a:r>
            <a:r>
              <a:rPr lang="en-US" altLang="zh-CN" sz="1800" kern="100" dirty="0">
                <a:effectLst/>
                <a:latin typeface="Times New Roman" panose="02020603050405020304" pitchFamily="18" charset="0"/>
                <a:ea typeface="宋体" panose="02010600030101010101" pitchFamily="2" charset="-122"/>
              </a:rPr>
              <a:t>tau</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蛋白</a:t>
            </a:r>
            <a:r>
              <a:rPr lang="en-US" altLang="zh-CN" sz="1800" kern="100" dirty="0">
                <a:effectLst/>
                <a:latin typeface="Times New Roman" panose="02020603050405020304" pitchFamily="18" charset="0"/>
                <a:ea typeface="宋体" panose="02010600030101010101" pitchFamily="2" charset="-122"/>
              </a:rPr>
              <a:t>396</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位点丝氨酸磷酸化（</a:t>
            </a:r>
            <a:r>
              <a:rPr lang="en-US" altLang="zh-CN" sz="1800" kern="100" dirty="0">
                <a:effectLst/>
                <a:latin typeface="Times New Roman" panose="02020603050405020304" pitchFamily="18" charset="0"/>
                <a:ea typeface="宋体" panose="02010600030101010101" pitchFamily="2" charset="-122"/>
              </a:rPr>
              <a:t>pS396 tau</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）在小鼠</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中显著上调。</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17</a:t>
            </a:fld>
            <a:endParaRPr lang="zh-CN" altLang="en-US"/>
          </a:p>
        </p:txBody>
      </p:sp>
    </p:spTree>
    <p:extLst>
      <p:ext uri="{BB962C8B-B14F-4D97-AF65-F5344CB8AC3E}">
        <p14:creationId xmlns:p14="http://schemas.microsoft.com/office/powerpoint/2010/main" val="972711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为了探究</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介导</a:t>
            </a:r>
            <a:r>
              <a:rPr lang="en-US" altLang="zh-CN" sz="1800" kern="100" dirty="0">
                <a:effectLst/>
                <a:latin typeface="Times New Roman" panose="02020603050405020304" pitchFamily="18" charset="0"/>
                <a:ea typeface="宋体" panose="02010600030101010101" pitchFamily="2" charset="-122"/>
              </a:rPr>
              <a:t>pS396 tau</a:t>
            </a:r>
            <a:r>
              <a:rPr lang="zh-CN" altLang="en-US" sz="1800" kern="100" dirty="0">
                <a:effectLst/>
                <a:latin typeface="Times New Roman" panose="02020603050405020304" pitchFamily="18" charset="0"/>
                <a:ea typeface="宋体" panose="02010600030101010101" pitchFamily="2" charset="-122"/>
              </a:rPr>
              <a:t>上调的</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上游激酶，我们检测了</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海马</a:t>
            </a:r>
            <a:r>
              <a:rPr lang="zh-CN" altLang="en-US" sz="2800" dirty="0"/>
              <a:t>中糖原合成酶激酶</a:t>
            </a:r>
            <a:r>
              <a:rPr lang="en-US" altLang="zh-CN" sz="2800" dirty="0"/>
              <a:t>3β </a:t>
            </a:r>
            <a:r>
              <a:rPr lang="en-US" altLang="zh-CN" sz="1800" kern="100" dirty="0">
                <a:effectLst/>
                <a:latin typeface="Times New Roman" panose="02020603050405020304" pitchFamily="18" charset="0"/>
                <a:ea typeface="宋体" panose="02010600030101010101" pitchFamily="2" charset="-122"/>
              </a:rPr>
              <a:t>GSK3</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β的表达及活化情况。结果显示，总</a:t>
            </a:r>
            <a:r>
              <a:rPr lang="en-US" altLang="zh-CN" sz="1800" kern="100" dirty="0">
                <a:effectLst/>
                <a:latin typeface="Times New Roman" panose="02020603050405020304" pitchFamily="18" charset="0"/>
                <a:ea typeface="宋体" panose="02010600030101010101" pitchFamily="2" charset="-122"/>
              </a:rPr>
              <a:t>GSK3</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β、抑制性</a:t>
            </a:r>
            <a:r>
              <a:rPr lang="en-US" altLang="zh-CN" sz="1800" kern="100" dirty="0">
                <a:effectLst/>
                <a:latin typeface="Times New Roman" panose="02020603050405020304" pitchFamily="18" charset="0"/>
                <a:ea typeface="宋体" panose="02010600030101010101" pitchFamily="2" charset="-122"/>
              </a:rPr>
              <a:t>p9 GSK3</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β以及激活性</a:t>
            </a:r>
            <a:r>
              <a:rPr lang="en-US" altLang="zh-CN" sz="1800" kern="100" dirty="0">
                <a:effectLst/>
                <a:latin typeface="Times New Roman" panose="02020603050405020304" pitchFamily="18" charset="0"/>
                <a:ea typeface="宋体" panose="02010600030101010101" pitchFamily="2" charset="-122"/>
              </a:rPr>
              <a:t>p216 GSK3</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β的水平均无明显变化，表明</a:t>
            </a:r>
            <a:r>
              <a:rPr lang="en-US" altLang="zh-CN" sz="1800" kern="100" dirty="0">
                <a:effectLst/>
                <a:latin typeface="Times New Roman" panose="02020603050405020304" pitchFamily="18" charset="0"/>
                <a:ea typeface="宋体" panose="02010600030101010101" pitchFamily="2" charset="-122"/>
              </a:rPr>
              <a:t>pS396 tau</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的上调可能不由</a:t>
            </a:r>
            <a:r>
              <a:rPr lang="en-US" altLang="zh-CN" sz="1800" kern="100" dirty="0">
                <a:effectLst/>
                <a:latin typeface="Times New Roman" panose="02020603050405020304" pitchFamily="18" charset="0"/>
                <a:ea typeface="宋体" panose="02010600030101010101" pitchFamily="2" charset="-122"/>
              </a:rPr>
              <a:t>GSK3</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β介导</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18</a:t>
            </a:fld>
            <a:endParaRPr lang="zh-CN" altLang="en-US"/>
          </a:p>
        </p:txBody>
      </p:sp>
    </p:spTree>
    <p:extLst>
      <p:ext uri="{BB962C8B-B14F-4D97-AF65-F5344CB8AC3E}">
        <p14:creationId xmlns:p14="http://schemas.microsoft.com/office/powerpoint/2010/main" val="20153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对这一部分进行一个小结。我们发现东莨菪碱可以</a:t>
            </a:r>
            <a:r>
              <a:rPr lang="zh-CN" altLang="en-US" sz="1800" dirty="0"/>
              <a:t>诱导小鼠显著的谵妄样行为损伤，而这可能与东莨菪碱损害小鼠海马突触可塑性以及促进</a:t>
            </a:r>
            <a:r>
              <a:rPr lang="en-US" altLang="zh-CN" sz="1800" dirty="0"/>
              <a:t>tau</a:t>
            </a:r>
            <a:r>
              <a:rPr lang="zh-CN" altLang="en-US" sz="1800" dirty="0"/>
              <a:t>蛋白的超磷酸化有关。以上结果初步证明了东莨菪碱谵妄小鼠模型的有效性。</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19</a:t>
            </a:fld>
            <a:endParaRPr lang="zh-CN" altLang="en-US"/>
          </a:p>
        </p:txBody>
      </p:sp>
    </p:spTree>
    <p:extLst>
      <p:ext uri="{BB962C8B-B14F-4D97-AF65-F5344CB8AC3E}">
        <p14:creationId xmlns:p14="http://schemas.microsoft.com/office/powerpoint/2010/main" val="1581893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进一步地，我们着手探究</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DHA</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对谵妄是否存在保护作用。小鼠适应一周后，测定基线空间记忆能力并进行分组。数据显示，小鼠基线认知功能无明显差异。</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20</a:t>
            </a:fld>
            <a:endParaRPr lang="zh-CN" altLang="en-US"/>
          </a:p>
        </p:txBody>
      </p:sp>
    </p:spTree>
    <p:extLst>
      <p:ext uri="{BB962C8B-B14F-4D97-AF65-F5344CB8AC3E}">
        <p14:creationId xmlns:p14="http://schemas.microsoft.com/office/powerpoint/2010/main" val="602809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饲喂</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个月后，通过</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Y</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迷宫新异臂识别实验评估小鼠的短期空间记忆能力。数据显示，饲料添加</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0.6% DHA</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显著改善了东莨菪碱诱导的急性谵妄样认知损伤，而添加</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1.5% DHA</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并没有显示出更优的保护效果。</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21</a:t>
            </a:fld>
            <a:endParaRPr lang="zh-CN" altLang="en-US"/>
          </a:p>
        </p:txBody>
      </p:sp>
    </p:spTree>
    <p:extLst>
      <p:ext uri="{BB962C8B-B14F-4D97-AF65-F5344CB8AC3E}">
        <p14:creationId xmlns:p14="http://schemas.microsoft.com/office/powerpoint/2010/main" val="3331953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00" dirty="0">
                <a:effectLst/>
                <a:latin typeface="Times New Roman" panose="02020603050405020304" pitchFamily="18" charset="0"/>
                <a:ea typeface="宋体" panose="02010600030101010101" pitchFamily="2" charset="-122"/>
              </a:rPr>
              <a:t>综上所述，我们发现东莨菪碱会损害海马突触可塑性并促进</a:t>
            </a:r>
            <a:r>
              <a:rPr lang="en-US" altLang="zh-CN" sz="1200" kern="100" dirty="0">
                <a:effectLst/>
                <a:latin typeface="Times New Roman" panose="02020603050405020304" pitchFamily="18" charset="0"/>
                <a:ea typeface="宋体" panose="02010600030101010101" pitchFamily="2" charset="-122"/>
              </a:rPr>
              <a:t>tau</a:t>
            </a:r>
            <a:r>
              <a:rPr lang="zh-CN" altLang="zh-CN" sz="1200" kern="100" dirty="0">
                <a:effectLst/>
                <a:latin typeface="Times New Roman" panose="02020603050405020304" pitchFamily="18" charset="0"/>
                <a:ea typeface="宋体" panose="02010600030101010101" pitchFamily="2" charset="-122"/>
              </a:rPr>
              <a:t>蛋白发生超磷酸化，进而诱发谵妄样行为损伤；</a:t>
            </a:r>
            <a:r>
              <a:rPr lang="zh-CN" altLang="en-US" sz="1200" kern="100" dirty="0">
                <a:effectLst/>
                <a:latin typeface="Times New Roman" panose="02020603050405020304" pitchFamily="18" charset="0"/>
                <a:ea typeface="宋体" panose="02010600030101010101" pitchFamily="2" charset="-122"/>
              </a:rPr>
              <a:t>而低剂量</a:t>
            </a:r>
            <a:r>
              <a:rPr lang="en-US" altLang="zh-CN" sz="1200" kern="100" dirty="0">
                <a:effectLst/>
                <a:latin typeface="Times New Roman" panose="02020603050405020304" pitchFamily="18" charset="0"/>
                <a:ea typeface="宋体" panose="02010600030101010101" pitchFamily="2" charset="-122"/>
              </a:rPr>
              <a:t>DHA</a:t>
            </a:r>
            <a:r>
              <a:rPr lang="zh-CN" altLang="en-US" sz="1200" kern="100" dirty="0">
                <a:effectLst/>
                <a:latin typeface="Times New Roman" panose="02020603050405020304" pitchFamily="18" charset="0"/>
                <a:ea typeface="宋体" panose="02010600030101010101" pitchFamily="2" charset="-122"/>
              </a:rPr>
              <a:t>长期补充可以部分挽救东莨菪碱谵妄小鼠的行为损伤，从而印证了临床代谢组学数据。</a:t>
            </a:r>
            <a:endParaRPr lang="en-US" altLang="zh-CN" sz="1200" kern="100" dirty="0">
              <a:effectLst/>
              <a:latin typeface="Times New Roman" panose="02020603050405020304" pitchFamily="18" charset="0"/>
              <a:ea typeface="宋体"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00" dirty="0">
                <a:effectLst/>
                <a:latin typeface="Times New Roman" panose="02020603050405020304" pitchFamily="18" charset="0"/>
                <a:ea typeface="宋体" panose="02010600030101010101" pitchFamily="2" charset="-122"/>
              </a:rPr>
              <a:t>我们的结果初步证明了</a:t>
            </a:r>
            <a:r>
              <a:rPr lang="en-US" altLang="zh-CN" sz="1200" kern="100" dirty="0">
                <a:effectLst/>
                <a:latin typeface="Times New Roman" panose="02020603050405020304" pitchFamily="18" charset="0"/>
                <a:ea typeface="宋体" panose="02010600030101010101" pitchFamily="2" charset="-122"/>
              </a:rPr>
              <a:t>DHA</a:t>
            </a:r>
            <a:r>
              <a:rPr lang="zh-CN" altLang="en-US" sz="1200" kern="100" dirty="0">
                <a:effectLst/>
                <a:latin typeface="Times New Roman" panose="02020603050405020304" pitchFamily="18" charset="0"/>
                <a:ea typeface="宋体" panose="02010600030101010101" pitchFamily="2" charset="-122"/>
              </a:rPr>
              <a:t>对谵妄的保护作用，</a:t>
            </a:r>
            <a:r>
              <a:rPr lang="zh-CN" altLang="zh-CN" sz="1200" kern="100" dirty="0">
                <a:effectLst/>
                <a:latin typeface="Times New Roman" panose="02020603050405020304" pitchFamily="18" charset="0"/>
                <a:ea typeface="宋体" panose="02010600030101010101" pitchFamily="2" charset="-122"/>
              </a:rPr>
              <a:t>提示</a:t>
            </a:r>
            <a:r>
              <a:rPr lang="en-US" altLang="zh-CN" sz="1200" kern="100" dirty="0">
                <a:effectLst/>
                <a:latin typeface="Times New Roman" panose="02020603050405020304" pitchFamily="18" charset="0"/>
                <a:ea typeface="宋体" panose="02010600030101010101" pitchFamily="2" charset="-122"/>
              </a:rPr>
              <a:t>DHA</a:t>
            </a:r>
            <a:r>
              <a:rPr lang="zh-CN" altLang="zh-CN" sz="1200" kern="100" dirty="0">
                <a:effectLst/>
                <a:latin typeface="Times New Roman" panose="02020603050405020304" pitchFamily="18" charset="0"/>
                <a:ea typeface="宋体" panose="02010600030101010101" pitchFamily="2" charset="-122"/>
              </a:rPr>
              <a:t>可能可以作为临床谵妄的预防药物，降低谵妄症状的严重程度并改善预后，这为临床谵妄的预防与治疗提供了新的见解</a:t>
            </a:r>
            <a:r>
              <a:rPr lang="zh-CN" altLang="en-US" sz="1200" kern="100" dirty="0">
                <a:effectLst/>
                <a:latin typeface="Times New Roman" panose="02020603050405020304" pitchFamily="18" charset="0"/>
                <a:ea typeface="宋体" panose="02010600030101010101" pitchFamily="2" charset="-122"/>
              </a:rPr>
              <a:t>，即可以对</a:t>
            </a:r>
            <a:r>
              <a:rPr lang="zh-CN" altLang="en-US" sz="1200" dirty="0">
                <a:solidFill>
                  <a:srgbClr val="8F000B"/>
                </a:solidFill>
              </a:rPr>
              <a:t>风险人群在发病前就进行</a:t>
            </a:r>
            <a:r>
              <a:rPr lang="en-US" altLang="zh-CN" sz="1200" dirty="0">
                <a:solidFill>
                  <a:srgbClr val="8F000B"/>
                </a:solidFill>
              </a:rPr>
              <a:t>DHA</a:t>
            </a:r>
            <a:r>
              <a:rPr lang="zh-CN" altLang="en-US" sz="1200" dirty="0">
                <a:solidFill>
                  <a:srgbClr val="8F000B"/>
                </a:solidFill>
              </a:rPr>
              <a:t>的补充，从而降低其发病风险或发病后症状严重程度</a:t>
            </a:r>
            <a:r>
              <a:rPr lang="zh-CN" altLang="zh-CN" sz="1200" kern="100" dirty="0">
                <a:effectLst/>
                <a:latin typeface="Times New Roman" panose="02020603050405020304" pitchFamily="18" charset="0"/>
                <a:ea typeface="宋体" panose="02010600030101010101" pitchFamily="2" charset="-122"/>
              </a:rPr>
              <a:t>。</a:t>
            </a:r>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22</a:t>
            </a:fld>
            <a:endParaRPr lang="zh-CN" altLang="en-US"/>
          </a:p>
        </p:txBody>
      </p:sp>
    </p:spTree>
    <p:extLst>
      <p:ext uri="{BB962C8B-B14F-4D97-AF65-F5344CB8AC3E}">
        <p14:creationId xmlns:p14="http://schemas.microsoft.com/office/powerpoint/2010/main" val="800854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00" dirty="0">
                <a:effectLst/>
                <a:latin typeface="Times New Roman" panose="02020603050405020304" pitchFamily="18" charset="0"/>
                <a:ea typeface="宋体" panose="02010600030101010101" pitchFamily="2" charset="-122"/>
              </a:rPr>
              <a:t>下一步实验我们计划从以上几方面展开，从东莨菪碱造成的谵妄样损伤以及</a:t>
            </a:r>
            <a:r>
              <a:rPr lang="en-US" altLang="zh-CN" sz="1200" kern="100" dirty="0">
                <a:effectLst/>
                <a:latin typeface="Times New Roman" panose="02020603050405020304" pitchFamily="18" charset="0"/>
                <a:ea typeface="宋体" panose="02010600030101010101" pitchFamily="2" charset="-122"/>
              </a:rPr>
              <a:t>DHA</a:t>
            </a:r>
            <a:r>
              <a:rPr lang="zh-CN" altLang="en-US" sz="1200" kern="100" dirty="0">
                <a:effectLst/>
                <a:latin typeface="Times New Roman" panose="02020603050405020304" pitchFamily="18" charset="0"/>
                <a:ea typeface="宋体" panose="02010600030101010101" pitchFamily="2" charset="-122"/>
              </a:rPr>
              <a:t>的生理作用探究</a:t>
            </a:r>
            <a:r>
              <a:rPr lang="en-US" altLang="zh-CN" sz="1200" kern="100" dirty="0">
                <a:effectLst/>
                <a:latin typeface="Times New Roman" panose="02020603050405020304" pitchFamily="18" charset="0"/>
                <a:ea typeface="宋体" panose="02010600030101010101" pitchFamily="2" charset="-122"/>
              </a:rPr>
              <a:t>DHA</a:t>
            </a:r>
            <a:r>
              <a:rPr lang="zh-CN" altLang="en-US" sz="1200" kern="100" dirty="0">
                <a:effectLst/>
                <a:latin typeface="Times New Roman" panose="02020603050405020304" pitchFamily="18" charset="0"/>
                <a:ea typeface="宋体" panose="02010600030101010101" pitchFamily="2" charset="-122"/>
              </a:rPr>
              <a:t>发挥保护作用的机制。</a:t>
            </a:r>
            <a:endPar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23</a:t>
            </a:fld>
            <a:endParaRPr lang="zh-CN" altLang="en-US"/>
          </a:p>
        </p:txBody>
      </p:sp>
    </p:spTree>
    <p:extLst>
      <p:ext uri="{BB962C8B-B14F-4D97-AF65-F5344CB8AC3E}">
        <p14:creationId xmlns:p14="http://schemas.microsoft.com/office/powerpoint/2010/main" val="206396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我从大二开始进入实验室，两年间我负责并参与了多个课题的研究，下面将主要对我负责的课题，“</a:t>
            </a:r>
            <a:r>
              <a:rPr lang="zh-CN" altLang="en-US" b="1" dirty="0">
                <a:latin typeface="微软雅黑" panose="020B0503020204020204" pitchFamily="34" charset="-122"/>
                <a:ea typeface="微软雅黑" panose="020B0503020204020204" pitchFamily="34" charset="-122"/>
                <a:cs typeface="Arial" pitchFamily="34" charset="0"/>
              </a:rPr>
              <a:t>基于代谢组学的脂质补充对谵妄小鼠模型的功能探究</a:t>
            </a:r>
            <a:r>
              <a:rPr lang="zh-CN" altLang="en-US" dirty="0"/>
              <a:t>”作进一步详细汇报。</a:t>
            </a:r>
          </a:p>
        </p:txBody>
      </p:sp>
      <p:sp>
        <p:nvSpPr>
          <p:cNvPr id="4" name="灯片编号占位符 3"/>
          <p:cNvSpPr>
            <a:spLocks noGrp="1"/>
          </p:cNvSpPr>
          <p:nvPr>
            <p:ph type="sldNum" sz="quarter" idx="5"/>
          </p:nvPr>
        </p:nvSpPr>
        <p:spPr/>
        <p:txBody>
          <a:bodyPr/>
          <a:lstStyle/>
          <a:p>
            <a:fld id="{C2C8DEEC-5D81-46A3-9935-FF96FF36E350}" type="slidenum">
              <a:rPr lang="zh-CN" altLang="en-US" smtClean="0"/>
              <a:t>6</a:t>
            </a:fld>
            <a:endParaRPr lang="zh-CN" altLang="en-US"/>
          </a:p>
        </p:txBody>
      </p:sp>
    </p:spTree>
    <p:extLst>
      <p:ext uri="{BB962C8B-B14F-4D97-AF65-F5344CB8AC3E}">
        <p14:creationId xmlns:p14="http://schemas.microsoft.com/office/powerpoint/2010/main" val="4094537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25</a:t>
            </a:fld>
            <a:endParaRPr lang="zh-CN" altLang="en-US"/>
          </a:p>
        </p:txBody>
      </p:sp>
    </p:spTree>
    <p:extLst>
      <p:ext uri="{BB962C8B-B14F-4D97-AF65-F5344CB8AC3E}">
        <p14:creationId xmlns:p14="http://schemas.microsoft.com/office/powerpoint/2010/main" val="3767224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266700" algn="just">
              <a:lnSpc>
                <a:spcPts val="2000"/>
              </a:lnSpc>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一直以来，我的理想都是从事重大疾病的基础与转化研究，希望能更好地帮助患者。而不同于其他急症，抑郁症等神经系统疾病往往病程持久，给患者和社会带来漫长无望的痛苦和负担。传统抗抑郁药物受众小、起效慢且副作用明显。因此，我未来希望从事抑郁症的机制与治疗的相关研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28</a:t>
            </a:fld>
            <a:endParaRPr lang="zh-CN" altLang="en-US"/>
          </a:p>
        </p:txBody>
      </p:sp>
    </p:spTree>
    <p:extLst>
      <p:ext uri="{BB962C8B-B14F-4D97-AF65-F5344CB8AC3E}">
        <p14:creationId xmlns:p14="http://schemas.microsoft.com/office/powerpoint/2010/main" val="1395511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关于研究计划，首先，我会扎实学习领域内背景知识</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和实验技能</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夯实基础</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。其次，在正式开题后，我计划</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从临床数据中筛选</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导致抑郁的关键靶标，接着在动物模型上通过遗传操作进行靶标的功能验证。确认靶标后，我计划</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探索靶标上下游机制，形成较完整的通路和结论。</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最后，我计划筛选特异性靶向该通路的分子或药物，真正助力抑郁症的临床治疗。</a:t>
            </a:r>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29</a:t>
            </a:fld>
            <a:endParaRPr lang="zh-CN" altLang="en-US"/>
          </a:p>
        </p:txBody>
      </p:sp>
    </p:spTree>
    <p:extLst>
      <p:ext uri="{BB962C8B-B14F-4D97-AF65-F5344CB8AC3E}">
        <p14:creationId xmlns:p14="http://schemas.microsoft.com/office/powerpoint/2010/main" val="1236112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未来我想继续从事科研并深耕抑郁症领域，解析机制并以此找到起效快、效果好、副作用低的治疗手段。让抑郁症患者都能生活在阳光之下，重获自由与快乐，生活幸福而美满，这就是我最大的心愿与目标。</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30</a:t>
            </a:fld>
            <a:endParaRPr lang="zh-CN" altLang="en-US"/>
          </a:p>
        </p:txBody>
      </p:sp>
    </p:spTree>
    <p:extLst>
      <p:ext uri="{BB962C8B-B14F-4D97-AF65-F5344CB8AC3E}">
        <p14:creationId xmlns:p14="http://schemas.microsoft.com/office/powerpoint/2010/main" val="1050123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谵妄是一种多发于老年人群的急性神经精神障碍，其临床症状表现为注意力障碍和认知功能损伤，并伴有意识的紊乱。</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7</a:t>
            </a:fld>
            <a:endParaRPr lang="zh-CN" altLang="en-US"/>
          </a:p>
        </p:txBody>
      </p:sp>
    </p:spTree>
    <p:extLst>
      <p:ext uri="{BB962C8B-B14F-4D97-AF65-F5344CB8AC3E}">
        <p14:creationId xmlns:p14="http://schemas.microsoft.com/office/powerpoint/2010/main" val="1981926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流行病学研究显示，谵妄具有高患病率和高致长期认知障碍的风险。谵妄也是死亡风险的独立归因。</a:t>
            </a:r>
            <a:endParaRPr lang="en-US" altLang="zh-CN" dirty="0"/>
          </a:p>
          <a:p>
            <a:r>
              <a:rPr lang="zh-CN" altLang="en-US" dirty="0"/>
              <a:t>然而目前临床上对于谵妄的预防、诊断以及治疗方法依然不足，很大程度上影响了患者的生存质量。</a:t>
            </a:r>
          </a:p>
        </p:txBody>
      </p:sp>
      <p:sp>
        <p:nvSpPr>
          <p:cNvPr id="4" name="灯片编号占位符 3"/>
          <p:cNvSpPr>
            <a:spLocks noGrp="1"/>
          </p:cNvSpPr>
          <p:nvPr>
            <p:ph type="sldNum" sz="quarter" idx="5"/>
          </p:nvPr>
        </p:nvSpPr>
        <p:spPr/>
        <p:txBody>
          <a:bodyPr/>
          <a:lstStyle/>
          <a:p>
            <a:fld id="{C2C8DEEC-5D81-46A3-9935-FF96FF36E350}" type="slidenum">
              <a:rPr lang="zh-CN" altLang="en-US" smtClean="0"/>
              <a:t>8</a:t>
            </a:fld>
            <a:endParaRPr lang="zh-CN" altLang="en-US"/>
          </a:p>
        </p:txBody>
      </p:sp>
    </p:spTree>
    <p:extLst>
      <p:ext uri="{BB962C8B-B14F-4D97-AF65-F5344CB8AC3E}">
        <p14:creationId xmlns:p14="http://schemas.microsoft.com/office/powerpoint/2010/main" val="424094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l"/>
            <a:r>
              <a:rPr lang="zh-CN" altLang="en-US" sz="1800" kern="100" dirty="0">
                <a:effectLst/>
                <a:latin typeface="Times New Roman" panose="02020603050405020304" pitchFamily="18" charset="0"/>
                <a:ea typeface="宋体" panose="02010600030101010101" pitchFamily="2" charset="-122"/>
              </a:rPr>
              <a:t>已有研究表明</a:t>
            </a:r>
            <a:r>
              <a:rPr lang="zh-CN" altLang="zh-CN" sz="1800" kern="100" dirty="0">
                <a:effectLst/>
                <a:latin typeface="Times New Roman" panose="02020603050405020304" pitchFamily="18" charset="0"/>
                <a:ea typeface="宋体" panose="02010600030101010101" pitchFamily="2" charset="-122"/>
              </a:rPr>
              <a:t>二十二碳六烯酸</a:t>
            </a:r>
            <a:r>
              <a:rPr lang="en-US" altLang="zh-CN" sz="1800" kern="100" dirty="0">
                <a:effectLst/>
                <a:latin typeface="Times New Roman" panose="02020603050405020304" pitchFamily="18" charset="0"/>
                <a:ea typeface="宋体" panose="02010600030101010101" pitchFamily="2" charset="-122"/>
              </a:rPr>
              <a:t>DHA</a:t>
            </a:r>
            <a:r>
              <a:rPr lang="zh-CN" altLang="en-US" sz="1800" kern="100" dirty="0">
                <a:effectLst/>
                <a:latin typeface="Times New Roman" panose="02020603050405020304" pitchFamily="18" charset="0"/>
                <a:ea typeface="宋体" panose="02010600030101010101" pitchFamily="2" charset="-122"/>
              </a:rPr>
              <a:t>具有多种生理活性，且</a:t>
            </a:r>
            <a:r>
              <a:rPr lang="zh-CN" altLang="zh-CN" sz="1800" kern="100" dirty="0">
                <a:effectLst/>
                <a:latin typeface="Times New Roman" panose="02020603050405020304" pitchFamily="18" charset="0"/>
                <a:ea typeface="宋体" panose="02010600030101010101" pitchFamily="2" charset="-122"/>
              </a:rPr>
              <a:t>对中枢神经系统功能</a:t>
            </a:r>
            <a:r>
              <a:rPr lang="zh-CN" altLang="en-US" sz="1800" kern="100" dirty="0">
                <a:effectLst/>
                <a:latin typeface="Times New Roman" panose="02020603050405020304" pitchFamily="18" charset="0"/>
                <a:ea typeface="宋体" panose="02010600030101010101" pitchFamily="2" charset="-122"/>
              </a:rPr>
              <a:t>具有显著</a:t>
            </a:r>
            <a:r>
              <a:rPr lang="zh-CN" altLang="zh-CN" sz="1800" kern="100" dirty="0">
                <a:effectLst/>
                <a:latin typeface="Times New Roman" panose="02020603050405020304" pitchFamily="18" charset="0"/>
                <a:ea typeface="宋体" panose="02010600030101010101" pitchFamily="2" charset="-122"/>
              </a:rPr>
              <a:t>的促进作用</a:t>
            </a:r>
            <a:r>
              <a:rPr lang="zh-CN" altLang="en-US" sz="1800" kern="100" dirty="0">
                <a:effectLst/>
                <a:latin typeface="Times New Roman" panose="02020603050405020304" pitchFamily="18" charset="0"/>
                <a:ea typeface="宋体" panose="02010600030101010101" pitchFamily="2" charset="-122"/>
              </a:rPr>
              <a:t>。</a:t>
            </a:r>
            <a:r>
              <a:rPr lang="en-US" altLang="zh-CN" sz="1800" kern="100" dirty="0">
                <a:effectLst/>
                <a:latin typeface="Times New Roman" panose="02020603050405020304" pitchFamily="18" charset="0"/>
                <a:ea typeface="宋体" panose="02010600030101010101" pitchFamily="2" charset="-122"/>
              </a:rPr>
              <a:t>DHA</a:t>
            </a:r>
            <a:r>
              <a:rPr lang="zh-CN" altLang="zh-CN" sz="1800" kern="100" dirty="0">
                <a:effectLst/>
                <a:latin typeface="Times New Roman" panose="02020603050405020304" pitchFamily="18" charset="0"/>
                <a:ea typeface="宋体" panose="02010600030101010101" pitchFamily="2" charset="-122"/>
              </a:rPr>
              <a:t>可以促进</a:t>
            </a:r>
            <a:r>
              <a:rPr lang="zh-CN" altLang="en-US" sz="1800" kern="100" dirty="0">
                <a:effectLst/>
                <a:latin typeface="Times New Roman" panose="02020603050405020304" pitchFamily="18" charset="0"/>
                <a:ea typeface="宋体" panose="02010600030101010101" pitchFamily="2" charset="-122"/>
              </a:rPr>
              <a:t>神经元生长、神经系统发育</a:t>
            </a:r>
            <a:r>
              <a:rPr lang="zh-CN" altLang="zh-CN" sz="1800" kern="100" dirty="0">
                <a:effectLst/>
                <a:latin typeface="Times New Roman" panose="02020603050405020304" pitchFamily="18" charset="0"/>
                <a:ea typeface="宋体" panose="02010600030101010101" pitchFamily="2" charset="-122"/>
              </a:rPr>
              <a:t>和认知功能的</a:t>
            </a:r>
            <a:r>
              <a:rPr lang="zh-CN" altLang="en-US" sz="1800" kern="100" dirty="0">
                <a:effectLst/>
                <a:latin typeface="Times New Roman" panose="02020603050405020304" pitchFamily="18" charset="0"/>
                <a:ea typeface="宋体" panose="02010600030101010101" pitchFamily="2" charset="-122"/>
              </a:rPr>
              <a:t>增强，且</a:t>
            </a:r>
            <a:r>
              <a:rPr lang="zh-CN" altLang="zh-CN" sz="1800" kern="100" dirty="0">
                <a:effectLst/>
                <a:latin typeface="Times New Roman" panose="02020603050405020304" pitchFamily="18" charset="0"/>
                <a:ea typeface="宋体" panose="02010600030101010101" pitchFamily="2" charset="-122"/>
              </a:rPr>
              <a:t>已被证明对</a:t>
            </a:r>
            <a:r>
              <a:rPr lang="zh-CN" altLang="en-US" sz="1800" kern="100" dirty="0">
                <a:effectLst/>
                <a:latin typeface="Times New Roman" panose="02020603050405020304" pitchFamily="18" charset="0"/>
                <a:ea typeface="宋体" panose="02010600030101010101" pitchFamily="2" charset="-122"/>
              </a:rPr>
              <a:t>神经退行性疾病和精神类疾病</a:t>
            </a:r>
            <a:r>
              <a:rPr lang="zh-CN" altLang="zh-CN" sz="1800" kern="100" dirty="0">
                <a:effectLst/>
                <a:latin typeface="Times New Roman" panose="02020603050405020304" pitchFamily="18" charset="0"/>
                <a:ea typeface="宋体" panose="02010600030101010101" pitchFamily="2" charset="-122"/>
              </a:rPr>
              <a:t>等多种神经系统疾病有保护作用，然而，</a:t>
            </a:r>
            <a:r>
              <a:rPr lang="en-US" altLang="zh-CN" sz="1800" kern="100" dirty="0">
                <a:effectLst/>
                <a:latin typeface="Times New Roman" panose="02020603050405020304" pitchFamily="18" charset="0"/>
                <a:ea typeface="宋体" panose="02010600030101010101" pitchFamily="2" charset="-122"/>
              </a:rPr>
              <a:t>DHA</a:t>
            </a:r>
            <a:r>
              <a:rPr lang="zh-CN" altLang="zh-CN" sz="1800" kern="100" dirty="0">
                <a:effectLst/>
                <a:latin typeface="Times New Roman" panose="02020603050405020304" pitchFamily="18" charset="0"/>
                <a:ea typeface="宋体" panose="02010600030101010101" pitchFamily="2" charset="-122"/>
              </a:rPr>
              <a:t>与谵妄之间是否存在关联目前仍没有相关研究。</a:t>
            </a:r>
          </a:p>
        </p:txBody>
      </p:sp>
      <p:sp>
        <p:nvSpPr>
          <p:cNvPr id="4" name="灯片编号占位符 3"/>
          <p:cNvSpPr>
            <a:spLocks noGrp="1"/>
          </p:cNvSpPr>
          <p:nvPr>
            <p:ph type="sldNum" sz="quarter" idx="5"/>
          </p:nvPr>
        </p:nvSpPr>
        <p:spPr/>
        <p:txBody>
          <a:bodyPr/>
          <a:lstStyle/>
          <a:p>
            <a:fld id="{C2C8DEEC-5D81-46A3-9935-FF96FF36E350}" type="slidenum">
              <a:rPr lang="zh-CN" altLang="en-US" smtClean="0"/>
              <a:t>9</a:t>
            </a:fld>
            <a:endParaRPr lang="zh-CN" altLang="en-US"/>
          </a:p>
        </p:txBody>
      </p:sp>
    </p:spTree>
    <p:extLst>
      <p:ext uri="{BB962C8B-B14F-4D97-AF65-F5344CB8AC3E}">
        <p14:creationId xmlns:p14="http://schemas.microsoft.com/office/powerpoint/2010/main" val="2669011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rPr>
              <a:t>我们课题组</a:t>
            </a:r>
            <a:r>
              <a:rPr lang="zh-CN" altLang="en-US" sz="1800" kern="100" dirty="0">
                <a:effectLst/>
                <a:latin typeface="Times New Roman" panose="02020603050405020304" pitchFamily="18" charset="0"/>
                <a:ea typeface="宋体" panose="02010600030101010101" pitchFamily="2" charset="-122"/>
              </a:rPr>
              <a:t>前期依托华西医院老年医学中心建立了老年内科谵妄队列，收集临床血浆样品建立老年内科谵妄血浆样品库。</a:t>
            </a:r>
            <a:r>
              <a:rPr lang="zh-CN" altLang="zh-CN" sz="1800" kern="100" dirty="0">
                <a:effectLst/>
                <a:latin typeface="Times New Roman" panose="02020603050405020304" pitchFamily="18" charset="0"/>
                <a:ea typeface="宋体" panose="02010600030101010101" pitchFamily="2" charset="-122"/>
              </a:rPr>
              <a:t>对谵妄患者血浆的代谢组学分析表明，血浆</a:t>
            </a:r>
            <a:r>
              <a:rPr lang="en-US" altLang="zh-CN" sz="1800" kern="100" dirty="0">
                <a:effectLst/>
                <a:latin typeface="Times New Roman" panose="02020603050405020304" pitchFamily="18" charset="0"/>
                <a:ea typeface="宋体" panose="02010600030101010101" pitchFamily="2" charset="-122"/>
              </a:rPr>
              <a:t>DHA</a:t>
            </a:r>
            <a:r>
              <a:rPr lang="zh-CN" altLang="zh-CN" sz="1800" kern="100" dirty="0">
                <a:effectLst/>
                <a:latin typeface="Times New Roman" panose="02020603050405020304" pitchFamily="18" charset="0"/>
                <a:ea typeface="宋体" panose="02010600030101010101" pitchFamily="2" charset="-122"/>
              </a:rPr>
              <a:t>的含量随谵妄评分的升高而显著降低，提示</a:t>
            </a:r>
            <a:r>
              <a:rPr lang="en-US" altLang="zh-CN" sz="1800" kern="100" dirty="0">
                <a:effectLst/>
                <a:latin typeface="Times New Roman" panose="02020603050405020304" pitchFamily="18" charset="0"/>
                <a:ea typeface="宋体" panose="02010600030101010101" pitchFamily="2" charset="-122"/>
              </a:rPr>
              <a:t>DHA</a:t>
            </a:r>
            <a:r>
              <a:rPr lang="zh-CN" altLang="zh-CN" sz="1800" kern="100" dirty="0">
                <a:effectLst/>
                <a:latin typeface="Times New Roman" panose="02020603050405020304" pitchFamily="18" charset="0"/>
                <a:ea typeface="宋体" panose="02010600030101010101" pitchFamily="2" charset="-122"/>
              </a:rPr>
              <a:t>可能对谵妄的发生存在某种预防和保护作用</a:t>
            </a:r>
            <a:r>
              <a:rPr lang="zh-CN" altLang="en-US" sz="1800" kern="100" dirty="0">
                <a:effectLst/>
                <a:latin typeface="Times New Roman" panose="02020603050405020304" pitchFamily="18" charset="0"/>
                <a:ea typeface="宋体" panose="02010600030101010101" pitchFamily="2" charset="-122"/>
              </a:rPr>
              <a:t>。</a:t>
            </a:r>
            <a:endParaRPr lang="en-US" altLang="zh-CN" sz="1800" kern="100" dirty="0">
              <a:effectLst/>
              <a:latin typeface="Times New Roman" panose="02020603050405020304" pitchFamily="18" charset="0"/>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10</a:t>
            </a:fld>
            <a:endParaRPr lang="zh-CN" altLang="en-US"/>
          </a:p>
        </p:txBody>
      </p:sp>
    </p:spTree>
    <p:extLst>
      <p:ext uri="{BB962C8B-B14F-4D97-AF65-F5344CB8AC3E}">
        <p14:creationId xmlns:p14="http://schemas.microsoft.com/office/powerpoint/2010/main" val="33803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00" dirty="0">
                <a:effectLst/>
                <a:latin typeface="Times New Roman" panose="02020603050405020304" pitchFamily="18" charset="0"/>
                <a:ea typeface="宋体" panose="02010600030101010101" pitchFamily="2" charset="-122"/>
              </a:rPr>
              <a:t>据此我提出假说：</a:t>
            </a:r>
            <a:r>
              <a:rPr lang="zh-CN" altLang="zh-CN" sz="1200" kern="100" dirty="0">
                <a:effectLst/>
                <a:latin typeface="Times New Roman" panose="02020603050405020304" pitchFamily="18" charset="0"/>
                <a:ea typeface="宋体" panose="02010600030101010101" pitchFamily="2" charset="-122"/>
              </a:rPr>
              <a:t>补充</a:t>
            </a:r>
            <a:r>
              <a:rPr lang="en-US" altLang="zh-CN" sz="1200" kern="100" dirty="0">
                <a:effectLst/>
                <a:latin typeface="Times New Roman" panose="02020603050405020304" pitchFamily="18" charset="0"/>
                <a:ea typeface="宋体" panose="02010600030101010101" pitchFamily="2" charset="-122"/>
              </a:rPr>
              <a:t>DHA</a:t>
            </a:r>
            <a:r>
              <a:rPr lang="zh-CN" altLang="zh-CN" sz="1200" kern="100" dirty="0">
                <a:effectLst/>
                <a:latin typeface="Times New Roman" panose="02020603050405020304" pitchFamily="18" charset="0"/>
                <a:ea typeface="宋体" panose="02010600030101010101" pitchFamily="2" charset="-122"/>
              </a:rPr>
              <a:t>可以降低谵妄的发生风险或发作的严重程度。</a:t>
            </a:r>
            <a:r>
              <a:rPr lang="zh-CN" altLang="en-US" sz="1200" kern="100" dirty="0">
                <a:effectLst/>
                <a:latin typeface="Times New Roman" panose="02020603050405020304" pitchFamily="18" charset="0"/>
                <a:ea typeface="宋体" panose="02010600030101010101" pitchFamily="2" charset="-122"/>
              </a:rPr>
              <a:t>并据此设计实验</a:t>
            </a:r>
            <a:r>
              <a:rPr lang="en-US" altLang="zh-CN" sz="1200" kern="100" dirty="0">
                <a:effectLst/>
                <a:latin typeface="Times New Roman" panose="02020603050405020304" pitchFamily="18" charset="0"/>
                <a:ea typeface="宋体" panose="02010600030101010101" pitchFamily="2" charset="-122"/>
              </a:rPr>
              <a:t>….</a:t>
            </a:r>
            <a:endParaRPr lang="zh-CN" altLang="zh-CN" sz="1200" kern="100" dirty="0">
              <a:effectLst/>
              <a:latin typeface="Times New Roman" panose="02020603050405020304" pitchFamily="18" charset="0"/>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11</a:t>
            </a:fld>
            <a:endParaRPr lang="zh-CN" altLang="en-US"/>
          </a:p>
        </p:txBody>
      </p:sp>
    </p:spTree>
    <p:extLst>
      <p:ext uri="{BB962C8B-B14F-4D97-AF65-F5344CB8AC3E}">
        <p14:creationId xmlns:p14="http://schemas.microsoft.com/office/powerpoint/2010/main" val="1769607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宋体" panose="02010600030101010101" pitchFamily="2" charset="-122"/>
              </a:rPr>
              <a:t>接下来从</a:t>
            </a:r>
            <a:r>
              <a:rPr lang="en-US" altLang="zh-CN" sz="1800" kern="100" dirty="0">
                <a:effectLst/>
                <a:latin typeface="Times New Roman" panose="02020603050405020304" pitchFamily="18" charset="0"/>
                <a:ea typeface="宋体" panose="02010600030101010101" pitchFamily="2" charset="-122"/>
              </a:rPr>
              <a:t>3</a:t>
            </a:r>
            <a:r>
              <a:rPr lang="zh-CN" altLang="en-US" sz="1800" kern="100" dirty="0">
                <a:effectLst/>
                <a:latin typeface="Times New Roman" panose="02020603050405020304" pitchFamily="18" charset="0"/>
                <a:ea typeface="宋体" panose="02010600030101010101" pitchFamily="2" charset="-122"/>
              </a:rPr>
              <a:t>方面汇报一下我已有的实验结果。首先是前期的代谢组学数据，表明</a:t>
            </a:r>
            <a:r>
              <a:rPr lang="zh-CN" altLang="en-US" sz="4400" dirty="0">
                <a:cs typeface="Arial" pitchFamily="34" charset="0"/>
              </a:rPr>
              <a:t>血浆</a:t>
            </a:r>
            <a:r>
              <a:rPr lang="en-US" altLang="zh-CN" sz="4400" dirty="0">
                <a:cs typeface="Arial" pitchFamily="34" charset="0"/>
              </a:rPr>
              <a:t>DHA</a:t>
            </a:r>
            <a:r>
              <a:rPr lang="zh-CN" altLang="en-US" sz="4400" dirty="0">
                <a:cs typeface="Arial" pitchFamily="34" charset="0"/>
              </a:rPr>
              <a:t>的含量随谵妄评分的升高而显著降低</a:t>
            </a:r>
            <a:r>
              <a:rPr lang="zh-CN" altLang="zh-CN" sz="1800" kern="100" dirty="0">
                <a:effectLst/>
                <a:latin typeface="Times New Roman" panose="02020603050405020304" pitchFamily="18" charset="0"/>
                <a:ea typeface="宋体" panose="02010600030101010101" pitchFamily="2" charset="-122"/>
              </a:rPr>
              <a:t>，</a:t>
            </a:r>
            <a:r>
              <a:rPr lang="zh-CN" altLang="en-US" sz="1800" kern="100" dirty="0">
                <a:effectLst/>
                <a:latin typeface="Times New Roman" panose="02020603050405020304" pitchFamily="18" charset="0"/>
                <a:ea typeface="宋体" panose="02010600030101010101" pitchFamily="2" charset="-122"/>
              </a:rPr>
              <a:t>这里就不再赘述了。</a:t>
            </a:r>
            <a:endParaRPr lang="en-US" altLang="zh-CN" sz="1800" kern="100" dirty="0">
              <a:effectLst/>
              <a:latin typeface="Times New Roman" panose="02020603050405020304" pitchFamily="18" charset="0"/>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C2C8DEEC-5D81-46A3-9935-FF96FF36E350}" type="slidenum">
              <a:rPr lang="zh-CN" altLang="en-US" smtClean="0"/>
              <a:t>12</a:t>
            </a:fld>
            <a:endParaRPr lang="zh-CN" altLang="en-US"/>
          </a:p>
        </p:txBody>
      </p:sp>
    </p:spTree>
    <p:extLst>
      <p:ext uri="{BB962C8B-B14F-4D97-AF65-F5344CB8AC3E}">
        <p14:creationId xmlns:p14="http://schemas.microsoft.com/office/powerpoint/2010/main" val="1843587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为了在动物水平验证</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DHA</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对谵妄的作用</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我们采用</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腹腔注射东莨菪碱的方式建立谵妄小鼠模型，</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这也是临床最常用的谵妄动物模型之一。我们先行对该模型的合理性与有效性进行研究，</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进而</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再</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探究</a:t>
            </a:r>
            <a:r>
              <a:rPr lang="en-US" altLang="zh-CN" sz="1800" kern="100" dirty="0">
                <a:effectLst/>
                <a:latin typeface="Times New Roman" panose="02020603050405020304" pitchFamily="18" charset="0"/>
                <a:ea typeface="宋体" panose="02010600030101010101" pitchFamily="2" charset="-122"/>
              </a:rPr>
              <a:t>DHA</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对谵妄小鼠是否存在保护作用及背后可能的机制</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1800" dirty="0"/>
          </a:p>
          <a:p>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我们首先评估模型小鼠的认知功能。在给药后</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0.5h</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，我们通过</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Y</a:t>
            </a:r>
            <a:r>
              <a:rPr lang="zh-CN" altLang="en-US" sz="1800" kern="100" dirty="0">
                <a:effectLst/>
                <a:latin typeface="Times New Roman" panose="02020603050405020304" pitchFamily="18" charset="0"/>
                <a:ea typeface="宋体" panose="02010600030101010101" pitchFamily="2" charset="-122"/>
                <a:cs typeface="Times New Roman" panose="02020603050405020304" pitchFamily="18" charset="0"/>
              </a:rPr>
              <a:t>迷宫新异臂识别实验评估小鼠的认知与空间感知能力，二者都是谵妄的核心表型。结果显示，东莨菪碱会导致小鼠对新异臂的偏好显著下降，表明东莨菪碱会诱导小鼠认知与空间感知能力的严重受损。</a:t>
            </a:r>
            <a:endPar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C2C8DEEC-5D81-46A3-9935-FF96FF36E350}" type="slidenum">
              <a:rPr lang="zh-CN" altLang="en-US" smtClean="0"/>
              <a:t>13</a:t>
            </a:fld>
            <a:endParaRPr lang="zh-CN" altLang="en-US"/>
          </a:p>
        </p:txBody>
      </p:sp>
    </p:spTree>
    <p:extLst>
      <p:ext uri="{BB962C8B-B14F-4D97-AF65-F5344CB8AC3E}">
        <p14:creationId xmlns:p14="http://schemas.microsoft.com/office/powerpoint/2010/main" val="4171124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过渡页">
    <p:bg>
      <p:bgPr>
        <a:solidFill>
          <a:schemeClr val="accent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2544006"/>
            <a:ext cx="9144000" cy="813556"/>
          </a:xfrm>
        </p:spPr>
        <p:txBody>
          <a:bodyPr anchor="b">
            <a:normAutofit/>
          </a:bodyPr>
          <a:lstStyle>
            <a:lvl1pPr algn="ctr">
              <a:defRPr sz="4000" b="1">
                <a:solidFill>
                  <a:schemeClr val="bg1"/>
                </a:solidFill>
                <a:latin typeface="微软雅黑" pitchFamily="34" charset="-122"/>
                <a:ea typeface="微软雅黑" pitchFamily="34" charset="-122"/>
              </a:defRPr>
            </a:lvl1pPr>
          </a:lstStyle>
          <a:p>
            <a:r>
              <a:rPr lang="zh-CN" altLang="en-US" dirty="0"/>
              <a:t>单击此处编辑母版标题样式</a:t>
            </a:r>
          </a:p>
        </p:txBody>
      </p:sp>
      <p:sp>
        <p:nvSpPr>
          <p:cNvPr id="4" name="日期占位符 3"/>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893EA9-123D-489F-8313-43A8A4AC4565}" type="slidenum">
              <a:rPr lang="zh-CN" altLang="en-US" smtClean="0"/>
              <a:t>‹#›</a:t>
            </a:fld>
            <a:endParaRPr lang="zh-CN" altLang="en-US"/>
          </a:p>
        </p:txBody>
      </p:sp>
      <p:sp>
        <p:nvSpPr>
          <p:cNvPr id="7" name="Freeform 5"/>
          <p:cNvSpPr>
            <a:spLocks noEditPoints="1"/>
          </p:cNvSpPr>
          <p:nvPr userDrawn="1"/>
        </p:nvSpPr>
        <p:spPr bwMode="auto">
          <a:xfrm>
            <a:off x="5251126" y="1034822"/>
            <a:ext cx="1689749" cy="1509184"/>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8893EA9-123D-489F-8313-43A8A4AC4565}"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使用说明">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7" name="文本框 6"/>
          <p:cNvSpPr txBox="1"/>
          <p:nvPr userDrawn="1"/>
        </p:nvSpPr>
        <p:spPr>
          <a:xfrm>
            <a:off x="1302657" y="859160"/>
            <a:ext cx="2373993" cy="307777"/>
          </a:xfrm>
          <a:prstGeom prst="rect">
            <a:avLst/>
          </a:prstGeom>
          <a:noFill/>
        </p:spPr>
        <p:txBody>
          <a:bodyPr wrap="square" rtlCol="0">
            <a:spAutoFit/>
          </a:bodyPr>
          <a:lstStyle/>
          <a:p>
            <a:r>
              <a:rPr lang="en-US" altLang="zh-CN"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rPr>
              <a:t>MORESHI POWERPOINT</a:t>
            </a:r>
            <a:endParaRPr lang="zh-CN" altLang="en-US"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741C5-8F5C-4213-BB69-8C2D02590C1C}" type="datetimeFigureOut">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2023/6/25</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33333">
                    <a:lumMod val="60000"/>
                    <a:lumOff val="40000"/>
                  </a:srgbClr>
                </a:solidFill>
                <a:effectLst/>
                <a:uLnTx/>
                <a:uFillTx/>
                <a:latin typeface="Calibri"/>
                <a:ea typeface="宋体" panose="02010600030101010101" pitchFamily="2" charset="-122"/>
                <a:cs typeface="+mn-cs"/>
              </a:rPr>
              <a:t>P</a:t>
            </a:r>
            <a:fld id="{38893EA9-123D-489F-8313-43A8A4AC4565}" type="slidenum">
              <a:rPr kumimoji="0" lang="zh-CN" altLang="en-US" sz="1200" b="0" i="0" u="none" strike="noStrike" kern="1200" cap="none" spc="0" normalizeH="0" baseline="0" noProof="0" dirty="0" smtClean="0">
                <a:ln>
                  <a:noFill/>
                </a:ln>
                <a:solidFill>
                  <a:srgbClr val="333333">
                    <a:lumMod val="60000"/>
                    <a:lumOff val="40000"/>
                  </a:srgb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srgbClr val="333333">
                  <a:lumMod val="60000"/>
                  <a:lumOff val="40000"/>
                </a:srgbClr>
              </a:solidFill>
              <a:effectLst/>
              <a:uLnTx/>
              <a:uFillTx/>
              <a:latin typeface="Calibri"/>
              <a:ea typeface="宋体" panose="02010600030101010101" pitchFamily="2" charset="-122"/>
              <a:cs typeface="+mn-cs"/>
            </a:endParaRPr>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33333"/>
              </a:solidFill>
              <a:effectLst/>
              <a:uLnTx/>
              <a:uFillTx/>
              <a:latin typeface="Calibri"/>
              <a:ea typeface="宋体" panose="02010600030101010101" pitchFamily="2" charset="-122"/>
              <a:cs typeface="+mn-cs"/>
            </a:endParaRPr>
          </a:p>
        </p:txBody>
      </p:sp>
      <p:sp>
        <p:nvSpPr>
          <p:cNvPr id="7" name="文本框 6"/>
          <p:cNvSpPr txBox="1"/>
          <p:nvPr userDrawn="1"/>
        </p:nvSpPr>
        <p:spPr>
          <a:xfrm>
            <a:off x="1302657" y="859160"/>
            <a:ext cx="23739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333333">
                    <a:lumMod val="40000"/>
                    <a:lumOff val="60000"/>
                  </a:srgbClr>
                </a:solidFill>
                <a:effectLst/>
                <a:uLnTx/>
                <a:uFillTx/>
                <a:latin typeface="华文细黑" panose="02010600040101010101" pitchFamily="2" charset="-122"/>
                <a:ea typeface="华文细黑" panose="02010600040101010101" pitchFamily="2" charset="-122"/>
                <a:cs typeface="Arial" pitchFamily="34" charset="0"/>
              </a:rPr>
              <a:t>MORESHI POWERPOINT</a:t>
            </a:r>
            <a:endParaRPr kumimoji="0" lang="zh-CN" altLang="en-US" sz="1400" b="0" i="0" u="none" strike="noStrike" kern="1200" cap="none" spc="0" normalizeH="0" baseline="0" noProof="0" dirty="0">
              <a:ln>
                <a:noFill/>
              </a:ln>
              <a:solidFill>
                <a:srgbClr val="333333">
                  <a:lumMod val="40000"/>
                  <a:lumOff val="60000"/>
                </a:srgbClr>
              </a:solidFill>
              <a:effectLst/>
              <a:uLnTx/>
              <a:uFillTx/>
              <a:latin typeface="华文细黑" panose="02010600040101010101" pitchFamily="2" charset="-122"/>
              <a:ea typeface="华文细黑" panose="02010600040101010101" pitchFamily="2" charset="-122"/>
              <a:cs typeface="Arial" pitchFamily="34" charset="0"/>
            </a:endParaRPr>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sp>
        <p:nvSpPr>
          <p:cNvPr id="10" name="等腰三角形 9"/>
          <p:cNvSpPr/>
          <p:nvPr userDrawn="1"/>
        </p:nvSpPr>
        <p:spPr>
          <a:xfrm rot="16200000">
            <a:off x="10400555" y="237094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科研经历</a:t>
            </a:r>
          </a:p>
        </p:txBody>
      </p:sp>
      <p:sp>
        <p:nvSpPr>
          <p:cNvPr id="13" name="文本框 12"/>
          <p:cNvSpPr txBox="1"/>
          <p:nvPr userDrawn="1"/>
        </p:nvSpPr>
        <p:spPr>
          <a:xfrm>
            <a:off x="10711051" y="3338855"/>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未来规划</a:t>
            </a:r>
          </a:p>
        </p:txBody>
      </p:sp>
      <p:pic>
        <p:nvPicPr>
          <p:cNvPr id="15" name="Picture 11">
            <a:extLst>
              <a:ext uri="{FF2B5EF4-FFF2-40B4-BE49-F238E27FC236}">
                <a16:creationId xmlns:a16="http://schemas.microsoft.com/office/drawing/2014/main" id="{105C1832-0873-02EC-A5A8-9CFD68E5D37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020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par>
                                <p:cTn id="36" presetID="22" presetClass="entr" presetSubtype="8" fill="hold" grpId="0" nodeType="withEffect">
                                  <p:stCondLst>
                                    <p:cond delay="150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p:bldP spid="8" grpId="0" animBg="1"/>
      <p:bldP spid="10" grpId="0" animBg="1"/>
      <p:bldP spid="11" grpId="0"/>
      <p:bldP spid="12" grpId="0"/>
      <p:bldP spid="13" grpId="0"/>
      <p:bldP spid="14"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2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741C5-8F5C-4213-BB69-8C2D02590C1C}" type="datetimeFigureOut">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2023/6/25</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33333">
                    <a:lumMod val="60000"/>
                    <a:lumOff val="40000"/>
                  </a:srgbClr>
                </a:solidFill>
                <a:effectLst/>
                <a:uLnTx/>
                <a:uFillTx/>
                <a:latin typeface="Calibri"/>
                <a:ea typeface="宋体" panose="02010600030101010101" pitchFamily="2" charset="-122"/>
                <a:cs typeface="+mn-cs"/>
              </a:rPr>
              <a:t>P</a:t>
            </a:r>
            <a:fld id="{38893EA9-123D-489F-8313-43A8A4AC4565}" type="slidenum">
              <a:rPr kumimoji="0" lang="zh-CN" altLang="en-US" sz="1200" b="0" i="0" u="none" strike="noStrike" kern="1200" cap="none" spc="0" normalizeH="0" baseline="0" noProof="0" dirty="0" smtClean="0">
                <a:ln>
                  <a:noFill/>
                </a:ln>
                <a:solidFill>
                  <a:srgbClr val="333333">
                    <a:lumMod val="60000"/>
                    <a:lumOff val="40000"/>
                  </a:srgb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srgbClr val="333333">
                  <a:lumMod val="60000"/>
                  <a:lumOff val="40000"/>
                </a:srgbClr>
              </a:solidFill>
              <a:effectLst/>
              <a:uLnTx/>
              <a:uFillTx/>
              <a:latin typeface="Calibri"/>
              <a:ea typeface="宋体" panose="02010600030101010101" pitchFamily="2" charset="-122"/>
              <a:cs typeface="+mn-cs"/>
            </a:endParaRPr>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33333"/>
              </a:solidFill>
              <a:effectLst/>
              <a:uLnTx/>
              <a:uFillTx/>
              <a:latin typeface="Calibri"/>
              <a:ea typeface="宋体" panose="02010600030101010101" pitchFamily="2" charset="-122"/>
              <a:cs typeface="+mn-cs"/>
            </a:endParaRPr>
          </a:p>
        </p:txBody>
      </p:sp>
      <p:sp>
        <p:nvSpPr>
          <p:cNvPr id="7" name="文本框 6"/>
          <p:cNvSpPr txBox="1"/>
          <p:nvPr userDrawn="1"/>
        </p:nvSpPr>
        <p:spPr>
          <a:xfrm>
            <a:off x="1302657" y="859160"/>
            <a:ext cx="23739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333333">
                    <a:lumMod val="40000"/>
                    <a:lumOff val="60000"/>
                  </a:srgbClr>
                </a:solidFill>
                <a:effectLst/>
                <a:uLnTx/>
                <a:uFillTx/>
                <a:latin typeface="华文细黑" panose="02010600040101010101" pitchFamily="2" charset="-122"/>
                <a:ea typeface="华文细黑" panose="02010600040101010101" pitchFamily="2" charset="-122"/>
                <a:cs typeface="Arial" pitchFamily="34" charset="0"/>
              </a:rPr>
              <a:t>MORESHI POWERPOINT</a:t>
            </a:r>
            <a:endParaRPr kumimoji="0" lang="zh-CN" altLang="en-US" sz="1400" b="0" i="0" u="none" strike="noStrike" kern="1200" cap="none" spc="0" normalizeH="0" baseline="0" noProof="0" dirty="0">
              <a:ln>
                <a:noFill/>
              </a:ln>
              <a:solidFill>
                <a:srgbClr val="333333">
                  <a:lumMod val="40000"/>
                  <a:lumOff val="60000"/>
                </a:srgbClr>
              </a:solidFill>
              <a:effectLst/>
              <a:uLnTx/>
              <a:uFillTx/>
              <a:latin typeface="华文细黑" panose="02010600040101010101" pitchFamily="2" charset="-122"/>
              <a:ea typeface="华文细黑" panose="02010600040101010101" pitchFamily="2" charset="-122"/>
              <a:cs typeface="Arial" pitchFamily="34" charset="0"/>
            </a:endParaRPr>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a:ea typeface="宋体" panose="02010600030101010101" pitchFamily="2" charset="-122"/>
              <a:cs typeface="+mn-cs"/>
            </a:endParaRPr>
          </a:p>
        </p:txBody>
      </p:sp>
      <p:sp>
        <p:nvSpPr>
          <p:cNvPr id="10" name="等腰三角形 9"/>
          <p:cNvSpPr/>
          <p:nvPr userDrawn="1"/>
        </p:nvSpPr>
        <p:spPr>
          <a:xfrm rot="16200000">
            <a:off x="10400555" y="349709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700005">
                    <a:lumMod val="75000"/>
                  </a:srgbClr>
                </a:solidFill>
                <a:effectLst/>
                <a:uLnTx/>
                <a:uFillTx/>
                <a:latin typeface="微软雅黑" pitchFamily="34" charset="-122"/>
                <a:ea typeface="微软雅黑" pitchFamily="34" charset="-122"/>
                <a:cs typeface="+mn-cs"/>
              </a:rPr>
              <a:t>未来规划</a:t>
            </a:r>
          </a:p>
        </p:txBody>
      </p:sp>
      <p:pic>
        <p:nvPicPr>
          <p:cNvPr id="15" name="Picture 11">
            <a:extLst>
              <a:ext uri="{FF2B5EF4-FFF2-40B4-BE49-F238E27FC236}">
                <a16:creationId xmlns:a16="http://schemas.microsoft.com/office/drawing/2014/main" id="{C33285E9-9AD8-A136-FF00-4CC0F91CAF6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19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par>
                                <p:cTn id="36" presetID="22" presetClass="entr" presetSubtype="8" fill="hold" grpId="0" nodeType="withEffect">
                                  <p:stCondLst>
                                    <p:cond delay="150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p:bldP spid="8" grpId="0" animBg="1"/>
      <p:bldP spid="10" grpId="0" animBg="1"/>
      <p:bldP spid="11" grpId="0"/>
      <p:bldP spid="12" grpId="0"/>
      <p:bldP spid="13" grpId="0"/>
      <p:bldP spid="1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页">
    <p:bg>
      <p:bgPr>
        <a:solidFill>
          <a:schemeClr val="accent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2544006"/>
            <a:ext cx="9144000" cy="813556"/>
          </a:xfrm>
        </p:spPr>
        <p:txBody>
          <a:bodyPr anchor="b">
            <a:normAutofit/>
          </a:bodyPr>
          <a:lstStyle>
            <a:lvl1pPr algn="ctr">
              <a:defRPr sz="4000" b="1">
                <a:solidFill>
                  <a:schemeClr val="bg1"/>
                </a:solidFill>
                <a:latin typeface="微软雅黑" pitchFamily="34" charset="-122"/>
                <a:ea typeface="微软雅黑" pitchFamily="34" charset="-122"/>
              </a:defRPr>
            </a:lvl1pPr>
          </a:lstStyle>
          <a:p>
            <a:r>
              <a:rPr lang="zh-CN" altLang="en-US" dirty="0"/>
              <a:t>单击此处编辑母版标题样式</a:t>
            </a:r>
          </a:p>
        </p:txBody>
      </p:sp>
      <p:sp>
        <p:nvSpPr>
          <p:cNvPr id="4" name="日期占位符 3"/>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893EA9-123D-489F-8313-43A8A4AC4565}" type="slidenum">
              <a:rPr lang="zh-CN" altLang="en-US" smtClean="0"/>
              <a:t>‹#›</a:t>
            </a:fld>
            <a:endParaRPr lang="zh-CN" altLang="en-US"/>
          </a:p>
        </p:txBody>
      </p:sp>
      <p:sp>
        <p:nvSpPr>
          <p:cNvPr id="7" name="Freeform 5"/>
          <p:cNvSpPr>
            <a:spLocks noEditPoints="1"/>
          </p:cNvSpPr>
          <p:nvPr userDrawn="1"/>
        </p:nvSpPr>
        <p:spPr bwMode="auto">
          <a:xfrm>
            <a:off x="5251126" y="1034822"/>
            <a:ext cx="1689749" cy="1509184"/>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Tree>
    <p:extLst>
      <p:ext uri="{BB962C8B-B14F-4D97-AF65-F5344CB8AC3E}">
        <p14:creationId xmlns:p14="http://schemas.microsoft.com/office/powerpoint/2010/main" val="238888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22" presetClass="entr" presetSubtype="8" fill="hold" grpId="0" nodeType="withEffect">
                                  <p:stCondLst>
                                    <p:cond delay="500"/>
                                  </p:stCondLst>
                                  <p:iterate type="lt">
                                    <p:tmPct val="10000"/>
                                  </p:iterate>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4" y="119666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6" name="Picture 11">
            <a:extLst>
              <a:ext uri="{FF2B5EF4-FFF2-40B4-BE49-F238E27FC236}">
                <a16:creationId xmlns:a16="http://schemas.microsoft.com/office/drawing/2014/main" id="{80251906-299D-AA20-3F4D-A48173C561A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119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p:bldP spid="12" grpId="0"/>
      <p:bldP spid="13" grpId="0"/>
      <p:bldP spid="1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237094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科研经历</a:t>
            </a:r>
          </a:p>
        </p:txBody>
      </p:sp>
      <p:sp>
        <p:nvSpPr>
          <p:cNvPr id="13" name="文本框 12"/>
          <p:cNvSpPr txBox="1"/>
          <p:nvPr userDrawn="1"/>
        </p:nvSpPr>
        <p:spPr>
          <a:xfrm>
            <a:off x="10711051" y="333885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105C1832-0873-02EC-A5A8-9CFD68E5D37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786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p:bldP spid="12" grpId="0"/>
      <p:bldP spid="13" grpId="0"/>
      <p:bldP spid="14"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2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349709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marL="0" algn="ctr" defTabSz="914400" rtl="0" eaLnBrk="1" latinLnBrk="0" hangingPunct="1"/>
            <a:r>
              <a:rPr lang="zh-CN" altLang="en-US" sz="2000" kern="1200" dirty="0">
                <a:solidFill>
                  <a:schemeClr val="bg1"/>
                </a:solidFill>
                <a:latin typeface="微软雅黑" pitchFamily="34" charset="-122"/>
                <a:ea typeface="微软雅黑" pitchFamily="34" charset="-122"/>
                <a:cs typeface="+mn-cs"/>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C33285E9-9AD8-A136-FF00-4CC0F91CAF6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46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p:bldP spid="12" grpId="0"/>
      <p:bldP spid="13" grpId="0"/>
      <p:bldP spid="14"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3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4613630"/>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9889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未来规划</a:t>
            </a:r>
          </a:p>
        </p:txBody>
      </p:sp>
      <p:pic>
        <p:nvPicPr>
          <p:cNvPr id="15" name="Picture 11">
            <a:extLst>
              <a:ext uri="{FF2B5EF4-FFF2-40B4-BE49-F238E27FC236}">
                <a16:creationId xmlns:a16="http://schemas.microsoft.com/office/drawing/2014/main" id="{0713AC62-5103-3B80-1E62-778D65DECF9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296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50" fill="hold"/>
                                        <p:tgtEl>
                                          <p:spTgt spid="12"/>
                                        </p:tgtEl>
                                        <p:attrNameLst>
                                          <p:attrName>ppt_x</p:attrName>
                                        </p:attrNameLst>
                                      </p:cBhvr>
                                      <p:tavLst>
                                        <p:tav tm="0">
                                          <p:val>
                                            <p:strVal val="1+#ppt_w/2"/>
                                          </p:val>
                                        </p:tav>
                                        <p:tav tm="100000">
                                          <p:val>
                                            <p:strVal val="#ppt_x"/>
                                          </p:val>
                                        </p:tav>
                                      </p:tavLst>
                                    </p:anim>
                                    <p:anim calcmode="lin" valueType="num">
                                      <p:cBhvr additive="base">
                                        <p:cTn id="16" dur="25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1+#ppt_w/2"/>
                                          </p:val>
                                        </p:tav>
                                        <p:tav tm="100000">
                                          <p:val>
                                            <p:strVal val="#ppt_x"/>
                                          </p:val>
                                        </p:tav>
                                      </p:tavLst>
                                    </p:anim>
                                    <p:anim calcmode="lin" valueType="num">
                                      <p:cBhvr additive="base">
                                        <p:cTn id="20" dur="25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50" fill="hold"/>
                                        <p:tgtEl>
                                          <p:spTgt spid="14"/>
                                        </p:tgtEl>
                                        <p:attrNameLst>
                                          <p:attrName>ppt_x</p:attrName>
                                        </p:attrNameLst>
                                      </p:cBhvr>
                                      <p:tavLst>
                                        <p:tav tm="0">
                                          <p:val>
                                            <p:strVal val="1+#ppt_w/2"/>
                                          </p:val>
                                        </p:tav>
                                        <p:tav tm="100000">
                                          <p:val>
                                            <p:strVal val="#ppt_x"/>
                                          </p:val>
                                        </p:tav>
                                      </p:tavLst>
                                    </p:anim>
                                    <p:anim calcmode="lin" valueType="num">
                                      <p:cBhvr additive="base">
                                        <p:cTn id="24" dur="250" fill="hold"/>
                                        <p:tgtEl>
                                          <p:spTgt spid="14"/>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75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250"/>
                                        <p:tgtEl>
                                          <p:spTgt spid="1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p:bldP spid="12" grpId="0"/>
      <p:bldP spid="13" grpId="0"/>
      <p:bldP spid="14"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研究成果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61" y="1232228"/>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7510ECD5-666C-F294-143D-6A479D02E9B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a:extLst>
              <a:ext uri="{FF2B5EF4-FFF2-40B4-BE49-F238E27FC236}">
                <a16:creationId xmlns:a16="http://schemas.microsoft.com/office/drawing/2014/main" id="{FA088117-C21D-8A79-5677-12259D3C3E97}"/>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课题背景</a:t>
            </a:r>
          </a:p>
        </p:txBody>
      </p:sp>
      <p:sp>
        <p:nvSpPr>
          <p:cNvPr id="12" name="文本框 11">
            <a:extLst>
              <a:ext uri="{FF2B5EF4-FFF2-40B4-BE49-F238E27FC236}">
                <a16:creationId xmlns:a16="http://schemas.microsoft.com/office/drawing/2014/main" id="{F25AF3EC-0DE0-170E-8A80-579EEFC78FED}"/>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rgbClr val="540004"/>
                </a:solidFill>
                <a:latin typeface="微软雅黑" pitchFamily="34" charset="-122"/>
                <a:ea typeface="微软雅黑" pitchFamily="34" charset="-122"/>
              </a:rPr>
              <a:t>科学问题</a:t>
            </a:r>
            <a:endParaRPr lang="en-US" altLang="zh-CN" sz="2000" dirty="0">
              <a:solidFill>
                <a:srgbClr val="540004"/>
              </a:solidFill>
              <a:latin typeface="微软雅黑" pitchFamily="34" charset="-122"/>
              <a:ea typeface="微软雅黑" pitchFamily="34" charset="-122"/>
            </a:endParaRPr>
          </a:p>
          <a:p>
            <a:pPr algn="ctr"/>
            <a:r>
              <a:rPr lang="en-US" altLang="zh-CN" sz="2000" dirty="0">
                <a:solidFill>
                  <a:srgbClr val="540004"/>
                </a:solidFill>
                <a:latin typeface="微软雅黑" pitchFamily="34" charset="-122"/>
                <a:ea typeface="微软雅黑" pitchFamily="34" charset="-122"/>
              </a:rPr>
              <a:t>&amp;</a:t>
            </a:r>
          </a:p>
          <a:p>
            <a:pPr algn="ctr"/>
            <a:r>
              <a:rPr lang="zh-CN" altLang="en-US" sz="2000" dirty="0">
                <a:solidFill>
                  <a:srgbClr val="540004"/>
                </a:solidFill>
                <a:latin typeface="微软雅黑" pitchFamily="34" charset="-122"/>
                <a:ea typeface="微软雅黑" pitchFamily="34" charset="-122"/>
              </a:rPr>
              <a:t>实验方案</a:t>
            </a:r>
          </a:p>
        </p:txBody>
      </p:sp>
      <p:sp>
        <p:nvSpPr>
          <p:cNvPr id="17" name="文本框 16">
            <a:extLst>
              <a:ext uri="{FF2B5EF4-FFF2-40B4-BE49-F238E27FC236}">
                <a16:creationId xmlns:a16="http://schemas.microsoft.com/office/drawing/2014/main" id="{2F7586C8-A438-1106-9192-49CBD26DB14A}"/>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实验结果</a:t>
            </a:r>
          </a:p>
        </p:txBody>
      </p:sp>
      <p:sp>
        <p:nvSpPr>
          <p:cNvPr id="19" name="文本框 18">
            <a:extLst>
              <a:ext uri="{FF2B5EF4-FFF2-40B4-BE49-F238E27FC236}">
                <a16:creationId xmlns:a16="http://schemas.microsoft.com/office/drawing/2014/main" id="{178A0A39-7A8F-BE40-86D7-5D9A9D2D8633}"/>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300076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4" y="119666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6" name="Picture 11">
            <a:extLst>
              <a:ext uri="{FF2B5EF4-FFF2-40B4-BE49-F238E27FC236}">
                <a16:creationId xmlns:a16="http://schemas.microsoft.com/office/drawing/2014/main" id="{80251906-299D-AA20-3F4D-A48173C561A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研究过程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58" y="2444833"/>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88B552D8-061E-7DA5-ADA0-EC5C4EBBB38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a:extLst>
              <a:ext uri="{FF2B5EF4-FFF2-40B4-BE49-F238E27FC236}">
                <a16:creationId xmlns:a16="http://schemas.microsoft.com/office/drawing/2014/main" id="{980D1BC6-D6EF-5D68-DC2F-E172EA2E65CD}"/>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2" name="文本框 11">
            <a:extLst>
              <a:ext uri="{FF2B5EF4-FFF2-40B4-BE49-F238E27FC236}">
                <a16:creationId xmlns:a16="http://schemas.microsoft.com/office/drawing/2014/main" id="{11464D29-0096-630C-C11B-B1E31C6D4570}"/>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科学问题</a:t>
            </a:r>
            <a:endParaRPr lang="en-US" altLang="zh-CN" sz="2000" dirty="0">
              <a:solidFill>
                <a:schemeClr val="bg1"/>
              </a:solidFill>
              <a:latin typeface="微软雅黑" pitchFamily="34" charset="-122"/>
              <a:ea typeface="微软雅黑" pitchFamily="34" charset="-122"/>
            </a:endParaRPr>
          </a:p>
          <a:p>
            <a:pPr algn="ctr"/>
            <a:r>
              <a:rPr lang="en-US" altLang="zh-CN" sz="2000" dirty="0">
                <a:solidFill>
                  <a:schemeClr val="bg1"/>
                </a:solidFill>
                <a:latin typeface="微软雅黑" pitchFamily="34" charset="-122"/>
                <a:ea typeface="微软雅黑" pitchFamily="34" charset="-122"/>
              </a:rPr>
              <a:t>&amp;</a:t>
            </a:r>
          </a:p>
          <a:p>
            <a:pPr algn="ctr"/>
            <a:r>
              <a:rPr lang="zh-CN" altLang="en-US" sz="2000" dirty="0">
                <a:solidFill>
                  <a:schemeClr val="bg1"/>
                </a:solidFill>
                <a:latin typeface="微软雅黑" pitchFamily="34" charset="-122"/>
                <a:ea typeface="微软雅黑" pitchFamily="34" charset="-122"/>
              </a:rPr>
              <a:t>实验方案</a:t>
            </a:r>
          </a:p>
        </p:txBody>
      </p:sp>
      <p:sp>
        <p:nvSpPr>
          <p:cNvPr id="14" name="文本框 13">
            <a:extLst>
              <a:ext uri="{FF2B5EF4-FFF2-40B4-BE49-F238E27FC236}">
                <a16:creationId xmlns:a16="http://schemas.microsoft.com/office/drawing/2014/main" id="{271FE421-181A-6C8E-47B7-7F20FBD2F63C}"/>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实验结果</a:t>
            </a:r>
          </a:p>
        </p:txBody>
      </p:sp>
      <p:sp>
        <p:nvSpPr>
          <p:cNvPr id="21" name="文本框 20">
            <a:extLst>
              <a:ext uri="{FF2B5EF4-FFF2-40B4-BE49-F238E27FC236}">
                <a16:creationId xmlns:a16="http://schemas.microsoft.com/office/drawing/2014/main" id="{EF2717F5-0147-52D9-D60E-4B01D7503492}"/>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3093292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内容版式_右下角通用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11">
            <a:extLst>
              <a:ext uri="{FF2B5EF4-FFF2-40B4-BE49-F238E27FC236}">
                <a16:creationId xmlns:a16="http://schemas.microsoft.com/office/drawing/2014/main" id="{AEE63150-427C-70C6-CA48-2C50BDDFB7A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59428"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等腰三角形 12">
            <a:extLst>
              <a:ext uri="{FF2B5EF4-FFF2-40B4-BE49-F238E27FC236}">
                <a16:creationId xmlns:a16="http://schemas.microsoft.com/office/drawing/2014/main" id="{09F4DDF2-55D2-F553-0774-492C3A083F74}"/>
              </a:ext>
            </a:extLst>
          </p:cNvPr>
          <p:cNvSpPr/>
          <p:nvPr userDrawn="1"/>
        </p:nvSpPr>
        <p:spPr>
          <a:xfrm rot="16200000">
            <a:off x="10400556" y="364016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4" name="文本框 13">
            <a:extLst>
              <a:ext uri="{FF2B5EF4-FFF2-40B4-BE49-F238E27FC236}">
                <a16:creationId xmlns:a16="http://schemas.microsoft.com/office/drawing/2014/main" id="{56204CA0-8DD8-C381-1532-A4A7564CA709}"/>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7" name="文本框 16">
            <a:extLst>
              <a:ext uri="{FF2B5EF4-FFF2-40B4-BE49-F238E27FC236}">
                <a16:creationId xmlns:a16="http://schemas.microsoft.com/office/drawing/2014/main" id="{D65D6BAA-F526-E10E-FD8E-7BFA6BF2E16A}"/>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rgbClr val="540004"/>
                </a:solidFill>
                <a:latin typeface="微软雅黑" pitchFamily="34" charset="-122"/>
                <a:ea typeface="微软雅黑" pitchFamily="34" charset="-122"/>
              </a:rPr>
              <a:t>科学问题</a:t>
            </a:r>
            <a:endParaRPr lang="en-US" altLang="zh-CN" sz="2000" dirty="0">
              <a:solidFill>
                <a:srgbClr val="540004"/>
              </a:solidFill>
              <a:latin typeface="微软雅黑" pitchFamily="34" charset="-122"/>
              <a:ea typeface="微软雅黑" pitchFamily="34" charset="-122"/>
            </a:endParaRPr>
          </a:p>
          <a:p>
            <a:pPr algn="ctr"/>
            <a:r>
              <a:rPr lang="en-US" altLang="zh-CN" sz="2000" dirty="0">
                <a:solidFill>
                  <a:srgbClr val="540004"/>
                </a:solidFill>
                <a:latin typeface="微软雅黑" pitchFamily="34" charset="-122"/>
                <a:ea typeface="微软雅黑" pitchFamily="34" charset="-122"/>
              </a:rPr>
              <a:t>&amp;</a:t>
            </a:r>
          </a:p>
          <a:p>
            <a:pPr algn="ctr"/>
            <a:r>
              <a:rPr lang="zh-CN" altLang="en-US" sz="2000" dirty="0">
                <a:solidFill>
                  <a:srgbClr val="540004"/>
                </a:solidFill>
                <a:latin typeface="微软雅黑" pitchFamily="34" charset="-122"/>
                <a:ea typeface="微软雅黑" pitchFamily="34" charset="-122"/>
              </a:rPr>
              <a:t>实验方案</a:t>
            </a:r>
          </a:p>
        </p:txBody>
      </p:sp>
      <p:sp>
        <p:nvSpPr>
          <p:cNvPr id="19" name="文本框 18">
            <a:extLst>
              <a:ext uri="{FF2B5EF4-FFF2-40B4-BE49-F238E27FC236}">
                <a16:creationId xmlns:a16="http://schemas.microsoft.com/office/drawing/2014/main" id="{151C9653-8B53-37FC-F8AD-24DA1ADFBD3D}"/>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实验结果</a:t>
            </a:r>
          </a:p>
        </p:txBody>
      </p:sp>
      <p:sp>
        <p:nvSpPr>
          <p:cNvPr id="21" name="文本框 20">
            <a:extLst>
              <a:ext uri="{FF2B5EF4-FFF2-40B4-BE49-F238E27FC236}">
                <a16:creationId xmlns:a16="http://schemas.microsoft.com/office/drawing/2014/main" id="{FBA7F9B1-ED83-D915-05FC-724E1223690E}"/>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1927401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结论建议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58" y="4810212"/>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A4EAEBC0-4B8C-7C16-00D4-1F65C9BD606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a:extLst>
              <a:ext uri="{FF2B5EF4-FFF2-40B4-BE49-F238E27FC236}">
                <a16:creationId xmlns:a16="http://schemas.microsoft.com/office/drawing/2014/main" id="{88EC704D-D8F0-5C85-0CE5-E633DF1ED5EE}"/>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2" name="文本框 11">
            <a:extLst>
              <a:ext uri="{FF2B5EF4-FFF2-40B4-BE49-F238E27FC236}">
                <a16:creationId xmlns:a16="http://schemas.microsoft.com/office/drawing/2014/main" id="{544F74EC-F490-5CAC-C352-8E7CE3AAEC46}"/>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rgbClr val="540004"/>
                </a:solidFill>
                <a:latin typeface="微软雅黑" pitchFamily="34" charset="-122"/>
                <a:ea typeface="微软雅黑" pitchFamily="34" charset="-122"/>
              </a:rPr>
              <a:t>科学问题</a:t>
            </a:r>
            <a:endParaRPr lang="en-US" altLang="zh-CN" sz="2000" dirty="0">
              <a:solidFill>
                <a:srgbClr val="540004"/>
              </a:solidFill>
              <a:latin typeface="微软雅黑" pitchFamily="34" charset="-122"/>
              <a:ea typeface="微软雅黑" pitchFamily="34" charset="-122"/>
            </a:endParaRPr>
          </a:p>
          <a:p>
            <a:pPr algn="ctr"/>
            <a:r>
              <a:rPr lang="en-US" altLang="zh-CN" sz="2000" dirty="0">
                <a:solidFill>
                  <a:srgbClr val="540004"/>
                </a:solidFill>
                <a:latin typeface="微软雅黑" pitchFamily="34" charset="-122"/>
                <a:ea typeface="微软雅黑" pitchFamily="34" charset="-122"/>
              </a:rPr>
              <a:t>&amp;</a:t>
            </a:r>
          </a:p>
          <a:p>
            <a:pPr algn="ctr"/>
            <a:r>
              <a:rPr lang="zh-CN" altLang="en-US" sz="2000" dirty="0">
                <a:solidFill>
                  <a:srgbClr val="540004"/>
                </a:solidFill>
                <a:latin typeface="微软雅黑" pitchFamily="34" charset="-122"/>
                <a:ea typeface="微软雅黑" pitchFamily="34" charset="-122"/>
              </a:rPr>
              <a:t>实验方案</a:t>
            </a:r>
          </a:p>
        </p:txBody>
      </p:sp>
      <p:sp>
        <p:nvSpPr>
          <p:cNvPr id="15" name="文本框 14">
            <a:extLst>
              <a:ext uri="{FF2B5EF4-FFF2-40B4-BE49-F238E27FC236}">
                <a16:creationId xmlns:a16="http://schemas.microsoft.com/office/drawing/2014/main" id="{884FF1C3-ABF4-4C08-B459-9C70D71B3991}"/>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实验结果</a:t>
            </a:r>
          </a:p>
        </p:txBody>
      </p:sp>
      <p:sp>
        <p:nvSpPr>
          <p:cNvPr id="18" name="文本框 17">
            <a:extLst>
              <a:ext uri="{FF2B5EF4-FFF2-40B4-BE49-F238E27FC236}">
                <a16:creationId xmlns:a16="http://schemas.microsoft.com/office/drawing/2014/main" id="{2605E4AC-B7D1-D8CF-4978-0A36DFD5A508}"/>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实验结论</a:t>
            </a:r>
            <a:endParaRPr lang="en-US" altLang="zh-CN" sz="2000" dirty="0">
              <a:solidFill>
                <a:schemeClr val="bg1"/>
              </a:solidFill>
              <a:latin typeface="微软雅黑" pitchFamily="34" charset="-122"/>
              <a:ea typeface="微软雅黑" pitchFamily="34" charset="-122"/>
            </a:endParaRPr>
          </a:p>
          <a:p>
            <a:pPr algn="ctr"/>
            <a:r>
              <a:rPr lang="en-US" altLang="zh-CN" sz="2000" dirty="0">
                <a:solidFill>
                  <a:schemeClr val="bg1"/>
                </a:solidFill>
                <a:latin typeface="微软雅黑" pitchFamily="34" charset="-122"/>
                <a:ea typeface="微软雅黑" pitchFamily="34" charset="-122"/>
              </a:rPr>
              <a:t>&amp;</a:t>
            </a:r>
          </a:p>
          <a:p>
            <a:pPr algn="ctr"/>
            <a:r>
              <a:rPr lang="zh-CN" altLang="en-US" sz="2000" dirty="0">
                <a:solidFill>
                  <a:schemeClr val="bg1"/>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28578209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8893EA9-123D-489F-8313-43A8A4AC4565}" type="slidenum">
              <a:rPr lang="zh-CN" altLang="en-US" smtClean="0"/>
              <a:t>‹#›</a:t>
            </a:fld>
            <a:endParaRPr lang="zh-CN" altLang="en-US"/>
          </a:p>
        </p:txBody>
      </p:sp>
    </p:spTree>
    <p:extLst>
      <p:ext uri="{BB962C8B-B14F-4D97-AF65-F5344CB8AC3E}">
        <p14:creationId xmlns:p14="http://schemas.microsoft.com/office/powerpoint/2010/main" val="3850631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使用说明">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7" name="文本框 6"/>
          <p:cNvSpPr txBox="1"/>
          <p:nvPr userDrawn="1"/>
        </p:nvSpPr>
        <p:spPr>
          <a:xfrm>
            <a:off x="1302657" y="859160"/>
            <a:ext cx="2373993" cy="307777"/>
          </a:xfrm>
          <a:prstGeom prst="rect">
            <a:avLst/>
          </a:prstGeom>
          <a:noFill/>
        </p:spPr>
        <p:txBody>
          <a:bodyPr wrap="square" rtlCol="0">
            <a:spAutoFit/>
          </a:bodyPr>
          <a:lstStyle/>
          <a:p>
            <a:r>
              <a:rPr lang="en-US" altLang="zh-CN"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rPr>
              <a:t>MORESHI POWERPOINT</a:t>
            </a:r>
            <a:endParaRPr lang="zh-CN" altLang="en-US"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endParaRPr>
          </a:p>
        </p:txBody>
      </p:sp>
    </p:spTree>
    <p:extLst>
      <p:ext uri="{BB962C8B-B14F-4D97-AF65-F5344CB8AC3E}">
        <p14:creationId xmlns:p14="http://schemas.microsoft.com/office/powerpoint/2010/main" val="37671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过渡页">
    <p:bg>
      <p:bgPr>
        <a:solidFill>
          <a:schemeClr val="accent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2544006"/>
            <a:ext cx="9144000" cy="813556"/>
          </a:xfrm>
        </p:spPr>
        <p:txBody>
          <a:bodyPr anchor="b">
            <a:normAutofit/>
          </a:bodyPr>
          <a:lstStyle>
            <a:lvl1pPr algn="ctr">
              <a:defRPr sz="4000" b="1">
                <a:solidFill>
                  <a:schemeClr val="bg1"/>
                </a:solidFill>
                <a:latin typeface="微软雅黑" pitchFamily="34" charset="-122"/>
                <a:ea typeface="微软雅黑" pitchFamily="34" charset="-122"/>
              </a:defRPr>
            </a:lvl1pPr>
          </a:lstStyle>
          <a:p>
            <a:r>
              <a:rPr lang="zh-CN" altLang="en-US" dirty="0"/>
              <a:t>单击此处编辑母版标题样式</a:t>
            </a:r>
          </a:p>
        </p:txBody>
      </p:sp>
      <p:sp>
        <p:nvSpPr>
          <p:cNvPr id="4" name="日期占位符 3"/>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8893EA9-123D-489F-8313-43A8A4AC4565}" type="slidenum">
              <a:rPr lang="zh-CN" altLang="en-US" smtClean="0"/>
              <a:t>‹#›</a:t>
            </a:fld>
            <a:endParaRPr lang="zh-CN" altLang="en-US"/>
          </a:p>
        </p:txBody>
      </p:sp>
      <p:sp>
        <p:nvSpPr>
          <p:cNvPr id="7" name="Freeform 5"/>
          <p:cNvSpPr>
            <a:spLocks noEditPoints="1"/>
          </p:cNvSpPr>
          <p:nvPr userDrawn="1"/>
        </p:nvSpPr>
        <p:spPr bwMode="auto">
          <a:xfrm>
            <a:off x="5251126" y="1034822"/>
            <a:ext cx="1689749" cy="1509184"/>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Tree>
    <p:extLst>
      <p:ext uri="{BB962C8B-B14F-4D97-AF65-F5344CB8AC3E}">
        <p14:creationId xmlns:p14="http://schemas.microsoft.com/office/powerpoint/2010/main" val="3597569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4" y="119666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6" name="Picture 11">
            <a:extLst>
              <a:ext uri="{FF2B5EF4-FFF2-40B4-BE49-F238E27FC236}">
                <a16:creationId xmlns:a16="http://schemas.microsoft.com/office/drawing/2014/main" id="{80251906-299D-AA20-3F4D-A48173C561A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9449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1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237094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科研经历</a:t>
            </a:r>
          </a:p>
        </p:txBody>
      </p:sp>
      <p:sp>
        <p:nvSpPr>
          <p:cNvPr id="13" name="文本框 12"/>
          <p:cNvSpPr txBox="1"/>
          <p:nvPr userDrawn="1"/>
        </p:nvSpPr>
        <p:spPr>
          <a:xfrm>
            <a:off x="10711051" y="333885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105C1832-0873-02EC-A5A8-9CFD68E5D37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6867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2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349709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marL="0" algn="ctr" defTabSz="914400" rtl="0" eaLnBrk="1" latinLnBrk="0" hangingPunct="1"/>
            <a:r>
              <a:rPr lang="zh-CN" altLang="en-US" sz="2000" kern="1200" dirty="0">
                <a:solidFill>
                  <a:schemeClr val="bg1"/>
                </a:solidFill>
                <a:latin typeface="微软雅黑" pitchFamily="34" charset="-122"/>
                <a:ea typeface="微软雅黑" pitchFamily="34" charset="-122"/>
                <a:cs typeface="+mn-cs"/>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C33285E9-9AD8-A136-FF00-4CC0F91CAF6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021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3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6" y="4643126"/>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9889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未来规划</a:t>
            </a:r>
          </a:p>
        </p:txBody>
      </p:sp>
      <p:pic>
        <p:nvPicPr>
          <p:cNvPr id="15" name="Picture 11">
            <a:extLst>
              <a:ext uri="{FF2B5EF4-FFF2-40B4-BE49-F238E27FC236}">
                <a16:creationId xmlns:a16="http://schemas.microsoft.com/office/drawing/2014/main" id="{0713AC62-5103-3B80-1E62-778D65DECF9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6325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1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7" name="组合 6">
            <a:extLst>
              <a:ext uri="{FF2B5EF4-FFF2-40B4-BE49-F238E27FC236}">
                <a16:creationId xmlns:a16="http://schemas.microsoft.com/office/drawing/2014/main" id="{16329086-B98A-BC20-48F7-315BA045B8E7}"/>
              </a:ext>
            </a:extLst>
          </p:cNvPr>
          <p:cNvGrpSpPr/>
          <p:nvPr userDrawn="1"/>
        </p:nvGrpSpPr>
        <p:grpSpPr>
          <a:xfrm>
            <a:off x="10479618" y="0"/>
            <a:ext cx="1712381" cy="6858000"/>
            <a:chOff x="10479618" y="0"/>
            <a:chExt cx="1712381" cy="6858000"/>
          </a:xfrm>
        </p:grpSpPr>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237094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科研经历</a:t>
              </a:r>
            </a:p>
          </p:txBody>
        </p:sp>
        <p:sp>
          <p:nvSpPr>
            <p:cNvPr id="13" name="文本框 12"/>
            <p:cNvSpPr txBox="1"/>
            <p:nvPr userDrawn="1"/>
          </p:nvSpPr>
          <p:spPr>
            <a:xfrm>
              <a:off x="10711051" y="333885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105C1832-0873-02EC-A5A8-9CFD68E5D37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05959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研究成果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61" y="3631293"/>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7510ECD5-666C-F294-143D-6A479D02E9B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文本框 13">
            <a:extLst>
              <a:ext uri="{FF2B5EF4-FFF2-40B4-BE49-F238E27FC236}">
                <a16:creationId xmlns:a16="http://schemas.microsoft.com/office/drawing/2014/main" id="{CFF564C1-6555-C54D-B9BC-C8A3038020CF}"/>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5" name="文本框 14">
            <a:extLst>
              <a:ext uri="{FF2B5EF4-FFF2-40B4-BE49-F238E27FC236}">
                <a16:creationId xmlns:a16="http://schemas.microsoft.com/office/drawing/2014/main" id="{50A3DA81-EA6C-E6DE-4A80-A404475D1FA4}"/>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科学问题</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实验方案</a:t>
            </a:r>
          </a:p>
        </p:txBody>
      </p:sp>
      <p:sp>
        <p:nvSpPr>
          <p:cNvPr id="21" name="文本框 20">
            <a:extLst>
              <a:ext uri="{FF2B5EF4-FFF2-40B4-BE49-F238E27FC236}">
                <a16:creationId xmlns:a16="http://schemas.microsoft.com/office/drawing/2014/main" id="{68E8C9B1-DE42-C970-5A04-ED2603CE945F}"/>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实验结果</a:t>
            </a:r>
          </a:p>
        </p:txBody>
      </p:sp>
      <p:sp>
        <p:nvSpPr>
          <p:cNvPr id="22" name="文本框 21">
            <a:extLst>
              <a:ext uri="{FF2B5EF4-FFF2-40B4-BE49-F238E27FC236}">
                <a16:creationId xmlns:a16="http://schemas.microsoft.com/office/drawing/2014/main" id="{BBB48BEB-DB08-CE60-4786-09CF1F80C306}"/>
              </a:ext>
            </a:extLst>
          </p:cNvPr>
          <p:cNvSpPr txBox="1"/>
          <p:nvPr userDrawn="1"/>
        </p:nvSpPr>
        <p:spPr>
          <a:xfrm>
            <a:off x="10673740" y="4352941"/>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3476935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研究过程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55" y="2444833"/>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88B552D8-061E-7DA5-ADA0-EC5C4EBBB38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文本框 16">
            <a:extLst>
              <a:ext uri="{FF2B5EF4-FFF2-40B4-BE49-F238E27FC236}">
                <a16:creationId xmlns:a16="http://schemas.microsoft.com/office/drawing/2014/main" id="{A37F6F69-A87A-0AAE-7873-9F08D566670A}"/>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9" name="文本框 8">
            <a:extLst>
              <a:ext uri="{FF2B5EF4-FFF2-40B4-BE49-F238E27FC236}">
                <a16:creationId xmlns:a16="http://schemas.microsoft.com/office/drawing/2014/main" id="{AB0D5E64-CCA1-5736-84F1-89790D22A9D5}"/>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科学问题</a:t>
            </a:r>
            <a:endParaRPr lang="en-US" altLang="zh-CN" sz="2000" dirty="0">
              <a:solidFill>
                <a:schemeClr val="bg1"/>
              </a:solidFill>
              <a:latin typeface="微软雅黑" pitchFamily="34" charset="-122"/>
              <a:ea typeface="微软雅黑" pitchFamily="34" charset="-122"/>
            </a:endParaRPr>
          </a:p>
          <a:p>
            <a:pPr algn="ctr"/>
            <a:r>
              <a:rPr lang="en-US" altLang="zh-CN" sz="2000" dirty="0">
                <a:solidFill>
                  <a:schemeClr val="bg1"/>
                </a:solidFill>
                <a:latin typeface="微软雅黑" pitchFamily="34" charset="-122"/>
                <a:ea typeface="微软雅黑" pitchFamily="34" charset="-122"/>
              </a:rPr>
              <a:t>&amp;</a:t>
            </a:r>
          </a:p>
          <a:p>
            <a:pPr algn="ctr"/>
            <a:r>
              <a:rPr lang="zh-CN" altLang="en-US" sz="2000" dirty="0">
                <a:solidFill>
                  <a:schemeClr val="bg1"/>
                </a:solidFill>
                <a:latin typeface="微软雅黑" pitchFamily="34" charset="-122"/>
                <a:ea typeface="微软雅黑" pitchFamily="34" charset="-122"/>
              </a:rPr>
              <a:t>实验方案</a:t>
            </a:r>
          </a:p>
        </p:txBody>
      </p:sp>
      <p:sp>
        <p:nvSpPr>
          <p:cNvPr id="12" name="文本框 11">
            <a:extLst>
              <a:ext uri="{FF2B5EF4-FFF2-40B4-BE49-F238E27FC236}">
                <a16:creationId xmlns:a16="http://schemas.microsoft.com/office/drawing/2014/main" id="{A872AF1F-DB60-C98D-25EB-EA7955433A49}"/>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实验结果</a:t>
            </a:r>
          </a:p>
        </p:txBody>
      </p:sp>
      <p:sp>
        <p:nvSpPr>
          <p:cNvPr id="14" name="文本框 13">
            <a:extLst>
              <a:ext uri="{FF2B5EF4-FFF2-40B4-BE49-F238E27FC236}">
                <a16:creationId xmlns:a16="http://schemas.microsoft.com/office/drawing/2014/main" id="{D433121B-E992-1DE5-C4EE-4EFC81594D86}"/>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2320925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内容版式_右下角通用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11">
            <a:extLst>
              <a:ext uri="{FF2B5EF4-FFF2-40B4-BE49-F238E27FC236}">
                <a16:creationId xmlns:a16="http://schemas.microsoft.com/office/drawing/2014/main" id="{AEE63150-427C-70C6-CA48-2C50BDDFB7A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59428"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等腰三角形 12">
            <a:extLst>
              <a:ext uri="{FF2B5EF4-FFF2-40B4-BE49-F238E27FC236}">
                <a16:creationId xmlns:a16="http://schemas.microsoft.com/office/drawing/2014/main" id="{09F4DDF2-55D2-F553-0774-492C3A083F74}"/>
              </a:ext>
            </a:extLst>
          </p:cNvPr>
          <p:cNvSpPr/>
          <p:nvPr userDrawn="1"/>
        </p:nvSpPr>
        <p:spPr>
          <a:xfrm rot="16200000">
            <a:off x="10400559" y="3610665"/>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4" name="文本框 13">
            <a:extLst>
              <a:ext uri="{FF2B5EF4-FFF2-40B4-BE49-F238E27FC236}">
                <a16:creationId xmlns:a16="http://schemas.microsoft.com/office/drawing/2014/main" id="{32C904E9-B116-78E2-1768-12456B9C4CCF}"/>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7" name="文本框 16">
            <a:extLst>
              <a:ext uri="{FF2B5EF4-FFF2-40B4-BE49-F238E27FC236}">
                <a16:creationId xmlns:a16="http://schemas.microsoft.com/office/drawing/2014/main" id="{DFA1F9CF-237B-E270-9A49-71764339D3F7}"/>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科学问题</a:t>
            </a:r>
            <a:endParaRPr lang="en-US" altLang="zh-CN" sz="2000" kern="1200" dirty="0">
              <a:solidFill>
                <a:schemeClr val="accent2">
                  <a:lumMod val="75000"/>
                </a:schemeClr>
              </a:solidFill>
              <a:latin typeface="微软雅黑" pitchFamily="34" charset="-122"/>
              <a:ea typeface="微软雅黑" pitchFamily="34" charset="-122"/>
              <a:cs typeface="+mn-cs"/>
            </a:endParaRPr>
          </a:p>
          <a:p>
            <a:pPr algn="ctr"/>
            <a:r>
              <a:rPr lang="en-US" altLang="zh-CN" sz="2000" kern="1200" dirty="0">
                <a:solidFill>
                  <a:schemeClr val="accent2">
                    <a:lumMod val="75000"/>
                  </a:schemeClr>
                </a:solidFill>
                <a:latin typeface="微软雅黑" pitchFamily="34" charset="-122"/>
                <a:ea typeface="微软雅黑" pitchFamily="34" charset="-122"/>
                <a:cs typeface="+mn-cs"/>
              </a:rPr>
              <a:t>&amp;</a:t>
            </a:r>
          </a:p>
          <a:p>
            <a:pPr algn="ctr"/>
            <a:r>
              <a:rPr lang="zh-CN" altLang="en-US" sz="2000" kern="1200" dirty="0">
                <a:solidFill>
                  <a:schemeClr val="accent2">
                    <a:lumMod val="75000"/>
                  </a:schemeClr>
                </a:solidFill>
                <a:latin typeface="微软雅黑" pitchFamily="34" charset="-122"/>
                <a:ea typeface="微软雅黑" pitchFamily="34" charset="-122"/>
                <a:cs typeface="+mn-cs"/>
              </a:rPr>
              <a:t>实验方案</a:t>
            </a:r>
          </a:p>
        </p:txBody>
      </p:sp>
      <p:sp>
        <p:nvSpPr>
          <p:cNvPr id="19" name="文本框 18">
            <a:extLst>
              <a:ext uri="{FF2B5EF4-FFF2-40B4-BE49-F238E27FC236}">
                <a16:creationId xmlns:a16="http://schemas.microsoft.com/office/drawing/2014/main" id="{D574EC99-6152-064F-BA9B-21D7AC495B6E}"/>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实验结果</a:t>
            </a:r>
          </a:p>
        </p:txBody>
      </p:sp>
      <p:sp>
        <p:nvSpPr>
          <p:cNvPr id="21" name="文本框 20">
            <a:extLst>
              <a:ext uri="{FF2B5EF4-FFF2-40B4-BE49-F238E27FC236}">
                <a16:creationId xmlns:a16="http://schemas.microsoft.com/office/drawing/2014/main" id="{F223F872-E002-46F1-60E7-4C70A08938E7}"/>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实验结论</a:t>
            </a:r>
            <a:endParaRPr lang="en-US" altLang="zh-CN" sz="2000" dirty="0">
              <a:solidFill>
                <a:schemeClr val="accent2">
                  <a:lumMod val="75000"/>
                </a:schemeClr>
              </a:solidFill>
              <a:latin typeface="微软雅黑" pitchFamily="34" charset="-122"/>
              <a:ea typeface="微软雅黑" pitchFamily="34" charset="-122"/>
            </a:endParaRPr>
          </a:p>
          <a:p>
            <a:pPr algn="ctr"/>
            <a:r>
              <a:rPr lang="en-US" altLang="zh-CN" sz="2000" dirty="0">
                <a:solidFill>
                  <a:schemeClr val="accent2">
                    <a:lumMod val="75000"/>
                  </a:schemeClr>
                </a:solidFill>
                <a:latin typeface="微软雅黑" pitchFamily="34" charset="-122"/>
                <a:ea typeface="微软雅黑" pitchFamily="34" charset="-122"/>
              </a:rPr>
              <a:t>&amp;</a:t>
            </a:r>
          </a:p>
          <a:p>
            <a:pPr algn="ctr"/>
            <a:r>
              <a:rPr lang="zh-CN" altLang="en-US" sz="2000" dirty="0">
                <a:solidFill>
                  <a:schemeClr val="accent2">
                    <a:lumMod val="75000"/>
                  </a:schemeClr>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475481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结论建议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rot="16200000">
            <a:off x="10400559" y="4780713"/>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6" name="Picture 11">
            <a:extLst>
              <a:ext uri="{FF2B5EF4-FFF2-40B4-BE49-F238E27FC236}">
                <a16:creationId xmlns:a16="http://schemas.microsoft.com/office/drawing/2014/main" id="{A4EAEBC0-4B8C-7C16-00D4-1F65C9BD606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a:extLst>
              <a:ext uri="{FF2B5EF4-FFF2-40B4-BE49-F238E27FC236}">
                <a16:creationId xmlns:a16="http://schemas.microsoft.com/office/drawing/2014/main" id="{FE145C93-B308-EC5B-66B1-357DED762709}"/>
              </a:ext>
            </a:extLst>
          </p:cNvPr>
          <p:cNvSpPr txBox="1"/>
          <p:nvPr userDrawn="1"/>
        </p:nvSpPr>
        <p:spPr>
          <a:xfrm>
            <a:off x="10711051" y="1080615"/>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课题背景</a:t>
            </a:r>
          </a:p>
        </p:txBody>
      </p:sp>
      <p:sp>
        <p:nvSpPr>
          <p:cNvPr id="12" name="文本框 11">
            <a:extLst>
              <a:ext uri="{FF2B5EF4-FFF2-40B4-BE49-F238E27FC236}">
                <a16:creationId xmlns:a16="http://schemas.microsoft.com/office/drawing/2014/main" id="{9E8E3D26-06CC-4D6B-ECF2-68F6156C3AC4}"/>
              </a:ext>
            </a:extLst>
          </p:cNvPr>
          <p:cNvSpPr txBox="1"/>
          <p:nvPr userDrawn="1"/>
        </p:nvSpPr>
        <p:spPr>
          <a:xfrm>
            <a:off x="10711051" y="1994006"/>
            <a:ext cx="1386662" cy="1015663"/>
          </a:xfrm>
          <a:prstGeom prst="rect">
            <a:avLst/>
          </a:prstGeom>
          <a:noFill/>
        </p:spPr>
        <p:txBody>
          <a:bodyPr wrap="square" rtlCol="0">
            <a:spAutoFit/>
          </a:bodyPr>
          <a:lstStyle/>
          <a:p>
            <a:pPr algn="ctr"/>
            <a:r>
              <a:rPr lang="zh-CN" altLang="en-US" sz="2000" dirty="0">
                <a:solidFill>
                  <a:srgbClr val="540004"/>
                </a:solidFill>
                <a:latin typeface="微软雅黑" pitchFamily="34" charset="-122"/>
                <a:ea typeface="微软雅黑" pitchFamily="34" charset="-122"/>
              </a:rPr>
              <a:t>科学问题</a:t>
            </a:r>
            <a:endParaRPr lang="en-US" altLang="zh-CN" sz="2000" dirty="0">
              <a:solidFill>
                <a:srgbClr val="540004"/>
              </a:solidFill>
              <a:latin typeface="微软雅黑" pitchFamily="34" charset="-122"/>
              <a:ea typeface="微软雅黑" pitchFamily="34" charset="-122"/>
            </a:endParaRPr>
          </a:p>
          <a:p>
            <a:pPr algn="ctr"/>
            <a:r>
              <a:rPr lang="en-US" altLang="zh-CN" sz="2000" dirty="0">
                <a:solidFill>
                  <a:srgbClr val="540004"/>
                </a:solidFill>
                <a:latin typeface="微软雅黑" pitchFamily="34" charset="-122"/>
                <a:ea typeface="微软雅黑" pitchFamily="34" charset="-122"/>
              </a:rPr>
              <a:t>&amp;</a:t>
            </a:r>
          </a:p>
          <a:p>
            <a:pPr algn="ctr"/>
            <a:r>
              <a:rPr lang="zh-CN" altLang="en-US" sz="2000" dirty="0">
                <a:solidFill>
                  <a:srgbClr val="540004"/>
                </a:solidFill>
                <a:latin typeface="微软雅黑" pitchFamily="34" charset="-122"/>
                <a:ea typeface="微软雅黑" pitchFamily="34" charset="-122"/>
              </a:rPr>
              <a:t>实验方案</a:t>
            </a:r>
          </a:p>
        </p:txBody>
      </p:sp>
      <p:sp>
        <p:nvSpPr>
          <p:cNvPr id="15" name="文本框 14">
            <a:extLst>
              <a:ext uri="{FF2B5EF4-FFF2-40B4-BE49-F238E27FC236}">
                <a16:creationId xmlns:a16="http://schemas.microsoft.com/office/drawing/2014/main" id="{376757CC-AB0E-D3A9-8297-3494452CEC44}"/>
              </a:ext>
            </a:extLst>
          </p:cNvPr>
          <p:cNvSpPr txBox="1"/>
          <p:nvPr userDrawn="1"/>
        </p:nvSpPr>
        <p:spPr>
          <a:xfrm>
            <a:off x="10711051" y="347015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实验结果</a:t>
            </a:r>
          </a:p>
        </p:txBody>
      </p:sp>
      <p:sp>
        <p:nvSpPr>
          <p:cNvPr id="18" name="文本框 17">
            <a:extLst>
              <a:ext uri="{FF2B5EF4-FFF2-40B4-BE49-F238E27FC236}">
                <a16:creationId xmlns:a16="http://schemas.microsoft.com/office/drawing/2014/main" id="{CA12BE9F-E478-4E65-8526-B04909F55197}"/>
              </a:ext>
            </a:extLst>
          </p:cNvPr>
          <p:cNvSpPr txBox="1"/>
          <p:nvPr userDrawn="1"/>
        </p:nvSpPr>
        <p:spPr>
          <a:xfrm>
            <a:off x="10673740" y="4343109"/>
            <a:ext cx="1480948" cy="1015663"/>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实验结论</a:t>
            </a:r>
            <a:endParaRPr lang="en-US" altLang="zh-CN" sz="2000" dirty="0">
              <a:solidFill>
                <a:schemeClr val="bg1"/>
              </a:solidFill>
              <a:latin typeface="微软雅黑" pitchFamily="34" charset="-122"/>
              <a:ea typeface="微软雅黑" pitchFamily="34" charset="-122"/>
            </a:endParaRPr>
          </a:p>
          <a:p>
            <a:pPr algn="ctr"/>
            <a:r>
              <a:rPr lang="en-US" altLang="zh-CN" sz="2000" dirty="0">
                <a:solidFill>
                  <a:schemeClr val="bg1"/>
                </a:solidFill>
                <a:latin typeface="微软雅黑" pitchFamily="34" charset="-122"/>
                <a:ea typeface="微软雅黑" pitchFamily="34" charset="-122"/>
              </a:rPr>
              <a:t>&amp;</a:t>
            </a:r>
          </a:p>
          <a:p>
            <a:pPr algn="ctr"/>
            <a:r>
              <a:rPr lang="zh-CN" altLang="en-US" sz="2000" dirty="0">
                <a:solidFill>
                  <a:schemeClr val="bg1"/>
                </a:solidFill>
                <a:latin typeface="微软雅黑" pitchFamily="34" charset="-122"/>
                <a:ea typeface="微软雅黑" pitchFamily="34" charset="-122"/>
              </a:rPr>
              <a:t>下一步计划</a:t>
            </a:r>
          </a:p>
        </p:txBody>
      </p:sp>
    </p:spTree>
    <p:extLst>
      <p:ext uri="{BB962C8B-B14F-4D97-AF65-F5344CB8AC3E}">
        <p14:creationId xmlns:p14="http://schemas.microsoft.com/office/powerpoint/2010/main" val="10484647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8893EA9-123D-489F-8313-43A8A4AC4565}" type="slidenum">
              <a:rPr lang="zh-CN" altLang="en-US" smtClean="0"/>
              <a:t>‹#›</a:t>
            </a:fld>
            <a:endParaRPr lang="zh-CN" altLang="en-US"/>
          </a:p>
        </p:txBody>
      </p:sp>
    </p:spTree>
    <p:extLst>
      <p:ext uri="{BB962C8B-B14F-4D97-AF65-F5344CB8AC3E}">
        <p14:creationId xmlns:p14="http://schemas.microsoft.com/office/powerpoint/2010/main" val="1413350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使用说明">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7" name="文本框 6"/>
          <p:cNvSpPr txBox="1"/>
          <p:nvPr userDrawn="1"/>
        </p:nvSpPr>
        <p:spPr>
          <a:xfrm>
            <a:off x="1302657" y="859160"/>
            <a:ext cx="2373993" cy="307777"/>
          </a:xfrm>
          <a:prstGeom prst="rect">
            <a:avLst/>
          </a:prstGeom>
          <a:noFill/>
        </p:spPr>
        <p:txBody>
          <a:bodyPr wrap="square" rtlCol="0">
            <a:spAutoFit/>
          </a:bodyPr>
          <a:lstStyle/>
          <a:p>
            <a:r>
              <a:rPr lang="en-US" altLang="zh-CN"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rPr>
              <a:t>MORESHI POWERPOINT</a:t>
            </a:r>
            <a:endParaRPr lang="zh-CN" altLang="en-US" sz="1400" dirty="0">
              <a:solidFill>
                <a:schemeClr val="tx1">
                  <a:lumMod val="40000"/>
                  <a:lumOff val="60000"/>
                </a:schemeClr>
              </a:solidFill>
              <a:latin typeface="华文细黑" panose="02010600040101010101" pitchFamily="2" charset="-122"/>
              <a:ea typeface="华文细黑" panose="02010600040101010101" pitchFamily="2" charset="-122"/>
              <a:cs typeface="Arial" pitchFamily="34" charset="0"/>
            </a:endParaRPr>
          </a:p>
        </p:txBody>
      </p:sp>
    </p:spTree>
    <p:extLst>
      <p:ext uri="{BB962C8B-B14F-4D97-AF65-F5344CB8AC3E}">
        <p14:creationId xmlns:p14="http://schemas.microsoft.com/office/powerpoint/2010/main" val="2210881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7" name="组合 6">
            <a:extLst>
              <a:ext uri="{FF2B5EF4-FFF2-40B4-BE49-F238E27FC236}">
                <a16:creationId xmlns:a16="http://schemas.microsoft.com/office/drawing/2014/main" id="{EC52330E-7711-568C-AF93-9F8ED2EDD5A3}"/>
              </a:ext>
            </a:extLst>
          </p:cNvPr>
          <p:cNvGrpSpPr/>
          <p:nvPr userDrawn="1"/>
        </p:nvGrpSpPr>
        <p:grpSpPr>
          <a:xfrm>
            <a:off x="10479618" y="0"/>
            <a:ext cx="1712381" cy="6858000"/>
            <a:chOff x="10479618" y="0"/>
            <a:chExt cx="1712381" cy="6858000"/>
          </a:xfrm>
        </p:grpSpPr>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349709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marL="0" algn="ctr" defTabSz="914400" rtl="0" eaLnBrk="1" latinLnBrk="0" hangingPunct="1"/>
              <a:r>
                <a:rPr lang="zh-CN" altLang="en-US" sz="2000" kern="1200" dirty="0">
                  <a:solidFill>
                    <a:schemeClr val="bg1"/>
                  </a:solidFill>
                  <a:latin typeface="微软雅黑" pitchFamily="34" charset="-122"/>
                  <a:ea typeface="微软雅黑" pitchFamily="34" charset="-122"/>
                  <a:cs typeface="+mn-cs"/>
                </a:rPr>
                <a:t>校园生活</a:t>
              </a:r>
            </a:p>
          </p:txBody>
        </p:sp>
        <p:sp>
          <p:nvSpPr>
            <p:cNvPr id="14" name="文本框 13"/>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15" name="Picture 11">
              <a:extLst>
                <a:ext uri="{FF2B5EF4-FFF2-40B4-BE49-F238E27FC236}">
                  <a16:creationId xmlns:a16="http://schemas.microsoft.com/office/drawing/2014/main" id="{C33285E9-9AD8-A136-FF00-4CC0F91CAF66}"/>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8470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研究概述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7" name="组合 6">
            <a:extLst>
              <a:ext uri="{FF2B5EF4-FFF2-40B4-BE49-F238E27FC236}">
                <a16:creationId xmlns:a16="http://schemas.microsoft.com/office/drawing/2014/main" id="{90F28A3B-3B14-295E-16C4-4260B1C8B86B}"/>
              </a:ext>
            </a:extLst>
          </p:cNvPr>
          <p:cNvGrpSpPr/>
          <p:nvPr userDrawn="1"/>
        </p:nvGrpSpPr>
        <p:grpSpPr>
          <a:xfrm>
            <a:off x="10479618" y="0"/>
            <a:ext cx="1712381" cy="6858000"/>
            <a:chOff x="10479618" y="0"/>
            <a:chExt cx="1712381" cy="6858000"/>
          </a:xfrm>
        </p:grpSpPr>
        <p:sp>
          <p:nvSpPr>
            <p:cNvPr id="8" name="矩形 7"/>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等腰三角形 9"/>
            <p:cNvSpPr/>
            <p:nvPr userDrawn="1"/>
          </p:nvSpPr>
          <p:spPr>
            <a:xfrm rot="16200000">
              <a:off x="10400555" y="4613630"/>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userDrawn="1"/>
          </p:nvSpPr>
          <p:spPr>
            <a:xfrm>
              <a:off x="10711051" y="109889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2" name="文本框 11"/>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13" name="文本框 12"/>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14" name="文本框 13"/>
            <p:cNvSpPr txBox="1"/>
            <p:nvPr userDrawn="1"/>
          </p:nvSpPr>
          <p:spPr>
            <a:xfrm>
              <a:off x="10711051" y="4480508"/>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未来规划</a:t>
              </a:r>
            </a:p>
          </p:txBody>
        </p:sp>
        <p:pic>
          <p:nvPicPr>
            <p:cNvPr id="15" name="Picture 11">
              <a:extLst>
                <a:ext uri="{FF2B5EF4-FFF2-40B4-BE49-F238E27FC236}">
                  <a16:creationId xmlns:a16="http://schemas.microsoft.com/office/drawing/2014/main" id="{0713AC62-5103-3B80-1E62-778D65DECF9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1192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研究成果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31" name="组合 30">
            <a:extLst>
              <a:ext uri="{FF2B5EF4-FFF2-40B4-BE49-F238E27FC236}">
                <a16:creationId xmlns:a16="http://schemas.microsoft.com/office/drawing/2014/main" id="{3E5EBC0A-BD15-C294-7FAB-AB3E0E59EDAB}"/>
              </a:ext>
            </a:extLst>
          </p:cNvPr>
          <p:cNvGrpSpPr/>
          <p:nvPr userDrawn="1"/>
        </p:nvGrpSpPr>
        <p:grpSpPr>
          <a:xfrm>
            <a:off x="10479618" y="0"/>
            <a:ext cx="1712381" cy="6858000"/>
            <a:chOff x="10479618" y="0"/>
            <a:chExt cx="1712381" cy="6858000"/>
          </a:xfrm>
        </p:grpSpPr>
        <p:sp>
          <p:nvSpPr>
            <p:cNvPr id="32" name="矩形 31">
              <a:extLst>
                <a:ext uri="{FF2B5EF4-FFF2-40B4-BE49-F238E27FC236}">
                  <a16:creationId xmlns:a16="http://schemas.microsoft.com/office/drawing/2014/main" id="{DF9B9B40-71A9-7D29-ABD9-E6EDFCFA97F7}"/>
                </a:ext>
              </a:extLst>
            </p:cNvPr>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等腰三角形 32">
              <a:extLst>
                <a:ext uri="{FF2B5EF4-FFF2-40B4-BE49-F238E27FC236}">
                  <a16:creationId xmlns:a16="http://schemas.microsoft.com/office/drawing/2014/main" id="{FA67A27C-F5C3-D74D-EFF0-89A6D7EC2575}"/>
                </a:ext>
              </a:extLst>
            </p:cNvPr>
            <p:cNvSpPr/>
            <p:nvPr userDrawn="1"/>
          </p:nvSpPr>
          <p:spPr>
            <a:xfrm rot="16200000">
              <a:off x="10400555" y="349709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4" name="文本框 33">
              <a:extLst>
                <a:ext uri="{FF2B5EF4-FFF2-40B4-BE49-F238E27FC236}">
                  <a16:creationId xmlns:a16="http://schemas.microsoft.com/office/drawing/2014/main" id="{1E3F40F8-4C57-EEFB-E193-ADCF753EC636}"/>
                </a:ext>
              </a:extLst>
            </p:cNvPr>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35" name="文本框 34">
              <a:extLst>
                <a:ext uri="{FF2B5EF4-FFF2-40B4-BE49-F238E27FC236}">
                  <a16:creationId xmlns:a16="http://schemas.microsoft.com/office/drawing/2014/main" id="{693FFF48-29B8-632B-50C0-520FDC2853C4}"/>
                </a:ext>
              </a:extLst>
            </p:cNvPr>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36" name="文本框 35">
              <a:extLst>
                <a:ext uri="{FF2B5EF4-FFF2-40B4-BE49-F238E27FC236}">
                  <a16:creationId xmlns:a16="http://schemas.microsoft.com/office/drawing/2014/main" id="{61FAEAC5-57FA-E80F-2AE5-765582D25FC1}"/>
                </a:ext>
              </a:extLst>
            </p:cNvPr>
            <p:cNvSpPr txBox="1"/>
            <p:nvPr userDrawn="1"/>
          </p:nvSpPr>
          <p:spPr>
            <a:xfrm>
              <a:off x="10711051" y="3358105"/>
              <a:ext cx="1386662" cy="400110"/>
            </a:xfrm>
            <a:prstGeom prst="rect">
              <a:avLst/>
            </a:prstGeom>
            <a:noFill/>
          </p:spPr>
          <p:txBody>
            <a:bodyPr wrap="square" rtlCol="0">
              <a:spAutoFit/>
            </a:bodyPr>
            <a:lstStyle/>
            <a:p>
              <a:pPr marL="0" algn="ctr" defTabSz="914400" rtl="0" eaLnBrk="1" latinLnBrk="0" hangingPunct="1"/>
              <a:r>
                <a:rPr lang="zh-CN" altLang="en-US" sz="2000" kern="1200" dirty="0">
                  <a:solidFill>
                    <a:schemeClr val="bg1"/>
                  </a:solidFill>
                  <a:latin typeface="微软雅黑" pitchFamily="34" charset="-122"/>
                  <a:ea typeface="微软雅黑" pitchFamily="34" charset="-122"/>
                  <a:cs typeface="+mn-cs"/>
                </a:rPr>
                <a:t>校园生活</a:t>
              </a:r>
            </a:p>
          </p:txBody>
        </p:sp>
        <p:sp>
          <p:nvSpPr>
            <p:cNvPr id="37" name="文本框 36">
              <a:extLst>
                <a:ext uri="{FF2B5EF4-FFF2-40B4-BE49-F238E27FC236}">
                  <a16:creationId xmlns:a16="http://schemas.microsoft.com/office/drawing/2014/main" id="{8D0EACF0-DC12-8635-FB27-D192D97514B2}"/>
                </a:ext>
              </a:extLst>
            </p:cNvPr>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38" name="Picture 11">
              <a:extLst>
                <a:ext uri="{FF2B5EF4-FFF2-40B4-BE49-F238E27FC236}">
                  <a16:creationId xmlns:a16="http://schemas.microsoft.com/office/drawing/2014/main" id="{ADD589BE-065B-961F-0D08-189C9CFEB6D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研究过程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27" name="组合 26">
            <a:extLst>
              <a:ext uri="{FF2B5EF4-FFF2-40B4-BE49-F238E27FC236}">
                <a16:creationId xmlns:a16="http://schemas.microsoft.com/office/drawing/2014/main" id="{EE6EDDE6-B558-0E09-2DE1-EE1187700755}"/>
              </a:ext>
            </a:extLst>
          </p:cNvPr>
          <p:cNvGrpSpPr/>
          <p:nvPr userDrawn="1"/>
        </p:nvGrpSpPr>
        <p:grpSpPr>
          <a:xfrm>
            <a:off x="10479619" y="0"/>
            <a:ext cx="1712381" cy="6858000"/>
            <a:chOff x="10479618" y="0"/>
            <a:chExt cx="1712381" cy="6858000"/>
          </a:xfrm>
        </p:grpSpPr>
        <p:sp>
          <p:nvSpPr>
            <p:cNvPr id="28" name="矩形 27">
              <a:extLst>
                <a:ext uri="{FF2B5EF4-FFF2-40B4-BE49-F238E27FC236}">
                  <a16:creationId xmlns:a16="http://schemas.microsoft.com/office/drawing/2014/main" id="{E468D896-ECC0-245A-6077-11EDE892C03E}"/>
                </a:ext>
              </a:extLst>
            </p:cNvPr>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等腰三角形 28">
              <a:extLst>
                <a:ext uri="{FF2B5EF4-FFF2-40B4-BE49-F238E27FC236}">
                  <a16:creationId xmlns:a16="http://schemas.microsoft.com/office/drawing/2014/main" id="{5CC73ECC-C272-673B-2635-47C989202252}"/>
                </a:ext>
              </a:extLst>
            </p:cNvPr>
            <p:cNvSpPr/>
            <p:nvPr userDrawn="1"/>
          </p:nvSpPr>
          <p:spPr>
            <a:xfrm rot="16200000">
              <a:off x="10400555" y="2370941"/>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0" name="文本框 29">
              <a:extLst>
                <a:ext uri="{FF2B5EF4-FFF2-40B4-BE49-F238E27FC236}">
                  <a16:creationId xmlns:a16="http://schemas.microsoft.com/office/drawing/2014/main" id="{40E66CCA-0C76-3550-21D7-960D44A67667}"/>
                </a:ext>
              </a:extLst>
            </p:cNvPr>
            <p:cNvSpPr txBox="1"/>
            <p:nvPr userDrawn="1"/>
          </p:nvSpPr>
          <p:spPr>
            <a:xfrm>
              <a:off x="10711051" y="107964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31" name="文本框 30">
              <a:extLst>
                <a:ext uri="{FF2B5EF4-FFF2-40B4-BE49-F238E27FC236}">
                  <a16:creationId xmlns:a16="http://schemas.microsoft.com/office/drawing/2014/main" id="{20E4AAB1-4CC6-0359-F481-CA4095A9235A}"/>
                </a:ext>
              </a:extLst>
            </p:cNvPr>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bg1"/>
                  </a:solidFill>
                  <a:latin typeface="微软雅黑" pitchFamily="34" charset="-122"/>
                  <a:ea typeface="微软雅黑" pitchFamily="34" charset="-122"/>
                </a:rPr>
                <a:t>科研经历</a:t>
              </a:r>
            </a:p>
          </p:txBody>
        </p:sp>
        <p:sp>
          <p:nvSpPr>
            <p:cNvPr id="32" name="文本框 31">
              <a:extLst>
                <a:ext uri="{FF2B5EF4-FFF2-40B4-BE49-F238E27FC236}">
                  <a16:creationId xmlns:a16="http://schemas.microsoft.com/office/drawing/2014/main" id="{9BADA69C-3CD2-4A4A-A743-51EB64EB5A55}"/>
                </a:ext>
              </a:extLst>
            </p:cNvPr>
            <p:cNvSpPr txBox="1"/>
            <p:nvPr userDrawn="1"/>
          </p:nvSpPr>
          <p:spPr>
            <a:xfrm>
              <a:off x="10711051" y="333885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33" name="文本框 32">
              <a:extLst>
                <a:ext uri="{FF2B5EF4-FFF2-40B4-BE49-F238E27FC236}">
                  <a16:creationId xmlns:a16="http://schemas.microsoft.com/office/drawing/2014/main" id="{7A2CCD9C-D25B-A090-CD8F-277F5FC77BB2}"/>
                </a:ext>
              </a:extLst>
            </p:cNvPr>
            <p:cNvSpPr txBox="1"/>
            <p:nvPr userDrawn="1"/>
          </p:nvSpPr>
          <p:spPr>
            <a:xfrm>
              <a:off x="10711051" y="4499758"/>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未来规划</a:t>
              </a:r>
            </a:p>
          </p:txBody>
        </p:sp>
        <p:pic>
          <p:nvPicPr>
            <p:cNvPr id="34" name="Picture 11">
              <a:extLst>
                <a:ext uri="{FF2B5EF4-FFF2-40B4-BE49-F238E27FC236}">
                  <a16:creationId xmlns:a16="http://schemas.microsoft.com/office/drawing/2014/main" id="{74E8FCBA-5499-22B2-3A27-74D602BD2DA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内容版式_右下角通用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14" name="组合 13">
            <a:extLst>
              <a:ext uri="{FF2B5EF4-FFF2-40B4-BE49-F238E27FC236}">
                <a16:creationId xmlns:a16="http://schemas.microsoft.com/office/drawing/2014/main" id="{976680D3-4D02-5B3E-77C2-6C7DC1F67D53}"/>
              </a:ext>
            </a:extLst>
          </p:cNvPr>
          <p:cNvGrpSpPr/>
          <p:nvPr userDrawn="1"/>
        </p:nvGrpSpPr>
        <p:grpSpPr>
          <a:xfrm>
            <a:off x="10479618" y="0"/>
            <a:ext cx="1712381" cy="6858000"/>
            <a:chOff x="10479618" y="0"/>
            <a:chExt cx="1712381" cy="6858000"/>
          </a:xfrm>
        </p:grpSpPr>
        <p:sp>
          <p:nvSpPr>
            <p:cNvPr id="16" name="矩形 15">
              <a:extLst>
                <a:ext uri="{FF2B5EF4-FFF2-40B4-BE49-F238E27FC236}">
                  <a16:creationId xmlns:a16="http://schemas.microsoft.com/office/drawing/2014/main" id="{07C93D78-853E-4439-2082-61DA97A069AA}"/>
                </a:ext>
              </a:extLst>
            </p:cNvPr>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等腰三角形 16">
              <a:extLst>
                <a:ext uri="{FF2B5EF4-FFF2-40B4-BE49-F238E27FC236}">
                  <a16:creationId xmlns:a16="http://schemas.microsoft.com/office/drawing/2014/main" id="{96B863E0-22F5-6C9B-7937-17CA8449229D}"/>
                </a:ext>
              </a:extLst>
            </p:cNvPr>
            <p:cNvSpPr/>
            <p:nvPr userDrawn="1"/>
          </p:nvSpPr>
          <p:spPr>
            <a:xfrm rot="16200000">
              <a:off x="10400555" y="4613630"/>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8" name="文本框 17">
              <a:extLst>
                <a:ext uri="{FF2B5EF4-FFF2-40B4-BE49-F238E27FC236}">
                  <a16:creationId xmlns:a16="http://schemas.microsoft.com/office/drawing/2014/main" id="{8856C71D-2CC7-7F69-2D33-3E66BDF0D825}"/>
                </a:ext>
              </a:extLst>
            </p:cNvPr>
            <p:cNvSpPr txBox="1"/>
            <p:nvPr userDrawn="1"/>
          </p:nvSpPr>
          <p:spPr>
            <a:xfrm>
              <a:off x="10711051" y="109889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19" name="文本框 18">
              <a:extLst>
                <a:ext uri="{FF2B5EF4-FFF2-40B4-BE49-F238E27FC236}">
                  <a16:creationId xmlns:a16="http://schemas.microsoft.com/office/drawing/2014/main" id="{7ABC25DE-852C-F9D6-62C0-3F7EC38F50D2}"/>
                </a:ext>
              </a:extLst>
            </p:cNvPr>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20" name="文本框 19">
              <a:extLst>
                <a:ext uri="{FF2B5EF4-FFF2-40B4-BE49-F238E27FC236}">
                  <a16:creationId xmlns:a16="http://schemas.microsoft.com/office/drawing/2014/main" id="{D5A9603D-84FF-300F-92AB-EC9284E6853A}"/>
                </a:ext>
              </a:extLst>
            </p:cNvPr>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21" name="文本框 20">
              <a:extLst>
                <a:ext uri="{FF2B5EF4-FFF2-40B4-BE49-F238E27FC236}">
                  <a16:creationId xmlns:a16="http://schemas.microsoft.com/office/drawing/2014/main" id="{F208EC2B-F744-EFB7-8FAA-B992C72F397E}"/>
                </a:ext>
              </a:extLst>
            </p:cNvPr>
            <p:cNvSpPr txBox="1"/>
            <p:nvPr userDrawn="1"/>
          </p:nvSpPr>
          <p:spPr>
            <a:xfrm>
              <a:off x="10711051" y="4480508"/>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未来规划</a:t>
              </a:r>
            </a:p>
          </p:txBody>
        </p:sp>
        <p:pic>
          <p:nvPicPr>
            <p:cNvPr id="22" name="Picture 11">
              <a:extLst>
                <a:ext uri="{FF2B5EF4-FFF2-40B4-BE49-F238E27FC236}">
                  <a16:creationId xmlns:a16="http://schemas.microsoft.com/office/drawing/2014/main" id="{06E28776-2D7E-16A8-6314-E5F19EF1A90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结论建议_需换右下角LOGO">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5258480" cy="682623"/>
          </a:xfrm>
        </p:spPr>
        <p:txBody>
          <a:bodyPr>
            <a:normAutofit/>
          </a:bodyPr>
          <a:lstStyle>
            <a:lvl1pPr>
              <a:defRPr sz="3200" b="1">
                <a:solidFill>
                  <a:schemeClr val="tx1"/>
                </a:solidFill>
                <a:latin typeface="微软雅黑" pitchFamily="34" charset="-122"/>
                <a:ea typeface="微软雅黑" pitchFamily="34" charset="-122"/>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9A0741C5-8F5C-4213-BB69-8C2D02590C1C}" type="datetimeFigureOut">
              <a:rPr lang="zh-CN" altLang="en-US" smtClean="0"/>
              <a:t>2023/6/25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chemeClr val="tx1">
                    <a:lumMod val="60000"/>
                    <a:lumOff val="40000"/>
                  </a:schemeClr>
                </a:solidFill>
                <a:latin typeface="+mn-lt"/>
              </a:defRPr>
            </a:lvl1pPr>
          </a:lstStyle>
          <a:p>
            <a:r>
              <a:rPr lang="en-US" altLang="zh-CN" dirty="0"/>
              <a:t>P</a:t>
            </a:r>
            <a:fld id="{38893EA9-123D-489F-8313-43A8A4AC4565}" type="slidenum">
              <a:rPr lang="zh-CN" altLang="en-US" dirty="0" smtClean="0"/>
              <a:t>‹#›</a:t>
            </a:fld>
            <a:endParaRPr lang="zh-CN" altLang="en-US" dirty="0"/>
          </a:p>
        </p:txBody>
      </p:sp>
      <p:sp>
        <p:nvSpPr>
          <p:cNvPr id="6" name="Freeform 5"/>
          <p:cNvSpPr>
            <a:spLocks noEditPoints="1"/>
          </p:cNvSpPr>
          <p:nvPr userDrawn="1"/>
        </p:nvSpPr>
        <p:spPr bwMode="auto">
          <a:xfrm>
            <a:off x="507321" y="396194"/>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nvGrpSpPr>
          <p:cNvPr id="24" name="组合 23">
            <a:extLst>
              <a:ext uri="{FF2B5EF4-FFF2-40B4-BE49-F238E27FC236}">
                <a16:creationId xmlns:a16="http://schemas.microsoft.com/office/drawing/2014/main" id="{2642DE25-87C3-B8CE-3B25-DCB3E134B37D}"/>
              </a:ext>
            </a:extLst>
          </p:cNvPr>
          <p:cNvGrpSpPr/>
          <p:nvPr userDrawn="1"/>
        </p:nvGrpSpPr>
        <p:grpSpPr>
          <a:xfrm>
            <a:off x="10479618" y="0"/>
            <a:ext cx="1712381" cy="6858000"/>
            <a:chOff x="10479618" y="0"/>
            <a:chExt cx="1712381" cy="6858000"/>
          </a:xfrm>
        </p:grpSpPr>
        <p:sp>
          <p:nvSpPr>
            <p:cNvPr id="25" name="矩形 24">
              <a:extLst>
                <a:ext uri="{FF2B5EF4-FFF2-40B4-BE49-F238E27FC236}">
                  <a16:creationId xmlns:a16="http://schemas.microsoft.com/office/drawing/2014/main" id="{AE16CF00-07C8-394F-0C7B-E7126291E367}"/>
                </a:ext>
              </a:extLst>
            </p:cNvPr>
            <p:cNvSpPr/>
            <p:nvPr userDrawn="1"/>
          </p:nvSpPr>
          <p:spPr>
            <a:xfrm>
              <a:off x="10616765" y="0"/>
              <a:ext cx="15752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等腰三角形 25">
              <a:extLst>
                <a:ext uri="{FF2B5EF4-FFF2-40B4-BE49-F238E27FC236}">
                  <a16:creationId xmlns:a16="http://schemas.microsoft.com/office/drawing/2014/main" id="{501557A1-69BA-6D24-1722-431230030181}"/>
                </a:ext>
              </a:extLst>
            </p:cNvPr>
            <p:cNvSpPr/>
            <p:nvPr userDrawn="1"/>
          </p:nvSpPr>
          <p:spPr>
            <a:xfrm rot="16200000">
              <a:off x="10400555" y="4613630"/>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7" name="文本框 26">
              <a:extLst>
                <a:ext uri="{FF2B5EF4-FFF2-40B4-BE49-F238E27FC236}">
                  <a16:creationId xmlns:a16="http://schemas.microsoft.com/office/drawing/2014/main" id="{A3F1BB68-08AA-3DDB-7E87-38DD9C25FDED}"/>
                </a:ext>
              </a:extLst>
            </p:cNvPr>
            <p:cNvSpPr txBox="1"/>
            <p:nvPr userDrawn="1"/>
          </p:nvSpPr>
          <p:spPr>
            <a:xfrm>
              <a:off x="10711051" y="1098894"/>
              <a:ext cx="1386662" cy="400110"/>
            </a:xfrm>
            <a:prstGeom prst="rect">
              <a:avLst/>
            </a:prstGeom>
            <a:noFill/>
          </p:spPr>
          <p:txBody>
            <a:bodyPr wrap="square" rtlCol="0">
              <a:spAutoFit/>
            </a:bodyPr>
            <a:lstStyle/>
            <a:p>
              <a:pPr algn="ctr"/>
              <a:r>
                <a:rPr lang="zh-CN" altLang="en-US" sz="2000" kern="1200" dirty="0">
                  <a:solidFill>
                    <a:schemeClr val="accent2">
                      <a:lumMod val="75000"/>
                    </a:schemeClr>
                  </a:solidFill>
                  <a:latin typeface="微软雅黑" pitchFamily="34" charset="-122"/>
                  <a:ea typeface="微软雅黑" pitchFamily="34" charset="-122"/>
                  <a:cs typeface="+mn-cs"/>
                </a:rPr>
                <a:t>个人背景</a:t>
              </a:r>
            </a:p>
          </p:txBody>
        </p:sp>
        <p:sp>
          <p:nvSpPr>
            <p:cNvPr id="28" name="文本框 27">
              <a:extLst>
                <a:ext uri="{FF2B5EF4-FFF2-40B4-BE49-F238E27FC236}">
                  <a16:creationId xmlns:a16="http://schemas.microsoft.com/office/drawing/2014/main" id="{87AD767D-E06A-EF09-B731-77990A882EAE}"/>
                </a:ext>
              </a:extLst>
            </p:cNvPr>
            <p:cNvSpPr txBox="1"/>
            <p:nvPr userDrawn="1"/>
          </p:nvSpPr>
          <p:spPr>
            <a:xfrm>
              <a:off x="10711051" y="2254952"/>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科研经历</a:t>
              </a:r>
            </a:p>
          </p:txBody>
        </p:sp>
        <p:sp>
          <p:nvSpPr>
            <p:cNvPr id="29" name="文本框 28">
              <a:extLst>
                <a:ext uri="{FF2B5EF4-FFF2-40B4-BE49-F238E27FC236}">
                  <a16:creationId xmlns:a16="http://schemas.microsoft.com/office/drawing/2014/main" id="{A9004625-C629-750D-0906-E665AB2430FA}"/>
                </a:ext>
              </a:extLst>
            </p:cNvPr>
            <p:cNvSpPr txBox="1"/>
            <p:nvPr userDrawn="1"/>
          </p:nvSpPr>
          <p:spPr>
            <a:xfrm>
              <a:off x="10711051" y="3358105"/>
              <a:ext cx="1386662" cy="400110"/>
            </a:xfrm>
            <a:prstGeom prst="rect">
              <a:avLst/>
            </a:prstGeom>
            <a:noFill/>
          </p:spPr>
          <p:txBody>
            <a:bodyPr wrap="square" rtlCol="0">
              <a:spAutoFit/>
            </a:bodyPr>
            <a:lstStyle/>
            <a:p>
              <a:pPr algn="ctr"/>
              <a:r>
                <a:rPr lang="zh-CN" altLang="en-US" sz="2000" dirty="0">
                  <a:solidFill>
                    <a:schemeClr val="accent2">
                      <a:lumMod val="75000"/>
                    </a:schemeClr>
                  </a:solidFill>
                  <a:latin typeface="微软雅黑" pitchFamily="34" charset="-122"/>
                  <a:ea typeface="微软雅黑" pitchFamily="34" charset="-122"/>
                </a:rPr>
                <a:t>校园生活</a:t>
              </a:r>
            </a:p>
          </p:txBody>
        </p:sp>
        <p:sp>
          <p:nvSpPr>
            <p:cNvPr id="30" name="文本框 29">
              <a:extLst>
                <a:ext uri="{FF2B5EF4-FFF2-40B4-BE49-F238E27FC236}">
                  <a16:creationId xmlns:a16="http://schemas.microsoft.com/office/drawing/2014/main" id="{6F807CF9-0E3E-9BA0-B32C-4C52100E9D4C}"/>
                </a:ext>
              </a:extLst>
            </p:cNvPr>
            <p:cNvSpPr txBox="1"/>
            <p:nvPr userDrawn="1"/>
          </p:nvSpPr>
          <p:spPr>
            <a:xfrm>
              <a:off x="10711051" y="4480508"/>
              <a:ext cx="1386662" cy="400110"/>
            </a:xfrm>
            <a:prstGeom prst="rect">
              <a:avLst/>
            </a:prstGeom>
            <a:noFill/>
          </p:spPr>
          <p:txBody>
            <a:bodyPr wrap="square" rtlCol="0">
              <a:spAutoFit/>
            </a:bodyPr>
            <a:lstStyle/>
            <a:p>
              <a:pPr algn="ctr"/>
              <a:r>
                <a:rPr lang="zh-CN" altLang="en-US" sz="2000" kern="1200" dirty="0">
                  <a:solidFill>
                    <a:schemeClr val="bg1"/>
                  </a:solidFill>
                  <a:latin typeface="微软雅黑" pitchFamily="34" charset="-122"/>
                  <a:ea typeface="微软雅黑" pitchFamily="34" charset="-122"/>
                  <a:cs typeface="+mn-cs"/>
                </a:rPr>
                <a:t>未来规划</a:t>
              </a:r>
            </a:p>
          </p:txBody>
        </p:sp>
        <p:pic>
          <p:nvPicPr>
            <p:cNvPr id="31" name="Picture 11">
              <a:extLst>
                <a:ext uri="{FF2B5EF4-FFF2-40B4-BE49-F238E27FC236}">
                  <a16:creationId xmlns:a16="http://schemas.microsoft.com/office/drawing/2014/main" id="{1D3230AB-906C-F2EA-71B9-35D7B8FB5C1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879"/>
            <a:stretch/>
          </p:blipFill>
          <p:spPr bwMode="auto">
            <a:xfrm>
              <a:off x="11069053" y="5538989"/>
              <a:ext cx="750166" cy="70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93EA9-123D-489F-8313-43A8A4AC456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82" r:id="rId3"/>
    <p:sldLayoutId id="2147483683" r:id="rId4"/>
    <p:sldLayoutId id="2147483684" r:id="rId5"/>
    <p:sldLayoutId id="2147483653" r:id="rId6"/>
    <p:sldLayoutId id="2147483652" r:id="rId7"/>
    <p:sldLayoutId id="2147483655" r:id="rId8"/>
    <p:sldLayoutId id="2147483654" r:id="rId9"/>
    <p:sldLayoutId id="2147483656" r:id="rId10"/>
    <p:sldLayoutId id="21474836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741C5-8F5C-4213-BB69-8C2D02590C1C}" type="datetimeFigureOut">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2023/6/25</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893EA9-123D-489F-8313-43A8A4AC4565}" type="slidenum">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07469808"/>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741C5-8F5C-4213-BB69-8C2D02590C1C}" type="datetimeFigureOut">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2023/6/25</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893EA9-123D-489F-8313-43A8A4AC4565}" type="slidenum">
              <a:rPr kumimoji="0" lang="zh-CN" altLang="en-US" sz="1200" b="0" i="0" u="none" strike="noStrike" kern="1200" cap="none" spc="0" normalizeH="0" baseline="0" noProof="0" smtClean="0">
                <a:ln>
                  <a:noFill/>
                </a:ln>
                <a:solidFill>
                  <a:srgbClr val="333333">
                    <a:tint val="75000"/>
                  </a:srgb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333333">
                  <a:tint val="75000"/>
                </a:srgb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5018871"/>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93EA9-123D-489F-8313-43A8A4AC4565}" type="slidenum">
              <a:rPr lang="zh-CN" altLang="en-US" smtClean="0"/>
              <a:t>‹#›</a:t>
            </a:fld>
            <a:endParaRPr lang="zh-CN" altLang="en-US"/>
          </a:p>
        </p:txBody>
      </p:sp>
    </p:spTree>
    <p:extLst>
      <p:ext uri="{BB962C8B-B14F-4D97-AF65-F5344CB8AC3E}">
        <p14:creationId xmlns:p14="http://schemas.microsoft.com/office/powerpoint/2010/main" val="25087563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741C5-8F5C-4213-BB69-8C2D02590C1C}" type="datetimeFigureOut">
              <a:rPr lang="zh-CN" altLang="en-US" smtClean="0"/>
              <a:t>2023/6/25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93EA9-123D-489F-8313-43A8A4AC4565}" type="slidenum">
              <a:rPr lang="zh-CN" altLang="en-US" smtClean="0"/>
              <a:t>‹#›</a:t>
            </a:fld>
            <a:endParaRPr lang="zh-CN" altLang="en-US"/>
          </a:p>
        </p:txBody>
      </p:sp>
    </p:spTree>
    <p:extLst>
      <p:ext uri="{BB962C8B-B14F-4D97-AF65-F5344CB8AC3E}">
        <p14:creationId xmlns:p14="http://schemas.microsoft.com/office/powerpoint/2010/main" val="350548885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9.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44"/>
          <p:cNvSpPr/>
          <p:nvPr/>
        </p:nvSpPr>
        <p:spPr>
          <a:xfrm>
            <a:off x="0" y="1632297"/>
            <a:ext cx="12192000" cy="32076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5"/>
          <p:cNvSpPr>
            <a:spLocks noEditPoints="1"/>
          </p:cNvSpPr>
          <p:nvPr/>
        </p:nvSpPr>
        <p:spPr bwMode="auto">
          <a:xfrm>
            <a:off x="8599210" y="5440828"/>
            <a:ext cx="1114980" cy="995834"/>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35" name="文本框 34"/>
          <p:cNvSpPr txBox="1"/>
          <p:nvPr/>
        </p:nvSpPr>
        <p:spPr>
          <a:xfrm>
            <a:off x="97733" y="1619103"/>
            <a:ext cx="11996529" cy="1569660"/>
          </a:xfrm>
          <a:prstGeom prst="rect">
            <a:avLst/>
          </a:prstGeom>
          <a:noFill/>
        </p:spPr>
        <p:txBody>
          <a:bodyPr wrap="square" rtlCol="0">
            <a:spAutoFit/>
          </a:bodyPr>
          <a:lstStyle/>
          <a:p>
            <a:pPr algn="ctr"/>
            <a:r>
              <a:rPr lang="zh-CN" altLang="en-US" sz="4800" b="1" dirty="0">
                <a:solidFill>
                  <a:schemeClr val="bg1"/>
                </a:solidFill>
                <a:latin typeface="微软雅黑" pitchFamily="34" charset="-122"/>
                <a:ea typeface="微软雅黑" pitchFamily="34" charset="-122"/>
              </a:rPr>
              <a:t>浙江大学 脑科学与脑医学学院</a:t>
            </a:r>
            <a:endParaRPr lang="en-US" altLang="zh-CN" sz="4800" b="1" dirty="0">
              <a:solidFill>
                <a:schemeClr val="bg1"/>
              </a:solidFill>
              <a:latin typeface="微软雅黑" pitchFamily="34" charset="-122"/>
              <a:ea typeface="微软雅黑" pitchFamily="34" charset="-122"/>
            </a:endParaRPr>
          </a:p>
          <a:p>
            <a:pPr algn="ctr"/>
            <a:r>
              <a:rPr lang="zh-CN" altLang="en-US" sz="4800" b="1" dirty="0">
                <a:solidFill>
                  <a:schemeClr val="bg1"/>
                </a:solidFill>
                <a:latin typeface="微软雅黑" pitchFamily="34" charset="-122"/>
                <a:ea typeface="微软雅黑" pitchFamily="34" charset="-122"/>
              </a:rPr>
              <a:t>推免生预选拔</a:t>
            </a:r>
          </a:p>
        </p:txBody>
      </p:sp>
      <p:sp>
        <p:nvSpPr>
          <p:cNvPr id="12" name="等腰三角形 11"/>
          <p:cNvSpPr/>
          <p:nvPr/>
        </p:nvSpPr>
        <p:spPr>
          <a:xfrm flipV="1">
            <a:off x="8977053" y="4821550"/>
            <a:ext cx="359294" cy="2066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2" name="组合 1">
            <a:extLst>
              <a:ext uri="{FF2B5EF4-FFF2-40B4-BE49-F238E27FC236}">
                <a16:creationId xmlns:a16="http://schemas.microsoft.com/office/drawing/2014/main" id="{4DF13EA5-01C3-7C1A-5093-C8D102ED96DE}"/>
              </a:ext>
            </a:extLst>
          </p:cNvPr>
          <p:cNvGrpSpPr/>
          <p:nvPr/>
        </p:nvGrpSpPr>
        <p:grpSpPr>
          <a:xfrm>
            <a:off x="1143618" y="3132348"/>
            <a:ext cx="9367631" cy="400110"/>
            <a:chOff x="1143618" y="3201921"/>
            <a:chExt cx="9367631" cy="400110"/>
          </a:xfrm>
        </p:grpSpPr>
        <p:sp>
          <p:nvSpPr>
            <p:cNvPr id="47" name="文本框 46"/>
            <p:cNvSpPr txBox="1"/>
            <p:nvPr/>
          </p:nvSpPr>
          <p:spPr>
            <a:xfrm>
              <a:off x="3661307" y="3201921"/>
              <a:ext cx="4380655" cy="400110"/>
            </a:xfrm>
            <a:prstGeom prst="rect">
              <a:avLst/>
            </a:prstGeom>
            <a:noFill/>
          </p:spPr>
          <p:txBody>
            <a:bodyPr wrap="square" rtlCol="0">
              <a:spAutoFit/>
            </a:bodyPr>
            <a:lstStyle/>
            <a:p>
              <a:pPr algn="ctr"/>
              <a:r>
                <a:rPr lang="en-US" altLang="zh-CN" sz="2000" dirty="0">
                  <a:solidFill>
                    <a:schemeClr val="accent2">
                      <a:lumMod val="75000"/>
                    </a:schemeClr>
                  </a:solidFill>
                  <a:latin typeface="华文细黑" panose="02010600040101010101" pitchFamily="2" charset="-122"/>
                  <a:ea typeface="华文细黑" panose="02010600040101010101" pitchFamily="2" charset="-122"/>
                  <a:cs typeface="Arial" pitchFamily="34" charset="0"/>
                </a:rPr>
                <a:t>GRADUATE STUDENT DEFENSE, ZJU</a:t>
              </a:r>
              <a:endParaRPr lang="zh-CN" altLang="en-US" sz="2000" dirty="0">
                <a:solidFill>
                  <a:schemeClr val="accent2">
                    <a:lumMod val="75000"/>
                  </a:schemeClr>
                </a:solidFill>
                <a:latin typeface="华文细黑" panose="02010600040101010101" pitchFamily="2" charset="-122"/>
                <a:ea typeface="华文细黑" panose="02010600040101010101" pitchFamily="2" charset="-122"/>
                <a:cs typeface="Arial" pitchFamily="34" charset="0"/>
              </a:endParaRPr>
            </a:p>
          </p:txBody>
        </p:sp>
        <p:cxnSp>
          <p:nvCxnSpPr>
            <p:cNvPr id="5" name="直接连接符 4"/>
            <p:cNvCxnSpPr/>
            <p:nvPr/>
          </p:nvCxnSpPr>
          <p:spPr>
            <a:xfrm>
              <a:off x="1143618" y="3421853"/>
              <a:ext cx="262867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7967847" y="3421853"/>
              <a:ext cx="254340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34" name="Picture 11">
            <a:extLst>
              <a:ext uri="{FF2B5EF4-FFF2-40B4-BE49-F238E27FC236}">
                <a16:creationId xmlns:a16="http://schemas.microsoft.com/office/drawing/2014/main" id="{D7304F67-972B-40CA-CE9A-802DF7303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17" y="376774"/>
            <a:ext cx="2763191" cy="911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本框 12">
            <a:extLst>
              <a:ext uri="{FF2B5EF4-FFF2-40B4-BE49-F238E27FC236}">
                <a16:creationId xmlns:a16="http://schemas.microsoft.com/office/drawing/2014/main" id="{24EE8067-8955-98C1-A103-385EF64AAE49}"/>
              </a:ext>
            </a:extLst>
          </p:cNvPr>
          <p:cNvSpPr txBox="1"/>
          <p:nvPr/>
        </p:nvSpPr>
        <p:spPr>
          <a:xfrm>
            <a:off x="2394857" y="3429000"/>
            <a:ext cx="7402285" cy="1421223"/>
          </a:xfrm>
          <a:prstGeom prst="rect">
            <a:avLst/>
          </a:prstGeom>
          <a:noFill/>
        </p:spPr>
        <p:txBody>
          <a:bodyPr wrap="square" rtlCol="0">
            <a:spAutoFit/>
          </a:bodyPr>
          <a:lstStyle/>
          <a:p>
            <a:pPr algn="ctr">
              <a:lnSpc>
                <a:spcPct val="150000"/>
              </a:lnSpc>
            </a:pPr>
            <a:r>
              <a:rPr lang="zh-CN" altLang="en-US" sz="2000" b="1" dirty="0">
                <a:solidFill>
                  <a:schemeClr val="bg1"/>
                </a:solidFill>
                <a:latin typeface="微软雅黑" pitchFamily="34" charset="-122"/>
                <a:ea typeface="微软雅黑" pitchFamily="34" charset="-122"/>
              </a:rPr>
              <a:t>汤景翔</a:t>
            </a:r>
            <a:r>
              <a:rPr lang="en-US" altLang="zh-CN" sz="2000" b="1" dirty="0">
                <a:solidFill>
                  <a:schemeClr val="bg1"/>
                </a:solidFill>
                <a:latin typeface="微软雅黑" pitchFamily="34" charset="-122"/>
                <a:ea typeface="微软雅黑" pitchFamily="34" charset="-122"/>
              </a:rPr>
              <a:t>          </a:t>
            </a:r>
          </a:p>
          <a:p>
            <a:pPr algn="ctr">
              <a:lnSpc>
                <a:spcPct val="150000"/>
              </a:lnSpc>
            </a:pPr>
            <a:r>
              <a:rPr lang="zh-CN" altLang="en-US" sz="2000" b="1" dirty="0">
                <a:solidFill>
                  <a:schemeClr val="bg1"/>
                </a:solidFill>
                <a:latin typeface="微软雅黑" pitchFamily="34" charset="-122"/>
                <a:ea typeface="微软雅黑" pitchFamily="34" charset="-122"/>
              </a:rPr>
              <a:t>四川大学   生物治疗国家重点实验室</a:t>
            </a:r>
            <a:endParaRPr lang="en-US" altLang="zh-CN" sz="2000" b="1" dirty="0">
              <a:solidFill>
                <a:schemeClr val="bg1"/>
              </a:solidFill>
              <a:latin typeface="微软雅黑" pitchFamily="34" charset="-122"/>
              <a:ea typeface="微软雅黑" pitchFamily="34" charset="-122"/>
            </a:endParaRPr>
          </a:p>
          <a:p>
            <a:pPr algn="ctr">
              <a:lnSpc>
                <a:spcPct val="150000"/>
              </a:lnSpc>
            </a:pPr>
            <a:r>
              <a:rPr lang="en-US" altLang="zh-CN" sz="2000" b="1" dirty="0">
                <a:solidFill>
                  <a:schemeClr val="bg1"/>
                </a:solidFill>
                <a:latin typeface="微软雅黑" pitchFamily="34" charset="-122"/>
                <a:ea typeface="微软雅黑" pitchFamily="34" charset="-122"/>
              </a:rPr>
              <a:t>2022.09.21</a:t>
            </a:r>
            <a:endParaRPr lang="zh-CN" altLang="en-US" sz="2000" b="1" dirty="0">
              <a:solidFill>
                <a:schemeClr val="bg1"/>
              </a:solidFill>
              <a:latin typeface="华文细黑" panose="02010600040101010101" pitchFamily="2" charset="-122"/>
              <a:ea typeface="华文细黑" panose="0201060004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临床谵妄病人血浆代谢组分析（前期已有数据）</a:t>
            </a:r>
            <a:endParaRPr lang="zh-CN" altLang="en-US" dirty="0"/>
          </a:p>
        </p:txBody>
      </p:sp>
      <p:sp>
        <p:nvSpPr>
          <p:cNvPr id="3" name="文本框 2">
            <a:extLst>
              <a:ext uri="{FF2B5EF4-FFF2-40B4-BE49-F238E27FC236}">
                <a16:creationId xmlns:a16="http://schemas.microsoft.com/office/drawing/2014/main" id="{6693DA81-0D16-17CD-C0AE-0A42B82E6C1B}"/>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07196"/>
            <a:ext cx="5258480" cy="682623"/>
          </a:xfrm>
        </p:spPr>
        <p:txBody>
          <a:bodyPr/>
          <a:lstStyle/>
          <a:p>
            <a:r>
              <a:rPr lang="zh-CN" altLang="en-US" dirty="0"/>
              <a:t>科学问题与实验方案</a:t>
            </a:r>
          </a:p>
        </p:txBody>
      </p:sp>
    </p:spTree>
    <p:extLst>
      <p:ext uri="{BB962C8B-B14F-4D97-AF65-F5344CB8AC3E}">
        <p14:creationId xmlns:p14="http://schemas.microsoft.com/office/powerpoint/2010/main" val="3628123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一、</a:t>
            </a:r>
            <a:r>
              <a:rPr lang="en-US" altLang="zh-CN" dirty="0">
                <a:cs typeface="Arial" pitchFamily="34" charset="0"/>
              </a:rPr>
              <a:t>XXXXXXXX</a:t>
            </a:r>
            <a:endParaRPr lang="zh-CN" altLang="en-US" dirty="0"/>
          </a:p>
        </p:txBody>
      </p:sp>
      <p:sp>
        <p:nvSpPr>
          <p:cNvPr id="3" name="文本框 2">
            <a:extLst>
              <a:ext uri="{FF2B5EF4-FFF2-40B4-BE49-F238E27FC236}">
                <a16:creationId xmlns:a16="http://schemas.microsoft.com/office/drawing/2014/main" id="{23A2AEFB-D6A9-9244-3253-3F154AF2E164}"/>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280693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130029"/>
            <a:ext cx="8497326"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2.1 XXXXXXXXXXX</a:t>
            </a:r>
            <a:endParaRPr lang="zh-CN" altLang="en-US" sz="2400" dirty="0">
              <a:solidFill>
                <a:srgbClr val="8F000B"/>
              </a:solidFill>
            </a:endParaRPr>
          </a:p>
        </p:txBody>
      </p:sp>
      <p:sp>
        <p:nvSpPr>
          <p:cNvPr id="5" name="文本框 4">
            <a:extLst>
              <a:ext uri="{FF2B5EF4-FFF2-40B4-BE49-F238E27FC236}">
                <a16:creationId xmlns:a16="http://schemas.microsoft.com/office/drawing/2014/main" id="{77B96C48-198B-3439-56B7-1B903D76B208}"/>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379893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2.2 XXXXXXXXXXXXXXXXX</a:t>
            </a:r>
            <a:endParaRPr lang="zh-CN" altLang="en-US" sz="2400" dirty="0">
              <a:solidFill>
                <a:srgbClr val="8F000B"/>
              </a:solidFill>
            </a:endParaRPr>
          </a:p>
        </p:txBody>
      </p:sp>
    </p:spTree>
    <p:extLst>
      <p:ext uri="{BB962C8B-B14F-4D97-AF65-F5344CB8AC3E}">
        <p14:creationId xmlns:p14="http://schemas.microsoft.com/office/powerpoint/2010/main" val="396746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2.2 XXXXXXXXXX</a:t>
            </a:r>
            <a:endParaRPr lang="zh-CN" altLang="en-US" sz="2400" dirty="0">
              <a:solidFill>
                <a:srgbClr val="8F000B"/>
              </a:solidFill>
            </a:endParaRPr>
          </a:p>
        </p:txBody>
      </p:sp>
    </p:spTree>
    <p:extLst>
      <p:ext uri="{BB962C8B-B14F-4D97-AF65-F5344CB8AC3E}">
        <p14:creationId xmlns:p14="http://schemas.microsoft.com/office/powerpoint/2010/main" val="1743505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2.3 XXXXXXXXXXX</a:t>
            </a:r>
            <a:endParaRPr lang="zh-CN" altLang="en-US" sz="2400" dirty="0">
              <a:solidFill>
                <a:srgbClr val="8F000B"/>
              </a:solidFill>
            </a:endParaRPr>
          </a:p>
        </p:txBody>
      </p:sp>
    </p:spTree>
    <p:extLst>
      <p:ext uri="{BB962C8B-B14F-4D97-AF65-F5344CB8AC3E}">
        <p14:creationId xmlns:p14="http://schemas.microsoft.com/office/powerpoint/2010/main" val="1082666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2.4 XXXXXXXXXXXXXX</a:t>
            </a:r>
            <a:endParaRPr lang="zh-CN" altLang="en-US" sz="2400" dirty="0">
              <a:solidFill>
                <a:srgbClr val="8F000B"/>
              </a:solidFill>
            </a:endParaRPr>
          </a:p>
        </p:txBody>
      </p:sp>
      <p:sp>
        <p:nvSpPr>
          <p:cNvPr id="5" name="文本框 4">
            <a:extLst>
              <a:ext uri="{FF2B5EF4-FFF2-40B4-BE49-F238E27FC236}">
                <a16:creationId xmlns:a16="http://schemas.microsoft.com/office/drawing/2014/main" id="{3BC27D4F-7139-63FE-8B9A-62CE1C3AB4D8}"/>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1253312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二、</a:t>
            </a:r>
            <a:r>
              <a:rPr lang="en-US" altLang="zh-CN" dirty="0">
                <a:cs typeface="Arial" pitchFamily="34" charset="0"/>
              </a:rPr>
              <a:t>XXXXXXXXXXXXX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2.4 XXXXXXXXXXXXXXX</a:t>
            </a:r>
            <a:endParaRPr lang="zh-CN" altLang="en-US" sz="2400" dirty="0">
              <a:solidFill>
                <a:srgbClr val="8F000B"/>
              </a:solidFill>
            </a:endParaRPr>
          </a:p>
        </p:txBody>
      </p:sp>
      <p:sp>
        <p:nvSpPr>
          <p:cNvPr id="4" name="文本框 3">
            <a:extLst>
              <a:ext uri="{FF2B5EF4-FFF2-40B4-BE49-F238E27FC236}">
                <a16:creationId xmlns:a16="http://schemas.microsoft.com/office/drawing/2014/main" id="{F45D655D-7FFD-90BB-205A-C70FFB18EF72}"/>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344394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小结</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862286"/>
            <a:ext cx="10738884" cy="366505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pPr marL="342900" indent="-342900">
              <a:buFont typeface="Arial" panose="020B0604020202020204" pitchFamily="34" charset="0"/>
              <a:buChar char="•"/>
            </a:pPr>
            <a:r>
              <a:rPr lang="en-US" altLang="zh-CN" sz="2400" dirty="0"/>
              <a:t>XXXXXXXXXXX</a:t>
            </a: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r>
              <a:rPr lang="en-US" altLang="zh-CN" sz="2400" dirty="0"/>
              <a:t>XXXXXXXXXXXX</a:t>
            </a: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r>
              <a:rPr lang="en-US" altLang="zh-CN" sz="2400" dirty="0"/>
              <a:t>XXXXXXXXXX</a:t>
            </a:r>
            <a:endParaRPr lang="zh-CN" altLang="en-US" sz="2400" dirty="0"/>
          </a:p>
        </p:txBody>
      </p:sp>
    </p:spTree>
    <p:extLst>
      <p:ext uri="{BB962C8B-B14F-4D97-AF65-F5344CB8AC3E}">
        <p14:creationId xmlns:p14="http://schemas.microsoft.com/office/powerpoint/2010/main" val="215018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868216" y="1181111"/>
            <a:ext cx="766308" cy="203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2" name="组合 11">
            <a:extLst>
              <a:ext uri="{FF2B5EF4-FFF2-40B4-BE49-F238E27FC236}">
                <a16:creationId xmlns:a16="http://schemas.microsoft.com/office/drawing/2014/main" id="{048A7DFA-023A-4884-DC42-42DD349053A9}"/>
              </a:ext>
            </a:extLst>
          </p:cNvPr>
          <p:cNvGrpSpPr/>
          <p:nvPr/>
        </p:nvGrpSpPr>
        <p:grpSpPr>
          <a:xfrm>
            <a:off x="4531661" y="58776"/>
            <a:ext cx="2232837" cy="1146594"/>
            <a:chOff x="7134952" y="853175"/>
            <a:chExt cx="2232837" cy="1146594"/>
          </a:xfrm>
        </p:grpSpPr>
        <p:sp>
          <p:nvSpPr>
            <p:cNvPr id="6" name="矩形 5"/>
            <p:cNvSpPr/>
            <p:nvPr/>
          </p:nvSpPr>
          <p:spPr>
            <a:xfrm>
              <a:off x="7134952" y="1232694"/>
              <a:ext cx="2232837" cy="75247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文本框 3"/>
            <p:cNvSpPr txBox="1"/>
            <p:nvPr/>
          </p:nvSpPr>
          <p:spPr>
            <a:xfrm>
              <a:off x="7134952" y="1476549"/>
              <a:ext cx="2232836" cy="523220"/>
            </a:xfrm>
            <a:prstGeom prst="rect">
              <a:avLst/>
            </a:prstGeom>
            <a:noFill/>
          </p:spPr>
          <p:txBody>
            <a:bodyPr wrap="square" rtlCol="0">
              <a:spAutoFit/>
            </a:bodyPr>
            <a:lstStyle/>
            <a:p>
              <a:pPr algn="ctr"/>
              <a:r>
                <a:rPr lang="en-US" altLang="zh-CN" sz="2800" dirty="0">
                  <a:solidFill>
                    <a:schemeClr val="tx1">
                      <a:lumMod val="60000"/>
                      <a:lumOff val="40000"/>
                    </a:schemeClr>
                  </a:solidFill>
                  <a:latin typeface="华文细黑" panose="02010600040101010101" pitchFamily="2" charset="-122"/>
                  <a:ea typeface="华文细黑" panose="02010600040101010101" pitchFamily="2" charset="-122"/>
                  <a:cs typeface="Arial" pitchFamily="34" charset="0"/>
                </a:rPr>
                <a:t>CONTENTS</a:t>
              </a:r>
              <a:endParaRPr lang="zh-CN" altLang="en-US" sz="2800" dirty="0">
                <a:solidFill>
                  <a:schemeClr val="tx1">
                    <a:lumMod val="60000"/>
                    <a:lumOff val="40000"/>
                  </a:schemeClr>
                </a:solidFill>
                <a:latin typeface="华文细黑" panose="02010600040101010101" pitchFamily="2" charset="-122"/>
                <a:ea typeface="华文细黑" panose="02010600040101010101" pitchFamily="2" charset="-122"/>
                <a:cs typeface="Arial" pitchFamily="34" charset="0"/>
              </a:endParaRPr>
            </a:p>
          </p:txBody>
        </p:sp>
        <p:sp>
          <p:nvSpPr>
            <p:cNvPr id="3" name="Freeform 5"/>
            <p:cNvSpPr>
              <a:spLocks noEditPoints="1"/>
            </p:cNvSpPr>
            <p:nvPr/>
          </p:nvSpPr>
          <p:spPr bwMode="auto">
            <a:xfrm>
              <a:off x="7868216" y="853175"/>
              <a:ext cx="766308" cy="684421"/>
            </a:xfrm>
            <a:custGeom>
              <a:avLst/>
              <a:gdLst>
                <a:gd name="T0" fmla="*/ 400 w 528"/>
                <a:gd name="T1" fmla="*/ 293 h 471"/>
                <a:gd name="T2" fmla="*/ 430 w 528"/>
                <a:gd name="T3" fmla="*/ 279 h 471"/>
                <a:gd name="T4" fmla="*/ 430 w 528"/>
                <a:gd name="T5" fmla="*/ 278 h 471"/>
                <a:gd name="T6" fmla="*/ 430 w 528"/>
                <a:gd name="T7" fmla="*/ 204 h 471"/>
                <a:gd name="T8" fmla="*/ 401 w 528"/>
                <a:gd name="T9" fmla="*/ 218 h 471"/>
                <a:gd name="T10" fmla="*/ 400 w 528"/>
                <a:gd name="T11" fmla="*/ 293 h 471"/>
                <a:gd name="T12" fmla="*/ 90 w 528"/>
                <a:gd name="T13" fmla="*/ 204 h 471"/>
                <a:gd name="T14" fmla="*/ 90 w 528"/>
                <a:gd name="T15" fmla="*/ 279 h 471"/>
                <a:gd name="T16" fmla="*/ 248 w 528"/>
                <a:gd name="T17" fmla="*/ 354 h 471"/>
                <a:gd name="T18" fmla="*/ 274 w 528"/>
                <a:gd name="T19" fmla="*/ 354 h 471"/>
                <a:gd name="T20" fmla="*/ 371 w 528"/>
                <a:gd name="T21" fmla="*/ 307 h 471"/>
                <a:gd name="T22" fmla="*/ 371 w 528"/>
                <a:gd name="T23" fmla="*/ 232 h 471"/>
                <a:gd name="T24" fmla="*/ 260 w 528"/>
                <a:gd name="T25" fmla="*/ 286 h 471"/>
                <a:gd name="T26" fmla="*/ 90 w 528"/>
                <a:gd name="T27" fmla="*/ 204 h 471"/>
                <a:gd name="T28" fmla="*/ 394 w 528"/>
                <a:gd name="T29" fmla="*/ 197 h 471"/>
                <a:gd name="T30" fmla="*/ 391 w 528"/>
                <a:gd name="T31" fmla="*/ 196 h 471"/>
                <a:gd name="T32" fmla="*/ 287 w 528"/>
                <a:gd name="T33" fmla="*/ 139 h 471"/>
                <a:gd name="T34" fmla="*/ 288 w 528"/>
                <a:gd name="T35" fmla="*/ 132 h 471"/>
                <a:gd name="T36" fmla="*/ 264 w 528"/>
                <a:gd name="T37" fmla="*/ 108 h 471"/>
                <a:gd name="T38" fmla="*/ 240 w 528"/>
                <a:gd name="T39" fmla="*/ 132 h 471"/>
                <a:gd name="T40" fmla="*/ 264 w 528"/>
                <a:gd name="T41" fmla="*/ 156 h 471"/>
                <a:gd name="T42" fmla="*/ 281 w 528"/>
                <a:gd name="T43" fmla="*/ 150 h 471"/>
                <a:gd name="T44" fmla="*/ 383 w 528"/>
                <a:gd name="T45" fmla="*/ 207 h 471"/>
                <a:gd name="T46" fmla="*/ 394 w 528"/>
                <a:gd name="T47" fmla="*/ 197 h 471"/>
                <a:gd name="T48" fmla="*/ 528 w 528"/>
                <a:gd name="T49" fmla="*/ 132 h 471"/>
                <a:gd name="T50" fmla="*/ 260 w 528"/>
                <a:gd name="T51" fmla="*/ 0 h 471"/>
                <a:gd name="T52" fmla="*/ 0 w 528"/>
                <a:gd name="T53" fmla="*/ 126 h 471"/>
                <a:gd name="T54" fmla="*/ 0 w 528"/>
                <a:gd name="T55" fmla="*/ 137 h 471"/>
                <a:gd name="T56" fmla="*/ 260 w 528"/>
                <a:gd name="T57" fmla="*/ 263 h 471"/>
                <a:gd name="T58" fmla="*/ 371 w 528"/>
                <a:gd name="T59" fmla="*/ 209 h 471"/>
                <a:gd name="T60" fmla="*/ 371 w 528"/>
                <a:gd name="T61" fmla="*/ 205 h 471"/>
                <a:gd name="T62" fmla="*/ 281 w 528"/>
                <a:gd name="T63" fmla="*/ 158 h 471"/>
                <a:gd name="T64" fmla="*/ 264 w 528"/>
                <a:gd name="T65" fmla="*/ 163 h 471"/>
                <a:gd name="T66" fmla="*/ 233 w 528"/>
                <a:gd name="T67" fmla="*/ 132 h 471"/>
                <a:gd name="T68" fmla="*/ 264 w 528"/>
                <a:gd name="T69" fmla="*/ 100 h 471"/>
                <a:gd name="T70" fmla="*/ 295 w 528"/>
                <a:gd name="T71" fmla="*/ 132 h 471"/>
                <a:gd name="T72" fmla="*/ 295 w 528"/>
                <a:gd name="T73" fmla="*/ 135 h 471"/>
                <a:gd name="T74" fmla="*/ 401 w 528"/>
                <a:gd name="T75" fmla="*/ 194 h 471"/>
                <a:gd name="T76" fmla="*/ 528 w 528"/>
                <a:gd name="T77" fmla="*/ 132 h 471"/>
                <a:gd name="T78" fmla="*/ 394 w 528"/>
                <a:gd name="T79" fmla="*/ 197 h 471"/>
                <a:gd name="T80" fmla="*/ 395 w 528"/>
                <a:gd name="T81" fmla="*/ 293 h 471"/>
                <a:gd name="T82" fmla="*/ 404 w 528"/>
                <a:gd name="T83" fmla="*/ 307 h 471"/>
                <a:gd name="T84" fmla="*/ 396 w 528"/>
                <a:gd name="T85" fmla="*/ 320 h 471"/>
                <a:gd name="T86" fmla="*/ 403 w 528"/>
                <a:gd name="T87" fmla="*/ 320 h 471"/>
                <a:gd name="T88" fmla="*/ 416 w 528"/>
                <a:gd name="T89" fmla="*/ 471 h 471"/>
                <a:gd name="T90" fmla="*/ 364 w 528"/>
                <a:gd name="T91" fmla="*/ 471 h 471"/>
                <a:gd name="T92" fmla="*/ 377 w 528"/>
                <a:gd name="T93" fmla="*/ 320 h 471"/>
                <a:gd name="T94" fmla="*/ 384 w 528"/>
                <a:gd name="T95" fmla="*/ 320 h 471"/>
                <a:gd name="T96" fmla="*/ 376 w 528"/>
                <a:gd name="T97" fmla="*/ 307 h 471"/>
                <a:gd name="T98" fmla="*/ 384 w 528"/>
                <a:gd name="T99" fmla="*/ 293 h 471"/>
                <a:gd name="T100" fmla="*/ 383 w 528"/>
                <a:gd name="T101" fmla="*/ 207 h 471"/>
                <a:gd name="T102" fmla="*/ 394 w 528"/>
                <a:gd name="T103" fmla="*/ 19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8" h="471">
                  <a:moveTo>
                    <a:pt x="400" y="293"/>
                  </a:moveTo>
                  <a:cubicBezTo>
                    <a:pt x="430" y="279"/>
                    <a:pt x="430" y="279"/>
                    <a:pt x="430" y="279"/>
                  </a:cubicBezTo>
                  <a:cubicBezTo>
                    <a:pt x="430" y="279"/>
                    <a:pt x="430" y="278"/>
                    <a:pt x="430" y="278"/>
                  </a:cubicBezTo>
                  <a:cubicBezTo>
                    <a:pt x="430" y="204"/>
                    <a:pt x="430" y="204"/>
                    <a:pt x="430" y="204"/>
                  </a:cubicBezTo>
                  <a:cubicBezTo>
                    <a:pt x="401" y="218"/>
                    <a:pt x="401" y="218"/>
                    <a:pt x="401" y="218"/>
                  </a:cubicBezTo>
                  <a:cubicBezTo>
                    <a:pt x="400" y="293"/>
                    <a:pt x="400" y="293"/>
                    <a:pt x="400" y="293"/>
                  </a:cubicBezTo>
                  <a:close/>
                  <a:moveTo>
                    <a:pt x="90" y="204"/>
                  </a:moveTo>
                  <a:cubicBezTo>
                    <a:pt x="90" y="279"/>
                    <a:pt x="90" y="279"/>
                    <a:pt x="90" y="279"/>
                  </a:cubicBezTo>
                  <a:cubicBezTo>
                    <a:pt x="143" y="304"/>
                    <a:pt x="195" y="329"/>
                    <a:pt x="248" y="354"/>
                  </a:cubicBezTo>
                  <a:cubicBezTo>
                    <a:pt x="257" y="357"/>
                    <a:pt x="265" y="357"/>
                    <a:pt x="274" y="354"/>
                  </a:cubicBezTo>
                  <a:cubicBezTo>
                    <a:pt x="371" y="307"/>
                    <a:pt x="371" y="307"/>
                    <a:pt x="371" y="307"/>
                  </a:cubicBezTo>
                  <a:cubicBezTo>
                    <a:pt x="371" y="232"/>
                    <a:pt x="371" y="232"/>
                    <a:pt x="371" y="232"/>
                  </a:cubicBezTo>
                  <a:cubicBezTo>
                    <a:pt x="260" y="286"/>
                    <a:pt x="260" y="286"/>
                    <a:pt x="260" y="286"/>
                  </a:cubicBezTo>
                  <a:cubicBezTo>
                    <a:pt x="90" y="204"/>
                    <a:pt x="90" y="204"/>
                    <a:pt x="90" y="204"/>
                  </a:cubicBezTo>
                  <a:close/>
                  <a:moveTo>
                    <a:pt x="394" y="197"/>
                  </a:moveTo>
                  <a:cubicBezTo>
                    <a:pt x="391" y="196"/>
                    <a:pt x="391" y="196"/>
                    <a:pt x="391" y="196"/>
                  </a:cubicBezTo>
                  <a:cubicBezTo>
                    <a:pt x="287" y="139"/>
                    <a:pt x="287" y="139"/>
                    <a:pt x="287" y="139"/>
                  </a:cubicBezTo>
                  <a:cubicBezTo>
                    <a:pt x="288" y="136"/>
                    <a:pt x="288" y="134"/>
                    <a:pt x="288" y="132"/>
                  </a:cubicBezTo>
                  <a:cubicBezTo>
                    <a:pt x="288" y="118"/>
                    <a:pt x="277" y="108"/>
                    <a:pt x="264" y="108"/>
                  </a:cubicBezTo>
                  <a:cubicBezTo>
                    <a:pt x="251" y="108"/>
                    <a:pt x="240" y="118"/>
                    <a:pt x="240" y="132"/>
                  </a:cubicBezTo>
                  <a:cubicBezTo>
                    <a:pt x="240" y="145"/>
                    <a:pt x="251" y="156"/>
                    <a:pt x="264" y="156"/>
                  </a:cubicBezTo>
                  <a:cubicBezTo>
                    <a:pt x="270" y="156"/>
                    <a:pt x="276" y="154"/>
                    <a:pt x="281" y="150"/>
                  </a:cubicBezTo>
                  <a:cubicBezTo>
                    <a:pt x="383" y="207"/>
                    <a:pt x="383" y="207"/>
                    <a:pt x="383" y="207"/>
                  </a:cubicBezTo>
                  <a:cubicBezTo>
                    <a:pt x="394" y="197"/>
                    <a:pt x="394" y="197"/>
                    <a:pt x="394" y="197"/>
                  </a:cubicBezTo>
                  <a:close/>
                  <a:moveTo>
                    <a:pt x="528" y="132"/>
                  </a:moveTo>
                  <a:cubicBezTo>
                    <a:pt x="260" y="0"/>
                    <a:pt x="260" y="0"/>
                    <a:pt x="260" y="0"/>
                  </a:cubicBezTo>
                  <a:cubicBezTo>
                    <a:pt x="0" y="126"/>
                    <a:pt x="0" y="126"/>
                    <a:pt x="0" y="126"/>
                  </a:cubicBezTo>
                  <a:cubicBezTo>
                    <a:pt x="0" y="137"/>
                    <a:pt x="0" y="137"/>
                    <a:pt x="0" y="137"/>
                  </a:cubicBezTo>
                  <a:cubicBezTo>
                    <a:pt x="260" y="263"/>
                    <a:pt x="260" y="263"/>
                    <a:pt x="260" y="263"/>
                  </a:cubicBezTo>
                  <a:cubicBezTo>
                    <a:pt x="371" y="209"/>
                    <a:pt x="371" y="209"/>
                    <a:pt x="371" y="209"/>
                  </a:cubicBezTo>
                  <a:cubicBezTo>
                    <a:pt x="371" y="205"/>
                    <a:pt x="371" y="205"/>
                    <a:pt x="371" y="205"/>
                  </a:cubicBezTo>
                  <a:cubicBezTo>
                    <a:pt x="281" y="158"/>
                    <a:pt x="281" y="158"/>
                    <a:pt x="281" y="158"/>
                  </a:cubicBezTo>
                  <a:cubicBezTo>
                    <a:pt x="276" y="162"/>
                    <a:pt x="270" y="163"/>
                    <a:pt x="264" y="163"/>
                  </a:cubicBezTo>
                  <a:cubicBezTo>
                    <a:pt x="247" y="163"/>
                    <a:pt x="233" y="149"/>
                    <a:pt x="233" y="132"/>
                  </a:cubicBezTo>
                  <a:cubicBezTo>
                    <a:pt x="233" y="114"/>
                    <a:pt x="247" y="100"/>
                    <a:pt x="264" y="100"/>
                  </a:cubicBezTo>
                  <a:cubicBezTo>
                    <a:pt x="281" y="100"/>
                    <a:pt x="295" y="114"/>
                    <a:pt x="295" y="132"/>
                  </a:cubicBezTo>
                  <a:cubicBezTo>
                    <a:pt x="295" y="133"/>
                    <a:pt x="295" y="134"/>
                    <a:pt x="295" y="135"/>
                  </a:cubicBezTo>
                  <a:cubicBezTo>
                    <a:pt x="401" y="194"/>
                    <a:pt x="401" y="194"/>
                    <a:pt x="401" y="194"/>
                  </a:cubicBezTo>
                  <a:cubicBezTo>
                    <a:pt x="528" y="132"/>
                    <a:pt x="528" y="132"/>
                    <a:pt x="528" y="132"/>
                  </a:cubicBezTo>
                  <a:close/>
                  <a:moveTo>
                    <a:pt x="394" y="197"/>
                  </a:moveTo>
                  <a:cubicBezTo>
                    <a:pt x="395" y="293"/>
                    <a:pt x="395" y="293"/>
                    <a:pt x="395" y="293"/>
                  </a:cubicBezTo>
                  <a:cubicBezTo>
                    <a:pt x="401" y="295"/>
                    <a:pt x="404" y="300"/>
                    <a:pt x="404" y="307"/>
                  </a:cubicBezTo>
                  <a:cubicBezTo>
                    <a:pt x="404" y="312"/>
                    <a:pt x="401" y="317"/>
                    <a:pt x="396" y="320"/>
                  </a:cubicBezTo>
                  <a:cubicBezTo>
                    <a:pt x="403" y="320"/>
                    <a:pt x="403" y="320"/>
                    <a:pt x="403" y="320"/>
                  </a:cubicBezTo>
                  <a:cubicBezTo>
                    <a:pt x="416" y="471"/>
                    <a:pt x="416" y="471"/>
                    <a:pt x="416" y="471"/>
                  </a:cubicBezTo>
                  <a:cubicBezTo>
                    <a:pt x="364" y="471"/>
                    <a:pt x="364" y="471"/>
                    <a:pt x="364" y="471"/>
                  </a:cubicBezTo>
                  <a:cubicBezTo>
                    <a:pt x="377" y="320"/>
                    <a:pt x="377" y="320"/>
                    <a:pt x="377" y="320"/>
                  </a:cubicBezTo>
                  <a:cubicBezTo>
                    <a:pt x="384" y="320"/>
                    <a:pt x="384" y="320"/>
                    <a:pt x="384" y="320"/>
                  </a:cubicBezTo>
                  <a:cubicBezTo>
                    <a:pt x="379" y="317"/>
                    <a:pt x="376" y="312"/>
                    <a:pt x="376" y="307"/>
                  </a:cubicBezTo>
                  <a:cubicBezTo>
                    <a:pt x="376" y="301"/>
                    <a:pt x="379" y="296"/>
                    <a:pt x="384" y="293"/>
                  </a:cubicBezTo>
                  <a:cubicBezTo>
                    <a:pt x="383" y="207"/>
                    <a:pt x="383" y="207"/>
                    <a:pt x="383" y="207"/>
                  </a:cubicBezTo>
                  <a:cubicBezTo>
                    <a:pt x="394" y="197"/>
                    <a:pt x="394" y="197"/>
                    <a:pt x="394" y="19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sp>
        <p:nvSpPr>
          <p:cNvPr id="32" name="矩形 31"/>
          <p:cNvSpPr/>
          <p:nvPr/>
        </p:nvSpPr>
        <p:spPr>
          <a:xfrm>
            <a:off x="0" y="0"/>
            <a:ext cx="4191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rot="5400000" flipH="1">
            <a:off x="4101353" y="1469709"/>
            <a:ext cx="295275" cy="1371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5" name="组合 4"/>
          <p:cNvGrpSpPr/>
          <p:nvPr/>
        </p:nvGrpSpPr>
        <p:grpSpPr>
          <a:xfrm>
            <a:off x="412050" y="2086967"/>
            <a:ext cx="3064508" cy="3852242"/>
            <a:chOff x="412050" y="2086967"/>
            <a:chExt cx="3064508" cy="3852242"/>
          </a:xfrm>
        </p:grpSpPr>
        <p:sp>
          <p:nvSpPr>
            <p:cNvPr id="185" name="Freeform 145"/>
            <p:cNvSpPr/>
            <p:nvPr/>
          </p:nvSpPr>
          <p:spPr bwMode="auto">
            <a:xfrm>
              <a:off x="1036544" y="2340969"/>
              <a:ext cx="1890395" cy="2232329"/>
            </a:xfrm>
            <a:custGeom>
              <a:avLst/>
              <a:gdLst>
                <a:gd name="T0" fmla="*/ 758 w 777"/>
                <a:gd name="T1" fmla="*/ 204 h 918"/>
                <a:gd name="T2" fmla="*/ 389 w 777"/>
                <a:gd name="T3" fmla="*/ 0 h 918"/>
                <a:gd name="T4" fmla="*/ 19 w 777"/>
                <a:gd name="T5" fmla="*/ 204 h 918"/>
                <a:gd name="T6" fmla="*/ 271 w 777"/>
                <a:gd name="T7" fmla="*/ 833 h 918"/>
                <a:gd name="T8" fmla="*/ 389 w 777"/>
                <a:gd name="T9" fmla="*/ 918 h 918"/>
                <a:gd name="T10" fmla="*/ 506 w 777"/>
                <a:gd name="T11" fmla="*/ 832 h 918"/>
                <a:gd name="T12" fmla="*/ 758 w 777"/>
                <a:gd name="T13" fmla="*/ 204 h 918"/>
              </a:gdLst>
              <a:ahLst/>
              <a:cxnLst>
                <a:cxn ang="0">
                  <a:pos x="T0" y="T1"/>
                </a:cxn>
                <a:cxn ang="0">
                  <a:pos x="T2" y="T3"/>
                </a:cxn>
                <a:cxn ang="0">
                  <a:pos x="T4" y="T5"/>
                </a:cxn>
                <a:cxn ang="0">
                  <a:pos x="T6" y="T7"/>
                </a:cxn>
                <a:cxn ang="0">
                  <a:pos x="T8" y="T9"/>
                </a:cxn>
                <a:cxn ang="0">
                  <a:pos x="T10" y="T11"/>
                </a:cxn>
                <a:cxn ang="0">
                  <a:pos x="T12" y="T13"/>
                </a:cxn>
              </a:cxnLst>
              <a:rect l="0" t="0" r="r" b="b"/>
              <a:pathLst>
                <a:path w="777" h="918">
                  <a:moveTo>
                    <a:pt x="758" y="204"/>
                  </a:moveTo>
                  <a:cubicBezTo>
                    <a:pt x="389" y="0"/>
                    <a:pt x="389" y="0"/>
                    <a:pt x="389" y="0"/>
                  </a:cubicBezTo>
                  <a:cubicBezTo>
                    <a:pt x="19" y="204"/>
                    <a:pt x="19" y="204"/>
                    <a:pt x="19" y="204"/>
                  </a:cubicBezTo>
                  <a:cubicBezTo>
                    <a:pt x="19" y="204"/>
                    <a:pt x="0" y="622"/>
                    <a:pt x="271" y="833"/>
                  </a:cubicBezTo>
                  <a:cubicBezTo>
                    <a:pt x="306" y="864"/>
                    <a:pt x="344" y="893"/>
                    <a:pt x="389" y="918"/>
                  </a:cubicBezTo>
                  <a:cubicBezTo>
                    <a:pt x="433" y="893"/>
                    <a:pt x="472" y="864"/>
                    <a:pt x="506" y="832"/>
                  </a:cubicBezTo>
                  <a:cubicBezTo>
                    <a:pt x="777" y="622"/>
                    <a:pt x="758" y="204"/>
                    <a:pt x="758" y="20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86" name="Freeform 146"/>
            <p:cNvSpPr>
              <a:spLocks noEditPoints="1"/>
            </p:cNvSpPr>
            <p:nvPr/>
          </p:nvSpPr>
          <p:spPr bwMode="auto">
            <a:xfrm>
              <a:off x="1199811" y="2475484"/>
              <a:ext cx="1564890" cy="1962273"/>
            </a:xfrm>
            <a:custGeom>
              <a:avLst/>
              <a:gdLst>
                <a:gd name="T0" fmla="*/ 322 w 643"/>
                <a:gd name="T1" fmla="*/ 807 h 807"/>
                <a:gd name="T2" fmla="*/ 317 w 643"/>
                <a:gd name="T3" fmla="*/ 804 h 807"/>
                <a:gd name="T4" fmla="*/ 237 w 643"/>
                <a:gd name="T5" fmla="*/ 742 h 807"/>
                <a:gd name="T6" fmla="*/ 234 w 643"/>
                <a:gd name="T7" fmla="*/ 739 h 807"/>
                <a:gd name="T8" fmla="*/ 0 w 643"/>
                <a:gd name="T9" fmla="*/ 183 h 807"/>
                <a:gd name="T10" fmla="*/ 0 w 643"/>
                <a:gd name="T11" fmla="*/ 178 h 807"/>
                <a:gd name="T12" fmla="*/ 322 w 643"/>
                <a:gd name="T13" fmla="*/ 0 h 807"/>
                <a:gd name="T14" fmla="*/ 643 w 643"/>
                <a:gd name="T15" fmla="*/ 178 h 807"/>
                <a:gd name="T16" fmla="*/ 643 w 643"/>
                <a:gd name="T17" fmla="*/ 183 h 807"/>
                <a:gd name="T18" fmla="*/ 409 w 643"/>
                <a:gd name="T19" fmla="*/ 739 h 807"/>
                <a:gd name="T20" fmla="*/ 406 w 643"/>
                <a:gd name="T21" fmla="*/ 742 h 807"/>
                <a:gd name="T22" fmla="*/ 326 w 643"/>
                <a:gd name="T23" fmla="*/ 804 h 807"/>
                <a:gd name="T24" fmla="*/ 322 w 643"/>
                <a:gd name="T25" fmla="*/ 807 h 807"/>
                <a:gd name="T26" fmla="*/ 18 w 643"/>
                <a:gd name="T27" fmla="*/ 187 h 807"/>
                <a:gd name="T28" fmla="*/ 244 w 643"/>
                <a:gd name="T29" fmla="*/ 726 h 807"/>
                <a:gd name="T30" fmla="*/ 248 w 643"/>
                <a:gd name="T31" fmla="*/ 729 h 807"/>
                <a:gd name="T32" fmla="*/ 322 w 643"/>
                <a:gd name="T33" fmla="*/ 787 h 807"/>
                <a:gd name="T34" fmla="*/ 395 w 643"/>
                <a:gd name="T35" fmla="*/ 729 h 807"/>
                <a:gd name="T36" fmla="*/ 399 w 643"/>
                <a:gd name="T37" fmla="*/ 726 h 807"/>
                <a:gd name="T38" fmla="*/ 625 w 643"/>
                <a:gd name="T39" fmla="*/ 187 h 807"/>
                <a:gd name="T40" fmla="*/ 322 w 643"/>
                <a:gd name="T41" fmla="*/ 19 h 807"/>
                <a:gd name="T42" fmla="*/ 18 w 643"/>
                <a:gd name="T43" fmla="*/ 18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3" h="807">
                  <a:moveTo>
                    <a:pt x="322" y="807"/>
                  </a:moveTo>
                  <a:cubicBezTo>
                    <a:pt x="317" y="804"/>
                    <a:pt x="317" y="804"/>
                    <a:pt x="317" y="804"/>
                  </a:cubicBezTo>
                  <a:cubicBezTo>
                    <a:pt x="289" y="785"/>
                    <a:pt x="262" y="765"/>
                    <a:pt x="237" y="742"/>
                  </a:cubicBezTo>
                  <a:cubicBezTo>
                    <a:pt x="236" y="741"/>
                    <a:pt x="235" y="740"/>
                    <a:pt x="234" y="739"/>
                  </a:cubicBezTo>
                  <a:cubicBezTo>
                    <a:pt x="26" y="578"/>
                    <a:pt x="3" y="273"/>
                    <a:pt x="0" y="183"/>
                  </a:cubicBezTo>
                  <a:cubicBezTo>
                    <a:pt x="0" y="178"/>
                    <a:pt x="0" y="178"/>
                    <a:pt x="0" y="178"/>
                  </a:cubicBezTo>
                  <a:cubicBezTo>
                    <a:pt x="322" y="0"/>
                    <a:pt x="322" y="0"/>
                    <a:pt x="322" y="0"/>
                  </a:cubicBezTo>
                  <a:cubicBezTo>
                    <a:pt x="643" y="178"/>
                    <a:pt x="643" y="178"/>
                    <a:pt x="643" y="178"/>
                  </a:cubicBezTo>
                  <a:cubicBezTo>
                    <a:pt x="643" y="183"/>
                    <a:pt x="643" y="183"/>
                    <a:pt x="643" y="183"/>
                  </a:cubicBezTo>
                  <a:cubicBezTo>
                    <a:pt x="640" y="273"/>
                    <a:pt x="617" y="578"/>
                    <a:pt x="409" y="739"/>
                  </a:cubicBezTo>
                  <a:cubicBezTo>
                    <a:pt x="408" y="740"/>
                    <a:pt x="407" y="741"/>
                    <a:pt x="406" y="742"/>
                  </a:cubicBezTo>
                  <a:cubicBezTo>
                    <a:pt x="382" y="764"/>
                    <a:pt x="355" y="785"/>
                    <a:pt x="326" y="804"/>
                  </a:cubicBezTo>
                  <a:lnTo>
                    <a:pt x="322" y="807"/>
                  </a:lnTo>
                  <a:close/>
                  <a:moveTo>
                    <a:pt x="18" y="187"/>
                  </a:moveTo>
                  <a:cubicBezTo>
                    <a:pt x="21" y="281"/>
                    <a:pt x="46" y="572"/>
                    <a:pt x="244" y="726"/>
                  </a:cubicBezTo>
                  <a:cubicBezTo>
                    <a:pt x="246" y="727"/>
                    <a:pt x="247" y="728"/>
                    <a:pt x="248" y="729"/>
                  </a:cubicBezTo>
                  <a:cubicBezTo>
                    <a:pt x="271" y="750"/>
                    <a:pt x="296" y="769"/>
                    <a:pt x="322" y="787"/>
                  </a:cubicBezTo>
                  <a:cubicBezTo>
                    <a:pt x="347" y="769"/>
                    <a:pt x="372" y="750"/>
                    <a:pt x="395" y="729"/>
                  </a:cubicBezTo>
                  <a:cubicBezTo>
                    <a:pt x="396" y="728"/>
                    <a:pt x="397" y="727"/>
                    <a:pt x="399" y="726"/>
                  </a:cubicBezTo>
                  <a:cubicBezTo>
                    <a:pt x="597" y="572"/>
                    <a:pt x="623" y="281"/>
                    <a:pt x="625" y="187"/>
                  </a:cubicBezTo>
                  <a:cubicBezTo>
                    <a:pt x="322" y="19"/>
                    <a:pt x="322" y="19"/>
                    <a:pt x="322" y="19"/>
                  </a:cubicBezTo>
                  <a:lnTo>
                    <a:pt x="18" y="187"/>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87" name="Freeform 147"/>
            <p:cNvSpPr>
              <a:spLocks noEditPoints="1"/>
            </p:cNvSpPr>
            <p:nvPr/>
          </p:nvSpPr>
          <p:spPr bwMode="auto">
            <a:xfrm>
              <a:off x="1132040" y="2397445"/>
              <a:ext cx="1700431" cy="2120404"/>
            </a:xfrm>
            <a:custGeom>
              <a:avLst/>
              <a:gdLst>
                <a:gd name="T0" fmla="*/ 350 w 699"/>
                <a:gd name="T1" fmla="*/ 872 h 872"/>
                <a:gd name="T2" fmla="*/ 348 w 699"/>
                <a:gd name="T3" fmla="*/ 871 h 872"/>
                <a:gd name="T4" fmla="*/ 246 w 699"/>
                <a:gd name="T5" fmla="*/ 795 h 872"/>
                <a:gd name="T6" fmla="*/ 245 w 699"/>
                <a:gd name="T7" fmla="*/ 794 h 872"/>
                <a:gd name="T8" fmla="*/ 0 w 699"/>
                <a:gd name="T9" fmla="*/ 195 h 872"/>
                <a:gd name="T10" fmla="*/ 0 w 699"/>
                <a:gd name="T11" fmla="*/ 193 h 872"/>
                <a:gd name="T12" fmla="*/ 350 w 699"/>
                <a:gd name="T13" fmla="*/ 0 h 872"/>
                <a:gd name="T14" fmla="*/ 699 w 699"/>
                <a:gd name="T15" fmla="*/ 193 h 872"/>
                <a:gd name="T16" fmla="*/ 699 w 699"/>
                <a:gd name="T17" fmla="*/ 195 h 872"/>
                <a:gd name="T18" fmla="*/ 455 w 699"/>
                <a:gd name="T19" fmla="*/ 794 h 872"/>
                <a:gd name="T20" fmla="*/ 453 w 699"/>
                <a:gd name="T21" fmla="*/ 795 h 872"/>
                <a:gd name="T22" fmla="*/ 351 w 699"/>
                <a:gd name="T23" fmla="*/ 871 h 872"/>
                <a:gd name="T24" fmla="*/ 350 w 699"/>
                <a:gd name="T25" fmla="*/ 872 h 872"/>
                <a:gd name="T26" fmla="*/ 6 w 699"/>
                <a:gd name="T27" fmla="*/ 196 h 872"/>
                <a:gd name="T28" fmla="*/ 248 w 699"/>
                <a:gd name="T29" fmla="*/ 789 h 872"/>
                <a:gd name="T30" fmla="*/ 250 w 699"/>
                <a:gd name="T31" fmla="*/ 791 h 872"/>
                <a:gd name="T32" fmla="*/ 350 w 699"/>
                <a:gd name="T33" fmla="*/ 866 h 872"/>
                <a:gd name="T34" fmla="*/ 450 w 699"/>
                <a:gd name="T35" fmla="*/ 791 h 872"/>
                <a:gd name="T36" fmla="*/ 451 w 699"/>
                <a:gd name="T37" fmla="*/ 789 h 872"/>
                <a:gd name="T38" fmla="*/ 694 w 699"/>
                <a:gd name="T39" fmla="*/ 196 h 872"/>
                <a:gd name="T40" fmla="*/ 350 w 699"/>
                <a:gd name="T41" fmla="*/ 6 h 872"/>
                <a:gd name="T42" fmla="*/ 6 w 699"/>
                <a:gd name="T43" fmla="*/ 196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99" h="872">
                  <a:moveTo>
                    <a:pt x="350" y="872"/>
                  </a:moveTo>
                  <a:cubicBezTo>
                    <a:pt x="348" y="871"/>
                    <a:pt x="348" y="871"/>
                    <a:pt x="348" y="871"/>
                  </a:cubicBezTo>
                  <a:cubicBezTo>
                    <a:pt x="312" y="849"/>
                    <a:pt x="277" y="823"/>
                    <a:pt x="246" y="795"/>
                  </a:cubicBezTo>
                  <a:cubicBezTo>
                    <a:pt x="245" y="795"/>
                    <a:pt x="245" y="794"/>
                    <a:pt x="245" y="794"/>
                  </a:cubicBezTo>
                  <a:cubicBezTo>
                    <a:pt x="11" y="612"/>
                    <a:pt x="0" y="263"/>
                    <a:pt x="0" y="195"/>
                  </a:cubicBezTo>
                  <a:cubicBezTo>
                    <a:pt x="0" y="193"/>
                    <a:pt x="0" y="193"/>
                    <a:pt x="0" y="193"/>
                  </a:cubicBezTo>
                  <a:cubicBezTo>
                    <a:pt x="350" y="0"/>
                    <a:pt x="350" y="0"/>
                    <a:pt x="350" y="0"/>
                  </a:cubicBezTo>
                  <a:cubicBezTo>
                    <a:pt x="699" y="193"/>
                    <a:pt x="699" y="193"/>
                    <a:pt x="699" y="193"/>
                  </a:cubicBezTo>
                  <a:cubicBezTo>
                    <a:pt x="699" y="195"/>
                    <a:pt x="699" y="195"/>
                    <a:pt x="699" y="195"/>
                  </a:cubicBezTo>
                  <a:cubicBezTo>
                    <a:pt x="699" y="263"/>
                    <a:pt x="689" y="612"/>
                    <a:pt x="455" y="794"/>
                  </a:cubicBezTo>
                  <a:cubicBezTo>
                    <a:pt x="454" y="794"/>
                    <a:pt x="454" y="794"/>
                    <a:pt x="453" y="795"/>
                  </a:cubicBezTo>
                  <a:cubicBezTo>
                    <a:pt x="422" y="823"/>
                    <a:pt x="388" y="849"/>
                    <a:pt x="351" y="871"/>
                  </a:cubicBezTo>
                  <a:lnTo>
                    <a:pt x="350" y="872"/>
                  </a:lnTo>
                  <a:close/>
                  <a:moveTo>
                    <a:pt x="6" y="196"/>
                  </a:moveTo>
                  <a:cubicBezTo>
                    <a:pt x="6" y="268"/>
                    <a:pt x="18" y="611"/>
                    <a:pt x="248" y="789"/>
                  </a:cubicBezTo>
                  <a:cubicBezTo>
                    <a:pt x="249" y="790"/>
                    <a:pt x="249" y="790"/>
                    <a:pt x="250" y="791"/>
                  </a:cubicBezTo>
                  <a:cubicBezTo>
                    <a:pt x="280" y="819"/>
                    <a:pt x="314" y="844"/>
                    <a:pt x="350" y="866"/>
                  </a:cubicBezTo>
                  <a:cubicBezTo>
                    <a:pt x="385" y="844"/>
                    <a:pt x="419" y="819"/>
                    <a:pt x="450" y="791"/>
                  </a:cubicBezTo>
                  <a:cubicBezTo>
                    <a:pt x="450" y="790"/>
                    <a:pt x="451" y="790"/>
                    <a:pt x="451" y="789"/>
                  </a:cubicBezTo>
                  <a:cubicBezTo>
                    <a:pt x="681" y="611"/>
                    <a:pt x="694" y="268"/>
                    <a:pt x="694" y="196"/>
                  </a:cubicBezTo>
                  <a:cubicBezTo>
                    <a:pt x="350" y="6"/>
                    <a:pt x="350" y="6"/>
                    <a:pt x="350" y="6"/>
                  </a:cubicBezTo>
                  <a:lnTo>
                    <a:pt x="6" y="196"/>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88" name="Freeform 148"/>
            <p:cNvSpPr/>
            <p:nvPr/>
          </p:nvSpPr>
          <p:spPr bwMode="auto">
            <a:xfrm>
              <a:off x="842474" y="3352397"/>
              <a:ext cx="51342" cy="165319"/>
            </a:xfrm>
            <a:custGeom>
              <a:avLst/>
              <a:gdLst>
                <a:gd name="T0" fmla="*/ 0 w 21"/>
                <a:gd name="T1" fmla="*/ 68 h 68"/>
                <a:gd name="T2" fmla="*/ 6 w 21"/>
                <a:gd name="T3" fmla="*/ 39 h 68"/>
                <a:gd name="T4" fmla="*/ 12 w 21"/>
                <a:gd name="T5" fmla="*/ 1 h 68"/>
                <a:gd name="T6" fmla="*/ 19 w 21"/>
                <a:gd name="T7" fmla="*/ 0 h 68"/>
                <a:gd name="T8" fmla="*/ 13 w 21"/>
                <a:gd name="T9" fmla="*/ 42 h 68"/>
                <a:gd name="T10" fmla="*/ 8 w 21"/>
                <a:gd name="T11" fmla="*/ 68 h 68"/>
                <a:gd name="T12" fmla="*/ 0 w 21"/>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21" h="68">
                  <a:moveTo>
                    <a:pt x="0" y="68"/>
                  </a:moveTo>
                  <a:cubicBezTo>
                    <a:pt x="0" y="56"/>
                    <a:pt x="3" y="48"/>
                    <a:pt x="6" y="39"/>
                  </a:cubicBezTo>
                  <a:cubicBezTo>
                    <a:pt x="10" y="29"/>
                    <a:pt x="14" y="18"/>
                    <a:pt x="12" y="1"/>
                  </a:cubicBezTo>
                  <a:cubicBezTo>
                    <a:pt x="19" y="0"/>
                    <a:pt x="19" y="0"/>
                    <a:pt x="19" y="0"/>
                  </a:cubicBezTo>
                  <a:cubicBezTo>
                    <a:pt x="21" y="19"/>
                    <a:pt x="17" y="31"/>
                    <a:pt x="13" y="42"/>
                  </a:cubicBezTo>
                  <a:cubicBezTo>
                    <a:pt x="10" y="50"/>
                    <a:pt x="7" y="57"/>
                    <a:pt x="8" y="68"/>
                  </a:cubicBezTo>
                  <a:lnTo>
                    <a:pt x="0" y="68"/>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89" name="Freeform 149"/>
            <p:cNvSpPr/>
            <p:nvPr/>
          </p:nvSpPr>
          <p:spPr bwMode="auto">
            <a:xfrm>
              <a:off x="794212" y="3151138"/>
              <a:ext cx="242332" cy="284432"/>
            </a:xfrm>
            <a:custGeom>
              <a:avLst/>
              <a:gdLst>
                <a:gd name="T0" fmla="*/ 33 w 100"/>
                <a:gd name="T1" fmla="*/ 117 h 117"/>
                <a:gd name="T2" fmla="*/ 81 w 100"/>
                <a:gd name="T3" fmla="*/ 0 h 117"/>
                <a:gd name="T4" fmla="*/ 33 w 100"/>
                <a:gd name="T5" fmla="*/ 117 h 117"/>
              </a:gdLst>
              <a:ahLst/>
              <a:cxnLst>
                <a:cxn ang="0">
                  <a:pos x="T0" y="T1"/>
                </a:cxn>
                <a:cxn ang="0">
                  <a:pos x="T2" y="T3"/>
                </a:cxn>
                <a:cxn ang="0">
                  <a:pos x="T4" y="T5"/>
                </a:cxn>
              </a:cxnLst>
              <a:rect l="0" t="0" r="r" b="b"/>
              <a:pathLst>
                <a:path w="100" h="117">
                  <a:moveTo>
                    <a:pt x="33" y="117"/>
                  </a:moveTo>
                  <a:cubicBezTo>
                    <a:pt x="33" y="117"/>
                    <a:pt x="0" y="49"/>
                    <a:pt x="81" y="0"/>
                  </a:cubicBezTo>
                  <a:cubicBezTo>
                    <a:pt x="81" y="0"/>
                    <a:pt x="100" y="57"/>
                    <a:pt x="33" y="11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0" name="Freeform 150"/>
            <p:cNvSpPr/>
            <p:nvPr/>
          </p:nvSpPr>
          <p:spPr bwMode="auto">
            <a:xfrm>
              <a:off x="856849" y="3177836"/>
              <a:ext cx="122193" cy="228983"/>
            </a:xfrm>
            <a:custGeom>
              <a:avLst/>
              <a:gdLst>
                <a:gd name="T0" fmla="*/ 10 w 50"/>
                <a:gd name="T1" fmla="*/ 94 h 94"/>
                <a:gd name="T2" fmla="*/ 23 w 50"/>
                <a:gd name="T3" fmla="*/ 44 h 94"/>
                <a:gd name="T4" fmla="*/ 50 w 50"/>
                <a:gd name="T5" fmla="*/ 0 h 94"/>
                <a:gd name="T6" fmla="*/ 10 w 50"/>
                <a:gd name="T7" fmla="*/ 94 h 94"/>
              </a:gdLst>
              <a:ahLst/>
              <a:cxnLst>
                <a:cxn ang="0">
                  <a:pos x="T0" y="T1"/>
                </a:cxn>
                <a:cxn ang="0">
                  <a:pos x="T2" y="T3"/>
                </a:cxn>
                <a:cxn ang="0">
                  <a:pos x="T4" y="T5"/>
                </a:cxn>
                <a:cxn ang="0">
                  <a:pos x="T6" y="T7"/>
                </a:cxn>
              </a:cxnLst>
              <a:rect l="0" t="0" r="r" b="b"/>
              <a:pathLst>
                <a:path w="50" h="94">
                  <a:moveTo>
                    <a:pt x="10" y="94"/>
                  </a:moveTo>
                  <a:cubicBezTo>
                    <a:pt x="10" y="94"/>
                    <a:pt x="7" y="82"/>
                    <a:pt x="23" y="44"/>
                  </a:cubicBezTo>
                  <a:cubicBezTo>
                    <a:pt x="38" y="10"/>
                    <a:pt x="50" y="0"/>
                    <a:pt x="50" y="0"/>
                  </a:cubicBezTo>
                  <a:cubicBezTo>
                    <a:pt x="0" y="34"/>
                    <a:pt x="5" y="76"/>
                    <a:pt x="10" y="9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91" name="Freeform 151"/>
            <p:cNvSpPr/>
            <p:nvPr/>
          </p:nvSpPr>
          <p:spPr bwMode="auto">
            <a:xfrm>
              <a:off x="913325" y="3574193"/>
              <a:ext cx="41073" cy="170454"/>
            </a:xfrm>
            <a:custGeom>
              <a:avLst/>
              <a:gdLst>
                <a:gd name="T0" fmla="*/ 2 w 17"/>
                <a:gd name="T1" fmla="*/ 70 h 70"/>
                <a:gd name="T2" fmla="*/ 4 w 17"/>
                <a:gd name="T3" fmla="*/ 40 h 70"/>
                <a:gd name="T4" fmla="*/ 6 w 17"/>
                <a:gd name="T5" fmla="*/ 2 h 70"/>
                <a:gd name="T6" fmla="*/ 13 w 17"/>
                <a:gd name="T7" fmla="*/ 0 h 70"/>
                <a:gd name="T8" fmla="*/ 12 w 17"/>
                <a:gd name="T9" fmla="*/ 42 h 70"/>
                <a:gd name="T10" fmla="*/ 9 w 17"/>
                <a:gd name="T11" fmla="*/ 69 h 70"/>
                <a:gd name="T12" fmla="*/ 2 w 17"/>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7" h="70">
                  <a:moveTo>
                    <a:pt x="2" y="70"/>
                  </a:moveTo>
                  <a:cubicBezTo>
                    <a:pt x="0" y="58"/>
                    <a:pt x="2" y="50"/>
                    <a:pt x="4" y="40"/>
                  </a:cubicBezTo>
                  <a:cubicBezTo>
                    <a:pt x="7" y="30"/>
                    <a:pt x="10" y="19"/>
                    <a:pt x="6" y="2"/>
                  </a:cubicBezTo>
                  <a:cubicBezTo>
                    <a:pt x="13" y="0"/>
                    <a:pt x="13" y="0"/>
                    <a:pt x="13" y="0"/>
                  </a:cubicBezTo>
                  <a:cubicBezTo>
                    <a:pt x="17" y="19"/>
                    <a:pt x="14" y="31"/>
                    <a:pt x="12" y="42"/>
                  </a:cubicBezTo>
                  <a:cubicBezTo>
                    <a:pt x="9" y="51"/>
                    <a:pt x="8" y="59"/>
                    <a:pt x="9" y="69"/>
                  </a:cubicBezTo>
                  <a:lnTo>
                    <a:pt x="2" y="70"/>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2" name="Freeform 152"/>
            <p:cNvSpPr/>
            <p:nvPr/>
          </p:nvSpPr>
          <p:spPr bwMode="auto">
            <a:xfrm>
              <a:off x="840420" y="3362666"/>
              <a:ext cx="242332" cy="296754"/>
            </a:xfrm>
            <a:custGeom>
              <a:avLst/>
              <a:gdLst>
                <a:gd name="T0" fmla="*/ 41 w 100"/>
                <a:gd name="T1" fmla="*/ 122 h 122"/>
                <a:gd name="T2" fmla="*/ 75 w 100"/>
                <a:gd name="T3" fmla="*/ 0 h 122"/>
                <a:gd name="T4" fmla="*/ 41 w 100"/>
                <a:gd name="T5" fmla="*/ 122 h 122"/>
              </a:gdLst>
              <a:ahLst/>
              <a:cxnLst>
                <a:cxn ang="0">
                  <a:pos x="T0" y="T1"/>
                </a:cxn>
                <a:cxn ang="0">
                  <a:pos x="T2" y="T3"/>
                </a:cxn>
                <a:cxn ang="0">
                  <a:pos x="T4" y="T5"/>
                </a:cxn>
              </a:cxnLst>
              <a:rect l="0" t="0" r="r" b="b"/>
              <a:pathLst>
                <a:path w="100" h="122">
                  <a:moveTo>
                    <a:pt x="41" y="122"/>
                  </a:moveTo>
                  <a:cubicBezTo>
                    <a:pt x="41" y="122"/>
                    <a:pt x="0" y="57"/>
                    <a:pt x="75" y="0"/>
                  </a:cubicBezTo>
                  <a:cubicBezTo>
                    <a:pt x="75" y="0"/>
                    <a:pt x="100" y="55"/>
                    <a:pt x="41" y="12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3" name="Freeform 153"/>
            <p:cNvSpPr/>
            <p:nvPr/>
          </p:nvSpPr>
          <p:spPr bwMode="auto">
            <a:xfrm>
              <a:off x="903056" y="3389363"/>
              <a:ext cx="111925" cy="240278"/>
            </a:xfrm>
            <a:custGeom>
              <a:avLst/>
              <a:gdLst>
                <a:gd name="T0" fmla="*/ 17 w 46"/>
                <a:gd name="T1" fmla="*/ 99 h 99"/>
                <a:gd name="T2" fmla="*/ 24 w 46"/>
                <a:gd name="T3" fmla="*/ 48 h 99"/>
                <a:gd name="T4" fmla="*/ 46 w 46"/>
                <a:gd name="T5" fmla="*/ 0 h 99"/>
                <a:gd name="T6" fmla="*/ 17 w 46"/>
                <a:gd name="T7" fmla="*/ 99 h 99"/>
              </a:gdLst>
              <a:ahLst/>
              <a:cxnLst>
                <a:cxn ang="0">
                  <a:pos x="T0" y="T1"/>
                </a:cxn>
                <a:cxn ang="0">
                  <a:pos x="T2" y="T3"/>
                </a:cxn>
                <a:cxn ang="0">
                  <a:pos x="T4" y="T5"/>
                </a:cxn>
                <a:cxn ang="0">
                  <a:pos x="T6" y="T7"/>
                </a:cxn>
              </a:cxnLst>
              <a:rect l="0" t="0" r="r" b="b"/>
              <a:pathLst>
                <a:path w="46" h="99">
                  <a:moveTo>
                    <a:pt x="17" y="99"/>
                  </a:moveTo>
                  <a:cubicBezTo>
                    <a:pt x="17" y="99"/>
                    <a:pt x="12" y="86"/>
                    <a:pt x="24" y="48"/>
                  </a:cubicBezTo>
                  <a:cubicBezTo>
                    <a:pt x="35" y="11"/>
                    <a:pt x="46" y="0"/>
                    <a:pt x="46" y="0"/>
                  </a:cubicBezTo>
                  <a:cubicBezTo>
                    <a:pt x="0" y="40"/>
                    <a:pt x="9" y="81"/>
                    <a:pt x="17" y="9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94" name="Freeform 154"/>
            <p:cNvSpPr/>
            <p:nvPr/>
          </p:nvSpPr>
          <p:spPr bwMode="auto">
            <a:xfrm>
              <a:off x="1002659" y="3787773"/>
              <a:ext cx="31832" cy="172508"/>
            </a:xfrm>
            <a:custGeom>
              <a:avLst/>
              <a:gdLst>
                <a:gd name="T0" fmla="*/ 4 w 13"/>
                <a:gd name="T1" fmla="*/ 71 h 71"/>
                <a:gd name="T2" fmla="*/ 3 w 13"/>
                <a:gd name="T3" fmla="*/ 41 h 71"/>
                <a:gd name="T4" fmla="*/ 0 w 13"/>
                <a:gd name="T5" fmla="*/ 2 h 71"/>
                <a:gd name="T6" fmla="*/ 7 w 13"/>
                <a:gd name="T7" fmla="*/ 0 h 71"/>
                <a:gd name="T8" fmla="*/ 10 w 13"/>
                <a:gd name="T9" fmla="*/ 42 h 71"/>
                <a:gd name="T10" fmla="*/ 11 w 13"/>
                <a:gd name="T11" fmla="*/ 69 h 71"/>
                <a:gd name="T12" fmla="*/ 4 w 13"/>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3" h="71">
                  <a:moveTo>
                    <a:pt x="4" y="71"/>
                  </a:moveTo>
                  <a:cubicBezTo>
                    <a:pt x="0" y="59"/>
                    <a:pt x="2" y="51"/>
                    <a:pt x="3" y="41"/>
                  </a:cubicBezTo>
                  <a:cubicBezTo>
                    <a:pt x="4" y="30"/>
                    <a:pt x="6" y="19"/>
                    <a:pt x="0" y="2"/>
                  </a:cubicBezTo>
                  <a:cubicBezTo>
                    <a:pt x="7" y="0"/>
                    <a:pt x="7" y="0"/>
                    <a:pt x="7" y="0"/>
                  </a:cubicBezTo>
                  <a:cubicBezTo>
                    <a:pt x="13" y="19"/>
                    <a:pt x="12" y="31"/>
                    <a:pt x="10" y="42"/>
                  </a:cubicBezTo>
                  <a:cubicBezTo>
                    <a:pt x="9" y="51"/>
                    <a:pt x="8" y="59"/>
                    <a:pt x="11" y="69"/>
                  </a:cubicBezTo>
                  <a:lnTo>
                    <a:pt x="4" y="71"/>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5" name="Freeform 155"/>
            <p:cNvSpPr/>
            <p:nvPr/>
          </p:nvSpPr>
          <p:spPr bwMode="auto">
            <a:xfrm>
              <a:off x="908191" y="3569058"/>
              <a:ext cx="243359" cy="303942"/>
            </a:xfrm>
            <a:custGeom>
              <a:avLst/>
              <a:gdLst>
                <a:gd name="T0" fmla="*/ 48 w 100"/>
                <a:gd name="T1" fmla="*/ 125 h 125"/>
                <a:gd name="T2" fmla="*/ 68 w 100"/>
                <a:gd name="T3" fmla="*/ 0 h 125"/>
                <a:gd name="T4" fmla="*/ 48 w 100"/>
                <a:gd name="T5" fmla="*/ 125 h 125"/>
              </a:gdLst>
              <a:ahLst/>
              <a:cxnLst>
                <a:cxn ang="0">
                  <a:pos x="T0" y="T1"/>
                </a:cxn>
                <a:cxn ang="0">
                  <a:pos x="T2" y="T3"/>
                </a:cxn>
                <a:cxn ang="0">
                  <a:pos x="T4" y="T5"/>
                </a:cxn>
              </a:cxnLst>
              <a:rect l="0" t="0" r="r" b="b"/>
              <a:pathLst>
                <a:path w="100" h="125">
                  <a:moveTo>
                    <a:pt x="48" y="125"/>
                  </a:moveTo>
                  <a:cubicBezTo>
                    <a:pt x="48" y="125"/>
                    <a:pt x="0" y="65"/>
                    <a:pt x="68" y="0"/>
                  </a:cubicBezTo>
                  <a:cubicBezTo>
                    <a:pt x="68" y="0"/>
                    <a:pt x="100" y="52"/>
                    <a:pt x="48" y="125"/>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6" name="Freeform 156"/>
            <p:cNvSpPr/>
            <p:nvPr/>
          </p:nvSpPr>
          <p:spPr bwMode="auto">
            <a:xfrm>
              <a:off x="968773" y="3595756"/>
              <a:ext cx="99603" cy="248493"/>
            </a:xfrm>
            <a:custGeom>
              <a:avLst/>
              <a:gdLst>
                <a:gd name="T0" fmla="*/ 23 w 41"/>
                <a:gd name="T1" fmla="*/ 102 h 102"/>
                <a:gd name="T2" fmla="*/ 25 w 41"/>
                <a:gd name="T3" fmla="*/ 50 h 102"/>
                <a:gd name="T4" fmla="*/ 41 w 41"/>
                <a:gd name="T5" fmla="*/ 0 h 102"/>
                <a:gd name="T6" fmla="*/ 23 w 41"/>
                <a:gd name="T7" fmla="*/ 102 h 102"/>
              </a:gdLst>
              <a:ahLst/>
              <a:cxnLst>
                <a:cxn ang="0">
                  <a:pos x="T0" y="T1"/>
                </a:cxn>
                <a:cxn ang="0">
                  <a:pos x="T2" y="T3"/>
                </a:cxn>
                <a:cxn ang="0">
                  <a:pos x="T4" y="T5"/>
                </a:cxn>
                <a:cxn ang="0">
                  <a:pos x="T6" y="T7"/>
                </a:cxn>
              </a:cxnLst>
              <a:rect l="0" t="0" r="r" b="b"/>
              <a:pathLst>
                <a:path w="41" h="102">
                  <a:moveTo>
                    <a:pt x="23" y="102"/>
                  </a:moveTo>
                  <a:cubicBezTo>
                    <a:pt x="23" y="102"/>
                    <a:pt x="18" y="90"/>
                    <a:pt x="25" y="50"/>
                  </a:cubicBezTo>
                  <a:cubicBezTo>
                    <a:pt x="32" y="13"/>
                    <a:pt x="41" y="0"/>
                    <a:pt x="41" y="0"/>
                  </a:cubicBezTo>
                  <a:cubicBezTo>
                    <a:pt x="0" y="45"/>
                    <a:pt x="14" y="85"/>
                    <a:pt x="23"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97" name="Freeform 157"/>
            <p:cNvSpPr/>
            <p:nvPr/>
          </p:nvSpPr>
          <p:spPr bwMode="auto">
            <a:xfrm>
              <a:off x="1098154" y="3999300"/>
              <a:ext cx="35939" cy="170454"/>
            </a:xfrm>
            <a:custGeom>
              <a:avLst/>
              <a:gdLst>
                <a:gd name="T0" fmla="*/ 8 w 15"/>
                <a:gd name="T1" fmla="*/ 70 h 70"/>
                <a:gd name="T2" fmla="*/ 5 w 15"/>
                <a:gd name="T3" fmla="*/ 41 h 70"/>
                <a:gd name="T4" fmla="*/ 0 w 15"/>
                <a:gd name="T5" fmla="*/ 2 h 70"/>
                <a:gd name="T6" fmla="*/ 7 w 15"/>
                <a:gd name="T7" fmla="*/ 0 h 70"/>
                <a:gd name="T8" fmla="*/ 13 w 15"/>
                <a:gd name="T9" fmla="*/ 41 h 70"/>
                <a:gd name="T10" fmla="*/ 15 w 15"/>
                <a:gd name="T11" fmla="*/ 68 h 70"/>
                <a:gd name="T12" fmla="*/ 8 w 15"/>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5" h="70">
                  <a:moveTo>
                    <a:pt x="8" y="70"/>
                  </a:moveTo>
                  <a:cubicBezTo>
                    <a:pt x="4" y="59"/>
                    <a:pt x="5" y="50"/>
                    <a:pt x="5" y="41"/>
                  </a:cubicBezTo>
                  <a:cubicBezTo>
                    <a:pt x="6" y="30"/>
                    <a:pt x="7" y="19"/>
                    <a:pt x="0" y="2"/>
                  </a:cubicBezTo>
                  <a:cubicBezTo>
                    <a:pt x="7" y="0"/>
                    <a:pt x="7" y="0"/>
                    <a:pt x="7" y="0"/>
                  </a:cubicBezTo>
                  <a:cubicBezTo>
                    <a:pt x="14" y="18"/>
                    <a:pt x="14" y="30"/>
                    <a:pt x="13" y="41"/>
                  </a:cubicBezTo>
                  <a:cubicBezTo>
                    <a:pt x="12" y="50"/>
                    <a:pt x="12" y="58"/>
                    <a:pt x="15" y="68"/>
                  </a:cubicBezTo>
                  <a:lnTo>
                    <a:pt x="8" y="70"/>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8" name="Freeform 158"/>
            <p:cNvSpPr/>
            <p:nvPr/>
          </p:nvSpPr>
          <p:spPr bwMode="auto">
            <a:xfrm>
              <a:off x="1000606" y="3775451"/>
              <a:ext cx="238225" cy="307022"/>
            </a:xfrm>
            <a:custGeom>
              <a:avLst/>
              <a:gdLst>
                <a:gd name="T0" fmla="*/ 51 w 98"/>
                <a:gd name="T1" fmla="*/ 126 h 126"/>
                <a:gd name="T2" fmla="*/ 64 w 98"/>
                <a:gd name="T3" fmla="*/ 0 h 126"/>
                <a:gd name="T4" fmla="*/ 51 w 98"/>
                <a:gd name="T5" fmla="*/ 126 h 126"/>
              </a:gdLst>
              <a:ahLst/>
              <a:cxnLst>
                <a:cxn ang="0">
                  <a:pos x="T0" y="T1"/>
                </a:cxn>
                <a:cxn ang="0">
                  <a:pos x="T2" y="T3"/>
                </a:cxn>
                <a:cxn ang="0">
                  <a:pos x="T4" y="T5"/>
                </a:cxn>
              </a:cxnLst>
              <a:rect l="0" t="0" r="r" b="b"/>
              <a:pathLst>
                <a:path w="98" h="126">
                  <a:moveTo>
                    <a:pt x="51" y="126"/>
                  </a:moveTo>
                  <a:cubicBezTo>
                    <a:pt x="51" y="126"/>
                    <a:pt x="0" y="70"/>
                    <a:pt x="64" y="0"/>
                  </a:cubicBezTo>
                  <a:cubicBezTo>
                    <a:pt x="64" y="0"/>
                    <a:pt x="98" y="50"/>
                    <a:pt x="51" y="126"/>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199" name="Freeform 159"/>
            <p:cNvSpPr/>
            <p:nvPr/>
          </p:nvSpPr>
          <p:spPr bwMode="auto">
            <a:xfrm>
              <a:off x="1059135" y="3805229"/>
              <a:ext cx="92415" cy="247466"/>
            </a:xfrm>
            <a:custGeom>
              <a:avLst/>
              <a:gdLst>
                <a:gd name="T0" fmla="*/ 27 w 38"/>
                <a:gd name="T1" fmla="*/ 102 h 102"/>
                <a:gd name="T2" fmla="*/ 25 w 38"/>
                <a:gd name="T3" fmla="*/ 50 h 102"/>
                <a:gd name="T4" fmla="*/ 38 w 38"/>
                <a:gd name="T5" fmla="*/ 0 h 102"/>
                <a:gd name="T6" fmla="*/ 27 w 38"/>
                <a:gd name="T7" fmla="*/ 102 h 102"/>
              </a:gdLst>
              <a:ahLst/>
              <a:cxnLst>
                <a:cxn ang="0">
                  <a:pos x="T0" y="T1"/>
                </a:cxn>
                <a:cxn ang="0">
                  <a:pos x="T2" y="T3"/>
                </a:cxn>
                <a:cxn ang="0">
                  <a:pos x="T4" y="T5"/>
                </a:cxn>
                <a:cxn ang="0">
                  <a:pos x="T6" y="T7"/>
                </a:cxn>
              </a:cxnLst>
              <a:rect l="0" t="0" r="r" b="b"/>
              <a:pathLst>
                <a:path w="38" h="102">
                  <a:moveTo>
                    <a:pt x="27" y="102"/>
                  </a:moveTo>
                  <a:cubicBezTo>
                    <a:pt x="27" y="102"/>
                    <a:pt x="20" y="90"/>
                    <a:pt x="25" y="50"/>
                  </a:cubicBezTo>
                  <a:cubicBezTo>
                    <a:pt x="30" y="13"/>
                    <a:pt x="38" y="0"/>
                    <a:pt x="38" y="0"/>
                  </a:cubicBezTo>
                  <a:cubicBezTo>
                    <a:pt x="0" y="47"/>
                    <a:pt x="17" y="86"/>
                    <a:pt x="27"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00" name="Freeform 160"/>
            <p:cNvSpPr/>
            <p:nvPr/>
          </p:nvSpPr>
          <p:spPr bwMode="auto">
            <a:xfrm>
              <a:off x="1219320" y="4206720"/>
              <a:ext cx="53395" cy="172508"/>
            </a:xfrm>
            <a:custGeom>
              <a:avLst/>
              <a:gdLst>
                <a:gd name="T0" fmla="*/ 16 w 22"/>
                <a:gd name="T1" fmla="*/ 71 h 71"/>
                <a:gd name="T2" fmla="*/ 10 w 22"/>
                <a:gd name="T3" fmla="*/ 41 h 71"/>
                <a:gd name="T4" fmla="*/ 0 w 22"/>
                <a:gd name="T5" fmla="*/ 4 h 71"/>
                <a:gd name="T6" fmla="*/ 7 w 22"/>
                <a:gd name="T7" fmla="*/ 0 h 71"/>
                <a:gd name="T8" fmla="*/ 17 w 22"/>
                <a:gd name="T9" fmla="*/ 41 h 71"/>
                <a:gd name="T10" fmla="*/ 22 w 22"/>
                <a:gd name="T11" fmla="*/ 67 h 71"/>
                <a:gd name="T12" fmla="*/ 16 w 22"/>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22" h="71">
                  <a:moveTo>
                    <a:pt x="16" y="71"/>
                  </a:moveTo>
                  <a:cubicBezTo>
                    <a:pt x="10" y="60"/>
                    <a:pt x="10" y="51"/>
                    <a:pt x="10" y="41"/>
                  </a:cubicBezTo>
                  <a:cubicBezTo>
                    <a:pt x="9" y="31"/>
                    <a:pt x="9" y="19"/>
                    <a:pt x="0" y="4"/>
                  </a:cubicBezTo>
                  <a:cubicBezTo>
                    <a:pt x="7" y="0"/>
                    <a:pt x="7" y="0"/>
                    <a:pt x="7" y="0"/>
                  </a:cubicBezTo>
                  <a:cubicBezTo>
                    <a:pt x="16" y="17"/>
                    <a:pt x="16" y="30"/>
                    <a:pt x="17" y="41"/>
                  </a:cubicBezTo>
                  <a:cubicBezTo>
                    <a:pt x="17" y="50"/>
                    <a:pt x="18" y="58"/>
                    <a:pt x="22" y="67"/>
                  </a:cubicBezTo>
                  <a:lnTo>
                    <a:pt x="16" y="71"/>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1" name="Freeform 161"/>
            <p:cNvSpPr/>
            <p:nvPr/>
          </p:nvSpPr>
          <p:spPr bwMode="auto">
            <a:xfrm>
              <a:off x="1114583" y="3979790"/>
              <a:ext cx="234117" cy="309076"/>
            </a:xfrm>
            <a:custGeom>
              <a:avLst/>
              <a:gdLst>
                <a:gd name="T0" fmla="*/ 58 w 96"/>
                <a:gd name="T1" fmla="*/ 127 h 127"/>
                <a:gd name="T2" fmla="*/ 56 w 96"/>
                <a:gd name="T3" fmla="*/ 0 h 127"/>
                <a:gd name="T4" fmla="*/ 58 w 96"/>
                <a:gd name="T5" fmla="*/ 127 h 127"/>
              </a:gdLst>
              <a:ahLst/>
              <a:cxnLst>
                <a:cxn ang="0">
                  <a:pos x="T0" y="T1"/>
                </a:cxn>
                <a:cxn ang="0">
                  <a:pos x="T2" y="T3"/>
                </a:cxn>
                <a:cxn ang="0">
                  <a:pos x="T4" y="T5"/>
                </a:cxn>
              </a:cxnLst>
              <a:rect l="0" t="0" r="r" b="b"/>
              <a:pathLst>
                <a:path w="96" h="127">
                  <a:moveTo>
                    <a:pt x="58" y="127"/>
                  </a:moveTo>
                  <a:cubicBezTo>
                    <a:pt x="58" y="127"/>
                    <a:pt x="0" y="77"/>
                    <a:pt x="56" y="0"/>
                  </a:cubicBezTo>
                  <a:cubicBezTo>
                    <a:pt x="56" y="0"/>
                    <a:pt x="96" y="46"/>
                    <a:pt x="58" y="12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2" name="Freeform 162"/>
            <p:cNvSpPr/>
            <p:nvPr/>
          </p:nvSpPr>
          <p:spPr bwMode="auto">
            <a:xfrm>
              <a:off x="1171059" y="4009569"/>
              <a:ext cx="80093" cy="250547"/>
            </a:xfrm>
            <a:custGeom>
              <a:avLst/>
              <a:gdLst>
                <a:gd name="T0" fmla="*/ 33 w 33"/>
                <a:gd name="T1" fmla="*/ 103 h 103"/>
                <a:gd name="T2" fmla="*/ 25 w 33"/>
                <a:gd name="T3" fmla="*/ 52 h 103"/>
                <a:gd name="T4" fmla="*/ 33 w 33"/>
                <a:gd name="T5" fmla="*/ 0 h 103"/>
                <a:gd name="T6" fmla="*/ 33 w 33"/>
                <a:gd name="T7" fmla="*/ 103 h 103"/>
              </a:gdLst>
              <a:ahLst/>
              <a:cxnLst>
                <a:cxn ang="0">
                  <a:pos x="T0" y="T1"/>
                </a:cxn>
                <a:cxn ang="0">
                  <a:pos x="T2" y="T3"/>
                </a:cxn>
                <a:cxn ang="0">
                  <a:pos x="T4" y="T5"/>
                </a:cxn>
                <a:cxn ang="0">
                  <a:pos x="T6" y="T7"/>
                </a:cxn>
              </a:cxnLst>
              <a:rect l="0" t="0" r="r" b="b"/>
              <a:pathLst>
                <a:path w="33" h="103">
                  <a:moveTo>
                    <a:pt x="33" y="103"/>
                  </a:moveTo>
                  <a:cubicBezTo>
                    <a:pt x="33" y="103"/>
                    <a:pt x="25" y="92"/>
                    <a:pt x="25" y="52"/>
                  </a:cubicBezTo>
                  <a:cubicBezTo>
                    <a:pt x="26" y="14"/>
                    <a:pt x="33" y="0"/>
                    <a:pt x="33" y="0"/>
                  </a:cubicBezTo>
                  <a:cubicBezTo>
                    <a:pt x="0" y="51"/>
                    <a:pt x="21" y="88"/>
                    <a:pt x="33" y="103"/>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03" name="Freeform 163"/>
            <p:cNvSpPr/>
            <p:nvPr/>
          </p:nvSpPr>
          <p:spPr bwMode="auto">
            <a:xfrm>
              <a:off x="1363076" y="4393603"/>
              <a:ext cx="67771" cy="167373"/>
            </a:xfrm>
            <a:custGeom>
              <a:avLst/>
              <a:gdLst>
                <a:gd name="T0" fmla="*/ 22 w 28"/>
                <a:gd name="T1" fmla="*/ 69 h 69"/>
                <a:gd name="T2" fmla="*/ 13 w 28"/>
                <a:gd name="T3" fmla="*/ 41 h 69"/>
                <a:gd name="T4" fmla="*/ 0 w 28"/>
                <a:gd name="T5" fmla="*/ 4 h 69"/>
                <a:gd name="T6" fmla="*/ 7 w 28"/>
                <a:gd name="T7" fmla="*/ 0 h 69"/>
                <a:gd name="T8" fmla="*/ 20 w 28"/>
                <a:gd name="T9" fmla="*/ 40 h 69"/>
                <a:gd name="T10" fmla="*/ 28 w 28"/>
                <a:gd name="T11" fmla="*/ 66 h 69"/>
                <a:gd name="T12" fmla="*/ 22 w 28"/>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28" h="69">
                  <a:moveTo>
                    <a:pt x="22" y="69"/>
                  </a:moveTo>
                  <a:cubicBezTo>
                    <a:pt x="15" y="59"/>
                    <a:pt x="14" y="50"/>
                    <a:pt x="13" y="41"/>
                  </a:cubicBezTo>
                  <a:cubicBezTo>
                    <a:pt x="12" y="30"/>
                    <a:pt x="10" y="19"/>
                    <a:pt x="0" y="4"/>
                  </a:cubicBezTo>
                  <a:cubicBezTo>
                    <a:pt x="7" y="0"/>
                    <a:pt x="7" y="0"/>
                    <a:pt x="7" y="0"/>
                  </a:cubicBezTo>
                  <a:cubicBezTo>
                    <a:pt x="17" y="16"/>
                    <a:pt x="19" y="29"/>
                    <a:pt x="20" y="40"/>
                  </a:cubicBezTo>
                  <a:cubicBezTo>
                    <a:pt x="21" y="49"/>
                    <a:pt x="22" y="57"/>
                    <a:pt x="28" y="66"/>
                  </a:cubicBezTo>
                  <a:lnTo>
                    <a:pt x="22" y="69"/>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4" name="Freeform 164"/>
            <p:cNvSpPr/>
            <p:nvPr/>
          </p:nvSpPr>
          <p:spPr bwMode="auto">
            <a:xfrm>
              <a:off x="1256286" y="4167701"/>
              <a:ext cx="223849" cy="305995"/>
            </a:xfrm>
            <a:custGeom>
              <a:avLst/>
              <a:gdLst>
                <a:gd name="T0" fmla="*/ 61 w 92"/>
                <a:gd name="T1" fmla="*/ 126 h 126"/>
                <a:gd name="T2" fmla="*/ 49 w 92"/>
                <a:gd name="T3" fmla="*/ 0 h 126"/>
                <a:gd name="T4" fmla="*/ 61 w 92"/>
                <a:gd name="T5" fmla="*/ 126 h 126"/>
              </a:gdLst>
              <a:ahLst/>
              <a:cxnLst>
                <a:cxn ang="0">
                  <a:pos x="T0" y="T1"/>
                </a:cxn>
                <a:cxn ang="0">
                  <a:pos x="T2" y="T3"/>
                </a:cxn>
                <a:cxn ang="0">
                  <a:pos x="T4" y="T5"/>
                </a:cxn>
              </a:cxnLst>
              <a:rect l="0" t="0" r="r" b="b"/>
              <a:pathLst>
                <a:path w="92" h="126">
                  <a:moveTo>
                    <a:pt x="61" y="126"/>
                  </a:moveTo>
                  <a:cubicBezTo>
                    <a:pt x="61" y="126"/>
                    <a:pt x="0" y="81"/>
                    <a:pt x="49" y="0"/>
                  </a:cubicBezTo>
                  <a:cubicBezTo>
                    <a:pt x="49" y="0"/>
                    <a:pt x="92" y="42"/>
                    <a:pt x="61" y="126"/>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5" name="Freeform 165"/>
            <p:cNvSpPr/>
            <p:nvPr/>
          </p:nvSpPr>
          <p:spPr bwMode="auto">
            <a:xfrm>
              <a:off x="1306601" y="4196452"/>
              <a:ext cx="90361" cy="248493"/>
            </a:xfrm>
            <a:custGeom>
              <a:avLst/>
              <a:gdLst>
                <a:gd name="T0" fmla="*/ 37 w 37"/>
                <a:gd name="T1" fmla="*/ 102 h 102"/>
                <a:gd name="T2" fmla="*/ 26 w 37"/>
                <a:gd name="T3" fmla="*/ 52 h 102"/>
                <a:gd name="T4" fmla="*/ 29 w 37"/>
                <a:gd name="T5" fmla="*/ 0 h 102"/>
                <a:gd name="T6" fmla="*/ 37 w 37"/>
                <a:gd name="T7" fmla="*/ 102 h 102"/>
              </a:gdLst>
              <a:ahLst/>
              <a:cxnLst>
                <a:cxn ang="0">
                  <a:pos x="T0" y="T1"/>
                </a:cxn>
                <a:cxn ang="0">
                  <a:pos x="T2" y="T3"/>
                </a:cxn>
                <a:cxn ang="0">
                  <a:pos x="T4" y="T5"/>
                </a:cxn>
                <a:cxn ang="0">
                  <a:pos x="T6" y="T7"/>
                </a:cxn>
              </a:cxnLst>
              <a:rect l="0" t="0" r="r" b="b"/>
              <a:pathLst>
                <a:path w="37" h="102">
                  <a:moveTo>
                    <a:pt x="37" y="102"/>
                  </a:moveTo>
                  <a:cubicBezTo>
                    <a:pt x="37" y="102"/>
                    <a:pt x="29" y="92"/>
                    <a:pt x="26" y="52"/>
                  </a:cubicBezTo>
                  <a:cubicBezTo>
                    <a:pt x="23" y="14"/>
                    <a:pt x="29" y="0"/>
                    <a:pt x="29" y="0"/>
                  </a:cubicBezTo>
                  <a:cubicBezTo>
                    <a:pt x="0" y="54"/>
                    <a:pt x="24" y="89"/>
                    <a:pt x="37"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06" name="Freeform 166"/>
            <p:cNvSpPr/>
            <p:nvPr/>
          </p:nvSpPr>
          <p:spPr bwMode="auto">
            <a:xfrm>
              <a:off x="1526343" y="4551735"/>
              <a:ext cx="82146" cy="163266"/>
            </a:xfrm>
            <a:custGeom>
              <a:avLst/>
              <a:gdLst>
                <a:gd name="T0" fmla="*/ 28 w 34"/>
                <a:gd name="T1" fmla="*/ 67 h 67"/>
                <a:gd name="T2" fmla="*/ 16 w 34"/>
                <a:gd name="T3" fmla="*/ 40 h 67"/>
                <a:gd name="T4" fmla="*/ 0 w 34"/>
                <a:gd name="T5" fmla="*/ 5 h 67"/>
                <a:gd name="T6" fmla="*/ 5 w 34"/>
                <a:gd name="T7" fmla="*/ 0 h 67"/>
                <a:gd name="T8" fmla="*/ 24 w 34"/>
                <a:gd name="T9" fmla="*/ 38 h 67"/>
                <a:gd name="T10" fmla="*/ 34 w 34"/>
                <a:gd name="T11" fmla="*/ 63 h 67"/>
                <a:gd name="T12" fmla="*/ 28 w 34"/>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34" h="67">
                  <a:moveTo>
                    <a:pt x="28" y="67"/>
                  </a:moveTo>
                  <a:cubicBezTo>
                    <a:pt x="21" y="58"/>
                    <a:pt x="19" y="49"/>
                    <a:pt x="16" y="40"/>
                  </a:cubicBezTo>
                  <a:cubicBezTo>
                    <a:pt x="14" y="29"/>
                    <a:pt x="11" y="19"/>
                    <a:pt x="0" y="5"/>
                  </a:cubicBezTo>
                  <a:cubicBezTo>
                    <a:pt x="5" y="0"/>
                    <a:pt x="5" y="0"/>
                    <a:pt x="5" y="0"/>
                  </a:cubicBezTo>
                  <a:cubicBezTo>
                    <a:pt x="18" y="15"/>
                    <a:pt x="21" y="27"/>
                    <a:pt x="24" y="38"/>
                  </a:cubicBezTo>
                  <a:cubicBezTo>
                    <a:pt x="26" y="47"/>
                    <a:pt x="28" y="54"/>
                    <a:pt x="34" y="63"/>
                  </a:cubicBezTo>
                  <a:lnTo>
                    <a:pt x="28" y="67"/>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7" name="Freeform 167"/>
            <p:cNvSpPr/>
            <p:nvPr/>
          </p:nvSpPr>
          <p:spPr bwMode="auto">
            <a:xfrm>
              <a:off x="1411338" y="4327886"/>
              <a:ext cx="214608" cy="301888"/>
            </a:xfrm>
            <a:custGeom>
              <a:avLst/>
              <a:gdLst>
                <a:gd name="T0" fmla="*/ 67 w 88"/>
                <a:gd name="T1" fmla="*/ 124 h 124"/>
                <a:gd name="T2" fmla="*/ 39 w 88"/>
                <a:gd name="T3" fmla="*/ 0 h 124"/>
                <a:gd name="T4" fmla="*/ 67 w 88"/>
                <a:gd name="T5" fmla="*/ 124 h 124"/>
              </a:gdLst>
              <a:ahLst/>
              <a:cxnLst>
                <a:cxn ang="0">
                  <a:pos x="T0" y="T1"/>
                </a:cxn>
                <a:cxn ang="0">
                  <a:pos x="T2" y="T3"/>
                </a:cxn>
                <a:cxn ang="0">
                  <a:pos x="T4" y="T5"/>
                </a:cxn>
              </a:cxnLst>
              <a:rect l="0" t="0" r="r" b="b"/>
              <a:pathLst>
                <a:path w="88" h="124">
                  <a:moveTo>
                    <a:pt x="67" y="124"/>
                  </a:moveTo>
                  <a:cubicBezTo>
                    <a:pt x="67" y="124"/>
                    <a:pt x="0" y="86"/>
                    <a:pt x="39" y="0"/>
                  </a:cubicBezTo>
                  <a:cubicBezTo>
                    <a:pt x="39" y="0"/>
                    <a:pt x="88" y="37"/>
                    <a:pt x="67" y="12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08" name="Freeform 168"/>
            <p:cNvSpPr/>
            <p:nvPr/>
          </p:nvSpPr>
          <p:spPr bwMode="auto">
            <a:xfrm>
              <a:off x="1460626" y="4356637"/>
              <a:ext cx="101657" cy="243358"/>
            </a:xfrm>
            <a:custGeom>
              <a:avLst/>
              <a:gdLst>
                <a:gd name="T0" fmla="*/ 42 w 42"/>
                <a:gd name="T1" fmla="*/ 100 h 100"/>
                <a:gd name="T2" fmla="*/ 25 w 42"/>
                <a:gd name="T3" fmla="*/ 52 h 100"/>
                <a:gd name="T4" fmla="*/ 22 w 42"/>
                <a:gd name="T5" fmla="*/ 0 h 100"/>
                <a:gd name="T6" fmla="*/ 42 w 42"/>
                <a:gd name="T7" fmla="*/ 100 h 100"/>
              </a:gdLst>
              <a:ahLst/>
              <a:cxnLst>
                <a:cxn ang="0">
                  <a:pos x="T0" y="T1"/>
                </a:cxn>
                <a:cxn ang="0">
                  <a:pos x="T2" y="T3"/>
                </a:cxn>
                <a:cxn ang="0">
                  <a:pos x="T4" y="T5"/>
                </a:cxn>
                <a:cxn ang="0">
                  <a:pos x="T6" y="T7"/>
                </a:cxn>
              </a:cxnLst>
              <a:rect l="0" t="0" r="r" b="b"/>
              <a:pathLst>
                <a:path w="42" h="100">
                  <a:moveTo>
                    <a:pt x="42" y="100"/>
                  </a:moveTo>
                  <a:cubicBezTo>
                    <a:pt x="42" y="100"/>
                    <a:pt x="33" y="91"/>
                    <a:pt x="25" y="52"/>
                  </a:cubicBezTo>
                  <a:cubicBezTo>
                    <a:pt x="18" y="15"/>
                    <a:pt x="22" y="0"/>
                    <a:pt x="22" y="0"/>
                  </a:cubicBezTo>
                  <a:cubicBezTo>
                    <a:pt x="0" y="57"/>
                    <a:pt x="28" y="89"/>
                    <a:pt x="42" y="100"/>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09" name="Freeform 169"/>
            <p:cNvSpPr/>
            <p:nvPr/>
          </p:nvSpPr>
          <p:spPr bwMode="auto">
            <a:xfrm>
              <a:off x="1711172" y="4704733"/>
              <a:ext cx="92415" cy="158132"/>
            </a:xfrm>
            <a:custGeom>
              <a:avLst/>
              <a:gdLst>
                <a:gd name="T0" fmla="*/ 33 w 38"/>
                <a:gd name="T1" fmla="*/ 65 h 65"/>
                <a:gd name="T2" fmla="*/ 19 w 38"/>
                <a:gd name="T3" fmla="*/ 39 h 65"/>
                <a:gd name="T4" fmla="*/ 0 w 38"/>
                <a:gd name="T5" fmla="*/ 5 h 65"/>
                <a:gd name="T6" fmla="*/ 5 w 38"/>
                <a:gd name="T7" fmla="*/ 0 h 65"/>
                <a:gd name="T8" fmla="*/ 26 w 38"/>
                <a:gd name="T9" fmla="*/ 36 h 65"/>
                <a:gd name="T10" fmla="*/ 38 w 38"/>
                <a:gd name="T11" fmla="*/ 60 h 65"/>
                <a:gd name="T12" fmla="*/ 33 w 38"/>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38" h="65">
                  <a:moveTo>
                    <a:pt x="33" y="65"/>
                  </a:moveTo>
                  <a:cubicBezTo>
                    <a:pt x="25" y="56"/>
                    <a:pt x="22" y="48"/>
                    <a:pt x="19" y="39"/>
                  </a:cubicBezTo>
                  <a:cubicBezTo>
                    <a:pt x="15" y="28"/>
                    <a:pt x="12" y="18"/>
                    <a:pt x="0" y="5"/>
                  </a:cubicBezTo>
                  <a:cubicBezTo>
                    <a:pt x="5" y="0"/>
                    <a:pt x="5" y="0"/>
                    <a:pt x="5" y="0"/>
                  </a:cubicBezTo>
                  <a:cubicBezTo>
                    <a:pt x="19" y="14"/>
                    <a:pt x="22" y="26"/>
                    <a:pt x="26" y="36"/>
                  </a:cubicBezTo>
                  <a:cubicBezTo>
                    <a:pt x="29" y="45"/>
                    <a:pt x="31" y="53"/>
                    <a:pt x="38" y="60"/>
                  </a:cubicBezTo>
                  <a:lnTo>
                    <a:pt x="33" y="65"/>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0" name="Freeform 170"/>
            <p:cNvSpPr/>
            <p:nvPr/>
          </p:nvSpPr>
          <p:spPr bwMode="auto">
            <a:xfrm>
              <a:off x="1596167" y="4483964"/>
              <a:ext cx="204340" cy="293673"/>
            </a:xfrm>
            <a:custGeom>
              <a:avLst/>
              <a:gdLst>
                <a:gd name="T0" fmla="*/ 69 w 84"/>
                <a:gd name="T1" fmla="*/ 121 h 121"/>
                <a:gd name="T2" fmla="*/ 33 w 84"/>
                <a:gd name="T3" fmla="*/ 0 h 121"/>
                <a:gd name="T4" fmla="*/ 69 w 84"/>
                <a:gd name="T5" fmla="*/ 121 h 121"/>
              </a:gdLst>
              <a:ahLst/>
              <a:cxnLst>
                <a:cxn ang="0">
                  <a:pos x="T0" y="T1"/>
                </a:cxn>
                <a:cxn ang="0">
                  <a:pos x="T2" y="T3"/>
                </a:cxn>
                <a:cxn ang="0">
                  <a:pos x="T4" y="T5"/>
                </a:cxn>
              </a:cxnLst>
              <a:rect l="0" t="0" r="r" b="b"/>
              <a:pathLst>
                <a:path w="84" h="121">
                  <a:moveTo>
                    <a:pt x="69" y="121"/>
                  </a:moveTo>
                  <a:cubicBezTo>
                    <a:pt x="69" y="121"/>
                    <a:pt x="0" y="88"/>
                    <a:pt x="33" y="0"/>
                  </a:cubicBezTo>
                  <a:cubicBezTo>
                    <a:pt x="33" y="0"/>
                    <a:pt x="84" y="33"/>
                    <a:pt x="69" y="12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1" name="Freeform 171"/>
            <p:cNvSpPr/>
            <p:nvPr/>
          </p:nvSpPr>
          <p:spPr bwMode="auto">
            <a:xfrm>
              <a:off x="1640321" y="4510662"/>
              <a:ext cx="111925" cy="240278"/>
            </a:xfrm>
            <a:custGeom>
              <a:avLst/>
              <a:gdLst>
                <a:gd name="T0" fmla="*/ 46 w 46"/>
                <a:gd name="T1" fmla="*/ 99 h 99"/>
                <a:gd name="T2" fmla="*/ 25 w 46"/>
                <a:gd name="T3" fmla="*/ 52 h 99"/>
                <a:gd name="T4" fmla="*/ 18 w 46"/>
                <a:gd name="T5" fmla="*/ 0 h 99"/>
                <a:gd name="T6" fmla="*/ 46 w 46"/>
                <a:gd name="T7" fmla="*/ 99 h 99"/>
              </a:gdLst>
              <a:ahLst/>
              <a:cxnLst>
                <a:cxn ang="0">
                  <a:pos x="T0" y="T1"/>
                </a:cxn>
                <a:cxn ang="0">
                  <a:pos x="T2" y="T3"/>
                </a:cxn>
                <a:cxn ang="0">
                  <a:pos x="T4" y="T5"/>
                </a:cxn>
                <a:cxn ang="0">
                  <a:pos x="T6" y="T7"/>
                </a:cxn>
              </a:cxnLst>
              <a:rect l="0" t="0" r="r" b="b"/>
              <a:pathLst>
                <a:path w="46" h="99">
                  <a:moveTo>
                    <a:pt x="46" y="99"/>
                  </a:moveTo>
                  <a:cubicBezTo>
                    <a:pt x="46" y="99"/>
                    <a:pt x="35" y="91"/>
                    <a:pt x="25" y="52"/>
                  </a:cubicBezTo>
                  <a:cubicBezTo>
                    <a:pt x="15" y="15"/>
                    <a:pt x="18" y="0"/>
                    <a:pt x="18" y="0"/>
                  </a:cubicBezTo>
                  <a:cubicBezTo>
                    <a:pt x="0" y="58"/>
                    <a:pt x="30" y="88"/>
                    <a:pt x="46" y="9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12" name="Freeform 172"/>
            <p:cNvSpPr/>
            <p:nvPr/>
          </p:nvSpPr>
          <p:spPr bwMode="auto">
            <a:xfrm>
              <a:off x="742871" y="3318512"/>
              <a:ext cx="111925" cy="158132"/>
            </a:xfrm>
            <a:custGeom>
              <a:avLst/>
              <a:gdLst>
                <a:gd name="T0" fmla="*/ 39 w 46"/>
                <a:gd name="T1" fmla="*/ 65 h 65"/>
                <a:gd name="T2" fmla="*/ 22 w 46"/>
                <a:gd name="T3" fmla="*/ 40 h 65"/>
                <a:gd name="T4" fmla="*/ 0 w 46"/>
                <a:gd name="T5" fmla="*/ 3 h 65"/>
                <a:gd name="T6" fmla="*/ 7 w 46"/>
                <a:gd name="T7" fmla="*/ 0 h 65"/>
                <a:gd name="T8" fmla="*/ 28 w 46"/>
                <a:gd name="T9" fmla="*/ 35 h 65"/>
                <a:gd name="T10" fmla="*/ 46 w 46"/>
                <a:gd name="T11" fmla="*/ 62 h 65"/>
                <a:gd name="T12" fmla="*/ 39 w 46"/>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46" h="65">
                  <a:moveTo>
                    <a:pt x="39" y="65"/>
                  </a:moveTo>
                  <a:cubicBezTo>
                    <a:pt x="34" y="53"/>
                    <a:pt x="28" y="47"/>
                    <a:pt x="22" y="40"/>
                  </a:cubicBezTo>
                  <a:cubicBezTo>
                    <a:pt x="15" y="31"/>
                    <a:pt x="7" y="22"/>
                    <a:pt x="0" y="3"/>
                  </a:cubicBezTo>
                  <a:cubicBezTo>
                    <a:pt x="7" y="0"/>
                    <a:pt x="7" y="0"/>
                    <a:pt x="7" y="0"/>
                  </a:cubicBezTo>
                  <a:cubicBezTo>
                    <a:pt x="13" y="18"/>
                    <a:pt x="21" y="26"/>
                    <a:pt x="28" y="35"/>
                  </a:cubicBezTo>
                  <a:cubicBezTo>
                    <a:pt x="34" y="42"/>
                    <a:pt x="41" y="50"/>
                    <a:pt x="46" y="62"/>
                  </a:cubicBezTo>
                  <a:lnTo>
                    <a:pt x="39" y="65"/>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3" name="Freeform 173"/>
            <p:cNvSpPr/>
            <p:nvPr/>
          </p:nvSpPr>
          <p:spPr bwMode="auto">
            <a:xfrm>
              <a:off x="604249" y="3112119"/>
              <a:ext cx="179696" cy="264922"/>
            </a:xfrm>
            <a:custGeom>
              <a:avLst/>
              <a:gdLst>
                <a:gd name="T0" fmla="*/ 74 w 74"/>
                <a:gd name="T1" fmla="*/ 109 h 109"/>
                <a:gd name="T2" fmla="*/ 10 w 74"/>
                <a:gd name="T3" fmla="*/ 0 h 109"/>
                <a:gd name="T4" fmla="*/ 74 w 74"/>
                <a:gd name="T5" fmla="*/ 109 h 109"/>
              </a:gdLst>
              <a:ahLst/>
              <a:cxnLst>
                <a:cxn ang="0">
                  <a:pos x="T0" y="T1"/>
                </a:cxn>
                <a:cxn ang="0">
                  <a:pos x="T2" y="T3"/>
                </a:cxn>
                <a:cxn ang="0">
                  <a:pos x="T4" y="T5"/>
                </a:cxn>
              </a:cxnLst>
              <a:rect l="0" t="0" r="r" b="b"/>
              <a:pathLst>
                <a:path w="74" h="109">
                  <a:moveTo>
                    <a:pt x="74" y="109"/>
                  </a:moveTo>
                  <a:cubicBezTo>
                    <a:pt x="74" y="109"/>
                    <a:pt x="0" y="94"/>
                    <a:pt x="10" y="0"/>
                  </a:cubicBezTo>
                  <a:cubicBezTo>
                    <a:pt x="10" y="0"/>
                    <a:pt x="67" y="20"/>
                    <a:pt x="74" y="10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4" name="Freeform 174"/>
            <p:cNvSpPr/>
            <p:nvPr/>
          </p:nvSpPr>
          <p:spPr bwMode="auto">
            <a:xfrm>
              <a:off x="636080" y="3138817"/>
              <a:ext cx="131434" cy="216661"/>
            </a:xfrm>
            <a:custGeom>
              <a:avLst/>
              <a:gdLst>
                <a:gd name="T0" fmla="*/ 54 w 54"/>
                <a:gd name="T1" fmla="*/ 89 h 89"/>
                <a:gd name="T2" fmla="*/ 22 w 54"/>
                <a:gd name="T3" fmla="*/ 48 h 89"/>
                <a:gd name="T4" fmla="*/ 3 w 54"/>
                <a:gd name="T5" fmla="*/ 0 h 89"/>
                <a:gd name="T6" fmla="*/ 54 w 54"/>
                <a:gd name="T7" fmla="*/ 89 h 89"/>
              </a:gdLst>
              <a:ahLst/>
              <a:cxnLst>
                <a:cxn ang="0">
                  <a:pos x="T0" y="T1"/>
                </a:cxn>
                <a:cxn ang="0">
                  <a:pos x="T2" y="T3"/>
                </a:cxn>
                <a:cxn ang="0">
                  <a:pos x="T4" y="T5"/>
                </a:cxn>
                <a:cxn ang="0">
                  <a:pos x="T6" y="T7"/>
                </a:cxn>
              </a:cxnLst>
              <a:rect l="0" t="0" r="r" b="b"/>
              <a:pathLst>
                <a:path w="54" h="89">
                  <a:moveTo>
                    <a:pt x="54" y="89"/>
                  </a:moveTo>
                  <a:cubicBezTo>
                    <a:pt x="54" y="89"/>
                    <a:pt x="42" y="84"/>
                    <a:pt x="22" y="48"/>
                  </a:cubicBezTo>
                  <a:cubicBezTo>
                    <a:pt x="4" y="15"/>
                    <a:pt x="3" y="0"/>
                    <a:pt x="3" y="0"/>
                  </a:cubicBezTo>
                  <a:cubicBezTo>
                    <a:pt x="0" y="60"/>
                    <a:pt x="36" y="82"/>
                    <a:pt x="54" y="8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15" name="Freeform 175"/>
            <p:cNvSpPr/>
            <p:nvPr/>
          </p:nvSpPr>
          <p:spPr bwMode="auto">
            <a:xfrm>
              <a:off x="794212" y="3554683"/>
              <a:ext cx="123220" cy="147864"/>
            </a:xfrm>
            <a:custGeom>
              <a:avLst/>
              <a:gdLst>
                <a:gd name="T0" fmla="*/ 45 w 51"/>
                <a:gd name="T1" fmla="*/ 61 h 61"/>
                <a:gd name="T2" fmla="*/ 26 w 51"/>
                <a:gd name="T3" fmla="*/ 38 h 61"/>
                <a:gd name="T4" fmla="*/ 0 w 51"/>
                <a:gd name="T5" fmla="*/ 3 h 61"/>
                <a:gd name="T6" fmla="*/ 7 w 51"/>
                <a:gd name="T7" fmla="*/ 0 h 61"/>
                <a:gd name="T8" fmla="*/ 31 w 51"/>
                <a:gd name="T9" fmla="*/ 32 h 61"/>
                <a:gd name="T10" fmla="*/ 51 w 51"/>
                <a:gd name="T11" fmla="*/ 58 h 61"/>
                <a:gd name="T12" fmla="*/ 45 w 51"/>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51" h="61">
                  <a:moveTo>
                    <a:pt x="45" y="61"/>
                  </a:moveTo>
                  <a:cubicBezTo>
                    <a:pt x="39" y="50"/>
                    <a:pt x="33" y="44"/>
                    <a:pt x="26" y="38"/>
                  </a:cubicBezTo>
                  <a:cubicBezTo>
                    <a:pt x="18" y="30"/>
                    <a:pt x="9" y="21"/>
                    <a:pt x="0" y="3"/>
                  </a:cubicBezTo>
                  <a:cubicBezTo>
                    <a:pt x="7" y="0"/>
                    <a:pt x="7" y="0"/>
                    <a:pt x="7" y="0"/>
                  </a:cubicBezTo>
                  <a:cubicBezTo>
                    <a:pt x="15" y="17"/>
                    <a:pt x="23" y="25"/>
                    <a:pt x="31" y="32"/>
                  </a:cubicBezTo>
                  <a:cubicBezTo>
                    <a:pt x="38" y="39"/>
                    <a:pt x="45" y="46"/>
                    <a:pt x="51" y="58"/>
                  </a:cubicBezTo>
                  <a:lnTo>
                    <a:pt x="45" y="61"/>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6" name="Freeform 176"/>
            <p:cNvSpPr/>
            <p:nvPr/>
          </p:nvSpPr>
          <p:spPr bwMode="auto">
            <a:xfrm>
              <a:off x="657644" y="3362666"/>
              <a:ext cx="184829" cy="247466"/>
            </a:xfrm>
            <a:custGeom>
              <a:avLst/>
              <a:gdLst>
                <a:gd name="T0" fmla="*/ 76 w 76"/>
                <a:gd name="T1" fmla="*/ 102 h 102"/>
                <a:gd name="T2" fmla="*/ 1 w 76"/>
                <a:gd name="T3" fmla="*/ 0 h 102"/>
                <a:gd name="T4" fmla="*/ 76 w 76"/>
                <a:gd name="T5" fmla="*/ 102 h 102"/>
              </a:gdLst>
              <a:ahLst/>
              <a:cxnLst>
                <a:cxn ang="0">
                  <a:pos x="T0" y="T1"/>
                </a:cxn>
                <a:cxn ang="0">
                  <a:pos x="T2" y="T3"/>
                </a:cxn>
                <a:cxn ang="0">
                  <a:pos x="T4" y="T5"/>
                </a:cxn>
              </a:cxnLst>
              <a:rect l="0" t="0" r="r" b="b"/>
              <a:pathLst>
                <a:path w="76" h="102">
                  <a:moveTo>
                    <a:pt x="76" y="102"/>
                  </a:moveTo>
                  <a:cubicBezTo>
                    <a:pt x="76" y="102"/>
                    <a:pt x="0" y="94"/>
                    <a:pt x="1" y="0"/>
                  </a:cubicBezTo>
                  <a:cubicBezTo>
                    <a:pt x="1" y="0"/>
                    <a:pt x="60" y="14"/>
                    <a:pt x="76" y="10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7" name="Freeform 177"/>
            <p:cNvSpPr/>
            <p:nvPr/>
          </p:nvSpPr>
          <p:spPr bwMode="auto">
            <a:xfrm>
              <a:off x="677154" y="3384229"/>
              <a:ext cx="143756" cy="204339"/>
            </a:xfrm>
            <a:custGeom>
              <a:avLst/>
              <a:gdLst>
                <a:gd name="T0" fmla="*/ 59 w 59"/>
                <a:gd name="T1" fmla="*/ 84 h 84"/>
                <a:gd name="T2" fmla="*/ 24 w 59"/>
                <a:gd name="T3" fmla="*/ 47 h 84"/>
                <a:gd name="T4" fmla="*/ 0 w 59"/>
                <a:gd name="T5" fmla="*/ 0 h 84"/>
                <a:gd name="T6" fmla="*/ 59 w 59"/>
                <a:gd name="T7" fmla="*/ 84 h 84"/>
              </a:gdLst>
              <a:ahLst/>
              <a:cxnLst>
                <a:cxn ang="0">
                  <a:pos x="T0" y="T1"/>
                </a:cxn>
                <a:cxn ang="0">
                  <a:pos x="T2" y="T3"/>
                </a:cxn>
                <a:cxn ang="0">
                  <a:pos x="T4" y="T5"/>
                </a:cxn>
                <a:cxn ang="0">
                  <a:pos x="T6" y="T7"/>
                </a:cxn>
              </a:cxnLst>
              <a:rect l="0" t="0" r="r" b="b"/>
              <a:pathLst>
                <a:path w="59" h="84">
                  <a:moveTo>
                    <a:pt x="59" y="84"/>
                  </a:moveTo>
                  <a:cubicBezTo>
                    <a:pt x="59" y="84"/>
                    <a:pt x="47" y="80"/>
                    <a:pt x="24" y="47"/>
                  </a:cubicBezTo>
                  <a:cubicBezTo>
                    <a:pt x="2" y="16"/>
                    <a:pt x="0" y="0"/>
                    <a:pt x="0" y="0"/>
                  </a:cubicBezTo>
                  <a:cubicBezTo>
                    <a:pt x="3" y="61"/>
                    <a:pt x="41" y="79"/>
                    <a:pt x="59" y="8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18" name="Freeform 178"/>
            <p:cNvSpPr/>
            <p:nvPr/>
          </p:nvSpPr>
          <p:spPr bwMode="auto">
            <a:xfrm>
              <a:off x="876359" y="3792907"/>
              <a:ext cx="133488" cy="140675"/>
            </a:xfrm>
            <a:custGeom>
              <a:avLst/>
              <a:gdLst>
                <a:gd name="T0" fmla="*/ 49 w 55"/>
                <a:gd name="T1" fmla="*/ 58 h 58"/>
                <a:gd name="T2" fmla="*/ 29 w 55"/>
                <a:gd name="T3" fmla="*/ 36 h 58"/>
                <a:gd name="T4" fmla="*/ 0 w 55"/>
                <a:gd name="T5" fmla="*/ 4 h 58"/>
                <a:gd name="T6" fmla="*/ 7 w 55"/>
                <a:gd name="T7" fmla="*/ 0 h 58"/>
                <a:gd name="T8" fmla="*/ 33 w 55"/>
                <a:gd name="T9" fmla="*/ 30 h 58"/>
                <a:gd name="T10" fmla="*/ 55 w 55"/>
                <a:gd name="T11" fmla="*/ 55 h 58"/>
                <a:gd name="T12" fmla="*/ 49 w 55"/>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55" h="58">
                  <a:moveTo>
                    <a:pt x="49" y="58"/>
                  </a:moveTo>
                  <a:cubicBezTo>
                    <a:pt x="43" y="48"/>
                    <a:pt x="36" y="42"/>
                    <a:pt x="29" y="36"/>
                  </a:cubicBezTo>
                  <a:cubicBezTo>
                    <a:pt x="20" y="29"/>
                    <a:pt x="10" y="21"/>
                    <a:pt x="0" y="4"/>
                  </a:cubicBezTo>
                  <a:cubicBezTo>
                    <a:pt x="7" y="0"/>
                    <a:pt x="7" y="0"/>
                    <a:pt x="7" y="0"/>
                  </a:cubicBezTo>
                  <a:cubicBezTo>
                    <a:pt x="16" y="16"/>
                    <a:pt x="25" y="23"/>
                    <a:pt x="33" y="30"/>
                  </a:cubicBezTo>
                  <a:cubicBezTo>
                    <a:pt x="41" y="37"/>
                    <a:pt x="48" y="43"/>
                    <a:pt x="55" y="55"/>
                  </a:cubicBezTo>
                  <a:lnTo>
                    <a:pt x="49" y="58"/>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19" name="Freeform 179"/>
            <p:cNvSpPr/>
            <p:nvPr/>
          </p:nvSpPr>
          <p:spPr bwMode="auto">
            <a:xfrm>
              <a:off x="730549" y="3610131"/>
              <a:ext cx="197151" cy="236171"/>
            </a:xfrm>
            <a:custGeom>
              <a:avLst/>
              <a:gdLst>
                <a:gd name="T0" fmla="*/ 81 w 81"/>
                <a:gd name="T1" fmla="*/ 97 h 97"/>
                <a:gd name="T2" fmla="*/ 0 w 81"/>
                <a:gd name="T3" fmla="*/ 0 h 97"/>
                <a:gd name="T4" fmla="*/ 81 w 81"/>
                <a:gd name="T5" fmla="*/ 97 h 97"/>
              </a:gdLst>
              <a:ahLst/>
              <a:cxnLst>
                <a:cxn ang="0">
                  <a:pos x="T0" y="T1"/>
                </a:cxn>
                <a:cxn ang="0">
                  <a:pos x="T2" y="T3"/>
                </a:cxn>
                <a:cxn ang="0">
                  <a:pos x="T4" y="T5"/>
                </a:cxn>
              </a:cxnLst>
              <a:rect l="0" t="0" r="r" b="b"/>
              <a:pathLst>
                <a:path w="81" h="97">
                  <a:moveTo>
                    <a:pt x="81" y="97"/>
                  </a:moveTo>
                  <a:cubicBezTo>
                    <a:pt x="81" y="97"/>
                    <a:pt x="5" y="94"/>
                    <a:pt x="0" y="0"/>
                  </a:cubicBezTo>
                  <a:cubicBezTo>
                    <a:pt x="0" y="0"/>
                    <a:pt x="60" y="10"/>
                    <a:pt x="81" y="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0" name="Freeform 180"/>
            <p:cNvSpPr/>
            <p:nvPr/>
          </p:nvSpPr>
          <p:spPr bwMode="auto">
            <a:xfrm>
              <a:off x="748005" y="3632722"/>
              <a:ext cx="158132" cy="194071"/>
            </a:xfrm>
            <a:custGeom>
              <a:avLst/>
              <a:gdLst>
                <a:gd name="T0" fmla="*/ 65 w 65"/>
                <a:gd name="T1" fmla="*/ 80 h 80"/>
                <a:gd name="T2" fmla="*/ 27 w 65"/>
                <a:gd name="T3" fmla="*/ 45 h 80"/>
                <a:gd name="T4" fmla="*/ 0 w 65"/>
                <a:gd name="T5" fmla="*/ 0 h 80"/>
                <a:gd name="T6" fmla="*/ 65 w 65"/>
                <a:gd name="T7" fmla="*/ 80 h 80"/>
              </a:gdLst>
              <a:ahLst/>
              <a:cxnLst>
                <a:cxn ang="0">
                  <a:pos x="T0" y="T1"/>
                </a:cxn>
                <a:cxn ang="0">
                  <a:pos x="T2" y="T3"/>
                </a:cxn>
                <a:cxn ang="0">
                  <a:pos x="T4" y="T5"/>
                </a:cxn>
                <a:cxn ang="0">
                  <a:pos x="T6" y="T7"/>
                </a:cxn>
              </a:cxnLst>
              <a:rect l="0" t="0" r="r" b="b"/>
              <a:pathLst>
                <a:path w="65" h="80">
                  <a:moveTo>
                    <a:pt x="65" y="80"/>
                  </a:moveTo>
                  <a:cubicBezTo>
                    <a:pt x="65" y="80"/>
                    <a:pt x="52" y="77"/>
                    <a:pt x="27" y="45"/>
                  </a:cubicBezTo>
                  <a:cubicBezTo>
                    <a:pt x="4" y="15"/>
                    <a:pt x="0" y="0"/>
                    <a:pt x="0" y="0"/>
                  </a:cubicBezTo>
                  <a:cubicBezTo>
                    <a:pt x="7" y="61"/>
                    <a:pt x="47" y="76"/>
                    <a:pt x="65" y="80"/>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21" name="Freeform 181"/>
            <p:cNvSpPr/>
            <p:nvPr/>
          </p:nvSpPr>
          <p:spPr bwMode="auto">
            <a:xfrm>
              <a:off x="975962" y="4016756"/>
              <a:ext cx="145810" cy="131434"/>
            </a:xfrm>
            <a:custGeom>
              <a:avLst/>
              <a:gdLst>
                <a:gd name="T0" fmla="*/ 54 w 60"/>
                <a:gd name="T1" fmla="*/ 54 h 54"/>
                <a:gd name="T2" fmla="*/ 31 w 60"/>
                <a:gd name="T3" fmla="*/ 34 h 54"/>
                <a:gd name="T4" fmla="*/ 0 w 60"/>
                <a:gd name="T5" fmla="*/ 4 h 54"/>
                <a:gd name="T6" fmla="*/ 6 w 60"/>
                <a:gd name="T7" fmla="*/ 0 h 54"/>
                <a:gd name="T8" fmla="*/ 35 w 60"/>
                <a:gd name="T9" fmla="*/ 28 h 54"/>
                <a:gd name="T10" fmla="*/ 60 w 60"/>
                <a:gd name="T11" fmla="*/ 50 h 54"/>
                <a:gd name="T12" fmla="*/ 54 w 60"/>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60" h="54">
                  <a:moveTo>
                    <a:pt x="54" y="54"/>
                  </a:moveTo>
                  <a:cubicBezTo>
                    <a:pt x="46" y="44"/>
                    <a:pt x="39" y="39"/>
                    <a:pt x="31" y="34"/>
                  </a:cubicBezTo>
                  <a:cubicBezTo>
                    <a:pt x="22" y="28"/>
                    <a:pt x="12" y="21"/>
                    <a:pt x="0" y="4"/>
                  </a:cubicBezTo>
                  <a:cubicBezTo>
                    <a:pt x="6" y="0"/>
                    <a:pt x="6" y="0"/>
                    <a:pt x="6" y="0"/>
                  </a:cubicBezTo>
                  <a:cubicBezTo>
                    <a:pt x="17" y="15"/>
                    <a:pt x="26" y="22"/>
                    <a:pt x="35" y="28"/>
                  </a:cubicBezTo>
                  <a:cubicBezTo>
                    <a:pt x="44" y="34"/>
                    <a:pt x="51" y="39"/>
                    <a:pt x="60" y="50"/>
                  </a:cubicBezTo>
                  <a:lnTo>
                    <a:pt x="54" y="54"/>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2" name="Freeform 182"/>
            <p:cNvSpPr/>
            <p:nvPr/>
          </p:nvSpPr>
          <p:spPr bwMode="auto">
            <a:xfrm>
              <a:off x="810642" y="3851437"/>
              <a:ext cx="221795" cy="225903"/>
            </a:xfrm>
            <a:custGeom>
              <a:avLst/>
              <a:gdLst>
                <a:gd name="T0" fmla="*/ 91 w 91"/>
                <a:gd name="T1" fmla="*/ 89 h 93"/>
                <a:gd name="T2" fmla="*/ 0 w 91"/>
                <a:gd name="T3" fmla="*/ 0 h 93"/>
                <a:gd name="T4" fmla="*/ 91 w 91"/>
                <a:gd name="T5" fmla="*/ 89 h 93"/>
              </a:gdLst>
              <a:ahLst/>
              <a:cxnLst>
                <a:cxn ang="0">
                  <a:pos x="T0" y="T1"/>
                </a:cxn>
                <a:cxn ang="0">
                  <a:pos x="T2" y="T3"/>
                </a:cxn>
                <a:cxn ang="0">
                  <a:pos x="T4" y="T5"/>
                </a:cxn>
              </a:cxnLst>
              <a:rect l="0" t="0" r="r" b="b"/>
              <a:pathLst>
                <a:path w="91" h="93">
                  <a:moveTo>
                    <a:pt x="91" y="89"/>
                  </a:moveTo>
                  <a:cubicBezTo>
                    <a:pt x="91" y="89"/>
                    <a:pt x="14" y="93"/>
                    <a:pt x="0" y="0"/>
                  </a:cubicBezTo>
                  <a:cubicBezTo>
                    <a:pt x="0" y="0"/>
                    <a:pt x="61" y="5"/>
                    <a:pt x="91" y="8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3" name="Freeform 183"/>
            <p:cNvSpPr/>
            <p:nvPr/>
          </p:nvSpPr>
          <p:spPr bwMode="auto">
            <a:xfrm>
              <a:off x="830152" y="3870946"/>
              <a:ext cx="177642" cy="179695"/>
            </a:xfrm>
            <a:custGeom>
              <a:avLst/>
              <a:gdLst>
                <a:gd name="T0" fmla="*/ 73 w 73"/>
                <a:gd name="T1" fmla="*/ 74 h 74"/>
                <a:gd name="T2" fmla="*/ 32 w 73"/>
                <a:gd name="T3" fmla="*/ 42 h 74"/>
                <a:gd name="T4" fmla="*/ 0 w 73"/>
                <a:gd name="T5" fmla="*/ 0 h 74"/>
                <a:gd name="T6" fmla="*/ 73 w 73"/>
                <a:gd name="T7" fmla="*/ 74 h 74"/>
              </a:gdLst>
              <a:ahLst/>
              <a:cxnLst>
                <a:cxn ang="0">
                  <a:pos x="T0" y="T1"/>
                </a:cxn>
                <a:cxn ang="0">
                  <a:pos x="T2" y="T3"/>
                </a:cxn>
                <a:cxn ang="0">
                  <a:pos x="T4" y="T5"/>
                </a:cxn>
                <a:cxn ang="0">
                  <a:pos x="T6" y="T7"/>
                </a:cxn>
              </a:cxnLst>
              <a:rect l="0" t="0" r="r" b="b"/>
              <a:pathLst>
                <a:path w="73" h="74">
                  <a:moveTo>
                    <a:pt x="73" y="74"/>
                  </a:moveTo>
                  <a:cubicBezTo>
                    <a:pt x="73" y="74"/>
                    <a:pt x="60" y="71"/>
                    <a:pt x="32" y="42"/>
                  </a:cubicBezTo>
                  <a:cubicBezTo>
                    <a:pt x="5" y="15"/>
                    <a:pt x="0" y="0"/>
                    <a:pt x="0" y="0"/>
                  </a:cubicBezTo>
                  <a:cubicBezTo>
                    <a:pt x="13" y="60"/>
                    <a:pt x="54" y="72"/>
                    <a:pt x="73" y="7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24" name="Freeform 184"/>
            <p:cNvSpPr/>
            <p:nvPr/>
          </p:nvSpPr>
          <p:spPr bwMode="auto">
            <a:xfrm>
              <a:off x="1102261" y="4237525"/>
              <a:ext cx="150944" cy="124246"/>
            </a:xfrm>
            <a:custGeom>
              <a:avLst/>
              <a:gdLst>
                <a:gd name="T0" fmla="*/ 57 w 62"/>
                <a:gd name="T1" fmla="*/ 51 h 51"/>
                <a:gd name="T2" fmla="*/ 33 w 62"/>
                <a:gd name="T3" fmla="*/ 32 h 51"/>
                <a:gd name="T4" fmla="*/ 0 w 62"/>
                <a:gd name="T5" fmla="*/ 5 h 51"/>
                <a:gd name="T6" fmla="*/ 5 w 62"/>
                <a:gd name="T7" fmla="*/ 0 h 51"/>
                <a:gd name="T8" fmla="*/ 36 w 62"/>
                <a:gd name="T9" fmla="*/ 26 h 51"/>
                <a:gd name="T10" fmla="*/ 62 w 62"/>
                <a:gd name="T11" fmla="*/ 46 h 51"/>
                <a:gd name="T12" fmla="*/ 57 w 62"/>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62" h="51">
                  <a:moveTo>
                    <a:pt x="57" y="51"/>
                  </a:moveTo>
                  <a:cubicBezTo>
                    <a:pt x="48" y="41"/>
                    <a:pt x="41" y="37"/>
                    <a:pt x="33" y="32"/>
                  </a:cubicBezTo>
                  <a:cubicBezTo>
                    <a:pt x="23" y="26"/>
                    <a:pt x="12" y="20"/>
                    <a:pt x="0" y="5"/>
                  </a:cubicBezTo>
                  <a:cubicBezTo>
                    <a:pt x="5" y="0"/>
                    <a:pt x="5" y="0"/>
                    <a:pt x="5" y="0"/>
                  </a:cubicBezTo>
                  <a:cubicBezTo>
                    <a:pt x="17" y="14"/>
                    <a:pt x="27" y="20"/>
                    <a:pt x="36" y="26"/>
                  </a:cubicBezTo>
                  <a:cubicBezTo>
                    <a:pt x="45" y="31"/>
                    <a:pt x="53" y="36"/>
                    <a:pt x="62" y="46"/>
                  </a:cubicBezTo>
                  <a:lnTo>
                    <a:pt x="57" y="51"/>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5" name="Freeform 185"/>
            <p:cNvSpPr/>
            <p:nvPr/>
          </p:nvSpPr>
          <p:spPr bwMode="auto">
            <a:xfrm>
              <a:off x="925647" y="4084527"/>
              <a:ext cx="233091" cy="223849"/>
            </a:xfrm>
            <a:custGeom>
              <a:avLst/>
              <a:gdLst>
                <a:gd name="T0" fmla="*/ 96 w 96"/>
                <a:gd name="T1" fmla="*/ 82 h 92"/>
                <a:gd name="T2" fmla="*/ 0 w 96"/>
                <a:gd name="T3" fmla="*/ 0 h 92"/>
                <a:gd name="T4" fmla="*/ 96 w 96"/>
                <a:gd name="T5" fmla="*/ 82 h 92"/>
              </a:gdLst>
              <a:ahLst/>
              <a:cxnLst>
                <a:cxn ang="0">
                  <a:pos x="T0" y="T1"/>
                </a:cxn>
                <a:cxn ang="0">
                  <a:pos x="T2" y="T3"/>
                </a:cxn>
                <a:cxn ang="0">
                  <a:pos x="T4" y="T5"/>
                </a:cxn>
              </a:cxnLst>
              <a:rect l="0" t="0" r="r" b="b"/>
              <a:pathLst>
                <a:path w="96" h="92">
                  <a:moveTo>
                    <a:pt x="96" y="82"/>
                  </a:moveTo>
                  <a:cubicBezTo>
                    <a:pt x="96" y="82"/>
                    <a:pt x="20" y="92"/>
                    <a:pt x="0" y="0"/>
                  </a:cubicBezTo>
                  <a:cubicBezTo>
                    <a:pt x="0" y="0"/>
                    <a:pt x="61" y="0"/>
                    <a:pt x="96" y="8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6" name="Freeform 186"/>
            <p:cNvSpPr/>
            <p:nvPr/>
          </p:nvSpPr>
          <p:spPr bwMode="auto">
            <a:xfrm>
              <a:off x="947210" y="4104037"/>
              <a:ext cx="186883" cy="165319"/>
            </a:xfrm>
            <a:custGeom>
              <a:avLst/>
              <a:gdLst>
                <a:gd name="T0" fmla="*/ 77 w 77"/>
                <a:gd name="T1" fmla="*/ 68 h 68"/>
                <a:gd name="T2" fmla="*/ 34 w 77"/>
                <a:gd name="T3" fmla="*/ 40 h 68"/>
                <a:gd name="T4" fmla="*/ 0 w 77"/>
                <a:gd name="T5" fmla="*/ 0 h 68"/>
                <a:gd name="T6" fmla="*/ 77 w 77"/>
                <a:gd name="T7" fmla="*/ 68 h 68"/>
              </a:gdLst>
              <a:ahLst/>
              <a:cxnLst>
                <a:cxn ang="0">
                  <a:pos x="T0" y="T1"/>
                </a:cxn>
                <a:cxn ang="0">
                  <a:pos x="T2" y="T3"/>
                </a:cxn>
                <a:cxn ang="0">
                  <a:pos x="T4" y="T5"/>
                </a:cxn>
                <a:cxn ang="0">
                  <a:pos x="T6" y="T7"/>
                </a:cxn>
              </a:cxnLst>
              <a:rect l="0" t="0" r="r" b="b"/>
              <a:pathLst>
                <a:path w="77" h="68">
                  <a:moveTo>
                    <a:pt x="77" y="68"/>
                  </a:moveTo>
                  <a:cubicBezTo>
                    <a:pt x="77" y="68"/>
                    <a:pt x="64" y="67"/>
                    <a:pt x="34" y="40"/>
                  </a:cubicBezTo>
                  <a:cubicBezTo>
                    <a:pt x="6" y="14"/>
                    <a:pt x="0" y="0"/>
                    <a:pt x="0" y="0"/>
                  </a:cubicBezTo>
                  <a:cubicBezTo>
                    <a:pt x="17" y="58"/>
                    <a:pt x="58" y="67"/>
                    <a:pt x="77" y="68"/>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27" name="Freeform 187"/>
            <p:cNvSpPr/>
            <p:nvPr/>
          </p:nvSpPr>
          <p:spPr bwMode="auto">
            <a:xfrm>
              <a:off x="1249099" y="4439810"/>
              <a:ext cx="162239" cy="104737"/>
            </a:xfrm>
            <a:custGeom>
              <a:avLst/>
              <a:gdLst>
                <a:gd name="T0" fmla="*/ 62 w 67"/>
                <a:gd name="T1" fmla="*/ 43 h 43"/>
                <a:gd name="T2" fmla="*/ 36 w 67"/>
                <a:gd name="T3" fmla="*/ 28 h 43"/>
                <a:gd name="T4" fmla="*/ 0 w 67"/>
                <a:gd name="T5" fmla="*/ 5 h 43"/>
                <a:gd name="T6" fmla="*/ 5 w 67"/>
                <a:gd name="T7" fmla="*/ 0 h 43"/>
                <a:gd name="T8" fmla="*/ 39 w 67"/>
                <a:gd name="T9" fmla="*/ 21 h 43"/>
                <a:gd name="T10" fmla="*/ 67 w 67"/>
                <a:gd name="T11" fmla="*/ 38 h 43"/>
                <a:gd name="T12" fmla="*/ 62 w 67"/>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67" h="43">
                  <a:moveTo>
                    <a:pt x="62" y="43"/>
                  </a:moveTo>
                  <a:cubicBezTo>
                    <a:pt x="53" y="35"/>
                    <a:pt x="45" y="32"/>
                    <a:pt x="36" y="28"/>
                  </a:cubicBezTo>
                  <a:cubicBezTo>
                    <a:pt x="26" y="24"/>
                    <a:pt x="14" y="19"/>
                    <a:pt x="0" y="5"/>
                  </a:cubicBezTo>
                  <a:cubicBezTo>
                    <a:pt x="5" y="0"/>
                    <a:pt x="5" y="0"/>
                    <a:pt x="5" y="0"/>
                  </a:cubicBezTo>
                  <a:cubicBezTo>
                    <a:pt x="19" y="12"/>
                    <a:pt x="29" y="17"/>
                    <a:pt x="39" y="21"/>
                  </a:cubicBezTo>
                  <a:cubicBezTo>
                    <a:pt x="48" y="25"/>
                    <a:pt x="57" y="29"/>
                    <a:pt x="67" y="38"/>
                  </a:cubicBezTo>
                  <a:lnTo>
                    <a:pt x="62" y="43"/>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8" name="Freeform 188"/>
            <p:cNvSpPr/>
            <p:nvPr/>
          </p:nvSpPr>
          <p:spPr bwMode="auto">
            <a:xfrm>
              <a:off x="1051947" y="4294000"/>
              <a:ext cx="257735" cy="233090"/>
            </a:xfrm>
            <a:custGeom>
              <a:avLst/>
              <a:gdLst>
                <a:gd name="T0" fmla="*/ 106 w 106"/>
                <a:gd name="T1" fmla="*/ 77 h 96"/>
                <a:gd name="T2" fmla="*/ 0 w 106"/>
                <a:gd name="T3" fmla="*/ 7 h 96"/>
                <a:gd name="T4" fmla="*/ 106 w 106"/>
                <a:gd name="T5" fmla="*/ 77 h 96"/>
              </a:gdLst>
              <a:ahLst/>
              <a:cxnLst>
                <a:cxn ang="0">
                  <a:pos x="T0" y="T1"/>
                </a:cxn>
                <a:cxn ang="0">
                  <a:pos x="T2" y="T3"/>
                </a:cxn>
                <a:cxn ang="0">
                  <a:pos x="T4" y="T5"/>
                </a:cxn>
              </a:cxnLst>
              <a:rect l="0" t="0" r="r" b="b"/>
              <a:pathLst>
                <a:path w="106" h="96">
                  <a:moveTo>
                    <a:pt x="106" y="77"/>
                  </a:moveTo>
                  <a:cubicBezTo>
                    <a:pt x="106" y="77"/>
                    <a:pt x="32" y="96"/>
                    <a:pt x="0" y="7"/>
                  </a:cubicBezTo>
                  <a:cubicBezTo>
                    <a:pt x="0" y="7"/>
                    <a:pt x="60" y="0"/>
                    <a:pt x="106" y="7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29" name="Freeform 189"/>
            <p:cNvSpPr/>
            <p:nvPr/>
          </p:nvSpPr>
          <p:spPr bwMode="auto">
            <a:xfrm>
              <a:off x="1075564" y="4327886"/>
              <a:ext cx="207420" cy="143756"/>
            </a:xfrm>
            <a:custGeom>
              <a:avLst/>
              <a:gdLst>
                <a:gd name="T0" fmla="*/ 85 w 85"/>
                <a:gd name="T1" fmla="*/ 58 h 59"/>
                <a:gd name="T2" fmla="*/ 39 w 85"/>
                <a:gd name="T3" fmla="*/ 35 h 59"/>
                <a:gd name="T4" fmla="*/ 0 w 85"/>
                <a:gd name="T5" fmla="*/ 0 h 59"/>
                <a:gd name="T6" fmla="*/ 85 w 85"/>
                <a:gd name="T7" fmla="*/ 58 h 59"/>
              </a:gdLst>
              <a:ahLst/>
              <a:cxnLst>
                <a:cxn ang="0">
                  <a:pos x="T0" y="T1"/>
                </a:cxn>
                <a:cxn ang="0">
                  <a:pos x="T2" y="T3"/>
                </a:cxn>
                <a:cxn ang="0">
                  <a:pos x="T4" y="T5"/>
                </a:cxn>
                <a:cxn ang="0">
                  <a:pos x="T6" y="T7"/>
                </a:cxn>
              </a:cxnLst>
              <a:rect l="0" t="0" r="r" b="b"/>
              <a:pathLst>
                <a:path w="85" h="59">
                  <a:moveTo>
                    <a:pt x="85" y="58"/>
                  </a:moveTo>
                  <a:cubicBezTo>
                    <a:pt x="85" y="58"/>
                    <a:pt x="72" y="58"/>
                    <a:pt x="39" y="35"/>
                  </a:cubicBezTo>
                  <a:cubicBezTo>
                    <a:pt x="8" y="13"/>
                    <a:pt x="0" y="0"/>
                    <a:pt x="0" y="0"/>
                  </a:cubicBezTo>
                  <a:cubicBezTo>
                    <a:pt x="24" y="56"/>
                    <a:pt x="66" y="59"/>
                    <a:pt x="85" y="58"/>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30" name="Freeform 190"/>
            <p:cNvSpPr/>
            <p:nvPr/>
          </p:nvSpPr>
          <p:spPr bwMode="auto">
            <a:xfrm>
              <a:off x="1421606" y="4624640"/>
              <a:ext cx="172508" cy="82146"/>
            </a:xfrm>
            <a:custGeom>
              <a:avLst/>
              <a:gdLst>
                <a:gd name="T0" fmla="*/ 67 w 71"/>
                <a:gd name="T1" fmla="*/ 34 h 34"/>
                <a:gd name="T2" fmla="*/ 39 w 71"/>
                <a:gd name="T3" fmla="*/ 23 h 34"/>
                <a:gd name="T4" fmla="*/ 0 w 71"/>
                <a:gd name="T5" fmla="*/ 6 h 34"/>
                <a:gd name="T6" fmla="*/ 4 w 71"/>
                <a:gd name="T7" fmla="*/ 0 h 34"/>
                <a:gd name="T8" fmla="*/ 41 w 71"/>
                <a:gd name="T9" fmla="*/ 16 h 34"/>
                <a:gd name="T10" fmla="*/ 71 w 71"/>
                <a:gd name="T11" fmla="*/ 28 h 34"/>
                <a:gd name="T12" fmla="*/ 67 w 71"/>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71" h="34">
                  <a:moveTo>
                    <a:pt x="67" y="34"/>
                  </a:moveTo>
                  <a:cubicBezTo>
                    <a:pt x="57" y="28"/>
                    <a:pt x="48" y="25"/>
                    <a:pt x="39" y="23"/>
                  </a:cubicBezTo>
                  <a:cubicBezTo>
                    <a:pt x="28" y="20"/>
                    <a:pt x="16" y="17"/>
                    <a:pt x="0" y="6"/>
                  </a:cubicBezTo>
                  <a:cubicBezTo>
                    <a:pt x="4" y="0"/>
                    <a:pt x="4" y="0"/>
                    <a:pt x="4" y="0"/>
                  </a:cubicBezTo>
                  <a:cubicBezTo>
                    <a:pt x="19" y="10"/>
                    <a:pt x="30" y="13"/>
                    <a:pt x="41" y="16"/>
                  </a:cubicBezTo>
                  <a:cubicBezTo>
                    <a:pt x="51" y="18"/>
                    <a:pt x="60" y="21"/>
                    <a:pt x="71" y="28"/>
                  </a:cubicBezTo>
                  <a:lnTo>
                    <a:pt x="67" y="34"/>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1" name="Freeform 191"/>
            <p:cNvSpPr/>
            <p:nvPr/>
          </p:nvSpPr>
          <p:spPr bwMode="auto">
            <a:xfrm>
              <a:off x="1204945" y="4488072"/>
              <a:ext cx="279298" cy="243358"/>
            </a:xfrm>
            <a:custGeom>
              <a:avLst/>
              <a:gdLst>
                <a:gd name="T0" fmla="*/ 115 w 115"/>
                <a:gd name="T1" fmla="*/ 69 h 100"/>
                <a:gd name="T2" fmla="*/ 0 w 115"/>
                <a:gd name="T3" fmla="*/ 16 h 100"/>
                <a:gd name="T4" fmla="*/ 115 w 115"/>
                <a:gd name="T5" fmla="*/ 69 h 100"/>
              </a:gdLst>
              <a:ahLst/>
              <a:cxnLst>
                <a:cxn ang="0">
                  <a:pos x="T0" y="T1"/>
                </a:cxn>
                <a:cxn ang="0">
                  <a:pos x="T2" y="T3"/>
                </a:cxn>
                <a:cxn ang="0">
                  <a:pos x="T4" y="T5"/>
                </a:cxn>
              </a:cxnLst>
              <a:rect l="0" t="0" r="r" b="b"/>
              <a:pathLst>
                <a:path w="115" h="100">
                  <a:moveTo>
                    <a:pt x="115" y="69"/>
                  </a:moveTo>
                  <a:cubicBezTo>
                    <a:pt x="115" y="69"/>
                    <a:pt x="45" y="100"/>
                    <a:pt x="0" y="16"/>
                  </a:cubicBezTo>
                  <a:cubicBezTo>
                    <a:pt x="0" y="16"/>
                    <a:pt x="59" y="0"/>
                    <a:pt x="115" y="6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2" name="Freeform 192"/>
            <p:cNvSpPr/>
            <p:nvPr/>
          </p:nvSpPr>
          <p:spPr bwMode="auto">
            <a:xfrm>
              <a:off x="1231642" y="4541467"/>
              <a:ext cx="225903" cy="124246"/>
            </a:xfrm>
            <a:custGeom>
              <a:avLst/>
              <a:gdLst>
                <a:gd name="T0" fmla="*/ 93 w 93"/>
                <a:gd name="T1" fmla="*/ 44 h 51"/>
                <a:gd name="T2" fmla="*/ 44 w 93"/>
                <a:gd name="T3" fmla="*/ 28 h 51"/>
                <a:gd name="T4" fmla="*/ 0 w 93"/>
                <a:gd name="T5" fmla="*/ 0 h 51"/>
                <a:gd name="T6" fmla="*/ 93 w 93"/>
                <a:gd name="T7" fmla="*/ 44 h 51"/>
              </a:gdLst>
              <a:ahLst/>
              <a:cxnLst>
                <a:cxn ang="0">
                  <a:pos x="T0" y="T1"/>
                </a:cxn>
                <a:cxn ang="0">
                  <a:pos x="T2" y="T3"/>
                </a:cxn>
                <a:cxn ang="0">
                  <a:pos x="T4" y="T5"/>
                </a:cxn>
                <a:cxn ang="0">
                  <a:pos x="T6" y="T7"/>
                </a:cxn>
              </a:cxnLst>
              <a:rect l="0" t="0" r="r" b="b"/>
              <a:pathLst>
                <a:path w="93" h="51">
                  <a:moveTo>
                    <a:pt x="93" y="44"/>
                  </a:moveTo>
                  <a:cubicBezTo>
                    <a:pt x="93" y="44"/>
                    <a:pt x="80" y="46"/>
                    <a:pt x="44" y="28"/>
                  </a:cubicBezTo>
                  <a:cubicBezTo>
                    <a:pt x="10" y="12"/>
                    <a:pt x="0" y="0"/>
                    <a:pt x="0" y="0"/>
                  </a:cubicBezTo>
                  <a:cubicBezTo>
                    <a:pt x="32" y="51"/>
                    <a:pt x="75" y="48"/>
                    <a:pt x="93" y="4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33" name="Freeform 193"/>
            <p:cNvSpPr/>
            <p:nvPr/>
          </p:nvSpPr>
          <p:spPr bwMode="auto">
            <a:xfrm>
              <a:off x="1611569" y="4784825"/>
              <a:ext cx="177642" cy="70851"/>
            </a:xfrm>
            <a:custGeom>
              <a:avLst/>
              <a:gdLst>
                <a:gd name="T0" fmla="*/ 70 w 73"/>
                <a:gd name="T1" fmla="*/ 29 h 29"/>
                <a:gd name="T2" fmla="*/ 41 w 73"/>
                <a:gd name="T3" fmla="*/ 20 h 29"/>
                <a:gd name="T4" fmla="*/ 0 w 73"/>
                <a:gd name="T5" fmla="*/ 6 h 29"/>
                <a:gd name="T6" fmla="*/ 4 w 73"/>
                <a:gd name="T7" fmla="*/ 0 h 29"/>
                <a:gd name="T8" fmla="*/ 42 w 73"/>
                <a:gd name="T9" fmla="*/ 13 h 29"/>
                <a:gd name="T10" fmla="*/ 73 w 73"/>
                <a:gd name="T11" fmla="*/ 23 h 29"/>
                <a:gd name="T12" fmla="*/ 70 w 73"/>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73" h="29">
                  <a:moveTo>
                    <a:pt x="70" y="29"/>
                  </a:moveTo>
                  <a:cubicBezTo>
                    <a:pt x="59" y="23"/>
                    <a:pt x="50" y="22"/>
                    <a:pt x="41" y="20"/>
                  </a:cubicBezTo>
                  <a:cubicBezTo>
                    <a:pt x="30" y="18"/>
                    <a:pt x="18" y="16"/>
                    <a:pt x="0" y="6"/>
                  </a:cubicBezTo>
                  <a:cubicBezTo>
                    <a:pt x="4" y="0"/>
                    <a:pt x="4" y="0"/>
                    <a:pt x="4" y="0"/>
                  </a:cubicBezTo>
                  <a:cubicBezTo>
                    <a:pt x="20" y="9"/>
                    <a:pt x="31" y="11"/>
                    <a:pt x="42" y="13"/>
                  </a:cubicBezTo>
                  <a:cubicBezTo>
                    <a:pt x="52" y="14"/>
                    <a:pt x="61" y="16"/>
                    <a:pt x="73" y="23"/>
                  </a:cubicBezTo>
                  <a:lnTo>
                    <a:pt x="70" y="29"/>
                  </a:ln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4" name="Freeform 194"/>
            <p:cNvSpPr/>
            <p:nvPr/>
          </p:nvSpPr>
          <p:spPr bwMode="auto">
            <a:xfrm>
              <a:off x="1389774" y="4656472"/>
              <a:ext cx="289566" cy="243358"/>
            </a:xfrm>
            <a:custGeom>
              <a:avLst/>
              <a:gdLst>
                <a:gd name="T0" fmla="*/ 119 w 119"/>
                <a:gd name="T1" fmla="*/ 64 h 100"/>
                <a:gd name="T2" fmla="*/ 0 w 119"/>
                <a:gd name="T3" fmla="*/ 21 h 100"/>
                <a:gd name="T4" fmla="*/ 119 w 119"/>
                <a:gd name="T5" fmla="*/ 64 h 100"/>
              </a:gdLst>
              <a:ahLst/>
              <a:cxnLst>
                <a:cxn ang="0">
                  <a:pos x="T0" y="T1"/>
                </a:cxn>
                <a:cxn ang="0">
                  <a:pos x="T2" y="T3"/>
                </a:cxn>
                <a:cxn ang="0">
                  <a:pos x="T4" y="T5"/>
                </a:cxn>
              </a:cxnLst>
              <a:rect l="0" t="0" r="r" b="b"/>
              <a:pathLst>
                <a:path w="119" h="100">
                  <a:moveTo>
                    <a:pt x="119" y="64"/>
                  </a:moveTo>
                  <a:cubicBezTo>
                    <a:pt x="119" y="64"/>
                    <a:pt x="51" y="100"/>
                    <a:pt x="0" y="21"/>
                  </a:cubicBezTo>
                  <a:cubicBezTo>
                    <a:pt x="0" y="21"/>
                    <a:pt x="56" y="0"/>
                    <a:pt x="119" y="6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5" name="Freeform 195"/>
            <p:cNvSpPr/>
            <p:nvPr/>
          </p:nvSpPr>
          <p:spPr bwMode="auto">
            <a:xfrm>
              <a:off x="1416472" y="4717055"/>
              <a:ext cx="234117" cy="119112"/>
            </a:xfrm>
            <a:custGeom>
              <a:avLst/>
              <a:gdLst>
                <a:gd name="T0" fmla="*/ 96 w 96"/>
                <a:gd name="T1" fmla="*/ 37 h 49"/>
                <a:gd name="T2" fmla="*/ 45 w 96"/>
                <a:gd name="T3" fmla="*/ 26 h 49"/>
                <a:gd name="T4" fmla="*/ 0 w 96"/>
                <a:gd name="T5" fmla="*/ 0 h 49"/>
                <a:gd name="T6" fmla="*/ 96 w 96"/>
                <a:gd name="T7" fmla="*/ 37 h 49"/>
              </a:gdLst>
              <a:ahLst/>
              <a:cxnLst>
                <a:cxn ang="0">
                  <a:pos x="T0" y="T1"/>
                </a:cxn>
                <a:cxn ang="0">
                  <a:pos x="T2" y="T3"/>
                </a:cxn>
                <a:cxn ang="0">
                  <a:pos x="T4" y="T5"/>
                </a:cxn>
                <a:cxn ang="0">
                  <a:pos x="T6" y="T7"/>
                </a:cxn>
              </a:cxnLst>
              <a:rect l="0" t="0" r="r" b="b"/>
              <a:pathLst>
                <a:path w="96" h="49">
                  <a:moveTo>
                    <a:pt x="96" y="37"/>
                  </a:moveTo>
                  <a:cubicBezTo>
                    <a:pt x="96" y="37"/>
                    <a:pt x="83" y="40"/>
                    <a:pt x="45" y="26"/>
                  </a:cubicBezTo>
                  <a:cubicBezTo>
                    <a:pt x="10" y="12"/>
                    <a:pt x="0" y="0"/>
                    <a:pt x="0" y="0"/>
                  </a:cubicBezTo>
                  <a:cubicBezTo>
                    <a:pt x="36" y="49"/>
                    <a:pt x="78" y="43"/>
                    <a:pt x="96" y="37"/>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36" name="Freeform 196"/>
            <p:cNvSpPr/>
            <p:nvPr/>
          </p:nvSpPr>
          <p:spPr bwMode="auto">
            <a:xfrm>
              <a:off x="798320" y="3202480"/>
              <a:ext cx="1326665" cy="1808248"/>
            </a:xfrm>
            <a:custGeom>
              <a:avLst/>
              <a:gdLst>
                <a:gd name="T0" fmla="*/ 535 w 545"/>
                <a:gd name="T1" fmla="*/ 742 h 744"/>
                <a:gd name="T2" fmla="*/ 495 w 545"/>
                <a:gd name="T3" fmla="*/ 731 h 744"/>
                <a:gd name="T4" fmla="*/ 460 w 545"/>
                <a:gd name="T5" fmla="*/ 716 h 744"/>
                <a:gd name="T6" fmla="*/ 406 w 545"/>
                <a:gd name="T7" fmla="*/ 685 h 744"/>
                <a:gd name="T8" fmla="*/ 376 w 545"/>
                <a:gd name="T9" fmla="*/ 665 h 744"/>
                <a:gd name="T10" fmla="*/ 314 w 545"/>
                <a:gd name="T11" fmla="*/ 616 h 744"/>
                <a:gd name="T12" fmla="*/ 283 w 545"/>
                <a:gd name="T13" fmla="*/ 588 h 744"/>
                <a:gd name="T14" fmla="*/ 243 w 545"/>
                <a:gd name="T15" fmla="*/ 551 h 744"/>
                <a:gd name="T16" fmla="*/ 220 w 545"/>
                <a:gd name="T17" fmla="*/ 527 h 744"/>
                <a:gd name="T18" fmla="*/ 190 w 545"/>
                <a:gd name="T19" fmla="*/ 492 h 744"/>
                <a:gd name="T20" fmla="*/ 170 w 545"/>
                <a:gd name="T21" fmla="*/ 464 h 744"/>
                <a:gd name="T22" fmla="*/ 138 w 545"/>
                <a:gd name="T23" fmla="*/ 416 h 744"/>
                <a:gd name="T24" fmla="*/ 115 w 545"/>
                <a:gd name="T25" fmla="*/ 377 h 744"/>
                <a:gd name="T26" fmla="*/ 94 w 545"/>
                <a:gd name="T27" fmla="*/ 338 h 744"/>
                <a:gd name="T28" fmla="*/ 59 w 545"/>
                <a:gd name="T29" fmla="*/ 260 h 744"/>
                <a:gd name="T30" fmla="*/ 32 w 545"/>
                <a:gd name="T31" fmla="*/ 186 h 744"/>
                <a:gd name="T32" fmla="*/ 18 w 545"/>
                <a:gd name="T33" fmla="*/ 135 h 744"/>
                <a:gd name="T34" fmla="*/ 9 w 545"/>
                <a:gd name="T35" fmla="*/ 90 h 744"/>
                <a:gd name="T36" fmla="*/ 2 w 545"/>
                <a:gd name="T37" fmla="*/ 42 h 744"/>
                <a:gd name="T38" fmla="*/ 0 w 545"/>
                <a:gd name="T39" fmla="*/ 11 h 744"/>
                <a:gd name="T40" fmla="*/ 11 w 545"/>
                <a:gd name="T41" fmla="*/ 0 h 744"/>
                <a:gd name="T42" fmla="*/ 12 w 545"/>
                <a:gd name="T43" fmla="*/ 24 h 744"/>
                <a:gd name="T44" fmla="*/ 16 w 545"/>
                <a:gd name="T45" fmla="*/ 63 h 744"/>
                <a:gd name="T46" fmla="*/ 26 w 545"/>
                <a:gd name="T47" fmla="*/ 117 h 744"/>
                <a:gd name="T48" fmla="*/ 34 w 545"/>
                <a:gd name="T49" fmla="*/ 148 h 744"/>
                <a:gd name="T50" fmla="*/ 56 w 545"/>
                <a:gd name="T51" fmla="*/ 218 h 744"/>
                <a:gd name="T52" fmla="*/ 87 w 545"/>
                <a:gd name="T53" fmla="*/ 293 h 744"/>
                <a:gd name="T54" fmla="*/ 115 w 545"/>
                <a:gd name="T55" fmla="*/ 352 h 744"/>
                <a:gd name="T56" fmla="*/ 137 w 545"/>
                <a:gd name="T57" fmla="*/ 391 h 744"/>
                <a:gd name="T58" fmla="*/ 173 w 545"/>
                <a:gd name="T59" fmla="*/ 448 h 744"/>
                <a:gd name="T60" fmla="*/ 187 w 545"/>
                <a:gd name="T61" fmla="*/ 466 h 744"/>
                <a:gd name="T62" fmla="*/ 214 w 545"/>
                <a:gd name="T63" fmla="*/ 501 h 744"/>
                <a:gd name="T64" fmla="*/ 244 w 545"/>
                <a:gd name="T65" fmla="*/ 535 h 744"/>
                <a:gd name="T66" fmla="*/ 259 w 545"/>
                <a:gd name="T67" fmla="*/ 550 h 744"/>
                <a:gd name="T68" fmla="*/ 306 w 545"/>
                <a:gd name="T69" fmla="*/ 594 h 744"/>
                <a:gd name="T70" fmla="*/ 352 w 545"/>
                <a:gd name="T71" fmla="*/ 634 h 744"/>
                <a:gd name="T72" fmla="*/ 396 w 545"/>
                <a:gd name="T73" fmla="*/ 667 h 744"/>
                <a:gd name="T74" fmla="*/ 438 w 545"/>
                <a:gd name="T75" fmla="*/ 694 h 744"/>
                <a:gd name="T76" fmla="*/ 487 w 545"/>
                <a:gd name="T77" fmla="*/ 718 h 744"/>
                <a:gd name="T78" fmla="*/ 536 w 545"/>
                <a:gd name="T79" fmla="*/ 739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5" h="744">
                  <a:moveTo>
                    <a:pt x="545" y="744"/>
                  </a:moveTo>
                  <a:cubicBezTo>
                    <a:pt x="545" y="744"/>
                    <a:pt x="542" y="744"/>
                    <a:pt x="535" y="742"/>
                  </a:cubicBezTo>
                  <a:cubicBezTo>
                    <a:pt x="528" y="741"/>
                    <a:pt x="517" y="738"/>
                    <a:pt x="505" y="734"/>
                  </a:cubicBezTo>
                  <a:cubicBezTo>
                    <a:pt x="502" y="733"/>
                    <a:pt x="498" y="732"/>
                    <a:pt x="495" y="731"/>
                  </a:cubicBezTo>
                  <a:cubicBezTo>
                    <a:pt x="491" y="730"/>
                    <a:pt x="488" y="728"/>
                    <a:pt x="484" y="726"/>
                  </a:cubicBezTo>
                  <a:cubicBezTo>
                    <a:pt x="477" y="723"/>
                    <a:pt x="468" y="720"/>
                    <a:pt x="460" y="716"/>
                  </a:cubicBezTo>
                  <a:cubicBezTo>
                    <a:pt x="452" y="712"/>
                    <a:pt x="443" y="707"/>
                    <a:pt x="434" y="702"/>
                  </a:cubicBezTo>
                  <a:cubicBezTo>
                    <a:pt x="424" y="697"/>
                    <a:pt x="415" y="691"/>
                    <a:pt x="406" y="685"/>
                  </a:cubicBezTo>
                  <a:cubicBezTo>
                    <a:pt x="401" y="682"/>
                    <a:pt x="396" y="679"/>
                    <a:pt x="391" y="675"/>
                  </a:cubicBezTo>
                  <a:cubicBezTo>
                    <a:pt x="386" y="672"/>
                    <a:pt x="381" y="668"/>
                    <a:pt x="376" y="665"/>
                  </a:cubicBezTo>
                  <a:cubicBezTo>
                    <a:pt x="366" y="657"/>
                    <a:pt x="356" y="650"/>
                    <a:pt x="345" y="642"/>
                  </a:cubicBezTo>
                  <a:cubicBezTo>
                    <a:pt x="335" y="633"/>
                    <a:pt x="325" y="625"/>
                    <a:pt x="314" y="616"/>
                  </a:cubicBezTo>
                  <a:cubicBezTo>
                    <a:pt x="309" y="612"/>
                    <a:pt x="304" y="607"/>
                    <a:pt x="298" y="603"/>
                  </a:cubicBezTo>
                  <a:cubicBezTo>
                    <a:pt x="293" y="598"/>
                    <a:pt x="288" y="593"/>
                    <a:pt x="283" y="588"/>
                  </a:cubicBezTo>
                  <a:cubicBezTo>
                    <a:pt x="272" y="578"/>
                    <a:pt x="262" y="568"/>
                    <a:pt x="251" y="558"/>
                  </a:cubicBezTo>
                  <a:cubicBezTo>
                    <a:pt x="248" y="556"/>
                    <a:pt x="246" y="554"/>
                    <a:pt x="243" y="551"/>
                  </a:cubicBezTo>
                  <a:cubicBezTo>
                    <a:pt x="235" y="543"/>
                    <a:pt x="235" y="543"/>
                    <a:pt x="235" y="543"/>
                  </a:cubicBezTo>
                  <a:cubicBezTo>
                    <a:pt x="230" y="537"/>
                    <a:pt x="225" y="532"/>
                    <a:pt x="220" y="527"/>
                  </a:cubicBezTo>
                  <a:cubicBezTo>
                    <a:pt x="215" y="521"/>
                    <a:pt x="210" y="515"/>
                    <a:pt x="205" y="509"/>
                  </a:cubicBezTo>
                  <a:cubicBezTo>
                    <a:pt x="200" y="503"/>
                    <a:pt x="195" y="498"/>
                    <a:pt x="190" y="492"/>
                  </a:cubicBezTo>
                  <a:cubicBezTo>
                    <a:pt x="186" y="486"/>
                    <a:pt x="181" y="479"/>
                    <a:pt x="177" y="473"/>
                  </a:cubicBezTo>
                  <a:cubicBezTo>
                    <a:pt x="170" y="464"/>
                    <a:pt x="170" y="464"/>
                    <a:pt x="170" y="464"/>
                  </a:cubicBezTo>
                  <a:cubicBezTo>
                    <a:pt x="163" y="455"/>
                    <a:pt x="163" y="455"/>
                    <a:pt x="163" y="455"/>
                  </a:cubicBezTo>
                  <a:cubicBezTo>
                    <a:pt x="155" y="442"/>
                    <a:pt x="146" y="430"/>
                    <a:pt x="138" y="416"/>
                  </a:cubicBezTo>
                  <a:cubicBezTo>
                    <a:pt x="134" y="410"/>
                    <a:pt x="130" y="403"/>
                    <a:pt x="126" y="397"/>
                  </a:cubicBezTo>
                  <a:cubicBezTo>
                    <a:pt x="122" y="391"/>
                    <a:pt x="119" y="384"/>
                    <a:pt x="115" y="377"/>
                  </a:cubicBezTo>
                  <a:cubicBezTo>
                    <a:pt x="111" y="371"/>
                    <a:pt x="108" y="364"/>
                    <a:pt x="104" y="358"/>
                  </a:cubicBezTo>
                  <a:cubicBezTo>
                    <a:pt x="101" y="351"/>
                    <a:pt x="97" y="344"/>
                    <a:pt x="94" y="338"/>
                  </a:cubicBezTo>
                  <a:cubicBezTo>
                    <a:pt x="87" y="325"/>
                    <a:pt x="81" y="312"/>
                    <a:pt x="75" y="298"/>
                  </a:cubicBezTo>
                  <a:cubicBezTo>
                    <a:pt x="69" y="286"/>
                    <a:pt x="64" y="272"/>
                    <a:pt x="59" y="260"/>
                  </a:cubicBezTo>
                  <a:cubicBezTo>
                    <a:pt x="53" y="247"/>
                    <a:pt x="49" y="234"/>
                    <a:pt x="44" y="222"/>
                  </a:cubicBezTo>
                  <a:cubicBezTo>
                    <a:pt x="40" y="210"/>
                    <a:pt x="36" y="197"/>
                    <a:pt x="32" y="186"/>
                  </a:cubicBezTo>
                  <a:cubicBezTo>
                    <a:pt x="28" y="174"/>
                    <a:pt x="25" y="162"/>
                    <a:pt x="22" y="151"/>
                  </a:cubicBezTo>
                  <a:cubicBezTo>
                    <a:pt x="21" y="146"/>
                    <a:pt x="20" y="140"/>
                    <a:pt x="18" y="135"/>
                  </a:cubicBezTo>
                  <a:cubicBezTo>
                    <a:pt x="17" y="130"/>
                    <a:pt x="16" y="124"/>
                    <a:pt x="15" y="119"/>
                  </a:cubicBezTo>
                  <a:cubicBezTo>
                    <a:pt x="12" y="109"/>
                    <a:pt x="10" y="99"/>
                    <a:pt x="9" y="90"/>
                  </a:cubicBezTo>
                  <a:cubicBezTo>
                    <a:pt x="7" y="81"/>
                    <a:pt x="6" y="72"/>
                    <a:pt x="4" y="64"/>
                  </a:cubicBezTo>
                  <a:cubicBezTo>
                    <a:pt x="4" y="56"/>
                    <a:pt x="3" y="49"/>
                    <a:pt x="2" y="42"/>
                  </a:cubicBezTo>
                  <a:cubicBezTo>
                    <a:pt x="1" y="36"/>
                    <a:pt x="1" y="30"/>
                    <a:pt x="1" y="24"/>
                  </a:cubicBezTo>
                  <a:cubicBezTo>
                    <a:pt x="0" y="19"/>
                    <a:pt x="0" y="15"/>
                    <a:pt x="0" y="11"/>
                  </a:cubicBezTo>
                  <a:cubicBezTo>
                    <a:pt x="0" y="4"/>
                    <a:pt x="0" y="0"/>
                    <a:pt x="0" y="0"/>
                  </a:cubicBezTo>
                  <a:cubicBezTo>
                    <a:pt x="11" y="0"/>
                    <a:pt x="11" y="0"/>
                    <a:pt x="11" y="0"/>
                  </a:cubicBezTo>
                  <a:cubicBezTo>
                    <a:pt x="11" y="0"/>
                    <a:pt x="11" y="4"/>
                    <a:pt x="11" y="11"/>
                  </a:cubicBezTo>
                  <a:cubicBezTo>
                    <a:pt x="12" y="14"/>
                    <a:pt x="12" y="19"/>
                    <a:pt x="12" y="24"/>
                  </a:cubicBezTo>
                  <a:cubicBezTo>
                    <a:pt x="12" y="29"/>
                    <a:pt x="13" y="35"/>
                    <a:pt x="14" y="41"/>
                  </a:cubicBezTo>
                  <a:cubicBezTo>
                    <a:pt x="14" y="48"/>
                    <a:pt x="15" y="55"/>
                    <a:pt x="16" y="63"/>
                  </a:cubicBezTo>
                  <a:cubicBezTo>
                    <a:pt x="17" y="71"/>
                    <a:pt x="19" y="79"/>
                    <a:pt x="20" y="88"/>
                  </a:cubicBezTo>
                  <a:cubicBezTo>
                    <a:pt x="22" y="97"/>
                    <a:pt x="24" y="107"/>
                    <a:pt x="26" y="117"/>
                  </a:cubicBezTo>
                  <a:cubicBezTo>
                    <a:pt x="28" y="122"/>
                    <a:pt x="29" y="127"/>
                    <a:pt x="30" y="132"/>
                  </a:cubicBezTo>
                  <a:cubicBezTo>
                    <a:pt x="31" y="137"/>
                    <a:pt x="33" y="143"/>
                    <a:pt x="34" y="148"/>
                  </a:cubicBezTo>
                  <a:cubicBezTo>
                    <a:pt x="37" y="159"/>
                    <a:pt x="40" y="170"/>
                    <a:pt x="44" y="182"/>
                  </a:cubicBezTo>
                  <a:cubicBezTo>
                    <a:pt x="48" y="193"/>
                    <a:pt x="52" y="206"/>
                    <a:pt x="56" y="218"/>
                  </a:cubicBezTo>
                  <a:cubicBezTo>
                    <a:pt x="61" y="230"/>
                    <a:pt x="65" y="242"/>
                    <a:pt x="71" y="255"/>
                  </a:cubicBezTo>
                  <a:cubicBezTo>
                    <a:pt x="76" y="268"/>
                    <a:pt x="81" y="281"/>
                    <a:pt x="87" y="293"/>
                  </a:cubicBezTo>
                  <a:cubicBezTo>
                    <a:pt x="93" y="306"/>
                    <a:pt x="99" y="319"/>
                    <a:pt x="105" y="332"/>
                  </a:cubicBezTo>
                  <a:cubicBezTo>
                    <a:pt x="109" y="339"/>
                    <a:pt x="112" y="345"/>
                    <a:pt x="115" y="352"/>
                  </a:cubicBezTo>
                  <a:cubicBezTo>
                    <a:pt x="119" y="358"/>
                    <a:pt x="122" y="365"/>
                    <a:pt x="126" y="371"/>
                  </a:cubicBezTo>
                  <a:cubicBezTo>
                    <a:pt x="130" y="378"/>
                    <a:pt x="133" y="384"/>
                    <a:pt x="137" y="391"/>
                  </a:cubicBezTo>
                  <a:cubicBezTo>
                    <a:pt x="141" y="397"/>
                    <a:pt x="145" y="403"/>
                    <a:pt x="149" y="410"/>
                  </a:cubicBezTo>
                  <a:cubicBezTo>
                    <a:pt x="156" y="423"/>
                    <a:pt x="165" y="435"/>
                    <a:pt x="173" y="448"/>
                  </a:cubicBezTo>
                  <a:cubicBezTo>
                    <a:pt x="180" y="457"/>
                    <a:pt x="180" y="457"/>
                    <a:pt x="180" y="457"/>
                  </a:cubicBezTo>
                  <a:cubicBezTo>
                    <a:pt x="187" y="466"/>
                    <a:pt x="187" y="466"/>
                    <a:pt x="187" y="466"/>
                  </a:cubicBezTo>
                  <a:cubicBezTo>
                    <a:pt x="191" y="472"/>
                    <a:pt x="196" y="478"/>
                    <a:pt x="200" y="484"/>
                  </a:cubicBezTo>
                  <a:cubicBezTo>
                    <a:pt x="204" y="490"/>
                    <a:pt x="209" y="496"/>
                    <a:pt x="214" y="501"/>
                  </a:cubicBezTo>
                  <a:cubicBezTo>
                    <a:pt x="219" y="507"/>
                    <a:pt x="223" y="513"/>
                    <a:pt x="228" y="518"/>
                  </a:cubicBezTo>
                  <a:cubicBezTo>
                    <a:pt x="234" y="524"/>
                    <a:pt x="239" y="529"/>
                    <a:pt x="244" y="535"/>
                  </a:cubicBezTo>
                  <a:cubicBezTo>
                    <a:pt x="251" y="543"/>
                    <a:pt x="251" y="543"/>
                    <a:pt x="251" y="543"/>
                  </a:cubicBezTo>
                  <a:cubicBezTo>
                    <a:pt x="254" y="545"/>
                    <a:pt x="257" y="548"/>
                    <a:pt x="259" y="550"/>
                  </a:cubicBezTo>
                  <a:cubicBezTo>
                    <a:pt x="270" y="560"/>
                    <a:pt x="280" y="570"/>
                    <a:pt x="290" y="580"/>
                  </a:cubicBezTo>
                  <a:cubicBezTo>
                    <a:pt x="296" y="585"/>
                    <a:pt x="301" y="590"/>
                    <a:pt x="306" y="594"/>
                  </a:cubicBezTo>
                  <a:cubicBezTo>
                    <a:pt x="311" y="599"/>
                    <a:pt x="316" y="603"/>
                    <a:pt x="321" y="608"/>
                  </a:cubicBezTo>
                  <a:cubicBezTo>
                    <a:pt x="332" y="617"/>
                    <a:pt x="342" y="625"/>
                    <a:pt x="352" y="634"/>
                  </a:cubicBezTo>
                  <a:cubicBezTo>
                    <a:pt x="362" y="642"/>
                    <a:pt x="372" y="649"/>
                    <a:pt x="382" y="657"/>
                  </a:cubicBezTo>
                  <a:cubicBezTo>
                    <a:pt x="387" y="660"/>
                    <a:pt x="392" y="664"/>
                    <a:pt x="396" y="667"/>
                  </a:cubicBezTo>
                  <a:cubicBezTo>
                    <a:pt x="401" y="671"/>
                    <a:pt x="406" y="674"/>
                    <a:pt x="411" y="677"/>
                  </a:cubicBezTo>
                  <a:cubicBezTo>
                    <a:pt x="420" y="683"/>
                    <a:pt x="429" y="689"/>
                    <a:pt x="438" y="694"/>
                  </a:cubicBezTo>
                  <a:cubicBezTo>
                    <a:pt x="447" y="699"/>
                    <a:pt x="456" y="703"/>
                    <a:pt x="464" y="708"/>
                  </a:cubicBezTo>
                  <a:cubicBezTo>
                    <a:pt x="472" y="712"/>
                    <a:pt x="480" y="715"/>
                    <a:pt x="487" y="718"/>
                  </a:cubicBezTo>
                  <a:cubicBezTo>
                    <a:pt x="495" y="722"/>
                    <a:pt x="501" y="724"/>
                    <a:pt x="507" y="727"/>
                  </a:cubicBezTo>
                  <a:cubicBezTo>
                    <a:pt x="520" y="732"/>
                    <a:pt x="529" y="736"/>
                    <a:pt x="536" y="739"/>
                  </a:cubicBezTo>
                  <a:cubicBezTo>
                    <a:pt x="542" y="743"/>
                    <a:pt x="545" y="744"/>
                    <a:pt x="545" y="74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7" name="Freeform 197"/>
            <p:cNvSpPr/>
            <p:nvPr/>
          </p:nvSpPr>
          <p:spPr bwMode="auto">
            <a:xfrm>
              <a:off x="677154" y="2929343"/>
              <a:ext cx="231037" cy="309076"/>
            </a:xfrm>
            <a:custGeom>
              <a:avLst/>
              <a:gdLst>
                <a:gd name="T0" fmla="*/ 57 w 95"/>
                <a:gd name="T1" fmla="*/ 127 h 127"/>
                <a:gd name="T2" fmla="*/ 56 w 95"/>
                <a:gd name="T3" fmla="*/ 0 h 127"/>
                <a:gd name="T4" fmla="*/ 57 w 95"/>
                <a:gd name="T5" fmla="*/ 127 h 127"/>
              </a:gdLst>
              <a:ahLst/>
              <a:cxnLst>
                <a:cxn ang="0">
                  <a:pos x="T0" y="T1"/>
                </a:cxn>
                <a:cxn ang="0">
                  <a:pos x="T2" y="T3"/>
                </a:cxn>
                <a:cxn ang="0">
                  <a:pos x="T4" y="T5"/>
                </a:cxn>
              </a:cxnLst>
              <a:rect l="0" t="0" r="r" b="b"/>
              <a:pathLst>
                <a:path w="95" h="127">
                  <a:moveTo>
                    <a:pt x="57" y="127"/>
                  </a:moveTo>
                  <a:cubicBezTo>
                    <a:pt x="57" y="127"/>
                    <a:pt x="0" y="77"/>
                    <a:pt x="56" y="0"/>
                  </a:cubicBezTo>
                  <a:cubicBezTo>
                    <a:pt x="56" y="0"/>
                    <a:pt x="95" y="46"/>
                    <a:pt x="57" y="12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38" name="Freeform 198"/>
            <p:cNvSpPr/>
            <p:nvPr/>
          </p:nvSpPr>
          <p:spPr bwMode="auto">
            <a:xfrm>
              <a:off x="732602" y="2959121"/>
              <a:ext cx="81120" cy="250547"/>
            </a:xfrm>
            <a:custGeom>
              <a:avLst/>
              <a:gdLst>
                <a:gd name="T0" fmla="*/ 32 w 33"/>
                <a:gd name="T1" fmla="*/ 103 h 103"/>
                <a:gd name="T2" fmla="*/ 25 w 33"/>
                <a:gd name="T3" fmla="*/ 52 h 103"/>
                <a:gd name="T4" fmla="*/ 33 w 33"/>
                <a:gd name="T5" fmla="*/ 0 h 103"/>
                <a:gd name="T6" fmla="*/ 32 w 33"/>
                <a:gd name="T7" fmla="*/ 103 h 103"/>
              </a:gdLst>
              <a:ahLst/>
              <a:cxnLst>
                <a:cxn ang="0">
                  <a:pos x="T0" y="T1"/>
                </a:cxn>
                <a:cxn ang="0">
                  <a:pos x="T2" y="T3"/>
                </a:cxn>
                <a:cxn ang="0">
                  <a:pos x="T4" y="T5"/>
                </a:cxn>
                <a:cxn ang="0">
                  <a:pos x="T6" y="T7"/>
                </a:cxn>
              </a:cxnLst>
              <a:rect l="0" t="0" r="r" b="b"/>
              <a:pathLst>
                <a:path w="33" h="103">
                  <a:moveTo>
                    <a:pt x="32" y="103"/>
                  </a:moveTo>
                  <a:cubicBezTo>
                    <a:pt x="32" y="103"/>
                    <a:pt x="25" y="92"/>
                    <a:pt x="25" y="52"/>
                  </a:cubicBezTo>
                  <a:cubicBezTo>
                    <a:pt x="26" y="14"/>
                    <a:pt x="33" y="0"/>
                    <a:pt x="33" y="0"/>
                  </a:cubicBezTo>
                  <a:cubicBezTo>
                    <a:pt x="0" y="51"/>
                    <a:pt x="20" y="88"/>
                    <a:pt x="32" y="103"/>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39" name="Freeform 199"/>
            <p:cNvSpPr/>
            <p:nvPr/>
          </p:nvSpPr>
          <p:spPr bwMode="auto">
            <a:xfrm>
              <a:off x="3070696" y="3352397"/>
              <a:ext cx="53395" cy="165319"/>
            </a:xfrm>
            <a:custGeom>
              <a:avLst/>
              <a:gdLst>
                <a:gd name="T0" fmla="*/ 21 w 22"/>
                <a:gd name="T1" fmla="*/ 68 h 68"/>
                <a:gd name="T2" fmla="*/ 13 w 22"/>
                <a:gd name="T3" fmla="*/ 68 h 68"/>
                <a:gd name="T4" fmla="*/ 8 w 22"/>
                <a:gd name="T5" fmla="*/ 42 h 68"/>
                <a:gd name="T6" fmla="*/ 2 w 22"/>
                <a:gd name="T7" fmla="*/ 0 h 68"/>
                <a:gd name="T8" fmla="*/ 9 w 22"/>
                <a:gd name="T9" fmla="*/ 1 h 68"/>
                <a:gd name="T10" fmla="*/ 15 w 22"/>
                <a:gd name="T11" fmla="*/ 39 h 68"/>
                <a:gd name="T12" fmla="*/ 21 w 22"/>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22" h="68">
                  <a:moveTo>
                    <a:pt x="21" y="68"/>
                  </a:moveTo>
                  <a:cubicBezTo>
                    <a:pt x="13" y="68"/>
                    <a:pt x="13" y="68"/>
                    <a:pt x="13" y="68"/>
                  </a:cubicBezTo>
                  <a:cubicBezTo>
                    <a:pt x="14" y="57"/>
                    <a:pt x="11" y="50"/>
                    <a:pt x="8" y="42"/>
                  </a:cubicBezTo>
                  <a:cubicBezTo>
                    <a:pt x="4" y="31"/>
                    <a:pt x="0" y="19"/>
                    <a:pt x="2" y="0"/>
                  </a:cubicBezTo>
                  <a:cubicBezTo>
                    <a:pt x="9" y="1"/>
                    <a:pt x="9" y="1"/>
                    <a:pt x="9" y="1"/>
                  </a:cubicBezTo>
                  <a:cubicBezTo>
                    <a:pt x="8" y="18"/>
                    <a:pt x="11" y="29"/>
                    <a:pt x="15" y="39"/>
                  </a:cubicBezTo>
                  <a:cubicBezTo>
                    <a:pt x="18" y="48"/>
                    <a:pt x="22" y="56"/>
                    <a:pt x="21" y="68"/>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0" name="Freeform 200"/>
            <p:cNvSpPr/>
            <p:nvPr/>
          </p:nvSpPr>
          <p:spPr bwMode="auto">
            <a:xfrm>
              <a:off x="2930020" y="3151138"/>
              <a:ext cx="240278" cy="284432"/>
            </a:xfrm>
            <a:custGeom>
              <a:avLst/>
              <a:gdLst>
                <a:gd name="T0" fmla="*/ 66 w 99"/>
                <a:gd name="T1" fmla="*/ 117 h 117"/>
                <a:gd name="T2" fmla="*/ 19 w 99"/>
                <a:gd name="T3" fmla="*/ 0 h 117"/>
                <a:gd name="T4" fmla="*/ 66 w 99"/>
                <a:gd name="T5" fmla="*/ 117 h 117"/>
              </a:gdLst>
              <a:ahLst/>
              <a:cxnLst>
                <a:cxn ang="0">
                  <a:pos x="T0" y="T1"/>
                </a:cxn>
                <a:cxn ang="0">
                  <a:pos x="T2" y="T3"/>
                </a:cxn>
                <a:cxn ang="0">
                  <a:pos x="T4" y="T5"/>
                </a:cxn>
              </a:cxnLst>
              <a:rect l="0" t="0" r="r" b="b"/>
              <a:pathLst>
                <a:path w="99" h="117">
                  <a:moveTo>
                    <a:pt x="66" y="117"/>
                  </a:moveTo>
                  <a:cubicBezTo>
                    <a:pt x="66" y="117"/>
                    <a:pt x="99" y="49"/>
                    <a:pt x="19" y="0"/>
                  </a:cubicBezTo>
                  <a:cubicBezTo>
                    <a:pt x="19" y="0"/>
                    <a:pt x="0" y="57"/>
                    <a:pt x="66" y="11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1" name="Freeform 201"/>
            <p:cNvSpPr/>
            <p:nvPr/>
          </p:nvSpPr>
          <p:spPr bwMode="auto">
            <a:xfrm>
              <a:off x="2985469" y="3177836"/>
              <a:ext cx="122193" cy="228983"/>
            </a:xfrm>
            <a:custGeom>
              <a:avLst/>
              <a:gdLst>
                <a:gd name="T0" fmla="*/ 40 w 50"/>
                <a:gd name="T1" fmla="*/ 94 h 94"/>
                <a:gd name="T2" fmla="*/ 27 w 50"/>
                <a:gd name="T3" fmla="*/ 44 h 94"/>
                <a:gd name="T4" fmla="*/ 0 w 50"/>
                <a:gd name="T5" fmla="*/ 0 h 94"/>
                <a:gd name="T6" fmla="*/ 40 w 50"/>
                <a:gd name="T7" fmla="*/ 94 h 94"/>
              </a:gdLst>
              <a:ahLst/>
              <a:cxnLst>
                <a:cxn ang="0">
                  <a:pos x="T0" y="T1"/>
                </a:cxn>
                <a:cxn ang="0">
                  <a:pos x="T2" y="T3"/>
                </a:cxn>
                <a:cxn ang="0">
                  <a:pos x="T4" y="T5"/>
                </a:cxn>
                <a:cxn ang="0">
                  <a:pos x="T6" y="T7"/>
                </a:cxn>
              </a:cxnLst>
              <a:rect l="0" t="0" r="r" b="b"/>
              <a:pathLst>
                <a:path w="50" h="94">
                  <a:moveTo>
                    <a:pt x="40" y="94"/>
                  </a:moveTo>
                  <a:cubicBezTo>
                    <a:pt x="40" y="94"/>
                    <a:pt x="43" y="82"/>
                    <a:pt x="27" y="44"/>
                  </a:cubicBezTo>
                  <a:cubicBezTo>
                    <a:pt x="12" y="10"/>
                    <a:pt x="0" y="0"/>
                    <a:pt x="0" y="0"/>
                  </a:cubicBezTo>
                  <a:cubicBezTo>
                    <a:pt x="50" y="34"/>
                    <a:pt x="45" y="76"/>
                    <a:pt x="40" y="9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42" name="Freeform 202"/>
            <p:cNvSpPr/>
            <p:nvPr/>
          </p:nvSpPr>
          <p:spPr bwMode="auto">
            <a:xfrm>
              <a:off x="3010112" y="3574193"/>
              <a:ext cx="41073" cy="170454"/>
            </a:xfrm>
            <a:custGeom>
              <a:avLst/>
              <a:gdLst>
                <a:gd name="T0" fmla="*/ 15 w 17"/>
                <a:gd name="T1" fmla="*/ 70 h 70"/>
                <a:gd name="T2" fmla="*/ 8 w 17"/>
                <a:gd name="T3" fmla="*/ 69 h 70"/>
                <a:gd name="T4" fmla="*/ 6 w 17"/>
                <a:gd name="T5" fmla="*/ 42 h 70"/>
                <a:gd name="T6" fmla="*/ 4 w 17"/>
                <a:gd name="T7" fmla="*/ 0 h 70"/>
                <a:gd name="T8" fmla="*/ 11 w 17"/>
                <a:gd name="T9" fmla="*/ 2 h 70"/>
                <a:gd name="T10" fmla="*/ 13 w 17"/>
                <a:gd name="T11" fmla="*/ 40 h 70"/>
                <a:gd name="T12" fmla="*/ 15 w 17"/>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7" h="70">
                  <a:moveTo>
                    <a:pt x="15" y="70"/>
                  </a:moveTo>
                  <a:cubicBezTo>
                    <a:pt x="8" y="69"/>
                    <a:pt x="8" y="69"/>
                    <a:pt x="8" y="69"/>
                  </a:cubicBezTo>
                  <a:cubicBezTo>
                    <a:pt x="10" y="59"/>
                    <a:pt x="8" y="51"/>
                    <a:pt x="6" y="42"/>
                  </a:cubicBezTo>
                  <a:cubicBezTo>
                    <a:pt x="3" y="31"/>
                    <a:pt x="0" y="19"/>
                    <a:pt x="4" y="0"/>
                  </a:cubicBezTo>
                  <a:cubicBezTo>
                    <a:pt x="11" y="2"/>
                    <a:pt x="11" y="2"/>
                    <a:pt x="11" y="2"/>
                  </a:cubicBezTo>
                  <a:cubicBezTo>
                    <a:pt x="8" y="19"/>
                    <a:pt x="10" y="30"/>
                    <a:pt x="13" y="40"/>
                  </a:cubicBezTo>
                  <a:cubicBezTo>
                    <a:pt x="15" y="50"/>
                    <a:pt x="17" y="58"/>
                    <a:pt x="15" y="70"/>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3" name="Freeform 203"/>
            <p:cNvSpPr/>
            <p:nvPr/>
          </p:nvSpPr>
          <p:spPr bwMode="auto">
            <a:xfrm>
              <a:off x="2880732" y="3362666"/>
              <a:ext cx="243359" cy="296754"/>
            </a:xfrm>
            <a:custGeom>
              <a:avLst/>
              <a:gdLst>
                <a:gd name="T0" fmla="*/ 59 w 100"/>
                <a:gd name="T1" fmla="*/ 122 h 122"/>
                <a:gd name="T2" fmla="*/ 25 w 100"/>
                <a:gd name="T3" fmla="*/ 0 h 122"/>
                <a:gd name="T4" fmla="*/ 59 w 100"/>
                <a:gd name="T5" fmla="*/ 122 h 122"/>
              </a:gdLst>
              <a:ahLst/>
              <a:cxnLst>
                <a:cxn ang="0">
                  <a:pos x="T0" y="T1"/>
                </a:cxn>
                <a:cxn ang="0">
                  <a:pos x="T2" y="T3"/>
                </a:cxn>
                <a:cxn ang="0">
                  <a:pos x="T4" y="T5"/>
                </a:cxn>
              </a:cxnLst>
              <a:rect l="0" t="0" r="r" b="b"/>
              <a:pathLst>
                <a:path w="100" h="122">
                  <a:moveTo>
                    <a:pt x="59" y="122"/>
                  </a:moveTo>
                  <a:cubicBezTo>
                    <a:pt x="59" y="122"/>
                    <a:pt x="100" y="57"/>
                    <a:pt x="25" y="0"/>
                  </a:cubicBezTo>
                  <a:cubicBezTo>
                    <a:pt x="25" y="0"/>
                    <a:pt x="0" y="55"/>
                    <a:pt x="59" y="12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4" name="Freeform 204"/>
            <p:cNvSpPr/>
            <p:nvPr/>
          </p:nvSpPr>
          <p:spPr bwMode="auto">
            <a:xfrm>
              <a:off x="2951583" y="3389363"/>
              <a:ext cx="109871" cy="240278"/>
            </a:xfrm>
            <a:custGeom>
              <a:avLst/>
              <a:gdLst>
                <a:gd name="T0" fmla="*/ 29 w 45"/>
                <a:gd name="T1" fmla="*/ 99 h 99"/>
                <a:gd name="T2" fmla="*/ 21 w 45"/>
                <a:gd name="T3" fmla="*/ 48 h 99"/>
                <a:gd name="T4" fmla="*/ 0 w 45"/>
                <a:gd name="T5" fmla="*/ 0 h 99"/>
                <a:gd name="T6" fmla="*/ 29 w 45"/>
                <a:gd name="T7" fmla="*/ 99 h 99"/>
              </a:gdLst>
              <a:ahLst/>
              <a:cxnLst>
                <a:cxn ang="0">
                  <a:pos x="T0" y="T1"/>
                </a:cxn>
                <a:cxn ang="0">
                  <a:pos x="T2" y="T3"/>
                </a:cxn>
                <a:cxn ang="0">
                  <a:pos x="T4" y="T5"/>
                </a:cxn>
                <a:cxn ang="0">
                  <a:pos x="T6" y="T7"/>
                </a:cxn>
              </a:cxnLst>
              <a:rect l="0" t="0" r="r" b="b"/>
              <a:pathLst>
                <a:path w="45" h="99">
                  <a:moveTo>
                    <a:pt x="29" y="99"/>
                  </a:moveTo>
                  <a:cubicBezTo>
                    <a:pt x="29" y="99"/>
                    <a:pt x="33" y="86"/>
                    <a:pt x="21" y="48"/>
                  </a:cubicBezTo>
                  <a:cubicBezTo>
                    <a:pt x="10" y="11"/>
                    <a:pt x="0" y="0"/>
                    <a:pt x="0" y="0"/>
                  </a:cubicBezTo>
                  <a:cubicBezTo>
                    <a:pt x="45" y="40"/>
                    <a:pt x="36" y="81"/>
                    <a:pt x="29" y="9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45" name="Freeform 205"/>
            <p:cNvSpPr/>
            <p:nvPr/>
          </p:nvSpPr>
          <p:spPr bwMode="auto">
            <a:xfrm>
              <a:off x="2930020" y="3787773"/>
              <a:ext cx="31832" cy="172508"/>
            </a:xfrm>
            <a:custGeom>
              <a:avLst/>
              <a:gdLst>
                <a:gd name="T0" fmla="*/ 9 w 13"/>
                <a:gd name="T1" fmla="*/ 71 h 71"/>
                <a:gd name="T2" fmla="*/ 2 w 13"/>
                <a:gd name="T3" fmla="*/ 69 h 71"/>
                <a:gd name="T4" fmla="*/ 3 w 13"/>
                <a:gd name="T5" fmla="*/ 42 h 71"/>
                <a:gd name="T6" fmla="*/ 6 w 13"/>
                <a:gd name="T7" fmla="*/ 0 h 71"/>
                <a:gd name="T8" fmla="*/ 13 w 13"/>
                <a:gd name="T9" fmla="*/ 2 h 71"/>
                <a:gd name="T10" fmla="*/ 10 w 13"/>
                <a:gd name="T11" fmla="*/ 41 h 71"/>
                <a:gd name="T12" fmla="*/ 9 w 13"/>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3" h="71">
                  <a:moveTo>
                    <a:pt x="9" y="71"/>
                  </a:moveTo>
                  <a:cubicBezTo>
                    <a:pt x="2" y="69"/>
                    <a:pt x="2" y="69"/>
                    <a:pt x="2" y="69"/>
                  </a:cubicBezTo>
                  <a:cubicBezTo>
                    <a:pt x="5" y="59"/>
                    <a:pt x="4" y="51"/>
                    <a:pt x="3" y="42"/>
                  </a:cubicBezTo>
                  <a:cubicBezTo>
                    <a:pt x="2" y="31"/>
                    <a:pt x="0" y="19"/>
                    <a:pt x="6" y="0"/>
                  </a:cubicBezTo>
                  <a:cubicBezTo>
                    <a:pt x="13" y="2"/>
                    <a:pt x="13" y="2"/>
                    <a:pt x="13" y="2"/>
                  </a:cubicBezTo>
                  <a:cubicBezTo>
                    <a:pt x="7" y="19"/>
                    <a:pt x="9" y="30"/>
                    <a:pt x="10" y="41"/>
                  </a:cubicBezTo>
                  <a:cubicBezTo>
                    <a:pt x="12" y="51"/>
                    <a:pt x="13" y="59"/>
                    <a:pt x="9" y="7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6" name="Freeform 206"/>
            <p:cNvSpPr/>
            <p:nvPr/>
          </p:nvSpPr>
          <p:spPr bwMode="auto">
            <a:xfrm>
              <a:off x="2815015" y="3569058"/>
              <a:ext cx="241305" cy="303942"/>
            </a:xfrm>
            <a:custGeom>
              <a:avLst/>
              <a:gdLst>
                <a:gd name="T0" fmla="*/ 51 w 99"/>
                <a:gd name="T1" fmla="*/ 125 h 125"/>
                <a:gd name="T2" fmla="*/ 31 w 99"/>
                <a:gd name="T3" fmla="*/ 0 h 125"/>
                <a:gd name="T4" fmla="*/ 51 w 99"/>
                <a:gd name="T5" fmla="*/ 125 h 125"/>
              </a:gdLst>
              <a:ahLst/>
              <a:cxnLst>
                <a:cxn ang="0">
                  <a:pos x="T0" y="T1"/>
                </a:cxn>
                <a:cxn ang="0">
                  <a:pos x="T2" y="T3"/>
                </a:cxn>
                <a:cxn ang="0">
                  <a:pos x="T4" y="T5"/>
                </a:cxn>
              </a:cxnLst>
              <a:rect l="0" t="0" r="r" b="b"/>
              <a:pathLst>
                <a:path w="99" h="125">
                  <a:moveTo>
                    <a:pt x="51" y="125"/>
                  </a:moveTo>
                  <a:cubicBezTo>
                    <a:pt x="51" y="125"/>
                    <a:pt x="99" y="65"/>
                    <a:pt x="31" y="0"/>
                  </a:cubicBezTo>
                  <a:cubicBezTo>
                    <a:pt x="31" y="0"/>
                    <a:pt x="0" y="52"/>
                    <a:pt x="51" y="125"/>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7" name="Freeform 207"/>
            <p:cNvSpPr/>
            <p:nvPr/>
          </p:nvSpPr>
          <p:spPr bwMode="auto">
            <a:xfrm>
              <a:off x="2896135" y="3595756"/>
              <a:ext cx="99603" cy="248493"/>
            </a:xfrm>
            <a:custGeom>
              <a:avLst/>
              <a:gdLst>
                <a:gd name="T0" fmla="*/ 18 w 41"/>
                <a:gd name="T1" fmla="*/ 102 h 102"/>
                <a:gd name="T2" fmla="*/ 16 w 41"/>
                <a:gd name="T3" fmla="*/ 50 h 102"/>
                <a:gd name="T4" fmla="*/ 0 w 41"/>
                <a:gd name="T5" fmla="*/ 0 h 102"/>
                <a:gd name="T6" fmla="*/ 18 w 41"/>
                <a:gd name="T7" fmla="*/ 102 h 102"/>
              </a:gdLst>
              <a:ahLst/>
              <a:cxnLst>
                <a:cxn ang="0">
                  <a:pos x="T0" y="T1"/>
                </a:cxn>
                <a:cxn ang="0">
                  <a:pos x="T2" y="T3"/>
                </a:cxn>
                <a:cxn ang="0">
                  <a:pos x="T4" y="T5"/>
                </a:cxn>
                <a:cxn ang="0">
                  <a:pos x="T6" y="T7"/>
                </a:cxn>
              </a:cxnLst>
              <a:rect l="0" t="0" r="r" b="b"/>
              <a:pathLst>
                <a:path w="41" h="102">
                  <a:moveTo>
                    <a:pt x="18" y="102"/>
                  </a:moveTo>
                  <a:cubicBezTo>
                    <a:pt x="18" y="102"/>
                    <a:pt x="24" y="90"/>
                    <a:pt x="16" y="50"/>
                  </a:cubicBezTo>
                  <a:cubicBezTo>
                    <a:pt x="9" y="13"/>
                    <a:pt x="0" y="0"/>
                    <a:pt x="0" y="0"/>
                  </a:cubicBezTo>
                  <a:cubicBezTo>
                    <a:pt x="41" y="45"/>
                    <a:pt x="27" y="85"/>
                    <a:pt x="18"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48" name="Freeform 208"/>
            <p:cNvSpPr/>
            <p:nvPr/>
          </p:nvSpPr>
          <p:spPr bwMode="auto">
            <a:xfrm>
              <a:off x="2830417" y="3999300"/>
              <a:ext cx="35939" cy="170454"/>
            </a:xfrm>
            <a:custGeom>
              <a:avLst/>
              <a:gdLst>
                <a:gd name="T0" fmla="*/ 7 w 15"/>
                <a:gd name="T1" fmla="*/ 70 h 70"/>
                <a:gd name="T2" fmla="*/ 0 w 15"/>
                <a:gd name="T3" fmla="*/ 68 h 70"/>
                <a:gd name="T4" fmla="*/ 2 w 15"/>
                <a:gd name="T5" fmla="*/ 41 h 70"/>
                <a:gd name="T6" fmla="*/ 8 w 15"/>
                <a:gd name="T7" fmla="*/ 0 h 70"/>
                <a:gd name="T8" fmla="*/ 15 w 15"/>
                <a:gd name="T9" fmla="*/ 2 h 70"/>
                <a:gd name="T10" fmla="*/ 10 w 15"/>
                <a:gd name="T11" fmla="*/ 41 h 70"/>
                <a:gd name="T12" fmla="*/ 7 w 15"/>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5" h="70">
                  <a:moveTo>
                    <a:pt x="7" y="70"/>
                  </a:moveTo>
                  <a:cubicBezTo>
                    <a:pt x="0" y="68"/>
                    <a:pt x="0" y="68"/>
                    <a:pt x="0" y="68"/>
                  </a:cubicBezTo>
                  <a:cubicBezTo>
                    <a:pt x="3" y="58"/>
                    <a:pt x="3" y="50"/>
                    <a:pt x="2" y="41"/>
                  </a:cubicBezTo>
                  <a:cubicBezTo>
                    <a:pt x="2" y="30"/>
                    <a:pt x="1" y="18"/>
                    <a:pt x="8" y="0"/>
                  </a:cubicBezTo>
                  <a:cubicBezTo>
                    <a:pt x="15" y="2"/>
                    <a:pt x="15" y="2"/>
                    <a:pt x="15" y="2"/>
                  </a:cubicBezTo>
                  <a:cubicBezTo>
                    <a:pt x="8" y="19"/>
                    <a:pt x="9" y="30"/>
                    <a:pt x="10" y="41"/>
                  </a:cubicBezTo>
                  <a:cubicBezTo>
                    <a:pt x="10" y="50"/>
                    <a:pt x="11" y="59"/>
                    <a:pt x="7" y="70"/>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49" name="Freeform 209"/>
            <p:cNvSpPr/>
            <p:nvPr/>
          </p:nvSpPr>
          <p:spPr bwMode="auto">
            <a:xfrm>
              <a:off x="2725681" y="3775451"/>
              <a:ext cx="238225" cy="307022"/>
            </a:xfrm>
            <a:custGeom>
              <a:avLst/>
              <a:gdLst>
                <a:gd name="T0" fmla="*/ 47 w 98"/>
                <a:gd name="T1" fmla="*/ 126 h 126"/>
                <a:gd name="T2" fmla="*/ 34 w 98"/>
                <a:gd name="T3" fmla="*/ 0 h 126"/>
                <a:gd name="T4" fmla="*/ 47 w 98"/>
                <a:gd name="T5" fmla="*/ 126 h 126"/>
              </a:gdLst>
              <a:ahLst/>
              <a:cxnLst>
                <a:cxn ang="0">
                  <a:pos x="T0" y="T1"/>
                </a:cxn>
                <a:cxn ang="0">
                  <a:pos x="T2" y="T3"/>
                </a:cxn>
                <a:cxn ang="0">
                  <a:pos x="T4" y="T5"/>
                </a:cxn>
              </a:cxnLst>
              <a:rect l="0" t="0" r="r" b="b"/>
              <a:pathLst>
                <a:path w="98" h="126">
                  <a:moveTo>
                    <a:pt x="47" y="126"/>
                  </a:moveTo>
                  <a:cubicBezTo>
                    <a:pt x="47" y="126"/>
                    <a:pt x="98" y="70"/>
                    <a:pt x="34" y="0"/>
                  </a:cubicBezTo>
                  <a:cubicBezTo>
                    <a:pt x="34" y="0"/>
                    <a:pt x="0" y="50"/>
                    <a:pt x="47" y="126"/>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0" name="Freeform 210"/>
            <p:cNvSpPr/>
            <p:nvPr/>
          </p:nvSpPr>
          <p:spPr bwMode="auto">
            <a:xfrm>
              <a:off x="2812961" y="3805229"/>
              <a:ext cx="92415" cy="247466"/>
            </a:xfrm>
            <a:custGeom>
              <a:avLst/>
              <a:gdLst>
                <a:gd name="T0" fmla="*/ 12 w 38"/>
                <a:gd name="T1" fmla="*/ 102 h 102"/>
                <a:gd name="T2" fmla="*/ 13 w 38"/>
                <a:gd name="T3" fmla="*/ 50 h 102"/>
                <a:gd name="T4" fmla="*/ 0 w 38"/>
                <a:gd name="T5" fmla="*/ 0 h 102"/>
                <a:gd name="T6" fmla="*/ 12 w 38"/>
                <a:gd name="T7" fmla="*/ 102 h 102"/>
              </a:gdLst>
              <a:ahLst/>
              <a:cxnLst>
                <a:cxn ang="0">
                  <a:pos x="T0" y="T1"/>
                </a:cxn>
                <a:cxn ang="0">
                  <a:pos x="T2" y="T3"/>
                </a:cxn>
                <a:cxn ang="0">
                  <a:pos x="T4" y="T5"/>
                </a:cxn>
                <a:cxn ang="0">
                  <a:pos x="T6" y="T7"/>
                </a:cxn>
              </a:cxnLst>
              <a:rect l="0" t="0" r="r" b="b"/>
              <a:pathLst>
                <a:path w="38" h="102">
                  <a:moveTo>
                    <a:pt x="12" y="102"/>
                  </a:moveTo>
                  <a:cubicBezTo>
                    <a:pt x="12" y="102"/>
                    <a:pt x="18" y="90"/>
                    <a:pt x="13" y="50"/>
                  </a:cubicBezTo>
                  <a:cubicBezTo>
                    <a:pt x="8" y="13"/>
                    <a:pt x="0" y="0"/>
                    <a:pt x="0" y="0"/>
                  </a:cubicBezTo>
                  <a:cubicBezTo>
                    <a:pt x="38" y="47"/>
                    <a:pt x="22" y="86"/>
                    <a:pt x="12"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51" name="Freeform 211"/>
            <p:cNvSpPr/>
            <p:nvPr/>
          </p:nvSpPr>
          <p:spPr bwMode="auto">
            <a:xfrm>
              <a:off x="2691795" y="4206720"/>
              <a:ext cx="53395" cy="172508"/>
            </a:xfrm>
            <a:custGeom>
              <a:avLst/>
              <a:gdLst>
                <a:gd name="T0" fmla="*/ 6 w 22"/>
                <a:gd name="T1" fmla="*/ 71 h 71"/>
                <a:gd name="T2" fmla="*/ 0 w 22"/>
                <a:gd name="T3" fmla="*/ 67 h 71"/>
                <a:gd name="T4" fmla="*/ 5 w 22"/>
                <a:gd name="T5" fmla="*/ 41 h 71"/>
                <a:gd name="T6" fmla="*/ 15 w 22"/>
                <a:gd name="T7" fmla="*/ 0 h 71"/>
                <a:gd name="T8" fmla="*/ 22 w 22"/>
                <a:gd name="T9" fmla="*/ 4 h 71"/>
                <a:gd name="T10" fmla="*/ 12 w 22"/>
                <a:gd name="T11" fmla="*/ 41 h 71"/>
                <a:gd name="T12" fmla="*/ 6 w 22"/>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22" h="71">
                  <a:moveTo>
                    <a:pt x="6" y="71"/>
                  </a:moveTo>
                  <a:cubicBezTo>
                    <a:pt x="0" y="67"/>
                    <a:pt x="0" y="67"/>
                    <a:pt x="0" y="67"/>
                  </a:cubicBezTo>
                  <a:cubicBezTo>
                    <a:pt x="4" y="58"/>
                    <a:pt x="5" y="50"/>
                    <a:pt x="5" y="41"/>
                  </a:cubicBezTo>
                  <a:cubicBezTo>
                    <a:pt x="6" y="30"/>
                    <a:pt x="6" y="17"/>
                    <a:pt x="15" y="0"/>
                  </a:cubicBezTo>
                  <a:cubicBezTo>
                    <a:pt x="22" y="4"/>
                    <a:pt x="22" y="4"/>
                    <a:pt x="22" y="4"/>
                  </a:cubicBezTo>
                  <a:cubicBezTo>
                    <a:pt x="13" y="19"/>
                    <a:pt x="13" y="31"/>
                    <a:pt x="12" y="41"/>
                  </a:cubicBezTo>
                  <a:cubicBezTo>
                    <a:pt x="12" y="51"/>
                    <a:pt x="12" y="60"/>
                    <a:pt x="6" y="7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2" name="Freeform 212"/>
            <p:cNvSpPr/>
            <p:nvPr/>
          </p:nvSpPr>
          <p:spPr bwMode="auto">
            <a:xfrm>
              <a:off x="2617863" y="3979790"/>
              <a:ext cx="232064" cy="309076"/>
            </a:xfrm>
            <a:custGeom>
              <a:avLst/>
              <a:gdLst>
                <a:gd name="T0" fmla="*/ 38 w 95"/>
                <a:gd name="T1" fmla="*/ 127 h 127"/>
                <a:gd name="T2" fmla="*/ 39 w 95"/>
                <a:gd name="T3" fmla="*/ 0 h 127"/>
                <a:gd name="T4" fmla="*/ 38 w 95"/>
                <a:gd name="T5" fmla="*/ 127 h 127"/>
              </a:gdLst>
              <a:ahLst/>
              <a:cxnLst>
                <a:cxn ang="0">
                  <a:pos x="T0" y="T1"/>
                </a:cxn>
                <a:cxn ang="0">
                  <a:pos x="T2" y="T3"/>
                </a:cxn>
                <a:cxn ang="0">
                  <a:pos x="T4" y="T5"/>
                </a:cxn>
              </a:cxnLst>
              <a:rect l="0" t="0" r="r" b="b"/>
              <a:pathLst>
                <a:path w="95" h="127">
                  <a:moveTo>
                    <a:pt x="38" y="127"/>
                  </a:moveTo>
                  <a:cubicBezTo>
                    <a:pt x="38" y="127"/>
                    <a:pt x="95" y="77"/>
                    <a:pt x="39" y="0"/>
                  </a:cubicBezTo>
                  <a:cubicBezTo>
                    <a:pt x="39" y="0"/>
                    <a:pt x="0" y="46"/>
                    <a:pt x="38" y="12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3" name="Freeform 213"/>
            <p:cNvSpPr/>
            <p:nvPr/>
          </p:nvSpPr>
          <p:spPr bwMode="auto">
            <a:xfrm>
              <a:off x="2713359" y="4009569"/>
              <a:ext cx="80093" cy="250547"/>
            </a:xfrm>
            <a:custGeom>
              <a:avLst/>
              <a:gdLst>
                <a:gd name="T0" fmla="*/ 1 w 33"/>
                <a:gd name="T1" fmla="*/ 103 h 103"/>
                <a:gd name="T2" fmla="*/ 8 w 33"/>
                <a:gd name="T3" fmla="*/ 52 h 103"/>
                <a:gd name="T4" fmla="*/ 0 w 33"/>
                <a:gd name="T5" fmla="*/ 0 h 103"/>
                <a:gd name="T6" fmla="*/ 1 w 33"/>
                <a:gd name="T7" fmla="*/ 103 h 103"/>
              </a:gdLst>
              <a:ahLst/>
              <a:cxnLst>
                <a:cxn ang="0">
                  <a:pos x="T0" y="T1"/>
                </a:cxn>
                <a:cxn ang="0">
                  <a:pos x="T2" y="T3"/>
                </a:cxn>
                <a:cxn ang="0">
                  <a:pos x="T4" y="T5"/>
                </a:cxn>
                <a:cxn ang="0">
                  <a:pos x="T6" y="T7"/>
                </a:cxn>
              </a:cxnLst>
              <a:rect l="0" t="0" r="r" b="b"/>
              <a:pathLst>
                <a:path w="33" h="103">
                  <a:moveTo>
                    <a:pt x="1" y="103"/>
                  </a:moveTo>
                  <a:cubicBezTo>
                    <a:pt x="1" y="103"/>
                    <a:pt x="8" y="92"/>
                    <a:pt x="8" y="52"/>
                  </a:cubicBezTo>
                  <a:cubicBezTo>
                    <a:pt x="7" y="14"/>
                    <a:pt x="0" y="0"/>
                    <a:pt x="0" y="0"/>
                  </a:cubicBezTo>
                  <a:cubicBezTo>
                    <a:pt x="33" y="51"/>
                    <a:pt x="12" y="88"/>
                    <a:pt x="1" y="103"/>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54" name="Freeform 214"/>
            <p:cNvSpPr/>
            <p:nvPr/>
          </p:nvSpPr>
          <p:spPr bwMode="auto">
            <a:xfrm>
              <a:off x="2533663" y="4393603"/>
              <a:ext cx="67771" cy="167373"/>
            </a:xfrm>
            <a:custGeom>
              <a:avLst/>
              <a:gdLst>
                <a:gd name="T0" fmla="*/ 7 w 28"/>
                <a:gd name="T1" fmla="*/ 69 h 69"/>
                <a:gd name="T2" fmla="*/ 0 w 28"/>
                <a:gd name="T3" fmla="*/ 66 h 69"/>
                <a:gd name="T4" fmla="*/ 8 w 28"/>
                <a:gd name="T5" fmla="*/ 40 h 69"/>
                <a:gd name="T6" fmla="*/ 22 w 28"/>
                <a:gd name="T7" fmla="*/ 0 h 69"/>
                <a:gd name="T8" fmla="*/ 28 w 28"/>
                <a:gd name="T9" fmla="*/ 4 h 69"/>
                <a:gd name="T10" fmla="*/ 15 w 28"/>
                <a:gd name="T11" fmla="*/ 41 h 69"/>
                <a:gd name="T12" fmla="*/ 7 w 28"/>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28" h="69">
                  <a:moveTo>
                    <a:pt x="7" y="69"/>
                  </a:moveTo>
                  <a:cubicBezTo>
                    <a:pt x="0" y="66"/>
                    <a:pt x="0" y="66"/>
                    <a:pt x="0" y="66"/>
                  </a:cubicBezTo>
                  <a:cubicBezTo>
                    <a:pt x="6" y="57"/>
                    <a:pt x="7" y="49"/>
                    <a:pt x="8" y="40"/>
                  </a:cubicBezTo>
                  <a:cubicBezTo>
                    <a:pt x="9" y="29"/>
                    <a:pt x="11" y="16"/>
                    <a:pt x="22" y="0"/>
                  </a:cubicBezTo>
                  <a:cubicBezTo>
                    <a:pt x="28" y="4"/>
                    <a:pt x="28" y="4"/>
                    <a:pt x="28" y="4"/>
                  </a:cubicBezTo>
                  <a:cubicBezTo>
                    <a:pt x="18" y="19"/>
                    <a:pt x="17" y="30"/>
                    <a:pt x="15" y="41"/>
                  </a:cubicBezTo>
                  <a:cubicBezTo>
                    <a:pt x="14" y="50"/>
                    <a:pt x="13" y="59"/>
                    <a:pt x="7" y="6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5" name="Freeform 215"/>
            <p:cNvSpPr/>
            <p:nvPr/>
          </p:nvSpPr>
          <p:spPr bwMode="auto">
            <a:xfrm>
              <a:off x="2484375" y="4167701"/>
              <a:ext cx="223849" cy="305995"/>
            </a:xfrm>
            <a:custGeom>
              <a:avLst/>
              <a:gdLst>
                <a:gd name="T0" fmla="*/ 31 w 92"/>
                <a:gd name="T1" fmla="*/ 126 h 126"/>
                <a:gd name="T2" fmla="*/ 43 w 92"/>
                <a:gd name="T3" fmla="*/ 0 h 126"/>
                <a:gd name="T4" fmla="*/ 31 w 92"/>
                <a:gd name="T5" fmla="*/ 126 h 126"/>
              </a:gdLst>
              <a:ahLst/>
              <a:cxnLst>
                <a:cxn ang="0">
                  <a:pos x="T0" y="T1"/>
                </a:cxn>
                <a:cxn ang="0">
                  <a:pos x="T2" y="T3"/>
                </a:cxn>
                <a:cxn ang="0">
                  <a:pos x="T4" y="T5"/>
                </a:cxn>
              </a:cxnLst>
              <a:rect l="0" t="0" r="r" b="b"/>
              <a:pathLst>
                <a:path w="92" h="126">
                  <a:moveTo>
                    <a:pt x="31" y="126"/>
                  </a:moveTo>
                  <a:cubicBezTo>
                    <a:pt x="31" y="126"/>
                    <a:pt x="92" y="81"/>
                    <a:pt x="43" y="0"/>
                  </a:cubicBezTo>
                  <a:cubicBezTo>
                    <a:pt x="43" y="0"/>
                    <a:pt x="0" y="42"/>
                    <a:pt x="31" y="126"/>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6" name="Freeform 216"/>
            <p:cNvSpPr/>
            <p:nvPr/>
          </p:nvSpPr>
          <p:spPr bwMode="auto">
            <a:xfrm>
              <a:off x="2567549" y="4196452"/>
              <a:ext cx="89335" cy="248493"/>
            </a:xfrm>
            <a:custGeom>
              <a:avLst/>
              <a:gdLst>
                <a:gd name="T0" fmla="*/ 0 w 37"/>
                <a:gd name="T1" fmla="*/ 102 h 102"/>
                <a:gd name="T2" fmla="*/ 11 w 37"/>
                <a:gd name="T3" fmla="*/ 52 h 102"/>
                <a:gd name="T4" fmla="*/ 8 w 37"/>
                <a:gd name="T5" fmla="*/ 0 h 102"/>
                <a:gd name="T6" fmla="*/ 0 w 37"/>
                <a:gd name="T7" fmla="*/ 102 h 102"/>
              </a:gdLst>
              <a:ahLst/>
              <a:cxnLst>
                <a:cxn ang="0">
                  <a:pos x="T0" y="T1"/>
                </a:cxn>
                <a:cxn ang="0">
                  <a:pos x="T2" y="T3"/>
                </a:cxn>
                <a:cxn ang="0">
                  <a:pos x="T4" y="T5"/>
                </a:cxn>
                <a:cxn ang="0">
                  <a:pos x="T6" y="T7"/>
                </a:cxn>
              </a:cxnLst>
              <a:rect l="0" t="0" r="r" b="b"/>
              <a:pathLst>
                <a:path w="37" h="102">
                  <a:moveTo>
                    <a:pt x="0" y="102"/>
                  </a:moveTo>
                  <a:cubicBezTo>
                    <a:pt x="0" y="102"/>
                    <a:pt x="8" y="92"/>
                    <a:pt x="11" y="52"/>
                  </a:cubicBezTo>
                  <a:cubicBezTo>
                    <a:pt x="14" y="14"/>
                    <a:pt x="8" y="0"/>
                    <a:pt x="8" y="0"/>
                  </a:cubicBezTo>
                  <a:cubicBezTo>
                    <a:pt x="37" y="54"/>
                    <a:pt x="13" y="89"/>
                    <a:pt x="0" y="102"/>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57" name="Freeform 217"/>
            <p:cNvSpPr/>
            <p:nvPr/>
          </p:nvSpPr>
          <p:spPr bwMode="auto">
            <a:xfrm>
              <a:off x="2356022" y="4551735"/>
              <a:ext cx="82146" cy="163266"/>
            </a:xfrm>
            <a:custGeom>
              <a:avLst/>
              <a:gdLst>
                <a:gd name="T0" fmla="*/ 6 w 34"/>
                <a:gd name="T1" fmla="*/ 67 h 67"/>
                <a:gd name="T2" fmla="*/ 0 w 34"/>
                <a:gd name="T3" fmla="*/ 63 h 67"/>
                <a:gd name="T4" fmla="*/ 11 w 34"/>
                <a:gd name="T5" fmla="*/ 38 h 67"/>
                <a:gd name="T6" fmla="*/ 29 w 34"/>
                <a:gd name="T7" fmla="*/ 0 h 67"/>
                <a:gd name="T8" fmla="*/ 34 w 34"/>
                <a:gd name="T9" fmla="*/ 5 h 67"/>
                <a:gd name="T10" fmla="*/ 18 w 34"/>
                <a:gd name="T11" fmla="*/ 40 h 67"/>
                <a:gd name="T12" fmla="*/ 6 w 34"/>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34" h="67">
                  <a:moveTo>
                    <a:pt x="6" y="67"/>
                  </a:moveTo>
                  <a:cubicBezTo>
                    <a:pt x="0" y="63"/>
                    <a:pt x="0" y="63"/>
                    <a:pt x="0" y="63"/>
                  </a:cubicBezTo>
                  <a:cubicBezTo>
                    <a:pt x="6" y="54"/>
                    <a:pt x="8" y="47"/>
                    <a:pt x="11" y="38"/>
                  </a:cubicBezTo>
                  <a:cubicBezTo>
                    <a:pt x="13" y="27"/>
                    <a:pt x="16" y="15"/>
                    <a:pt x="29" y="0"/>
                  </a:cubicBezTo>
                  <a:cubicBezTo>
                    <a:pt x="34" y="5"/>
                    <a:pt x="34" y="5"/>
                    <a:pt x="34" y="5"/>
                  </a:cubicBezTo>
                  <a:cubicBezTo>
                    <a:pt x="23" y="19"/>
                    <a:pt x="20" y="29"/>
                    <a:pt x="18" y="40"/>
                  </a:cubicBezTo>
                  <a:cubicBezTo>
                    <a:pt x="15" y="49"/>
                    <a:pt x="13" y="58"/>
                    <a:pt x="6" y="6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8" name="Freeform 218"/>
            <p:cNvSpPr/>
            <p:nvPr/>
          </p:nvSpPr>
          <p:spPr bwMode="auto">
            <a:xfrm>
              <a:off x="2338565" y="4327886"/>
              <a:ext cx="213581" cy="301888"/>
            </a:xfrm>
            <a:custGeom>
              <a:avLst/>
              <a:gdLst>
                <a:gd name="T0" fmla="*/ 21 w 88"/>
                <a:gd name="T1" fmla="*/ 124 h 124"/>
                <a:gd name="T2" fmla="*/ 49 w 88"/>
                <a:gd name="T3" fmla="*/ 0 h 124"/>
                <a:gd name="T4" fmla="*/ 21 w 88"/>
                <a:gd name="T5" fmla="*/ 124 h 124"/>
              </a:gdLst>
              <a:ahLst/>
              <a:cxnLst>
                <a:cxn ang="0">
                  <a:pos x="T0" y="T1"/>
                </a:cxn>
                <a:cxn ang="0">
                  <a:pos x="T2" y="T3"/>
                </a:cxn>
                <a:cxn ang="0">
                  <a:pos x="T4" y="T5"/>
                </a:cxn>
              </a:cxnLst>
              <a:rect l="0" t="0" r="r" b="b"/>
              <a:pathLst>
                <a:path w="88" h="124">
                  <a:moveTo>
                    <a:pt x="21" y="124"/>
                  </a:moveTo>
                  <a:cubicBezTo>
                    <a:pt x="21" y="124"/>
                    <a:pt x="88" y="86"/>
                    <a:pt x="49" y="0"/>
                  </a:cubicBezTo>
                  <a:cubicBezTo>
                    <a:pt x="49" y="0"/>
                    <a:pt x="0" y="37"/>
                    <a:pt x="21" y="12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59" name="Freeform 219"/>
            <p:cNvSpPr/>
            <p:nvPr/>
          </p:nvSpPr>
          <p:spPr bwMode="auto">
            <a:xfrm>
              <a:off x="2402229" y="4356637"/>
              <a:ext cx="101657" cy="243358"/>
            </a:xfrm>
            <a:custGeom>
              <a:avLst/>
              <a:gdLst>
                <a:gd name="T0" fmla="*/ 0 w 42"/>
                <a:gd name="T1" fmla="*/ 100 h 100"/>
                <a:gd name="T2" fmla="*/ 17 w 42"/>
                <a:gd name="T3" fmla="*/ 52 h 100"/>
                <a:gd name="T4" fmla="*/ 20 w 42"/>
                <a:gd name="T5" fmla="*/ 0 h 100"/>
                <a:gd name="T6" fmla="*/ 0 w 42"/>
                <a:gd name="T7" fmla="*/ 100 h 100"/>
              </a:gdLst>
              <a:ahLst/>
              <a:cxnLst>
                <a:cxn ang="0">
                  <a:pos x="T0" y="T1"/>
                </a:cxn>
                <a:cxn ang="0">
                  <a:pos x="T2" y="T3"/>
                </a:cxn>
                <a:cxn ang="0">
                  <a:pos x="T4" y="T5"/>
                </a:cxn>
                <a:cxn ang="0">
                  <a:pos x="T6" y="T7"/>
                </a:cxn>
              </a:cxnLst>
              <a:rect l="0" t="0" r="r" b="b"/>
              <a:pathLst>
                <a:path w="42" h="100">
                  <a:moveTo>
                    <a:pt x="0" y="100"/>
                  </a:moveTo>
                  <a:cubicBezTo>
                    <a:pt x="0" y="100"/>
                    <a:pt x="9" y="91"/>
                    <a:pt x="17" y="52"/>
                  </a:cubicBezTo>
                  <a:cubicBezTo>
                    <a:pt x="24" y="15"/>
                    <a:pt x="20" y="0"/>
                    <a:pt x="20" y="0"/>
                  </a:cubicBezTo>
                  <a:cubicBezTo>
                    <a:pt x="42" y="57"/>
                    <a:pt x="14" y="89"/>
                    <a:pt x="0" y="100"/>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60" name="Freeform 220"/>
            <p:cNvSpPr/>
            <p:nvPr/>
          </p:nvSpPr>
          <p:spPr bwMode="auto">
            <a:xfrm>
              <a:off x="2160924" y="4704733"/>
              <a:ext cx="92415" cy="158132"/>
            </a:xfrm>
            <a:custGeom>
              <a:avLst/>
              <a:gdLst>
                <a:gd name="T0" fmla="*/ 6 w 38"/>
                <a:gd name="T1" fmla="*/ 65 h 65"/>
                <a:gd name="T2" fmla="*/ 0 w 38"/>
                <a:gd name="T3" fmla="*/ 60 h 65"/>
                <a:gd name="T4" fmla="*/ 12 w 38"/>
                <a:gd name="T5" fmla="*/ 36 h 65"/>
                <a:gd name="T6" fmla="*/ 33 w 38"/>
                <a:gd name="T7" fmla="*/ 0 h 65"/>
                <a:gd name="T8" fmla="*/ 38 w 38"/>
                <a:gd name="T9" fmla="*/ 5 h 65"/>
                <a:gd name="T10" fmla="*/ 19 w 38"/>
                <a:gd name="T11" fmla="*/ 39 h 65"/>
                <a:gd name="T12" fmla="*/ 6 w 38"/>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38" h="65">
                  <a:moveTo>
                    <a:pt x="6" y="65"/>
                  </a:moveTo>
                  <a:cubicBezTo>
                    <a:pt x="0" y="60"/>
                    <a:pt x="0" y="60"/>
                    <a:pt x="0" y="60"/>
                  </a:cubicBezTo>
                  <a:cubicBezTo>
                    <a:pt x="7" y="53"/>
                    <a:pt x="10" y="45"/>
                    <a:pt x="12" y="36"/>
                  </a:cubicBezTo>
                  <a:cubicBezTo>
                    <a:pt x="16" y="26"/>
                    <a:pt x="20" y="14"/>
                    <a:pt x="33" y="0"/>
                  </a:cubicBezTo>
                  <a:cubicBezTo>
                    <a:pt x="38" y="5"/>
                    <a:pt x="38" y="5"/>
                    <a:pt x="38" y="5"/>
                  </a:cubicBezTo>
                  <a:cubicBezTo>
                    <a:pt x="26" y="18"/>
                    <a:pt x="23" y="28"/>
                    <a:pt x="19" y="39"/>
                  </a:cubicBezTo>
                  <a:cubicBezTo>
                    <a:pt x="16" y="48"/>
                    <a:pt x="14" y="56"/>
                    <a:pt x="6" y="65"/>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1" name="Freeform 221"/>
            <p:cNvSpPr/>
            <p:nvPr/>
          </p:nvSpPr>
          <p:spPr bwMode="auto">
            <a:xfrm>
              <a:off x="2162978" y="4483964"/>
              <a:ext cx="204340" cy="293673"/>
            </a:xfrm>
            <a:custGeom>
              <a:avLst/>
              <a:gdLst>
                <a:gd name="T0" fmla="*/ 15 w 84"/>
                <a:gd name="T1" fmla="*/ 121 h 121"/>
                <a:gd name="T2" fmla="*/ 51 w 84"/>
                <a:gd name="T3" fmla="*/ 0 h 121"/>
                <a:gd name="T4" fmla="*/ 15 w 84"/>
                <a:gd name="T5" fmla="*/ 121 h 121"/>
              </a:gdLst>
              <a:ahLst/>
              <a:cxnLst>
                <a:cxn ang="0">
                  <a:pos x="T0" y="T1"/>
                </a:cxn>
                <a:cxn ang="0">
                  <a:pos x="T2" y="T3"/>
                </a:cxn>
                <a:cxn ang="0">
                  <a:pos x="T4" y="T5"/>
                </a:cxn>
              </a:cxnLst>
              <a:rect l="0" t="0" r="r" b="b"/>
              <a:pathLst>
                <a:path w="84" h="121">
                  <a:moveTo>
                    <a:pt x="15" y="121"/>
                  </a:moveTo>
                  <a:cubicBezTo>
                    <a:pt x="15" y="121"/>
                    <a:pt x="84" y="88"/>
                    <a:pt x="51" y="0"/>
                  </a:cubicBezTo>
                  <a:cubicBezTo>
                    <a:pt x="51" y="0"/>
                    <a:pt x="0" y="33"/>
                    <a:pt x="15" y="12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2" name="Freeform 222"/>
            <p:cNvSpPr/>
            <p:nvPr/>
          </p:nvSpPr>
          <p:spPr bwMode="auto">
            <a:xfrm>
              <a:off x="2214319" y="4510662"/>
              <a:ext cx="109871" cy="240278"/>
            </a:xfrm>
            <a:custGeom>
              <a:avLst/>
              <a:gdLst>
                <a:gd name="T0" fmla="*/ 0 w 45"/>
                <a:gd name="T1" fmla="*/ 99 h 99"/>
                <a:gd name="T2" fmla="*/ 20 w 45"/>
                <a:gd name="T3" fmla="*/ 52 h 99"/>
                <a:gd name="T4" fmla="*/ 27 w 45"/>
                <a:gd name="T5" fmla="*/ 0 h 99"/>
                <a:gd name="T6" fmla="*/ 0 w 45"/>
                <a:gd name="T7" fmla="*/ 99 h 99"/>
              </a:gdLst>
              <a:ahLst/>
              <a:cxnLst>
                <a:cxn ang="0">
                  <a:pos x="T0" y="T1"/>
                </a:cxn>
                <a:cxn ang="0">
                  <a:pos x="T2" y="T3"/>
                </a:cxn>
                <a:cxn ang="0">
                  <a:pos x="T4" y="T5"/>
                </a:cxn>
                <a:cxn ang="0">
                  <a:pos x="T6" y="T7"/>
                </a:cxn>
              </a:cxnLst>
              <a:rect l="0" t="0" r="r" b="b"/>
              <a:pathLst>
                <a:path w="45" h="99">
                  <a:moveTo>
                    <a:pt x="0" y="99"/>
                  </a:moveTo>
                  <a:cubicBezTo>
                    <a:pt x="0" y="99"/>
                    <a:pt x="10" y="91"/>
                    <a:pt x="20" y="52"/>
                  </a:cubicBezTo>
                  <a:cubicBezTo>
                    <a:pt x="30" y="15"/>
                    <a:pt x="27" y="0"/>
                    <a:pt x="27" y="0"/>
                  </a:cubicBezTo>
                  <a:cubicBezTo>
                    <a:pt x="45" y="58"/>
                    <a:pt x="15" y="88"/>
                    <a:pt x="0" y="9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63" name="Freeform 223"/>
            <p:cNvSpPr/>
            <p:nvPr/>
          </p:nvSpPr>
          <p:spPr bwMode="auto">
            <a:xfrm>
              <a:off x="3109715" y="3318512"/>
              <a:ext cx="111925" cy="158132"/>
            </a:xfrm>
            <a:custGeom>
              <a:avLst/>
              <a:gdLst>
                <a:gd name="T0" fmla="*/ 7 w 46"/>
                <a:gd name="T1" fmla="*/ 65 h 65"/>
                <a:gd name="T2" fmla="*/ 0 w 46"/>
                <a:gd name="T3" fmla="*/ 62 h 65"/>
                <a:gd name="T4" fmla="*/ 18 w 46"/>
                <a:gd name="T5" fmla="*/ 35 h 65"/>
                <a:gd name="T6" fmla="*/ 39 w 46"/>
                <a:gd name="T7" fmla="*/ 0 h 65"/>
                <a:gd name="T8" fmla="*/ 46 w 46"/>
                <a:gd name="T9" fmla="*/ 3 h 65"/>
                <a:gd name="T10" fmla="*/ 24 w 46"/>
                <a:gd name="T11" fmla="*/ 40 h 65"/>
                <a:gd name="T12" fmla="*/ 7 w 46"/>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46" h="65">
                  <a:moveTo>
                    <a:pt x="7" y="65"/>
                  </a:moveTo>
                  <a:cubicBezTo>
                    <a:pt x="0" y="62"/>
                    <a:pt x="0" y="62"/>
                    <a:pt x="0" y="62"/>
                  </a:cubicBezTo>
                  <a:cubicBezTo>
                    <a:pt x="6" y="50"/>
                    <a:pt x="12" y="42"/>
                    <a:pt x="18" y="35"/>
                  </a:cubicBezTo>
                  <a:cubicBezTo>
                    <a:pt x="25" y="26"/>
                    <a:pt x="33" y="18"/>
                    <a:pt x="39" y="0"/>
                  </a:cubicBezTo>
                  <a:cubicBezTo>
                    <a:pt x="46" y="3"/>
                    <a:pt x="46" y="3"/>
                    <a:pt x="46" y="3"/>
                  </a:cubicBezTo>
                  <a:cubicBezTo>
                    <a:pt x="39" y="22"/>
                    <a:pt x="31" y="31"/>
                    <a:pt x="24" y="40"/>
                  </a:cubicBezTo>
                  <a:cubicBezTo>
                    <a:pt x="18" y="47"/>
                    <a:pt x="12" y="53"/>
                    <a:pt x="7" y="65"/>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4" name="Freeform 224"/>
            <p:cNvSpPr/>
            <p:nvPr/>
          </p:nvSpPr>
          <p:spPr bwMode="auto">
            <a:xfrm>
              <a:off x="3180566" y="3112119"/>
              <a:ext cx="179696" cy="264922"/>
            </a:xfrm>
            <a:custGeom>
              <a:avLst/>
              <a:gdLst>
                <a:gd name="T0" fmla="*/ 0 w 74"/>
                <a:gd name="T1" fmla="*/ 109 h 109"/>
                <a:gd name="T2" fmla="*/ 64 w 74"/>
                <a:gd name="T3" fmla="*/ 0 h 109"/>
                <a:gd name="T4" fmla="*/ 0 w 74"/>
                <a:gd name="T5" fmla="*/ 109 h 109"/>
              </a:gdLst>
              <a:ahLst/>
              <a:cxnLst>
                <a:cxn ang="0">
                  <a:pos x="T0" y="T1"/>
                </a:cxn>
                <a:cxn ang="0">
                  <a:pos x="T2" y="T3"/>
                </a:cxn>
                <a:cxn ang="0">
                  <a:pos x="T4" y="T5"/>
                </a:cxn>
              </a:cxnLst>
              <a:rect l="0" t="0" r="r" b="b"/>
              <a:pathLst>
                <a:path w="74" h="109">
                  <a:moveTo>
                    <a:pt x="0" y="109"/>
                  </a:moveTo>
                  <a:cubicBezTo>
                    <a:pt x="0" y="109"/>
                    <a:pt x="74" y="94"/>
                    <a:pt x="64" y="0"/>
                  </a:cubicBezTo>
                  <a:cubicBezTo>
                    <a:pt x="64" y="0"/>
                    <a:pt x="7" y="20"/>
                    <a:pt x="0" y="10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5" name="Freeform 225"/>
            <p:cNvSpPr/>
            <p:nvPr/>
          </p:nvSpPr>
          <p:spPr bwMode="auto">
            <a:xfrm>
              <a:off x="3196996" y="3138817"/>
              <a:ext cx="131434" cy="216661"/>
            </a:xfrm>
            <a:custGeom>
              <a:avLst/>
              <a:gdLst>
                <a:gd name="T0" fmla="*/ 0 w 54"/>
                <a:gd name="T1" fmla="*/ 89 h 89"/>
                <a:gd name="T2" fmla="*/ 32 w 54"/>
                <a:gd name="T3" fmla="*/ 48 h 89"/>
                <a:gd name="T4" fmla="*/ 51 w 54"/>
                <a:gd name="T5" fmla="*/ 0 h 89"/>
                <a:gd name="T6" fmla="*/ 0 w 54"/>
                <a:gd name="T7" fmla="*/ 89 h 89"/>
              </a:gdLst>
              <a:ahLst/>
              <a:cxnLst>
                <a:cxn ang="0">
                  <a:pos x="T0" y="T1"/>
                </a:cxn>
                <a:cxn ang="0">
                  <a:pos x="T2" y="T3"/>
                </a:cxn>
                <a:cxn ang="0">
                  <a:pos x="T4" y="T5"/>
                </a:cxn>
                <a:cxn ang="0">
                  <a:pos x="T6" y="T7"/>
                </a:cxn>
              </a:cxnLst>
              <a:rect l="0" t="0" r="r" b="b"/>
              <a:pathLst>
                <a:path w="54" h="89">
                  <a:moveTo>
                    <a:pt x="0" y="89"/>
                  </a:moveTo>
                  <a:cubicBezTo>
                    <a:pt x="0" y="89"/>
                    <a:pt x="12" y="84"/>
                    <a:pt x="32" y="48"/>
                  </a:cubicBezTo>
                  <a:cubicBezTo>
                    <a:pt x="50" y="15"/>
                    <a:pt x="51" y="0"/>
                    <a:pt x="51" y="0"/>
                  </a:cubicBezTo>
                  <a:cubicBezTo>
                    <a:pt x="54" y="60"/>
                    <a:pt x="18" y="82"/>
                    <a:pt x="0" y="89"/>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66" name="Freeform 226"/>
            <p:cNvSpPr/>
            <p:nvPr/>
          </p:nvSpPr>
          <p:spPr bwMode="auto">
            <a:xfrm>
              <a:off x="3046052" y="3554683"/>
              <a:ext cx="124247" cy="147864"/>
            </a:xfrm>
            <a:custGeom>
              <a:avLst/>
              <a:gdLst>
                <a:gd name="T0" fmla="*/ 6 w 51"/>
                <a:gd name="T1" fmla="*/ 61 h 61"/>
                <a:gd name="T2" fmla="*/ 0 w 51"/>
                <a:gd name="T3" fmla="*/ 58 h 61"/>
                <a:gd name="T4" fmla="*/ 20 w 51"/>
                <a:gd name="T5" fmla="*/ 32 h 61"/>
                <a:gd name="T6" fmla="*/ 45 w 51"/>
                <a:gd name="T7" fmla="*/ 0 h 61"/>
                <a:gd name="T8" fmla="*/ 51 w 51"/>
                <a:gd name="T9" fmla="*/ 3 h 61"/>
                <a:gd name="T10" fmla="*/ 25 w 51"/>
                <a:gd name="T11" fmla="*/ 38 h 61"/>
                <a:gd name="T12" fmla="*/ 6 w 51"/>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51" h="61">
                  <a:moveTo>
                    <a:pt x="6" y="61"/>
                  </a:moveTo>
                  <a:cubicBezTo>
                    <a:pt x="0" y="58"/>
                    <a:pt x="0" y="58"/>
                    <a:pt x="0" y="58"/>
                  </a:cubicBezTo>
                  <a:cubicBezTo>
                    <a:pt x="6" y="46"/>
                    <a:pt x="13" y="39"/>
                    <a:pt x="20" y="32"/>
                  </a:cubicBezTo>
                  <a:cubicBezTo>
                    <a:pt x="28" y="25"/>
                    <a:pt x="36" y="17"/>
                    <a:pt x="45" y="0"/>
                  </a:cubicBezTo>
                  <a:cubicBezTo>
                    <a:pt x="51" y="3"/>
                    <a:pt x="51" y="3"/>
                    <a:pt x="51" y="3"/>
                  </a:cubicBezTo>
                  <a:cubicBezTo>
                    <a:pt x="42" y="21"/>
                    <a:pt x="33" y="30"/>
                    <a:pt x="25" y="38"/>
                  </a:cubicBezTo>
                  <a:cubicBezTo>
                    <a:pt x="18" y="44"/>
                    <a:pt x="12" y="50"/>
                    <a:pt x="6" y="6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7" name="Freeform 227"/>
            <p:cNvSpPr/>
            <p:nvPr/>
          </p:nvSpPr>
          <p:spPr bwMode="auto">
            <a:xfrm>
              <a:off x="3124091" y="3362666"/>
              <a:ext cx="184829" cy="247466"/>
            </a:xfrm>
            <a:custGeom>
              <a:avLst/>
              <a:gdLst>
                <a:gd name="T0" fmla="*/ 0 w 76"/>
                <a:gd name="T1" fmla="*/ 102 h 102"/>
                <a:gd name="T2" fmla="*/ 74 w 76"/>
                <a:gd name="T3" fmla="*/ 0 h 102"/>
                <a:gd name="T4" fmla="*/ 0 w 76"/>
                <a:gd name="T5" fmla="*/ 102 h 102"/>
              </a:gdLst>
              <a:ahLst/>
              <a:cxnLst>
                <a:cxn ang="0">
                  <a:pos x="T0" y="T1"/>
                </a:cxn>
                <a:cxn ang="0">
                  <a:pos x="T2" y="T3"/>
                </a:cxn>
                <a:cxn ang="0">
                  <a:pos x="T4" y="T5"/>
                </a:cxn>
              </a:cxnLst>
              <a:rect l="0" t="0" r="r" b="b"/>
              <a:pathLst>
                <a:path w="76" h="102">
                  <a:moveTo>
                    <a:pt x="0" y="102"/>
                  </a:moveTo>
                  <a:cubicBezTo>
                    <a:pt x="0" y="102"/>
                    <a:pt x="76" y="94"/>
                    <a:pt x="74" y="0"/>
                  </a:cubicBezTo>
                  <a:cubicBezTo>
                    <a:pt x="74" y="0"/>
                    <a:pt x="15" y="14"/>
                    <a:pt x="0" y="10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68" name="Freeform 228"/>
            <p:cNvSpPr/>
            <p:nvPr/>
          </p:nvSpPr>
          <p:spPr bwMode="auto">
            <a:xfrm>
              <a:off x="3143600" y="3384229"/>
              <a:ext cx="143756" cy="204339"/>
            </a:xfrm>
            <a:custGeom>
              <a:avLst/>
              <a:gdLst>
                <a:gd name="T0" fmla="*/ 0 w 59"/>
                <a:gd name="T1" fmla="*/ 84 h 84"/>
                <a:gd name="T2" fmla="*/ 36 w 59"/>
                <a:gd name="T3" fmla="*/ 47 h 84"/>
                <a:gd name="T4" fmla="*/ 59 w 59"/>
                <a:gd name="T5" fmla="*/ 0 h 84"/>
                <a:gd name="T6" fmla="*/ 0 w 59"/>
                <a:gd name="T7" fmla="*/ 84 h 84"/>
              </a:gdLst>
              <a:ahLst/>
              <a:cxnLst>
                <a:cxn ang="0">
                  <a:pos x="T0" y="T1"/>
                </a:cxn>
                <a:cxn ang="0">
                  <a:pos x="T2" y="T3"/>
                </a:cxn>
                <a:cxn ang="0">
                  <a:pos x="T4" y="T5"/>
                </a:cxn>
                <a:cxn ang="0">
                  <a:pos x="T6" y="T7"/>
                </a:cxn>
              </a:cxnLst>
              <a:rect l="0" t="0" r="r" b="b"/>
              <a:pathLst>
                <a:path w="59" h="84">
                  <a:moveTo>
                    <a:pt x="0" y="84"/>
                  </a:moveTo>
                  <a:cubicBezTo>
                    <a:pt x="0" y="84"/>
                    <a:pt x="12" y="80"/>
                    <a:pt x="36" y="47"/>
                  </a:cubicBezTo>
                  <a:cubicBezTo>
                    <a:pt x="57" y="16"/>
                    <a:pt x="59" y="0"/>
                    <a:pt x="59" y="0"/>
                  </a:cubicBezTo>
                  <a:cubicBezTo>
                    <a:pt x="57" y="61"/>
                    <a:pt x="18" y="79"/>
                    <a:pt x="0" y="8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69" name="Freeform 229"/>
            <p:cNvSpPr/>
            <p:nvPr/>
          </p:nvSpPr>
          <p:spPr bwMode="auto">
            <a:xfrm>
              <a:off x="2953637" y="3792907"/>
              <a:ext cx="134515" cy="140675"/>
            </a:xfrm>
            <a:custGeom>
              <a:avLst/>
              <a:gdLst>
                <a:gd name="T0" fmla="*/ 6 w 55"/>
                <a:gd name="T1" fmla="*/ 58 h 58"/>
                <a:gd name="T2" fmla="*/ 0 w 55"/>
                <a:gd name="T3" fmla="*/ 55 h 58"/>
                <a:gd name="T4" fmla="*/ 22 w 55"/>
                <a:gd name="T5" fmla="*/ 30 h 58"/>
                <a:gd name="T6" fmla="*/ 48 w 55"/>
                <a:gd name="T7" fmla="*/ 0 h 58"/>
                <a:gd name="T8" fmla="*/ 55 w 55"/>
                <a:gd name="T9" fmla="*/ 4 h 58"/>
                <a:gd name="T10" fmla="*/ 27 w 55"/>
                <a:gd name="T11" fmla="*/ 36 h 58"/>
                <a:gd name="T12" fmla="*/ 6 w 55"/>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55" h="58">
                  <a:moveTo>
                    <a:pt x="6" y="58"/>
                  </a:moveTo>
                  <a:cubicBezTo>
                    <a:pt x="0" y="55"/>
                    <a:pt x="0" y="55"/>
                    <a:pt x="0" y="55"/>
                  </a:cubicBezTo>
                  <a:cubicBezTo>
                    <a:pt x="7" y="43"/>
                    <a:pt x="14" y="37"/>
                    <a:pt x="22" y="30"/>
                  </a:cubicBezTo>
                  <a:cubicBezTo>
                    <a:pt x="30" y="23"/>
                    <a:pt x="39" y="16"/>
                    <a:pt x="48" y="0"/>
                  </a:cubicBezTo>
                  <a:cubicBezTo>
                    <a:pt x="55" y="4"/>
                    <a:pt x="55" y="4"/>
                    <a:pt x="55" y="4"/>
                  </a:cubicBezTo>
                  <a:cubicBezTo>
                    <a:pt x="45" y="21"/>
                    <a:pt x="35" y="29"/>
                    <a:pt x="27" y="36"/>
                  </a:cubicBezTo>
                  <a:cubicBezTo>
                    <a:pt x="19" y="42"/>
                    <a:pt x="13" y="48"/>
                    <a:pt x="6" y="58"/>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0" name="Freeform 230"/>
            <p:cNvSpPr/>
            <p:nvPr/>
          </p:nvSpPr>
          <p:spPr bwMode="auto">
            <a:xfrm>
              <a:off x="3036810" y="3610131"/>
              <a:ext cx="197151" cy="236171"/>
            </a:xfrm>
            <a:custGeom>
              <a:avLst/>
              <a:gdLst>
                <a:gd name="T0" fmla="*/ 0 w 81"/>
                <a:gd name="T1" fmla="*/ 97 h 97"/>
                <a:gd name="T2" fmla="*/ 81 w 81"/>
                <a:gd name="T3" fmla="*/ 0 h 97"/>
                <a:gd name="T4" fmla="*/ 0 w 81"/>
                <a:gd name="T5" fmla="*/ 97 h 97"/>
              </a:gdLst>
              <a:ahLst/>
              <a:cxnLst>
                <a:cxn ang="0">
                  <a:pos x="T0" y="T1"/>
                </a:cxn>
                <a:cxn ang="0">
                  <a:pos x="T2" y="T3"/>
                </a:cxn>
                <a:cxn ang="0">
                  <a:pos x="T4" y="T5"/>
                </a:cxn>
              </a:cxnLst>
              <a:rect l="0" t="0" r="r" b="b"/>
              <a:pathLst>
                <a:path w="81" h="97">
                  <a:moveTo>
                    <a:pt x="0" y="97"/>
                  </a:moveTo>
                  <a:cubicBezTo>
                    <a:pt x="0" y="97"/>
                    <a:pt x="76" y="94"/>
                    <a:pt x="81" y="0"/>
                  </a:cubicBezTo>
                  <a:cubicBezTo>
                    <a:pt x="81" y="0"/>
                    <a:pt x="22" y="10"/>
                    <a:pt x="0" y="9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1" name="Freeform 231"/>
            <p:cNvSpPr/>
            <p:nvPr/>
          </p:nvSpPr>
          <p:spPr bwMode="auto">
            <a:xfrm>
              <a:off x="3058374" y="3632722"/>
              <a:ext cx="158132" cy="194071"/>
            </a:xfrm>
            <a:custGeom>
              <a:avLst/>
              <a:gdLst>
                <a:gd name="T0" fmla="*/ 0 w 65"/>
                <a:gd name="T1" fmla="*/ 80 h 80"/>
                <a:gd name="T2" fmla="*/ 38 w 65"/>
                <a:gd name="T3" fmla="*/ 45 h 80"/>
                <a:gd name="T4" fmla="*/ 65 w 65"/>
                <a:gd name="T5" fmla="*/ 0 h 80"/>
                <a:gd name="T6" fmla="*/ 0 w 65"/>
                <a:gd name="T7" fmla="*/ 80 h 80"/>
              </a:gdLst>
              <a:ahLst/>
              <a:cxnLst>
                <a:cxn ang="0">
                  <a:pos x="T0" y="T1"/>
                </a:cxn>
                <a:cxn ang="0">
                  <a:pos x="T2" y="T3"/>
                </a:cxn>
                <a:cxn ang="0">
                  <a:pos x="T4" y="T5"/>
                </a:cxn>
                <a:cxn ang="0">
                  <a:pos x="T6" y="T7"/>
                </a:cxn>
              </a:cxnLst>
              <a:rect l="0" t="0" r="r" b="b"/>
              <a:pathLst>
                <a:path w="65" h="80">
                  <a:moveTo>
                    <a:pt x="0" y="80"/>
                  </a:moveTo>
                  <a:cubicBezTo>
                    <a:pt x="0" y="80"/>
                    <a:pt x="13" y="77"/>
                    <a:pt x="38" y="45"/>
                  </a:cubicBezTo>
                  <a:cubicBezTo>
                    <a:pt x="62" y="15"/>
                    <a:pt x="65" y="0"/>
                    <a:pt x="65" y="0"/>
                  </a:cubicBezTo>
                  <a:cubicBezTo>
                    <a:pt x="58" y="61"/>
                    <a:pt x="18" y="76"/>
                    <a:pt x="0" y="80"/>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72" name="Freeform 232"/>
            <p:cNvSpPr/>
            <p:nvPr/>
          </p:nvSpPr>
          <p:spPr bwMode="auto">
            <a:xfrm>
              <a:off x="2844793" y="4016756"/>
              <a:ext cx="143756" cy="131434"/>
            </a:xfrm>
            <a:custGeom>
              <a:avLst/>
              <a:gdLst>
                <a:gd name="T0" fmla="*/ 5 w 59"/>
                <a:gd name="T1" fmla="*/ 54 h 54"/>
                <a:gd name="T2" fmla="*/ 0 w 59"/>
                <a:gd name="T3" fmla="*/ 50 h 54"/>
                <a:gd name="T4" fmla="*/ 24 w 59"/>
                <a:gd name="T5" fmla="*/ 28 h 54"/>
                <a:gd name="T6" fmla="*/ 53 w 59"/>
                <a:gd name="T7" fmla="*/ 0 h 54"/>
                <a:gd name="T8" fmla="*/ 59 w 59"/>
                <a:gd name="T9" fmla="*/ 4 h 54"/>
                <a:gd name="T10" fmla="*/ 28 w 59"/>
                <a:gd name="T11" fmla="*/ 34 h 54"/>
                <a:gd name="T12" fmla="*/ 5 w 59"/>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59" h="54">
                  <a:moveTo>
                    <a:pt x="5" y="54"/>
                  </a:moveTo>
                  <a:cubicBezTo>
                    <a:pt x="0" y="50"/>
                    <a:pt x="0" y="50"/>
                    <a:pt x="0" y="50"/>
                  </a:cubicBezTo>
                  <a:cubicBezTo>
                    <a:pt x="8" y="39"/>
                    <a:pt x="16" y="34"/>
                    <a:pt x="24" y="28"/>
                  </a:cubicBezTo>
                  <a:cubicBezTo>
                    <a:pt x="33" y="22"/>
                    <a:pt x="42" y="15"/>
                    <a:pt x="53" y="0"/>
                  </a:cubicBezTo>
                  <a:cubicBezTo>
                    <a:pt x="59" y="4"/>
                    <a:pt x="59" y="4"/>
                    <a:pt x="59" y="4"/>
                  </a:cubicBezTo>
                  <a:cubicBezTo>
                    <a:pt x="47" y="21"/>
                    <a:pt x="37" y="28"/>
                    <a:pt x="28" y="34"/>
                  </a:cubicBezTo>
                  <a:cubicBezTo>
                    <a:pt x="20" y="39"/>
                    <a:pt x="13" y="44"/>
                    <a:pt x="5" y="5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3" name="Freeform 233"/>
            <p:cNvSpPr/>
            <p:nvPr/>
          </p:nvSpPr>
          <p:spPr bwMode="auto">
            <a:xfrm>
              <a:off x="2934127" y="3851437"/>
              <a:ext cx="219742" cy="225903"/>
            </a:xfrm>
            <a:custGeom>
              <a:avLst/>
              <a:gdLst>
                <a:gd name="T0" fmla="*/ 0 w 90"/>
                <a:gd name="T1" fmla="*/ 89 h 93"/>
                <a:gd name="T2" fmla="*/ 90 w 90"/>
                <a:gd name="T3" fmla="*/ 0 h 93"/>
                <a:gd name="T4" fmla="*/ 0 w 90"/>
                <a:gd name="T5" fmla="*/ 89 h 93"/>
              </a:gdLst>
              <a:ahLst/>
              <a:cxnLst>
                <a:cxn ang="0">
                  <a:pos x="T0" y="T1"/>
                </a:cxn>
                <a:cxn ang="0">
                  <a:pos x="T2" y="T3"/>
                </a:cxn>
                <a:cxn ang="0">
                  <a:pos x="T4" y="T5"/>
                </a:cxn>
              </a:cxnLst>
              <a:rect l="0" t="0" r="r" b="b"/>
              <a:pathLst>
                <a:path w="90" h="93">
                  <a:moveTo>
                    <a:pt x="0" y="89"/>
                  </a:moveTo>
                  <a:cubicBezTo>
                    <a:pt x="0" y="89"/>
                    <a:pt x="76" y="93"/>
                    <a:pt x="90" y="0"/>
                  </a:cubicBezTo>
                  <a:cubicBezTo>
                    <a:pt x="90" y="0"/>
                    <a:pt x="29" y="5"/>
                    <a:pt x="0" y="8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4" name="Freeform 234"/>
            <p:cNvSpPr/>
            <p:nvPr/>
          </p:nvSpPr>
          <p:spPr bwMode="auto">
            <a:xfrm>
              <a:off x="2956717" y="3870946"/>
              <a:ext cx="177642" cy="179695"/>
            </a:xfrm>
            <a:custGeom>
              <a:avLst/>
              <a:gdLst>
                <a:gd name="T0" fmla="*/ 0 w 73"/>
                <a:gd name="T1" fmla="*/ 74 h 74"/>
                <a:gd name="T2" fmla="*/ 42 w 73"/>
                <a:gd name="T3" fmla="*/ 42 h 74"/>
                <a:gd name="T4" fmla="*/ 73 w 73"/>
                <a:gd name="T5" fmla="*/ 0 h 74"/>
                <a:gd name="T6" fmla="*/ 0 w 73"/>
                <a:gd name="T7" fmla="*/ 74 h 74"/>
              </a:gdLst>
              <a:ahLst/>
              <a:cxnLst>
                <a:cxn ang="0">
                  <a:pos x="T0" y="T1"/>
                </a:cxn>
                <a:cxn ang="0">
                  <a:pos x="T2" y="T3"/>
                </a:cxn>
                <a:cxn ang="0">
                  <a:pos x="T4" y="T5"/>
                </a:cxn>
                <a:cxn ang="0">
                  <a:pos x="T6" y="T7"/>
                </a:cxn>
              </a:cxnLst>
              <a:rect l="0" t="0" r="r" b="b"/>
              <a:pathLst>
                <a:path w="73" h="74">
                  <a:moveTo>
                    <a:pt x="0" y="74"/>
                  </a:moveTo>
                  <a:cubicBezTo>
                    <a:pt x="0" y="74"/>
                    <a:pt x="13" y="71"/>
                    <a:pt x="42" y="42"/>
                  </a:cubicBezTo>
                  <a:cubicBezTo>
                    <a:pt x="68" y="15"/>
                    <a:pt x="73" y="0"/>
                    <a:pt x="73" y="0"/>
                  </a:cubicBezTo>
                  <a:cubicBezTo>
                    <a:pt x="60" y="60"/>
                    <a:pt x="19" y="72"/>
                    <a:pt x="0" y="7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75" name="Freeform 235"/>
            <p:cNvSpPr/>
            <p:nvPr/>
          </p:nvSpPr>
          <p:spPr bwMode="auto">
            <a:xfrm>
              <a:off x="2710278" y="4237525"/>
              <a:ext cx="154025" cy="124246"/>
            </a:xfrm>
            <a:custGeom>
              <a:avLst/>
              <a:gdLst>
                <a:gd name="T0" fmla="*/ 6 w 63"/>
                <a:gd name="T1" fmla="*/ 51 h 51"/>
                <a:gd name="T2" fmla="*/ 0 w 63"/>
                <a:gd name="T3" fmla="*/ 46 h 51"/>
                <a:gd name="T4" fmla="*/ 26 w 63"/>
                <a:gd name="T5" fmla="*/ 26 h 51"/>
                <a:gd name="T6" fmla="*/ 57 w 63"/>
                <a:gd name="T7" fmla="*/ 0 h 51"/>
                <a:gd name="T8" fmla="*/ 63 w 63"/>
                <a:gd name="T9" fmla="*/ 5 h 51"/>
                <a:gd name="T10" fmla="*/ 29 w 63"/>
                <a:gd name="T11" fmla="*/ 32 h 51"/>
                <a:gd name="T12" fmla="*/ 6 w 63"/>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63" h="51">
                  <a:moveTo>
                    <a:pt x="6" y="51"/>
                  </a:moveTo>
                  <a:cubicBezTo>
                    <a:pt x="0" y="46"/>
                    <a:pt x="0" y="46"/>
                    <a:pt x="0" y="46"/>
                  </a:cubicBezTo>
                  <a:cubicBezTo>
                    <a:pt x="9" y="36"/>
                    <a:pt x="17" y="31"/>
                    <a:pt x="26" y="26"/>
                  </a:cubicBezTo>
                  <a:cubicBezTo>
                    <a:pt x="35" y="20"/>
                    <a:pt x="45" y="14"/>
                    <a:pt x="57" y="0"/>
                  </a:cubicBezTo>
                  <a:cubicBezTo>
                    <a:pt x="63" y="5"/>
                    <a:pt x="63" y="5"/>
                    <a:pt x="63" y="5"/>
                  </a:cubicBezTo>
                  <a:cubicBezTo>
                    <a:pt x="50" y="20"/>
                    <a:pt x="39" y="26"/>
                    <a:pt x="29" y="32"/>
                  </a:cubicBezTo>
                  <a:cubicBezTo>
                    <a:pt x="21" y="37"/>
                    <a:pt x="14" y="41"/>
                    <a:pt x="6" y="51"/>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6" name="Freeform 236"/>
            <p:cNvSpPr/>
            <p:nvPr/>
          </p:nvSpPr>
          <p:spPr bwMode="auto">
            <a:xfrm>
              <a:off x="2805774" y="4084527"/>
              <a:ext cx="233091" cy="223849"/>
            </a:xfrm>
            <a:custGeom>
              <a:avLst/>
              <a:gdLst>
                <a:gd name="T0" fmla="*/ 0 w 96"/>
                <a:gd name="T1" fmla="*/ 82 h 92"/>
                <a:gd name="T2" fmla="*/ 96 w 96"/>
                <a:gd name="T3" fmla="*/ 0 h 92"/>
                <a:gd name="T4" fmla="*/ 0 w 96"/>
                <a:gd name="T5" fmla="*/ 82 h 92"/>
              </a:gdLst>
              <a:ahLst/>
              <a:cxnLst>
                <a:cxn ang="0">
                  <a:pos x="T0" y="T1"/>
                </a:cxn>
                <a:cxn ang="0">
                  <a:pos x="T2" y="T3"/>
                </a:cxn>
                <a:cxn ang="0">
                  <a:pos x="T4" y="T5"/>
                </a:cxn>
              </a:cxnLst>
              <a:rect l="0" t="0" r="r" b="b"/>
              <a:pathLst>
                <a:path w="96" h="92">
                  <a:moveTo>
                    <a:pt x="0" y="82"/>
                  </a:moveTo>
                  <a:cubicBezTo>
                    <a:pt x="0" y="82"/>
                    <a:pt x="76" y="92"/>
                    <a:pt x="96" y="0"/>
                  </a:cubicBezTo>
                  <a:cubicBezTo>
                    <a:pt x="96" y="0"/>
                    <a:pt x="36" y="0"/>
                    <a:pt x="0" y="82"/>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7" name="Freeform 237"/>
            <p:cNvSpPr/>
            <p:nvPr/>
          </p:nvSpPr>
          <p:spPr bwMode="auto">
            <a:xfrm>
              <a:off x="2830417" y="4104037"/>
              <a:ext cx="186883" cy="165319"/>
            </a:xfrm>
            <a:custGeom>
              <a:avLst/>
              <a:gdLst>
                <a:gd name="T0" fmla="*/ 0 w 77"/>
                <a:gd name="T1" fmla="*/ 68 h 68"/>
                <a:gd name="T2" fmla="*/ 43 w 77"/>
                <a:gd name="T3" fmla="*/ 40 h 68"/>
                <a:gd name="T4" fmla="*/ 77 w 77"/>
                <a:gd name="T5" fmla="*/ 0 h 68"/>
                <a:gd name="T6" fmla="*/ 0 w 77"/>
                <a:gd name="T7" fmla="*/ 68 h 68"/>
              </a:gdLst>
              <a:ahLst/>
              <a:cxnLst>
                <a:cxn ang="0">
                  <a:pos x="T0" y="T1"/>
                </a:cxn>
                <a:cxn ang="0">
                  <a:pos x="T2" y="T3"/>
                </a:cxn>
                <a:cxn ang="0">
                  <a:pos x="T4" y="T5"/>
                </a:cxn>
                <a:cxn ang="0">
                  <a:pos x="T6" y="T7"/>
                </a:cxn>
              </a:cxnLst>
              <a:rect l="0" t="0" r="r" b="b"/>
              <a:pathLst>
                <a:path w="77" h="68">
                  <a:moveTo>
                    <a:pt x="0" y="68"/>
                  </a:moveTo>
                  <a:cubicBezTo>
                    <a:pt x="0" y="68"/>
                    <a:pt x="13" y="67"/>
                    <a:pt x="43" y="40"/>
                  </a:cubicBezTo>
                  <a:cubicBezTo>
                    <a:pt x="71" y="14"/>
                    <a:pt x="77" y="0"/>
                    <a:pt x="77" y="0"/>
                  </a:cubicBezTo>
                  <a:cubicBezTo>
                    <a:pt x="61" y="58"/>
                    <a:pt x="19" y="67"/>
                    <a:pt x="0" y="68"/>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78" name="Freeform 238"/>
            <p:cNvSpPr/>
            <p:nvPr/>
          </p:nvSpPr>
          <p:spPr bwMode="auto">
            <a:xfrm>
              <a:off x="2552146" y="4439810"/>
              <a:ext cx="163266" cy="104737"/>
            </a:xfrm>
            <a:custGeom>
              <a:avLst/>
              <a:gdLst>
                <a:gd name="T0" fmla="*/ 5 w 67"/>
                <a:gd name="T1" fmla="*/ 43 h 43"/>
                <a:gd name="T2" fmla="*/ 0 w 67"/>
                <a:gd name="T3" fmla="*/ 38 h 43"/>
                <a:gd name="T4" fmla="*/ 28 w 67"/>
                <a:gd name="T5" fmla="*/ 21 h 43"/>
                <a:gd name="T6" fmla="*/ 62 w 67"/>
                <a:gd name="T7" fmla="*/ 0 h 43"/>
                <a:gd name="T8" fmla="*/ 67 w 67"/>
                <a:gd name="T9" fmla="*/ 5 h 43"/>
                <a:gd name="T10" fmla="*/ 31 w 67"/>
                <a:gd name="T11" fmla="*/ 28 h 43"/>
                <a:gd name="T12" fmla="*/ 5 w 67"/>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67" h="43">
                  <a:moveTo>
                    <a:pt x="5" y="43"/>
                  </a:moveTo>
                  <a:cubicBezTo>
                    <a:pt x="0" y="38"/>
                    <a:pt x="0" y="38"/>
                    <a:pt x="0" y="38"/>
                  </a:cubicBezTo>
                  <a:cubicBezTo>
                    <a:pt x="10" y="29"/>
                    <a:pt x="19" y="25"/>
                    <a:pt x="28" y="21"/>
                  </a:cubicBezTo>
                  <a:cubicBezTo>
                    <a:pt x="38" y="17"/>
                    <a:pt x="49" y="12"/>
                    <a:pt x="62" y="0"/>
                  </a:cubicBezTo>
                  <a:cubicBezTo>
                    <a:pt x="67" y="5"/>
                    <a:pt x="67" y="5"/>
                    <a:pt x="67" y="5"/>
                  </a:cubicBezTo>
                  <a:cubicBezTo>
                    <a:pt x="53" y="19"/>
                    <a:pt x="41" y="24"/>
                    <a:pt x="31" y="28"/>
                  </a:cubicBezTo>
                  <a:cubicBezTo>
                    <a:pt x="22" y="32"/>
                    <a:pt x="14" y="35"/>
                    <a:pt x="5" y="43"/>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79" name="Freeform 239"/>
            <p:cNvSpPr/>
            <p:nvPr/>
          </p:nvSpPr>
          <p:spPr bwMode="auto">
            <a:xfrm>
              <a:off x="2654829" y="4294000"/>
              <a:ext cx="257735" cy="233090"/>
            </a:xfrm>
            <a:custGeom>
              <a:avLst/>
              <a:gdLst>
                <a:gd name="T0" fmla="*/ 0 w 106"/>
                <a:gd name="T1" fmla="*/ 77 h 96"/>
                <a:gd name="T2" fmla="*/ 106 w 106"/>
                <a:gd name="T3" fmla="*/ 7 h 96"/>
                <a:gd name="T4" fmla="*/ 0 w 106"/>
                <a:gd name="T5" fmla="*/ 77 h 96"/>
              </a:gdLst>
              <a:ahLst/>
              <a:cxnLst>
                <a:cxn ang="0">
                  <a:pos x="T0" y="T1"/>
                </a:cxn>
                <a:cxn ang="0">
                  <a:pos x="T2" y="T3"/>
                </a:cxn>
                <a:cxn ang="0">
                  <a:pos x="T4" y="T5"/>
                </a:cxn>
              </a:cxnLst>
              <a:rect l="0" t="0" r="r" b="b"/>
              <a:pathLst>
                <a:path w="106" h="96">
                  <a:moveTo>
                    <a:pt x="0" y="77"/>
                  </a:moveTo>
                  <a:cubicBezTo>
                    <a:pt x="0" y="77"/>
                    <a:pt x="74" y="96"/>
                    <a:pt x="106" y="7"/>
                  </a:cubicBezTo>
                  <a:cubicBezTo>
                    <a:pt x="106" y="7"/>
                    <a:pt x="46" y="0"/>
                    <a:pt x="0" y="7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0" name="Freeform 240"/>
            <p:cNvSpPr/>
            <p:nvPr/>
          </p:nvSpPr>
          <p:spPr bwMode="auto">
            <a:xfrm>
              <a:off x="2681527" y="4327886"/>
              <a:ext cx="206393" cy="143756"/>
            </a:xfrm>
            <a:custGeom>
              <a:avLst/>
              <a:gdLst>
                <a:gd name="T0" fmla="*/ 0 w 85"/>
                <a:gd name="T1" fmla="*/ 58 h 59"/>
                <a:gd name="T2" fmla="*/ 46 w 85"/>
                <a:gd name="T3" fmla="*/ 35 h 59"/>
                <a:gd name="T4" fmla="*/ 85 w 85"/>
                <a:gd name="T5" fmla="*/ 0 h 59"/>
                <a:gd name="T6" fmla="*/ 0 w 85"/>
                <a:gd name="T7" fmla="*/ 58 h 59"/>
              </a:gdLst>
              <a:ahLst/>
              <a:cxnLst>
                <a:cxn ang="0">
                  <a:pos x="T0" y="T1"/>
                </a:cxn>
                <a:cxn ang="0">
                  <a:pos x="T2" y="T3"/>
                </a:cxn>
                <a:cxn ang="0">
                  <a:pos x="T4" y="T5"/>
                </a:cxn>
                <a:cxn ang="0">
                  <a:pos x="T6" y="T7"/>
                </a:cxn>
              </a:cxnLst>
              <a:rect l="0" t="0" r="r" b="b"/>
              <a:pathLst>
                <a:path w="85" h="59">
                  <a:moveTo>
                    <a:pt x="0" y="58"/>
                  </a:moveTo>
                  <a:cubicBezTo>
                    <a:pt x="0" y="58"/>
                    <a:pt x="13" y="58"/>
                    <a:pt x="46" y="35"/>
                  </a:cubicBezTo>
                  <a:cubicBezTo>
                    <a:pt x="78" y="13"/>
                    <a:pt x="85" y="0"/>
                    <a:pt x="85" y="0"/>
                  </a:cubicBezTo>
                  <a:cubicBezTo>
                    <a:pt x="61" y="56"/>
                    <a:pt x="19" y="59"/>
                    <a:pt x="0" y="58"/>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81" name="Freeform 241"/>
            <p:cNvSpPr/>
            <p:nvPr/>
          </p:nvSpPr>
          <p:spPr bwMode="auto">
            <a:xfrm>
              <a:off x="2370397" y="4624640"/>
              <a:ext cx="172508" cy="82146"/>
            </a:xfrm>
            <a:custGeom>
              <a:avLst/>
              <a:gdLst>
                <a:gd name="T0" fmla="*/ 4 w 71"/>
                <a:gd name="T1" fmla="*/ 34 h 34"/>
                <a:gd name="T2" fmla="*/ 0 w 71"/>
                <a:gd name="T3" fmla="*/ 28 h 34"/>
                <a:gd name="T4" fmla="*/ 30 w 71"/>
                <a:gd name="T5" fmla="*/ 16 h 34"/>
                <a:gd name="T6" fmla="*/ 67 w 71"/>
                <a:gd name="T7" fmla="*/ 0 h 34"/>
                <a:gd name="T8" fmla="*/ 71 w 71"/>
                <a:gd name="T9" fmla="*/ 6 h 34"/>
                <a:gd name="T10" fmla="*/ 32 w 71"/>
                <a:gd name="T11" fmla="*/ 23 h 34"/>
                <a:gd name="T12" fmla="*/ 4 w 71"/>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71" h="34">
                  <a:moveTo>
                    <a:pt x="4" y="34"/>
                  </a:moveTo>
                  <a:cubicBezTo>
                    <a:pt x="0" y="28"/>
                    <a:pt x="0" y="28"/>
                    <a:pt x="0" y="28"/>
                  </a:cubicBezTo>
                  <a:cubicBezTo>
                    <a:pt x="11" y="21"/>
                    <a:pt x="21" y="18"/>
                    <a:pt x="30" y="16"/>
                  </a:cubicBezTo>
                  <a:cubicBezTo>
                    <a:pt x="41" y="13"/>
                    <a:pt x="52" y="10"/>
                    <a:pt x="67" y="0"/>
                  </a:cubicBezTo>
                  <a:cubicBezTo>
                    <a:pt x="71" y="6"/>
                    <a:pt x="71" y="6"/>
                    <a:pt x="71" y="6"/>
                  </a:cubicBezTo>
                  <a:cubicBezTo>
                    <a:pt x="55" y="17"/>
                    <a:pt x="43" y="20"/>
                    <a:pt x="32" y="23"/>
                  </a:cubicBezTo>
                  <a:cubicBezTo>
                    <a:pt x="23" y="25"/>
                    <a:pt x="14" y="28"/>
                    <a:pt x="4" y="3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2" name="Freeform 242"/>
            <p:cNvSpPr/>
            <p:nvPr/>
          </p:nvSpPr>
          <p:spPr bwMode="auto">
            <a:xfrm>
              <a:off x="2479241" y="4488072"/>
              <a:ext cx="280325" cy="243358"/>
            </a:xfrm>
            <a:custGeom>
              <a:avLst/>
              <a:gdLst>
                <a:gd name="T0" fmla="*/ 0 w 115"/>
                <a:gd name="T1" fmla="*/ 69 h 100"/>
                <a:gd name="T2" fmla="*/ 115 w 115"/>
                <a:gd name="T3" fmla="*/ 16 h 100"/>
                <a:gd name="T4" fmla="*/ 0 w 115"/>
                <a:gd name="T5" fmla="*/ 69 h 100"/>
              </a:gdLst>
              <a:ahLst/>
              <a:cxnLst>
                <a:cxn ang="0">
                  <a:pos x="T0" y="T1"/>
                </a:cxn>
                <a:cxn ang="0">
                  <a:pos x="T2" y="T3"/>
                </a:cxn>
                <a:cxn ang="0">
                  <a:pos x="T4" y="T5"/>
                </a:cxn>
              </a:cxnLst>
              <a:rect l="0" t="0" r="r" b="b"/>
              <a:pathLst>
                <a:path w="115" h="100">
                  <a:moveTo>
                    <a:pt x="0" y="69"/>
                  </a:moveTo>
                  <a:cubicBezTo>
                    <a:pt x="0" y="69"/>
                    <a:pt x="70" y="100"/>
                    <a:pt x="115" y="16"/>
                  </a:cubicBezTo>
                  <a:cubicBezTo>
                    <a:pt x="115" y="16"/>
                    <a:pt x="56" y="0"/>
                    <a:pt x="0" y="6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3" name="Freeform 243"/>
            <p:cNvSpPr/>
            <p:nvPr/>
          </p:nvSpPr>
          <p:spPr bwMode="auto">
            <a:xfrm>
              <a:off x="2505939" y="4541467"/>
              <a:ext cx="226930" cy="124246"/>
            </a:xfrm>
            <a:custGeom>
              <a:avLst/>
              <a:gdLst>
                <a:gd name="T0" fmla="*/ 0 w 93"/>
                <a:gd name="T1" fmla="*/ 44 h 51"/>
                <a:gd name="T2" fmla="*/ 50 w 93"/>
                <a:gd name="T3" fmla="*/ 28 h 51"/>
                <a:gd name="T4" fmla="*/ 93 w 93"/>
                <a:gd name="T5" fmla="*/ 0 h 51"/>
                <a:gd name="T6" fmla="*/ 0 w 93"/>
                <a:gd name="T7" fmla="*/ 44 h 51"/>
              </a:gdLst>
              <a:ahLst/>
              <a:cxnLst>
                <a:cxn ang="0">
                  <a:pos x="T0" y="T1"/>
                </a:cxn>
                <a:cxn ang="0">
                  <a:pos x="T2" y="T3"/>
                </a:cxn>
                <a:cxn ang="0">
                  <a:pos x="T4" y="T5"/>
                </a:cxn>
                <a:cxn ang="0">
                  <a:pos x="T6" y="T7"/>
                </a:cxn>
              </a:cxnLst>
              <a:rect l="0" t="0" r="r" b="b"/>
              <a:pathLst>
                <a:path w="93" h="51">
                  <a:moveTo>
                    <a:pt x="0" y="44"/>
                  </a:moveTo>
                  <a:cubicBezTo>
                    <a:pt x="0" y="44"/>
                    <a:pt x="13" y="46"/>
                    <a:pt x="50" y="28"/>
                  </a:cubicBezTo>
                  <a:cubicBezTo>
                    <a:pt x="84" y="12"/>
                    <a:pt x="93" y="0"/>
                    <a:pt x="93" y="0"/>
                  </a:cubicBezTo>
                  <a:cubicBezTo>
                    <a:pt x="61" y="51"/>
                    <a:pt x="19" y="48"/>
                    <a:pt x="0" y="4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84" name="Freeform 244"/>
            <p:cNvSpPr/>
            <p:nvPr/>
          </p:nvSpPr>
          <p:spPr bwMode="auto">
            <a:xfrm>
              <a:off x="2175300" y="4784825"/>
              <a:ext cx="177642" cy="70851"/>
            </a:xfrm>
            <a:custGeom>
              <a:avLst/>
              <a:gdLst>
                <a:gd name="T0" fmla="*/ 3 w 73"/>
                <a:gd name="T1" fmla="*/ 29 h 29"/>
                <a:gd name="T2" fmla="*/ 0 w 73"/>
                <a:gd name="T3" fmla="*/ 23 h 29"/>
                <a:gd name="T4" fmla="*/ 31 w 73"/>
                <a:gd name="T5" fmla="*/ 13 h 29"/>
                <a:gd name="T6" fmla="*/ 69 w 73"/>
                <a:gd name="T7" fmla="*/ 0 h 29"/>
                <a:gd name="T8" fmla="*/ 73 w 73"/>
                <a:gd name="T9" fmla="*/ 6 h 29"/>
                <a:gd name="T10" fmla="*/ 32 w 73"/>
                <a:gd name="T11" fmla="*/ 20 h 29"/>
                <a:gd name="T12" fmla="*/ 3 w 73"/>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73" h="29">
                  <a:moveTo>
                    <a:pt x="3" y="29"/>
                  </a:moveTo>
                  <a:cubicBezTo>
                    <a:pt x="0" y="23"/>
                    <a:pt x="0" y="23"/>
                    <a:pt x="0" y="23"/>
                  </a:cubicBezTo>
                  <a:cubicBezTo>
                    <a:pt x="12" y="16"/>
                    <a:pt x="21" y="14"/>
                    <a:pt x="31" y="13"/>
                  </a:cubicBezTo>
                  <a:cubicBezTo>
                    <a:pt x="42" y="11"/>
                    <a:pt x="53" y="9"/>
                    <a:pt x="69" y="0"/>
                  </a:cubicBezTo>
                  <a:cubicBezTo>
                    <a:pt x="73" y="6"/>
                    <a:pt x="73" y="6"/>
                    <a:pt x="73" y="6"/>
                  </a:cubicBezTo>
                  <a:cubicBezTo>
                    <a:pt x="55" y="16"/>
                    <a:pt x="43" y="18"/>
                    <a:pt x="32" y="20"/>
                  </a:cubicBezTo>
                  <a:cubicBezTo>
                    <a:pt x="23" y="22"/>
                    <a:pt x="14" y="23"/>
                    <a:pt x="3" y="29"/>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5" name="Freeform 245"/>
            <p:cNvSpPr/>
            <p:nvPr/>
          </p:nvSpPr>
          <p:spPr bwMode="auto">
            <a:xfrm>
              <a:off x="2287224" y="4656472"/>
              <a:ext cx="289566" cy="243358"/>
            </a:xfrm>
            <a:custGeom>
              <a:avLst/>
              <a:gdLst>
                <a:gd name="T0" fmla="*/ 0 w 119"/>
                <a:gd name="T1" fmla="*/ 64 h 100"/>
                <a:gd name="T2" fmla="*/ 119 w 119"/>
                <a:gd name="T3" fmla="*/ 21 h 100"/>
                <a:gd name="T4" fmla="*/ 0 w 119"/>
                <a:gd name="T5" fmla="*/ 64 h 100"/>
              </a:gdLst>
              <a:ahLst/>
              <a:cxnLst>
                <a:cxn ang="0">
                  <a:pos x="T0" y="T1"/>
                </a:cxn>
                <a:cxn ang="0">
                  <a:pos x="T2" y="T3"/>
                </a:cxn>
                <a:cxn ang="0">
                  <a:pos x="T4" y="T5"/>
                </a:cxn>
              </a:cxnLst>
              <a:rect l="0" t="0" r="r" b="b"/>
              <a:pathLst>
                <a:path w="119" h="100">
                  <a:moveTo>
                    <a:pt x="0" y="64"/>
                  </a:moveTo>
                  <a:cubicBezTo>
                    <a:pt x="0" y="64"/>
                    <a:pt x="67" y="100"/>
                    <a:pt x="119" y="21"/>
                  </a:cubicBezTo>
                  <a:cubicBezTo>
                    <a:pt x="119" y="21"/>
                    <a:pt x="62" y="0"/>
                    <a:pt x="0" y="64"/>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286" name="Freeform 246"/>
            <p:cNvSpPr/>
            <p:nvPr/>
          </p:nvSpPr>
          <p:spPr bwMode="auto">
            <a:xfrm>
              <a:off x="2313921" y="4717055"/>
              <a:ext cx="236171" cy="119112"/>
            </a:xfrm>
            <a:custGeom>
              <a:avLst/>
              <a:gdLst>
                <a:gd name="T0" fmla="*/ 0 w 97"/>
                <a:gd name="T1" fmla="*/ 37 h 49"/>
                <a:gd name="T2" fmla="*/ 51 w 97"/>
                <a:gd name="T3" fmla="*/ 26 h 49"/>
                <a:gd name="T4" fmla="*/ 97 w 97"/>
                <a:gd name="T5" fmla="*/ 0 h 49"/>
                <a:gd name="T6" fmla="*/ 0 w 97"/>
                <a:gd name="T7" fmla="*/ 37 h 49"/>
              </a:gdLst>
              <a:ahLst/>
              <a:cxnLst>
                <a:cxn ang="0">
                  <a:pos x="T0" y="T1"/>
                </a:cxn>
                <a:cxn ang="0">
                  <a:pos x="T2" y="T3"/>
                </a:cxn>
                <a:cxn ang="0">
                  <a:pos x="T4" y="T5"/>
                </a:cxn>
                <a:cxn ang="0">
                  <a:pos x="T6" y="T7"/>
                </a:cxn>
              </a:cxnLst>
              <a:rect l="0" t="0" r="r" b="b"/>
              <a:pathLst>
                <a:path w="97" h="49">
                  <a:moveTo>
                    <a:pt x="0" y="37"/>
                  </a:moveTo>
                  <a:cubicBezTo>
                    <a:pt x="0" y="37"/>
                    <a:pt x="13" y="40"/>
                    <a:pt x="51" y="26"/>
                  </a:cubicBezTo>
                  <a:cubicBezTo>
                    <a:pt x="86" y="12"/>
                    <a:pt x="97" y="0"/>
                    <a:pt x="97" y="0"/>
                  </a:cubicBezTo>
                  <a:cubicBezTo>
                    <a:pt x="60" y="49"/>
                    <a:pt x="18" y="43"/>
                    <a:pt x="0" y="3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7" name="Freeform 247"/>
            <p:cNvSpPr/>
            <p:nvPr/>
          </p:nvSpPr>
          <p:spPr bwMode="auto">
            <a:xfrm>
              <a:off x="1839526" y="3202480"/>
              <a:ext cx="1328719" cy="1808248"/>
            </a:xfrm>
            <a:custGeom>
              <a:avLst/>
              <a:gdLst>
                <a:gd name="T0" fmla="*/ 10 w 546"/>
                <a:gd name="T1" fmla="*/ 739 h 744"/>
                <a:gd name="T2" fmla="*/ 58 w 546"/>
                <a:gd name="T3" fmla="*/ 718 h 744"/>
                <a:gd name="T4" fmla="*/ 107 w 546"/>
                <a:gd name="T5" fmla="*/ 694 h 744"/>
                <a:gd name="T6" fmla="*/ 149 w 546"/>
                <a:gd name="T7" fmla="*/ 667 h 744"/>
                <a:gd name="T8" fmla="*/ 193 w 546"/>
                <a:gd name="T9" fmla="*/ 634 h 744"/>
                <a:gd name="T10" fmla="*/ 239 w 546"/>
                <a:gd name="T11" fmla="*/ 594 h 744"/>
                <a:gd name="T12" fmla="*/ 286 w 546"/>
                <a:gd name="T13" fmla="*/ 550 h 744"/>
                <a:gd name="T14" fmla="*/ 301 w 546"/>
                <a:gd name="T15" fmla="*/ 535 h 744"/>
                <a:gd name="T16" fmla="*/ 331 w 546"/>
                <a:gd name="T17" fmla="*/ 501 h 744"/>
                <a:gd name="T18" fmla="*/ 359 w 546"/>
                <a:gd name="T19" fmla="*/ 466 h 744"/>
                <a:gd name="T20" fmla="*/ 372 w 546"/>
                <a:gd name="T21" fmla="*/ 448 h 744"/>
                <a:gd name="T22" fmla="*/ 408 w 546"/>
                <a:gd name="T23" fmla="*/ 391 h 744"/>
                <a:gd name="T24" fmla="*/ 430 w 546"/>
                <a:gd name="T25" fmla="*/ 352 h 744"/>
                <a:gd name="T26" fmla="*/ 458 w 546"/>
                <a:gd name="T27" fmla="*/ 293 h 744"/>
                <a:gd name="T28" fmla="*/ 489 w 546"/>
                <a:gd name="T29" fmla="*/ 218 h 744"/>
                <a:gd name="T30" fmla="*/ 511 w 546"/>
                <a:gd name="T31" fmla="*/ 148 h 744"/>
                <a:gd name="T32" fmla="*/ 519 w 546"/>
                <a:gd name="T33" fmla="*/ 117 h 744"/>
                <a:gd name="T34" fmla="*/ 529 w 546"/>
                <a:gd name="T35" fmla="*/ 63 h 744"/>
                <a:gd name="T36" fmla="*/ 533 w 546"/>
                <a:gd name="T37" fmla="*/ 24 h 744"/>
                <a:gd name="T38" fmla="*/ 534 w 546"/>
                <a:gd name="T39" fmla="*/ 0 h 744"/>
                <a:gd name="T40" fmla="*/ 545 w 546"/>
                <a:gd name="T41" fmla="*/ 11 h 744"/>
                <a:gd name="T42" fmla="*/ 543 w 546"/>
                <a:gd name="T43" fmla="*/ 42 h 744"/>
                <a:gd name="T44" fmla="*/ 536 w 546"/>
                <a:gd name="T45" fmla="*/ 90 h 744"/>
                <a:gd name="T46" fmla="*/ 527 w 546"/>
                <a:gd name="T47" fmla="*/ 135 h 744"/>
                <a:gd name="T48" fmla="*/ 513 w 546"/>
                <a:gd name="T49" fmla="*/ 186 h 744"/>
                <a:gd name="T50" fmla="*/ 486 w 546"/>
                <a:gd name="T51" fmla="*/ 260 h 744"/>
                <a:gd name="T52" fmla="*/ 451 w 546"/>
                <a:gd name="T53" fmla="*/ 338 h 744"/>
                <a:gd name="T54" fmla="*/ 430 w 546"/>
                <a:gd name="T55" fmla="*/ 377 h 744"/>
                <a:gd name="T56" fmla="*/ 407 w 546"/>
                <a:gd name="T57" fmla="*/ 416 h 744"/>
                <a:gd name="T58" fmla="*/ 375 w 546"/>
                <a:gd name="T59" fmla="*/ 464 h 744"/>
                <a:gd name="T60" fmla="*/ 355 w 546"/>
                <a:gd name="T61" fmla="*/ 492 h 744"/>
                <a:gd name="T62" fmla="*/ 325 w 546"/>
                <a:gd name="T63" fmla="*/ 527 h 744"/>
                <a:gd name="T64" fmla="*/ 302 w 546"/>
                <a:gd name="T65" fmla="*/ 551 h 744"/>
                <a:gd name="T66" fmla="*/ 262 w 546"/>
                <a:gd name="T67" fmla="*/ 588 h 744"/>
                <a:gd name="T68" fmla="*/ 231 w 546"/>
                <a:gd name="T69" fmla="*/ 616 h 744"/>
                <a:gd name="T70" fmla="*/ 169 w 546"/>
                <a:gd name="T71" fmla="*/ 665 h 744"/>
                <a:gd name="T72" fmla="*/ 140 w 546"/>
                <a:gd name="T73" fmla="*/ 685 h 744"/>
                <a:gd name="T74" fmla="*/ 85 w 546"/>
                <a:gd name="T75" fmla="*/ 716 h 744"/>
                <a:gd name="T76" fmla="*/ 50 w 546"/>
                <a:gd name="T77" fmla="*/ 731 h 744"/>
                <a:gd name="T78" fmla="*/ 11 w 546"/>
                <a:gd name="T79" fmla="*/ 74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6" h="744">
                  <a:moveTo>
                    <a:pt x="0" y="744"/>
                  </a:moveTo>
                  <a:cubicBezTo>
                    <a:pt x="0" y="744"/>
                    <a:pt x="3" y="743"/>
                    <a:pt x="10" y="739"/>
                  </a:cubicBezTo>
                  <a:cubicBezTo>
                    <a:pt x="16" y="736"/>
                    <a:pt x="26" y="732"/>
                    <a:pt x="38" y="727"/>
                  </a:cubicBezTo>
                  <a:cubicBezTo>
                    <a:pt x="44" y="724"/>
                    <a:pt x="51" y="722"/>
                    <a:pt x="58" y="718"/>
                  </a:cubicBezTo>
                  <a:cubicBezTo>
                    <a:pt x="65" y="715"/>
                    <a:pt x="73" y="712"/>
                    <a:pt x="81" y="708"/>
                  </a:cubicBezTo>
                  <a:cubicBezTo>
                    <a:pt x="89" y="703"/>
                    <a:pt x="98" y="699"/>
                    <a:pt x="107" y="694"/>
                  </a:cubicBezTo>
                  <a:cubicBezTo>
                    <a:pt x="116" y="689"/>
                    <a:pt x="125" y="683"/>
                    <a:pt x="134" y="677"/>
                  </a:cubicBezTo>
                  <a:cubicBezTo>
                    <a:pt x="139" y="674"/>
                    <a:pt x="144" y="671"/>
                    <a:pt x="149" y="667"/>
                  </a:cubicBezTo>
                  <a:cubicBezTo>
                    <a:pt x="153" y="664"/>
                    <a:pt x="158" y="660"/>
                    <a:pt x="163" y="657"/>
                  </a:cubicBezTo>
                  <a:cubicBezTo>
                    <a:pt x="173" y="649"/>
                    <a:pt x="183" y="642"/>
                    <a:pt x="193" y="634"/>
                  </a:cubicBezTo>
                  <a:cubicBezTo>
                    <a:pt x="203" y="625"/>
                    <a:pt x="213" y="617"/>
                    <a:pt x="224" y="608"/>
                  </a:cubicBezTo>
                  <a:cubicBezTo>
                    <a:pt x="229" y="603"/>
                    <a:pt x="234" y="599"/>
                    <a:pt x="239" y="594"/>
                  </a:cubicBezTo>
                  <a:cubicBezTo>
                    <a:pt x="244" y="590"/>
                    <a:pt x="250" y="585"/>
                    <a:pt x="255" y="580"/>
                  </a:cubicBezTo>
                  <a:cubicBezTo>
                    <a:pt x="265" y="570"/>
                    <a:pt x="275" y="560"/>
                    <a:pt x="286" y="550"/>
                  </a:cubicBezTo>
                  <a:cubicBezTo>
                    <a:pt x="289" y="548"/>
                    <a:pt x="292" y="545"/>
                    <a:pt x="294" y="543"/>
                  </a:cubicBezTo>
                  <a:cubicBezTo>
                    <a:pt x="301" y="535"/>
                    <a:pt x="301" y="535"/>
                    <a:pt x="301" y="535"/>
                  </a:cubicBezTo>
                  <a:cubicBezTo>
                    <a:pt x="306" y="529"/>
                    <a:pt x="312" y="524"/>
                    <a:pt x="317" y="518"/>
                  </a:cubicBezTo>
                  <a:cubicBezTo>
                    <a:pt x="322" y="513"/>
                    <a:pt x="326" y="507"/>
                    <a:pt x="331" y="501"/>
                  </a:cubicBezTo>
                  <a:cubicBezTo>
                    <a:pt x="336" y="496"/>
                    <a:pt x="341" y="490"/>
                    <a:pt x="345" y="484"/>
                  </a:cubicBezTo>
                  <a:cubicBezTo>
                    <a:pt x="350" y="478"/>
                    <a:pt x="354" y="472"/>
                    <a:pt x="359" y="466"/>
                  </a:cubicBezTo>
                  <a:cubicBezTo>
                    <a:pt x="365" y="457"/>
                    <a:pt x="365" y="457"/>
                    <a:pt x="365" y="457"/>
                  </a:cubicBezTo>
                  <a:cubicBezTo>
                    <a:pt x="372" y="448"/>
                    <a:pt x="372" y="448"/>
                    <a:pt x="372" y="448"/>
                  </a:cubicBezTo>
                  <a:cubicBezTo>
                    <a:pt x="380" y="435"/>
                    <a:pt x="389" y="423"/>
                    <a:pt x="396" y="410"/>
                  </a:cubicBezTo>
                  <a:cubicBezTo>
                    <a:pt x="400" y="403"/>
                    <a:pt x="404" y="397"/>
                    <a:pt x="408" y="391"/>
                  </a:cubicBezTo>
                  <a:cubicBezTo>
                    <a:pt x="412" y="384"/>
                    <a:pt x="416" y="378"/>
                    <a:pt x="419" y="371"/>
                  </a:cubicBezTo>
                  <a:cubicBezTo>
                    <a:pt x="423" y="365"/>
                    <a:pt x="426" y="358"/>
                    <a:pt x="430" y="352"/>
                  </a:cubicBezTo>
                  <a:cubicBezTo>
                    <a:pt x="433" y="345"/>
                    <a:pt x="436" y="339"/>
                    <a:pt x="440" y="332"/>
                  </a:cubicBezTo>
                  <a:cubicBezTo>
                    <a:pt x="447" y="319"/>
                    <a:pt x="452" y="306"/>
                    <a:pt x="458" y="293"/>
                  </a:cubicBezTo>
                  <a:cubicBezTo>
                    <a:pt x="464" y="281"/>
                    <a:pt x="469" y="268"/>
                    <a:pt x="475" y="255"/>
                  </a:cubicBezTo>
                  <a:cubicBezTo>
                    <a:pt x="480" y="242"/>
                    <a:pt x="484" y="230"/>
                    <a:pt x="489" y="218"/>
                  </a:cubicBezTo>
                  <a:cubicBezTo>
                    <a:pt x="493" y="206"/>
                    <a:pt x="497" y="193"/>
                    <a:pt x="501" y="182"/>
                  </a:cubicBezTo>
                  <a:cubicBezTo>
                    <a:pt x="505" y="170"/>
                    <a:pt x="508" y="159"/>
                    <a:pt x="511" y="148"/>
                  </a:cubicBezTo>
                  <a:cubicBezTo>
                    <a:pt x="512" y="143"/>
                    <a:pt x="514" y="137"/>
                    <a:pt x="515" y="132"/>
                  </a:cubicBezTo>
                  <a:cubicBezTo>
                    <a:pt x="516" y="127"/>
                    <a:pt x="518" y="122"/>
                    <a:pt x="519" y="117"/>
                  </a:cubicBezTo>
                  <a:cubicBezTo>
                    <a:pt x="521" y="107"/>
                    <a:pt x="523" y="97"/>
                    <a:pt x="525" y="88"/>
                  </a:cubicBezTo>
                  <a:cubicBezTo>
                    <a:pt x="526" y="79"/>
                    <a:pt x="528" y="71"/>
                    <a:pt x="529" y="63"/>
                  </a:cubicBezTo>
                  <a:cubicBezTo>
                    <a:pt x="530" y="55"/>
                    <a:pt x="531" y="48"/>
                    <a:pt x="532" y="41"/>
                  </a:cubicBezTo>
                  <a:cubicBezTo>
                    <a:pt x="532" y="35"/>
                    <a:pt x="533" y="29"/>
                    <a:pt x="533" y="24"/>
                  </a:cubicBezTo>
                  <a:cubicBezTo>
                    <a:pt x="533" y="19"/>
                    <a:pt x="534" y="14"/>
                    <a:pt x="534" y="11"/>
                  </a:cubicBezTo>
                  <a:cubicBezTo>
                    <a:pt x="534" y="4"/>
                    <a:pt x="534" y="0"/>
                    <a:pt x="534" y="0"/>
                  </a:cubicBezTo>
                  <a:cubicBezTo>
                    <a:pt x="546" y="0"/>
                    <a:pt x="546" y="0"/>
                    <a:pt x="546" y="0"/>
                  </a:cubicBezTo>
                  <a:cubicBezTo>
                    <a:pt x="546" y="0"/>
                    <a:pt x="545" y="4"/>
                    <a:pt x="545" y="11"/>
                  </a:cubicBezTo>
                  <a:cubicBezTo>
                    <a:pt x="545" y="15"/>
                    <a:pt x="545" y="19"/>
                    <a:pt x="545" y="24"/>
                  </a:cubicBezTo>
                  <a:cubicBezTo>
                    <a:pt x="544" y="30"/>
                    <a:pt x="544" y="36"/>
                    <a:pt x="543" y="42"/>
                  </a:cubicBezTo>
                  <a:cubicBezTo>
                    <a:pt x="542" y="49"/>
                    <a:pt x="542" y="56"/>
                    <a:pt x="541" y="64"/>
                  </a:cubicBezTo>
                  <a:cubicBezTo>
                    <a:pt x="539" y="72"/>
                    <a:pt x="538" y="81"/>
                    <a:pt x="536" y="90"/>
                  </a:cubicBezTo>
                  <a:cubicBezTo>
                    <a:pt x="535" y="99"/>
                    <a:pt x="533" y="109"/>
                    <a:pt x="530" y="119"/>
                  </a:cubicBezTo>
                  <a:cubicBezTo>
                    <a:pt x="529" y="124"/>
                    <a:pt x="528" y="130"/>
                    <a:pt x="527" y="135"/>
                  </a:cubicBezTo>
                  <a:cubicBezTo>
                    <a:pt x="526" y="140"/>
                    <a:pt x="524" y="146"/>
                    <a:pt x="523" y="151"/>
                  </a:cubicBezTo>
                  <a:cubicBezTo>
                    <a:pt x="520" y="162"/>
                    <a:pt x="517" y="174"/>
                    <a:pt x="513" y="186"/>
                  </a:cubicBezTo>
                  <a:cubicBezTo>
                    <a:pt x="509" y="197"/>
                    <a:pt x="505" y="210"/>
                    <a:pt x="501" y="222"/>
                  </a:cubicBezTo>
                  <a:cubicBezTo>
                    <a:pt x="496" y="234"/>
                    <a:pt x="492" y="247"/>
                    <a:pt x="486" y="260"/>
                  </a:cubicBezTo>
                  <a:cubicBezTo>
                    <a:pt x="481" y="272"/>
                    <a:pt x="476" y="286"/>
                    <a:pt x="470" y="298"/>
                  </a:cubicBezTo>
                  <a:cubicBezTo>
                    <a:pt x="464" y="312"/>
                    <a:pt x="458" y="325"/>
                    <a:pt x="451" y="338"/>
                  </a:cubicBezTo>
                  <a:cubicBezTo>
                    <a:pt x="448" y="344"/>
                    <a:pt x="444" y="351"/>
                    <a:pt x="441" y="358"/>
                  </a:cubicBezTo>
                  <a:cubicBezTo>
                    <a:pt x="437" y="364"/>
                    <a:pt x="434" y="371"/>
                    <a:pt x="430" y="377"/>
                  </a:cubicBezTo>
                  <a:cubicBezTo>
                    <a:pt x="426" y="384"/>
                    <a:pt x="423" y="391"/>
                    <a:pt x="419" y="397"/>
                  </a:cubicBezTo>
                  <a:cubicBezTo>
                    <a:pt x="415" y="403"/>
                    <a:pt x="411" y="410"/>
                    <a:pt x="407" y="416"/>
                  </a:cubicBezTo>
                  <a:cubicBezTo>
                    <a:pt x="399" y="430"/>
                    <a:pt x="390" y="442"/>
                    <a:pt x="382" y="455"/>
                  </a:cubicBezTo>
                  <a:cubicBezTo>
                    <a:pt x="375" y="464"/>
                    <a:pt x="375" y="464"/>
                    <a:pt x="375" y="464"/>
                  </a:cubicBezTo>
                  <a:cubicBezTo>
                    <a:pt x="369" y="473"/>
                    <a:pt x="369" y="473"/>
                    <a:pt x="369" y="473"/>
                  </a:cubicBezTo>
                  <a:cubicBezTo>
                    <a:pt x="364" y="479"/>
                    <a:pt x="359" y="486"/>
                    <a:pt x="355" y="492"/>
                  </a:cubicBezTo>
                  <a:cubicBezTo>
                    <a:pt x="350" y="498"/>
                    <a:pt x="345" y="503"/>
                    <a:pt x="340" y="509"/>
                  </a:cubicBezTo>
                  <a:cubicBezTo>
                    <a:pt x="335" y="515"/>
                    <a:pt x="330" y="521"/>
                    <a:pt x="325" y="527"/>
                  </a:cubicBezTo>
                  <a:cubicBezTo>
                    <a:pt x="320" y="532"/>
                    <a:pt x="315" y="537"/>
                    <a:pt x="310" y="543"/>
                  </a:cubicBezTo>
                  <a:cubicBezTo>
                    <a:pt x="302" y="551"/>
                    <a:pt x="302" y="551"/>
                    <a:pt x="302" y="551"/>
                  </a:cubicBezTo>
                  <a:cubicBezTo>
                    <a:pt x="299" y="554"/>
                    <a:pt x="297" y="556"/>
                    <a:pt x="294" y="558"/>
                  </a:cubicBezTo>
                  <a:cubicBezTo>
                    <a:pt x="283" y="568"/>
                    <a:pt x="273" y="578"/>
                    <a:pt x="262" y="588"/>
                  </a:cubicBezTo>
                  <a:cubicBezTo>
                    <a:pt x="257" y="593"/>
                    <a:pt x="252" y="598"/>
                    <a:pt x="247" y="603"/>
                  </a:cubicBezTo>
                  <a:cubicBezTo>
                    <a:pt x="241" y="607"/>
                    <a:pt x="236" y="612"/>
                    <a:pt x="231" y="616"/>
                  </a:cubicBezTo>
                  <a:cubicBezTo>
                    <a:pt x="220" y="625"/>
                    <a:pt x="210" y="633"/>
                    <a:pt x="200" y="642"/>
                  </a:cubicBezTo>
                  <a:cubicBezTo>
                    <a:pt x="190" y="650"/>
                    <a:pt x="179" y="657"/>
                    <a:pt x="169" y="665"/>
                  </a:cubicBezTo>
                  <a:cubicBezTo>
                    <a:pt x="164" y="668"/>
                    <a:pt x="159" y="672"/>
                    <a:pt x="154" y="675"/>
                  </a:cubicBezTo>
                  <a:cubicBezTo>
                    <a:pt x="149" y="679"/>
                    <a:pt x="144" y="682"/>
                    <a:pt x="140" y="685"/>
                  </a:cubicBezTo>
                  <a:cubicBezTo>
                    <a:pt x="130" y="691"/>
                    <a:pt x="121" y="697"/>
                    <a:pt x="111" y="702"/>
                  </a:cubicBezTo>
                  <a:cubicBezTo>
                    <a:pt x="102" y="707"/>
                    <a:pt x="93" y="712"/>
                    <a:pt x="85" y="716"/>
                  </a:cubicBezTo>
                  <a:cubicBezTo>
                    <a:pt x="77" y="720"/>
                    <a:pt x="69" y="723"/>
                    <a:pt x="61" y="726"/>
                  </a:cubicBezTo>
                  <a:cubicBezTo>
                    <a:pt x="57" y="728"/>
                    <a:pt x="54" y="730"/>
                    <a:pt x="50" y="731"/>
                  </a:cubicBezTo>
                  <a:cubicBezTo>
                    <a:pt x="47" y="732"/>
                    <a:pt x="44" y="733"/>
                    <a:pt x="40" y="734"/>
                  </a:cubicBezTo>
                  <a:cubicBezTo>
                    <a:pt x="28" y="738"/>
                    <a:pt x="18" y="741"/>
                    <a:pt x="11" y="742"/>
                  </a:cubicBezTo>
                  <a:cubicBezTo>
                    <a:pt x="3" y="744"/>
                    <a:pt x="0" y="744"/>
                    <a:pt x="0" y="744"/>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8" name="Freeform 248"/>
            <p:cNvSpPr/>
            <p:nvPr/>
          </p:nvSpPr>
          <p:spPr bwMode="auto">
            <a:xfrm>
              <a:off x="3056320" y="2929343"/>
              <a:ext cx="231037" cy="309076"/>
            </a:xfrm>
            <a:custGeom>
              <a:avLst/>
              <a:gdLst>
                <a:gd name="T0" fmla="*/ 38 w 95"/>
                <a:gd name="T1" fmla="*/ 127 h 127"/>
                <a:gd name="T2" fmla="*/ 39 w 95"/>
                <a:gd name="T3" fmla="*/ 0 h 127"/>
                <a:gd name="T4" fmla="*/ 38 w 95"/>
                <a:gd name="T5" fmla="*/ 127 h 127"/>
              </a:gdLst>
              <a:ahLst/>
              <a:cxnLst>
                <a:cxn ang="0">
                  <a:pos x="T0" y="T1"/>
                </a:cxn>
                <a:cxn ang="0">
                  <a:pos x="T2" y="T3"/>
                </a:cxn>
                <a:cxn ang="0">
                  <a:pos x="T4" y="T5"/>
                </a:cxn>
              </a:cxnLst>
              <a:rect l="0" t="0" r="r" b="b"/>
              <a:pathLst>
                <a:path w="95" h="127">
                  <a:moveTo>
                    <a:pt x="38" y="127"/>
                  </a:moveTo>
                  <a:cubicBezTo>
                    <a:pt x="38" y="127"/>
                    <a:pt x="95" y="77"/>
                    <a:pt x="39" y="0"/>
                  </a:cubicBezTo>
                  <a:cubicBezTo>
                    <a:pt x="39" y="0"/>
                    <a:pt x="0" y="46"/>
                    <a:pt x="38" y="127"/>
                  </a:cubicBezTo>
                  <a:close/>
                </a:path>
              </a:pathLst>
            </a:custGeom>
            <a:solidFill>
              <a:schemeClr val="accent2"/>
            </a:solidFill>
            <a:ln>
              <a:noFill/>
            </a:ln>
          </p:spPr>
          <p:txBody>
            <a:bodyPr vert="horz" wrap="square" lIns="91440" tIns="45720" rIns="91440" bIns="45720" numCol="1" anchor="t" anchorCtr="0" compatLnSpc="1"/>
            <a:lstStyle/>
            <a:p>
              <a:endParaRPr lang="zh-CN" altLang="en-US"/>
            </a:p>
          </p:txBody>
        </p:sp>
        <p:sp>
          <p:nvSpPr>
            <p:cNvPr id="289" name="Freeform 249"/>
            <p:cNvSpPr/>
            <p:nvPr/>
          </p:nvSpPr>
          <p:spPr bwMode="auto">
            <a:xfrm>
              <a:off x="3150789" y="2959121"/>
              <a:ext cx="80093" cy="250547"/>
            </a:xfrm>
            <a:custGeom>
              <a:avLst/>
              <a:gdLst>
                <a:gd name="T0" fmla="*/ 1 w 33"/>
                <a:gd name="T1" fmla="*/ 103 h 103"/>
                <a:gd name="T2" fmla="*/ 8 w 33"/>
                <a:gd name="T3" fmla="*/ 52 h 103"/>
                <a:gd name="T4" fmla="*/ 0 w 33"/>
                <a:gd name="T5" fmla="*/ 0 h 103"/>
                <a:gd name="T6" fmla="*/ 1 w 33"/>
                <a:gd name="T7" fmla="*/ 103 h 103"/>
              </a:gdLst>
              <a:ahLst/>
              <a:cxnLst>
                <a:cxn ang="0">
                  <a:pos x="T0" y="T1"/>
                </a:cxn>
                <a:cxn ang="0">
                  <a:pos x="T2" y="T3"/>
                </a:cxn>
                <a:cxn ang="0">
                  <a:pos x="T4" y="T5"/>
                </a:cxn>
                <a:cxn ang="0">
                  <a:pos x="T6" y="T7"/>
                </a:cxn>
              </a:cxnLst>
              <a:rect l="0" t="0" r="r" b="b"/>
              <a:pathLst>
                <a:path w="33" h="103">
                  <a:moveTo>
                    <a:pt x="1" y="103"/>
                  </a:moveTo>
                  <a:cubicBezTo>
                    <a:pt x="1" y="103"/>
                    <a:pt x="9" y="92"/>
                    <a:pt x="8" y="52"/>
                  </a:cubicBezTo>
                  <a:cubicBezTo>
                    <a:pt x="7" y="14"/>
                    <a:pt x="0" y="0"/>
                    <a:pt x="0" y="0"/>
                  </a:cubicBezTo>
                  <a:cubicBezTo>
                    <a:pt x="33" y="51"/>
                    <a:pt x="13" y="88"/>
                    <a:pt x="1" y="103"/>
                  </a:cubicBez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300" name="Freeform 261"/>
            <p:cNvSpPr>
              <a:spLocks noEditPoints="1"/>
            </p:cNvSpPr>
            <p:nvPr/>
          </p:nvSpPr>
          <p:spPr bwMode="auto">
            <a:xfrm>
              <a:off x="1684475" y="2934477"/>
              <a:ext cx="595562" cy="853296"/>
            </a:xfrm>
            <a:custGeom>
              <a:avLst/>
              <a:gdLst>
                <a:gd name="T0" fmla="*/ 580 w 580"/>
                <a:gd name="T1" fmla="*/ 831 h 831"/>
                <a:gd name="T2" fmla="*/ 0 w 580"/>
                <a:gd name="T3" fmla="*/ 831 h 831"/>
                <a:gd name="T4" fmla="*/ 0 w 580"/>
                <a:gd name="T5" fmla="*/ 611 h 831"/>
                <a:gd name="T6" fmla="*/ 61 w 580"/>
                <a:gd name="T7" fmla="*/ 611 h 831"/>
                <a:gd name="T8" fmla="*/ 61 w 580"/>
                <a:gd name="T9" fmla="*/ 220 h 831"/>
                <a:gd name="T10" fmla="*/ 0 w 580"/>
                <a:gd name="T11" fmla="*/ 220 h 831"/>
                <a:gd name="T12" fmla="*/ 0 w 580"/>
                <a:gd name="T13" fmla="*/ 0 h 831"/>
                <a:gd name="T14" fmla="*/ 367 w 580"/>
                <a:gd name="T15" fmla="*/ 0 h 831"/>
                <a:gd name="T16" fmla="*/ 367 w 580"/>
                <a:gd name="T17" fmla="*/ 220 h 831"/>
                <a:gd name="T18" fmla="*/ 289 w 580"/>
                <a:gd name="T19" fmla="*/ 220 h 831"/>
                <a:gd name="T20" fmla="*/ 289 w 580"/>
                <a:gd name="T21" fmla="*/ 611 h 831"/>
                <a:gd name="T22" fmla="*/ 360 w 580"/>
                <a:gd name="T23" fmla="*/ 611 h 831"/>
                <a:gd name="T24" fmla="*/ 360 w 580"/>
                <a:gd name="T25" fmla="*/ 516 h 831"/>
                <a:gd name="T26" fmla="*/ 580 w 580"/>
                <a:gd name="T27" fmla="*/ 516 h 831"/>
                <a:gd name="T28" fmla="*/ 580 w 580"/>
                <a:gd name="T29" fmla="*/ 831 h 831"/>
                <a:gd name="T30" fmla="*/ 568 w 580"/>
                <a:gd name="T31" fmla="*/ 817 h 831"/>
                <a:gd name="T32" fmla="*/ 568 w 580"/>
                <a:gd name="T33" fmla="*/ 528 h 831"/>
                <a:gd name="T34" fmla="*/ 372 w 580"/>
                <a:gd name="T35" fmla="*/ 528 h 831"/>
                <a:gd name="T36" fmla="*/ 372 w 580"/>
                <a:gd name="T37" fmla="*/ 623 h 831"/>
                <a:gd name="T38" fmla="*/ 277 w 580"/>
                <a:gd name="T39" fmla="*/ 623 h 831"/>
                <a:gd name="T40" fmla="*/ 277 w 580"/>
                <a:gd name="T41" fmla="*/ 208 h 831"/>
                <a:gd name="T42" fmla="*/ 357 w 580"/>
                <a:gd name="T43" fmla="*/ 208 h 831"/>
                <a:gd name="T44" fmla="*/ 357 w 580"/>
                <a:gd name="T45" fmla="*/ 14 h 831"/>
                <a:gd name="T46" fmla="*/ 12 w 580"/>
                <a:gd name="T47" fmla="*/ 14 h 831"/>
                <a:gd name="T48" fmla="*/ 12 w 580"/>
                <a:gd name="T49" fmla="*/ 208 h 831"/>
                <a:gd name="T50" fmla="*/ 75 w 580"/>
                <a:gd name="T51" fmla="*/ 208 h 831"/>
                <a:gd name="T52" fmla="*/ 75 w 580"/>
                <a:gd name="T53" fmla="*/ 623 h 831"/>
                <a:gd name="T54" fmla="*/ 12 w 580"/>
                <a:gd name="T55" fmla="*/ 623 h 831"/>
                <a:gd name="T56" fmla="*/ 12 w 580"/>
                <a:gd name="T57" fmla="*/ 817 h 831"/>
                <a:gd name="T58" fmla="*/ 568 w 580"/>
                <a:gd name="T59" fmla="*/ 817 h 831"/>
                <a:gd name="T60" fmla="*/ 530 w 580"/>
                <a:gd name="T61" fmla="*/ 779 h 831"/>
                <a:gd name="T62" fmla="*/ 52 w 580"/>
                <a:gd name="T63" fmla="*/ 779 h 831"/>
                <a:gd name="T64" fmla="*/ 52 w 580"/>
                <a:gd name="T65" fmla="*/ 663 h 831"/>
                <a:gd name="T66" fmla="*/ 113 w 580"/>
                <a:gd name="T67" fmla="*/ 663 h 831"/>
                <a:gd name="T68" fmla="*/ 113 w 580"/>
                <a:gd name="T69" fmla="*/ 168 h 831"/>
                <a:gd name="T70" fmla="*/ 52 w 580"/>
                <a:gd name="T71" fmla="*/ 168 h 831"/>
                <a:gd name="T72" fmla="*/ 52 w 580"/>
                <a:gd name="T73" fmla="*/ 52 h 831"/>
                <a:gd name="T74" fmla="*/ 317 w 580"/>
                <a:gd name="T75" fmla="*/ 52 h 831"/>
                <a:gd name="T76" fmla="*/ 317 w 580"/>
                <a:gd name="T77" fmla="*/ 168 h 831"/>
                <a:gd name="T78" fmla="*/ 237 w 580"/>
                <a:gd name="T79" fmla="*/ 168 h 831"/>
                <a:gd name="T80" fmla="*/ 237 w 580"/>
                <a:gd name="T81" fmla="*/ 663 h 831"/>
                <a:gd name="T82" fmla="*/ 410 w 580"/>
                <a:gd name="T83" fmla="*/ 663 h 831"/>
                <a:gd name="T84" fmla="*/ 410 w 580"/>
                <a:gd name="T85" fmla="*/ 566 h 831"/>
                <a:gd name="T86" fmla="*/ 530 w 580"/>
                <a:gd name="T87" fmla="*/ 566 h 831"/>
                <a:gd name="T88" fmla="*/ 530 w 580"/>
                <a:gd name="T89" fmla="*/ 779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0" h="831">
                  <a:moveTo>
                    <a:pt x="580" y="831"/>
                  </a:moveTo>
                  <a:lnTo>
                    <a:pt x="0" y="831"/>
                  </a:lnTo>
                  <a:lnTo>
                    <a:pt x="0" y="611"/>
                  </a:lnTo>
                  <a:lnTo>
                    <a:pt x="61" y="611"/>
                  </a:lnTo>
                  <a:lnTo>
                    <a:pt x="61" y="220"/>
                  </a:lnTo>
                  <a:lnTo>
                    <a:pt x="0" y="220"/>
                  </a:lnTo>
                  <a:lnTo>
                    <a:pt x="0" y="0"/>
                  </a:lnTo>
                  <a:lnTo>
                    <a:pt x="367" y="0"/>
                  </a:lnTo>
                  <a:lnTo>
                    <a:pt x="367" y="220"/>
                  </a:lnTo>
                  <a:lnTo>
                    <a:pt x="289" y="220"/>
                  </a:lnTo>
                  <a:lnTo>
                    <a:pt x="289" y="611"/>
                  </a:lnTo>
                  <a:lnTo>
                    <a:pt x="360" y="611"/>
                  </a:lnTo>
                  <a:lnTo>
                    <a:pt x="360" y="516"/>
                  </a:lnTo>
                  <a:lnTo>
                    <a:pt x="580" y="516"/>
                  </a:lnTo>
                  <a:lnTo>
                    <a:pt x="580" y="831"/>
                  </a:lnTo>
                  <a:close/>
                  <a:moveTo>
                    <a:pt x="568" y="817"/>
                  </a:moveTo>
                  <a:lnTo>
                    <a:pt x="568" y="528"/>
                  </a:lnTo>
                  <a:lnTo>
                    <a:pt x="372" y="528"/>
                  </a:lnTo>
                  <a:lnTo>
                    <a:pt x="372" y="623"/>
                  </a:lnTo>
                  <a:lnTo>
                    <a:pt x="277" y="623"/>
                  </a:lnTo>
                  <a:lnTo>
                    <a:pt x="277" y="208"/>
                  </a:lnTo>
                  <a:lnTo>
                    <a:pt x="357" y="208"/>
                  </a:lnTo>
                  <a:lnTo>
                    <a:pt x="357" y="14"/>
                  </a:lnTo>
                  <a:lnTo>
                    <a:pt x="12" y="14"/>
                  </a:lnTo>
                  <a:lnTo>
                    <a:pt x="12" y="208"/>
                  </a:lnTo>
                  <a:lnTo>
                    <a:pt x="75" y="208"/>
                  </a:lnTo>
                  <a:lnTo>
                    <a:pt x="75" y="623"/>
                  </a:lnTo>
                  <a:lnTo>
                    <a:pt x="12" y="623"/>
                  </a:lnTo>
                  <a:lnTo>
                    <a:pt x="12" y="817"/>
                  </a:lnTo>
                  <a:lnTo>
                    <a:pt x="568" y="817"/>
                  </a:lnTo>
                  <a:close/>
                  <a:moveTo>
                    <a:pt x="530" y="779"/>
                  </a:moveTo>
                  <a:lnTo>
                    <a:pt x="52" y="779"/>
                  </a:lnTo>
                  <a:lnTo>
                    <a:pt x="52" y="663"/>
                  </a:lnTo>
                  <a:lnTo>
                    <a:pt x="113" y="663"/>
                  </a:lnTo>
                  <a:lnTo>
                    <a:pt x="113" y="168"/>
                  </a:lnTo>
                  <a:lnTo>
                    <a:pt x="52" y="168"/>
                  </a:lnTo>
                  <a:lnTo>
                    <a:pt x="52" y="52"/>
                  </a:lnTo>
                  <a:lnTo>
                    <a:pt x="317" y="52"/>
                  </a:lnTo>
                  <a:lnTo>
                    <a:pt x="317" y="168"/>
                  </a:lnTo>
                  <a:lnTo>
                    <a:pt x="237" y="168"/>
                  </a:lnTo>
                  <a:lnTo>
                    <a:pt x="237" y="663"/>
                  </a:lnTo>
                  <a:lnTo>
                    <a:pt x="410" y="663"/>
                  </a:lnTo>
                  <a:lnTo>
                    <a:pt x="410" y="566"/>
                  </a:lnTo>
                  <a:lnTo>
                    <a:pt x="530" y="566"/>
                  </a:lnTo>
                  <a:lnTo>
                    <a:pt x="530" y="779"/>
                  </a:lnTo>
                  <a:close/>
                </a:path>
              </a:pathLst>
            </a:custGeom>
            <a:solidFill>
              <a:schemeClr val="accent2"/>
            </a:solidFill>
            <a:ln>
              <a:solidFill>
                <a:schemeClr val="accent1"/>
              </a:solidFill>
            </a:ln>
          </p:spPr>
          <p:txBody>
            <a:bodyPr vert="horz" wrap="square" lIns="91440" tIns="45720" rIns="91440" bIns="45720" numCol="1" anchor="t" anchorCtr="0" compatLnSpc="1"/>
            <a:lstStyle/>
            <a:p>
              <a:endParaRPr lang="zh-CN" altLang="en-US"/>
            </a:p>
          </p:txBody>
        </p:sp>
        <p:sp>
          <p:nvSpPr>
            <p:cNvPr id="157" name="文本框 156"/>
            <p:cNvSpPr txBox="1"/>
            <p:nvPr/>
          </p:nvSpPr>
          <p:spPr>
            <a:xfrm>
              <a:off x="412050" y="2086967"/>
              <a:ext cx="3064508" cy="3852242"/>
            </a:xfrm>
            <a:prstGeom prst="rect">
              <a:avLst/>
            </a:prstGeom>
            <a:noFill/>
          </p:spPr>
          <p:txBody>
            <a:bodyPr wrap="square" rtlCol="0">
              <a:prstTxWarp prst="textArchUp">
                <a:avLst/>
              </a:prstTxWarp>
              <a:spAutoFit/>
            </a:bodyPr>
            <a:lstStyle/>
            <a:p>
              <a:pPr algn="ctr"/>
              <a:r>
                <a:rPr lang="en-US" altLang="zh-CN" sz="2400" dirty="0">
                  <a:solidFill>
                    <a:schemeClr val="accent2"/>
                  </a:solidFill>
                  <a:latin typeface="Verdana" pitchFamily="34" charset="0"/>
                  <a:ea typeface="Verdana" pitchFamily="34" charset="0"/>
                  <a:cs typeface="Verdana" pitchFamily="34" charset="0"/>
                </a:rPr>
                <a:t> CLASS OF 2022</a:t>
              </a:r>
              <a:endParaRPr lang="zh-CN" altLang="en-US" sz="2400" dirty="0">
                <a:solidFill>
                  <a:schemeClr val="accent2"/>
                </a:solidFill>
                <a:latin typeface="Verdana" pitchFamily="34" charset="0"/>
                <a:ea typeface="华文细黑" panose="02010600040101010101" pitchFamily="2" charset="-122"/>
                <a:cs typeface="Verdana" pitchFamily="34" charset="0"/>
              </a:endParaRPr>
            </a:p>
          </p:txBody>
        </p:sp>
      </p:grpSp>
      <p:grpSp>
        <p:nvGrpSpPr>
          <p:cNvPr id="11" name="组合 10">
            <a:extLst>
              <a:ext uri="{FF2B5EF4-FFF2-40B4-BE49-F238E27FC236}">
                <a16:creationId xmlns:a16="http://schemas.microsoft.com/office/drawing/2014/main" id="{48315DDB-10B5-C114-398B-BBC7EB9620BF}"/>
              </a:ext>
            </a:extLst>
          </p:cNvPr>
          <p:cNvGrpSpPr/>
          <p:nvPr/>
        </p:nvGrpSpPr>
        <p:grpSpPr>
          <a:xfrm>
            <a:off x="6859367" y="2061144"/>
            <a:ext cx="2487840" cy="3241922"/>
            <a:chOff x="5831414" y="2361986"/>
            <a:chExt cx="2487840" cy="3241922"/>
          </a:xfrm>
        </p:grpSpPr>
        <p:grpSp>
          <p:nvGrpSpPr>
            <p:cNvPr id="2" name="组合 1">
              <a:extLst>
                <a:ext uri="{FF2B5EF4-FFF2-40B4-BE49-F238E27FC236}">
                  <a16:creationId xmlns:a16="http://schemas.microsoft.com/office/drawing/2014/main" id="{14D57A3E-F132-3999-37B5-C2D737E5904A}"/>
                </a:ext>
              </a:extLst>
            </p:cNvPr>
            <p:cNvGrpSpPr/>
            <p:nvPr/>
          </p:nvGrpSpPr>
          <p:grpSpPr>
            <a:xfrm>
              <a:off x="5831414" y="2361986"/>
              <a:ext cx="2487840" cy="461665"/>
              <a:chOff x="5831414" y="2999729"/>
              <a:chExt cx="2487840" cy="461665"/>
            </a:xfrm>
          </p:grpSpPr>
          <p:sp>
            <p:nvSpPr>
              <p:cNvPr id="35" name="文本框 34"/>
              <p:cNvSpPr txBox="1"/>
              <p:nvPr/>
            </p:nvSpPr>
            <p:spPr>
              <a:xfrm>
                <a:off x="6121400" y="2999729"/>
                <a:ext cx="2197854" cy="461665"/>
              </a:xfrm>
              <a:prstGeom prst="rect">
                <a:avLst/>
              </a:prstGeom>
              <a:noFill/>
            </p:spPr>
            <p:txBody>
              <a:bodyPr wrap="square" rtlCol="0">
                <a:spAutoFit/>
              </a:bodyPr>
              <a:lstStyle/>
              <a:p>
                <a:pPr algn="ctr"/>
                <a:r>
                  <a:rPr lang="en-US" altLang="zh-CN" sz="2400" b="1" dirty="0">
                    <a:solidFill>
                      <a:schemeClr val="accent1">
                        <a:lumMod val="75000"/>
                      </a:schemeClr>
                    </a:solidFill>
                    <a:latin typeface="微软雅黑" pitchFamily="34" charset="-122"/>
                    <a:ea typeface="微软雅黑" pitchFamily="34" charset="-122"/>
                  </a:rPr>
                  <a:t>01</a:t>
                </a:r>
                <a:r>
                  <a:rPr lang="en-US" altLang="zh-CN" sz="2400" dirty="0">
                    <a:latin typeface="微软雅黑" pitchFamily="34" charset="-122"/>
                    <a:ea typeface="微软雅黑" pitchFamily="34" charset="-122"/>
                  </a:rPr>
                  <a:t> </a:t>
                </a:r>
                <a:r>
                  <a:rPr lang="zh-CN" altLang="en-US" sz="2400" dirty="0">
                    <a:latin typeface="微软雅黑" pitchFamily="34" charset="-122"/>
                    <a:ea typeface="微软雅黑" pitchFamily="34" charset="-122"/>
                  </a:rPr>
                  <a:t>个人背景</a:t>
                </a:r>
              </a:p>
            </p:txBody>
          </p:sp>
          <p:sp>
            <p:nvSpPr>
              <p:cNvPr id="152" name="Freeform 9"/>
              <p:cNvSpPr/>
              <p:nvPr/>
            </p:nvSpPr>
            <p:spPr bwMode="auto">
              <a:xfrm>
                <a:off x="5831414" y="3081949"/>
                <a:ext cx="270832" cy="259124"/>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grpSp>
        <p:grpSp>
          <p:nvGrpSpPr>
            <p:cNvPr id="10" name="组合 9">
              <a:extLst>
                <a:ext uri="{FF2B5EF4-FFF2-40B4-BE49-F238E27FC236}">
                  <a16:creationId xmlns:a16="http://schemas.microsoft.com/office/drawing/2014/main" id="{7A852B85-1604-DAFB-1FEF-A9A15EFF69BA}"/>
                </a:ext>
              </a:extLst>
            </p:cNvPr>
            <p:cNvGrpSpPr/>
            <p:nvPr/>
          </p:nvGrpSpPr>
          <p:grpSpPr>
            <a:xfrm>
              <a:off x="5849352" y="5142243"/>
              <a:ext cx="2468686" cy="461665"/>
              <a:chOff x="9182200" y="3798451"/>
              <a:chExt cx="2468686" cy="461665"/>
            </a:xfrm>
          </p:grpSpPr>
          <p:sp>
            <p:nvSpPr>
              <p:cNvPr id="156" name="Freeform 9"/>
              <p:cNvSpPr/>
              <p:nvPr/>
            </p:nvSpPr>
            <p:spPr bwMode="auto">
              <a:xfrm>
                <a:off x="9182200" y="3889527"/>
                <a:ext cx="270832" cy="259124"/>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26" name="文本框 125">
                <a:extLst>
                  <a:ext uri="{FF2B5EF4-FFF2-40B4-BE49-F238E27FC236}">
                    <a16:creationId xmlns:a16="http://schemas.microsoft.com/office/drawing/2014/main" id="{E2CD1C39-768F-1FF5-57C1-30E288027D0B}"/>
                  </a:ext>
                </a:extLst>
              </p:cNvPr>
              <p:cNvSpPr txBox="1"/>
              <p:nvPr/>
            </p:nvSpPr>
            <p:spPr>
              <a:xfrm>
                <a:off x="9453032" y="3798451"/>
                <a:ext cx="2197854" cy="461665"/>
              </a:xfrm>
              <a:prstGeom prst="rect">
                <a:avLst/>
              </a:prstGeom>
              <a:noFill/>
            </p:spPr>
            <p:txBody>
              <a:bodyPr wrap="square" rtlCol="0">
                <a:spAutoFit/>
              </a:bodyPr>
              <a:lstStyle/>
              <a:p>
                <a:pPr algn="ctr"/>
                <a:r>
                  <a:rPr lang="en-US" altLang="zh-CN" sz="2400" b="1" dirty="0">
                    <a:solidFill>
                      <a:schemeClr val="accent1">
                        <a:lumMod val="75000"/>
                      </a:schemeClr>
                    </a:solidFill>
                    <a:latin typeface="微软雅黑" pitchFamily="34" charset="-122"/>
                    <a:ea typeface="微软雅黑" pitchFamily="34" charset="-122"/>
                  </a:rPr>
                  <a:t>04</a:t>
                </a:r>
                <a:r>
                  <a:rPr lang="en-US" altLang="zh-CN" sz="2400" dirty="0">
                    <a:latin typeface="微软雅黑" pitchFamily="34" charset="-122"/>
                    <a:ea typeface="微软雅黑" pitchFamily="34" charset="-122"/>
                  </a:rPr>
                  <a:t> </a:t>
                </a:r>
                <a:r>
                  <a:rPr lang="zh-CN" altLang="en-US" sz="2400" dirty="0">
                    <a:latin typeface="微软雅黑" pitchFamily="34" charset="-122"/>
                    <a:ea typeface="微软雅黑" pitchFamily="34" charset="-122"/>
                  </a:rPr>
                  <a:t>未来规划</a:t>
                </a:r>
              </a:p>
            </p:txBody>
          </p:sp>
        </p:grpSp>
        <p:grpSp>
          <p:nvGrpSpPr>
            <p:cNvPr id="9" name="组合 8">
              <a:extLst>
                <a:ext uri="{FF2B5EF4-FFF2-40B4-BE49-F238E27FC236}">
                  <a16:creationId xmlns:a16="http://schemas.microsoft.com/office/drawing/2014/main" id="{307E2B58-1C34-C548-5AAD-52A97393019B}"/>
                </a:ext>
              </a:extLst>
            </p:cNvPr>
            <p:cNvGrpSpPr/>
            <p:nvPr/>
          </p:nvGrpSpPr>
          <p:grpSpPr>
            <a:xfrm>
              <a:off x="5831414" y="4217285"/>
              <a:ext cx="2485259" cy="461665"/>
              <a:chOff x="5831414" y="3819808"/>
              <a:chExt cx="2485259" cy="461665"/>
            </a:xfrm>
          </p:grpSpPr>
          <p:sp>
            <p:nvSpPr>
              <p:cNvPr id="153" name="Freeform 9"/>
              <p:cNvSpPr/>
              <p:nvPr/>
            </p:nvSpPr>
            <p:spPr bwMode="auto">
              <a:xfrm>
                <a:off x="5831414" y="3889527"/>
                <a:ext cx="270832" cy="259124"/>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27" name="文本框 126">
                <a:extLst>
                  <a:ext uri="{FF2B5EF4-FFF2-40B4-BE49-F238E27FC236}">
                    <a16:creationId xmlns:a16="http://schemas.microsoft.com/office/drawing/2014/main" id="{A74E22B9-804F-E7CC-AA97-4B608A3174E3}"/>
                  </a:ext>
                </a:extLst>
              </p:cNvPr>
              <p:cNvSpPr txBox="1"/>
              <p:nvPr/>
            </p:nvSpPr>
            <p:spPr>
              <a:xfrm>
                <a:off x="6118819" y="3819808"/>
                <a:ext cx="2197854" cy="461665"/>
              </a:xfrm>
              <a:prstGeom prst="rect">
                <a:avLst/>
              </a:prstGeom>
              <a:noFill/>
            </p:spPr>
            <p:txBody>
              <a:bodyPr wrap="square" rtlCol="0">
                <a:spAutoFit/>
              </a:bodyPr>
              <a:lstStyle/>
              <a:p>
                <a:pPr algn="ctr"/>
                <a:r>
                  <a:rPr lang="en-US" altLang="zh-CN" sz="2400" b="1" dirty="0">
                    <a:solidFill>
                      <a:schemeClr val="accent1">
                        <a:lumMod val="75000"/>
                      </a:schemeClr>
                    </a:solidFill>
                    <a:latin typeface="微软雅黑" pitchFamily="34" charset="-122"/>
                    <a:ea typeface="微软雅黑" pitchFamily="34" charset="-122"/>
                  </a:rPr>
                  <a:t>03</a:t>
                </a:r>
                <a:r>
                  <a:rPr lang="en-US" altLang="zh-CN" sz="2400" dirty="0">
                    <a:latin typeface="微软雅黑" pitchFamily="34" charset="-122"/>
                    <a:ea typeface="微软雅黑" pitchFamily="34" charset="-122"/>
                  </a:rPr>
                  <a:t> </a:t>
                </a:r>
                <a:r>
                  <a:rPr lang="zh-CN" altLang="en-US" sz="2400" dirty="0">
                    <a:latin typeface="微软雅黑" pitchFamily="34" charset="-122"/>
                    <a:ea typeface="微软雅黑" pitchFamily="34" charset="-122"/>
                  </a:rPr>
                  <a:t>校园生活</a:t>
                </a:r>
              </a:p>
            </p:txBody>
          </p:sp>
        </p:grpSp>
        <p:grpSp>
          <p:nvGrpSpPr>
            <p:cNvPr id="8" name="组合 7">
              <a:extLst>
                <a:ext uri="{FF2B5EF4-FFF2-40B4-BE49-F238E27FC236}">
                  <a16:creationId xmlns:a16="http://schemas.microsoft.com/office/drawing/2014/main" id="{C211E0DB-8C13-2A4A-6B59-684C92997B82}"/>
                </a:ext>
              </a:extLst>
            </p:cNvPr>
            <p:cNvGrpSpPr/>
            <p:nvPr/>
          </p:nvGrpSpPr>
          <p:grpSpPr>
            <a:xfrm>
              <a:off x="5831414" y="3292327"/>
              <a:ext cx="2483049" cy="461665"/>
              <a:chOff x="9182200" y="2988203"/>
              <a:chExt cx="2483049" cy="461665"/>
            </a:xfrm>
          </p:grpSpPr>
          <p:sp>
            <p:nvSpPr>
              <p:cNvPr id="155" name="Freeform 9"/>
              <p:cNvSpPr/>
              <p:nvPr/>
            </p:nvSpPr>
            <p:spPr bwMode="auto">
              <a:xfrm>
                <a:off x="9182200" y="3081949"/>
                <a:ext cx="270832" cy="259124"/>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
            <p:nvSpPr>
              <p:cNvPr id="128" name="文本框 127">
                <a:extLst>
                  <a:ext uri="{FF2B5EF4-FFF2-40B4-BE49-F238E27FC236}">
                    <a16:creationId xmlns:a16="http://schemas.microsoft.com/office/drawing/2014/main" id="{64BFE33C-DAB4-1429-EB92-AF159FE7B2CC}"/>
                  </a:ext>
                </a:extLst>
              </p:cNvPr>
              <p:cNvSpPr txBox="1"/>
              <p:nvPr/>
            </p:nvSpPr>
            <p:spPr>
              <a:xfrm>
                <a:off x="9467395" y="2988203"/>
                <a:ext cx="2197854" cy="461665"/>
              </a:xfrm>
              <a:prstGeom prst="rect">
                <a:avLst/>
              </a:prstGeom>
              <a:noFill/>
            </p:spPr>
            <p:txBody>
              <a:bodyPr wrap="square" rtlCol="0">
                <a:spAutoFit/>
              </a:bodyPr>
              <a:lstStyle/>
              <a:p>
                <a:pPr algn="ctr"/>
                <a:r>
                  <a:rPr lang="en-US" altLang="zh-CN" sz="2400" b="1" dirty="0">
                    <a:solidFill>
                      <a:schemeClr val="accent1">
                        <a:lumMod val="75000"/>
                      </a:schemeClr>
                    </a:solidFill>
                    <a:latin typeface="微软雅黑" pitchFamily="34" charset="-122"/>
                    <a:ea typeface="微软雅黑" pitchFamily="34" charset="-122"/>
                  </a:rPr>
                  <a:t>02</a:t>
                </a:r>
                <a:r>
                  <a:rPr lang="en-US" altLang="zh-CN" sz="2400" dirty="0">
                    <a:latin typeface="微软雅黑" pitchFamily="34" charset="-122"/>
                    <a:ea typeface="微软雅黑" pitchFamily="34" charset="-122"/>
                  </a:rPr>
                  <a:t> </a:t>
                </a:r>
                <a:r>
                  <a:rPr lang="zh-CN" altLang="en-US" sz="2400" dirty="0">
                    <a:latin typeface="Times New Roman" panose="02020603050405020304" pitchFamily="18" charset="0"/>
                    <a:ea typeface="微软雅黑" pitchFamily="34" charset="-122"/>
                  </a:rPr>
                  <a:t>科研</a:t>
                </a:r>
                <a:r>
                  <a:rPr lang="zh-CN" altLang="en-US" sz="2400" dirty="0">
                    <a:latin typeface="微软雅黑" pitchFamily="34" charset="-122"/>
                    <a:ea typeface="微软雅黑" pitchFamily="34" charset="-122"/>
                  </a:rPr>
                  <a:t>经历</a:t>
                </a: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三、</a:t>
            </a:r>
            <a:r>
              <a:rPr lang="en-US" altLang="zh-CN" dirty="0">
                <a:cs typeface="Arial" pitchFamily="34" charset="0"/>
              </a:rPr>
              <a:t>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3.1 XXXXXXXXXXX</a:t>
            </a:r>
            <a:endParaRPr lang="zh-CN" altLang="en-US" sz="2400" dirty="0">
              <a:solidFill>
                <a:srgbClr val="8F000B"/>
              </a:solidFill>
            </a:endParaRPr>
          </a:p>
        </p:txBody>
      </p:sp>
      <p:sp>
        <p:nvSpPr>
          <p:cNvPr id="5" name="文本框 4">
            <a:extLst>
              <a:ext uri="{FF2B5EF4-FFF2-40B4-BE49-F238E27FC236}">
                <a16:creationId xmlns:a16="http://schemas.microsoft.com/office/drawing/2014/main" id="{D12FA51D-F76E-F53D-838C-A69998F67C56}"/>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3615549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37014"/>
            <a:ext cx="8497326" cy="682623"/>
          </a:xfrm>
        </p:spPr>
        <p:txBody>
          <a:bodyPr>
            <a:normAutofit/>
          </a:bodyPr>
          <a:lstStyle/>
          <a:p>
            <a:r>
              <a:rPr lang="zh-CN" altLang="en-US" dirty="0">
                <a:cs typeface="Arial" pitchFamily="34" charset="0"/>
              </a:rPr>
              <a:t>三、</a:t>
            </a:r>
            <a:r>
              <a:rPr lang="en-US" altLang="zh-CN" dirty="0">
                <a:cs typeface="Arial" pitchFamily="34" charset="0"/>
              </a:rPr>
              <a:t>XXXXXXXXXXXXXX</a:t>
            </a:r>
            <a:endParaRPr lang="zh-CN" altLang="en-US" dirty="0"/>
          </a:p>
        </p:txBody>
      </p:sp>
      <p:sp>
        <p:nvSpPr>
          <p:cNvPr id="3" name="标题 1">
            <a:extLst>
              <a:ext uri="{FF2B5EF4-FFF2-40B4-BE49-F238E27FC236}">
                <a16:creationId xmlns:a16="http://schemas.microsoft.com/office/drawing/2014/main" id="{B1423E17-F6BA-6D8F-4AB9-25B9F0BC3883}"/>
              </a:ext>
            </a:extLst>
          </p:cNvPr>
          <p:cNvSpPr txBox="1">
            <a:spLocks/>
          </p:cNvSpPr>
          <p:nvPr/>
        </p:nvSpPr>
        <p:spPr>
          <a:xfrm>
            <a:off x="0" y="1002164"/>
            <a:ext cx="10738884" cy="68262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en-US" altLang="zh-CN" sz="2400" dirty="0">
                <a:solidFill>
                  <a:srgbClr val="8F000B"/>
                </a:solidFill>
              </a:rPr>
              <a:t>3.2 XXXXXXXXXXXXX</a:t>
            </a:r>
            <a:endParaRPr lang="zh-CN" altLang="en-US" sz="2400" dirty="0">
              <a:solidFill>
                <a:srgbClr val="8F000B"/>
              </a:solidFill>
            </a:endParaRPr>
          </a:p>
        </p:txBody>
      </p:sp>
      <p:sp>
        <p:nvSpPr>
          <p:cNvPr id="4" name="文本框 3">
            <a:extLst>
              <a:ext uri="{FF2B5EF4-FFF2-40B4-BE49-F238E27FC236}">
                <a16:creationId xmlns:a16="http://schemas.microsoft.com/office/drawing/2014/main" id="{C4E1E6E0-29F3-8484-6F3C-BEAE633C65CE}"/>
              </a:ext>
            </a:extLst>
          </p:cNvPr>
          <p:cNvSpPr txBox="1"/>
          <p:nvPr/>
        </p:nvSpPr>
        <p:spPr>
          <a:xfrm>
            <a:off x="8955679" y="6520986"/>
            <a:ext cx="175870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i="1" dirty="0">
                <a:solidFill>
                  <a:srgbClr val="212121"/>
                </a:solidFill>
                <a:latin typeface="Times New Roman" panose="02020603050405020304" pitchFamily="18" charset="0"/>
                <a:ea typeface="微软雅黑"/>
                <a:cs typeface="Times New Roman" panose="02020603050405020304" pitchFamily="18" charset="0"/>
              </a:rPr>
              <a:t>Unpublished data</a:t>
            </a:r>
            <a:endParaRPr lang="zh-CN" altLang="en-US" sz="1600" b="1" i="1" dirty="0">
              <a:solidFill>
                <a:srgbClr val="21212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703731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DAFD442C-3987-B21D-A8BE-D9B597B51E0C}"/>
              </a:ext>
            </a:extLst>
          </p:cNvPr>
          <p:cNvSpPr txBox="1">
            <a:spLocks/>
          </p:cNvSpPr>
          <p:nvPr/>
        </p:nvSpPr>
        <p:spPr>
          <a:xfrm>
            <a:off x="1292024" y="390177"/>
            <a:ext cx="8497326" cy="6826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r>
              <a:rPr lang="zh-CN" altLang="en-US">
                <a:cs typeface="Arial" pitchFamily="34" charset="0"/>
              </a:rPr>
              <a:t>实验结论</a:t>
            </a:r>
            <a:endParaRPr lang="zh-CN" altLang="en-US" dirty="0"/>
          </a:p>
        </p:txBody>
      </p:sp>
      <p:sp>
        <p:nvSpPr>
          <p:cNvPr id="6" name="标题 1">
            <a:extLst>
              <a:ext uri="{FF2B5EF4-FFF2-40B4-BE49-F238E27FC236}">
                <a16:creationId xmlns:a16="http://schemas.microsoft.com/office/drawing/2014/main" id="{3CDB71A1-6A68-5AE6-20C9-6A290CE06DBF}"/>
              </a:ext>
            </a:extLst>
          </p:cNvPr>
          <p:cNvSpPr txBox="1">
            <a:spLocks/>
          </p:cNvSpPr>
          <p:nvPr/>
        </p:nvSpPr>
        <p:spPr>
          <a:xfrm>
            <a:off x="0" y="1862286"/>
            <a:ext cx="10738884" cy="366505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pPr marL="342900" indent="-342900">
              <a:buFont typeface="Arial" panose="020B0604020202020204" pitchFamily="34" charset="0"/>
              <a:buChar char="•"/>
            </a:pPr>
            <a:r>
              <a:rPr lang="en-US" altLang="zh-CN" sz="2400" dirty="0"/>
              <a:t>XXXXXXXXXXXXXX</a:t>
            </a: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r>
              <a:rPr lang="en-US" altLang="zh-CN" sz="2400" dirty="0"/>
              <a:t>XXXXXXXXXXXXXXX</a:t>
            </a: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r>
              <a:rPr lang="en-US" altLang="zh-CN" sz="2400" dirty="0">
                <a:solidFill>
                  <a:srgbClr val="8F000B"/>
                </a:solidFill>
              </a:rPr>
              <a:t>XXXXXXXXXXXXXXXXXXX</a:t>
            </a:r>
            <a:endParaRPr lang="zh-CN" altLang="en-US" sz="2400" dirty="0">
              <a:solidFill>
                <a:srgbClr val="8F000B"/>
              </a:solidFill>
            </a:endParaRPr>
          </a:p>
        </p:txBody>
      </p:sp>
    </p:spTree>
    <p:extLst>
      <p:ext uri="{BB962C8B-B14F-4D97-AF65-F5344CB8AC3E}">
        <p14:creationId xmlns:p14="http://schemas.microsoft.com/office/powerpoint/2010/main" val="3523246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0CD2A169-6930-B59E-63E3-C214E5CBC49E}"/>
              </a:ext>
            </a:extLst>
          </p:cNvPr>
          <p:cNvSpPr>
            <a:spLocks noGrp="1"/>
          </p:cNvSpPr>
          <p:nvPr>
            <p:ph type="title"/>
          </p:nvPr>
        </p:nvSpPr>
        <p:spPr>
          <a:xfrm>
            <a:off x="1303338" y="316541"/>
            <a:ext cx="5257800" cy="682625"/>
          </a:xfrm>
        </p:spPr>
        <p:txBody>
          <a:bodyPr>
            <a:normAutofit/>
          </a:bodyPr>
          <a:lstStyle/>
          <a:p>
            <a:r>
              <a:rPr lang="zh-CN" altLang="en-US" dirty="0">
                <a:cs typeface="Arial" pitchFamily="34" charset="0"/>
              </a:rPr>
              <a:t>下一步计划</a:t>
            </a:r>
            <a:endParaRPr lang="zh-CN" altLang="en-US" dirty="0"/>
          </a:p>
        </p:txBody>
      </p:sp>
      <p:sp>
        <p:nvSpPr>
          <p:cNvPr id="6" name="标题 1">
            <a:extLst>
              <a:ext uri="{FF2B5EF4-FFF2-40B4-BE49-F238E27FC236}">
                <a16:creationId xmlns:a16="http://schemas.microsoft.com/office/drawing/2014/main" id="{AF17B694-BEBD-0469-A026-2340071FDC8B}"/>
              </a:ext>
            </a:extLst>
          </p:cNvPr>
          <p:cNvSpPr txBox="1">
            <a:spLocks/>
          </p:cNvSpPr>
          <p:nvPr/>
        </p:nvSpPr>
        <p:spPr>
          <a:xfrm>
            <a:off x="0" y="1499191"/>
            <a:ext cx="10738884" cy="577347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chemeClr val="tx1"/>
                </a:solidFill>
                <a:latin typeface="微软雅黑" pitchFamily="34" charset="-122"/>
                <a:ea typeface="微软雅黑" pitchFamily="34" charset="-122"/>
                <a:cs typeface="+mj-cs"/>
              </a:defRPr>
            </a:lvl1pPr>
          </a:lstStyle>
          <a:p>
            <a:pPr marL="342900" indent="-342900">
              <a:buFont typeface="Arial" panose="020B0604020202020204" pitchFamily="34" charset="0"/>
              <a:buChar char="•"/>
            </a:pPr>
            <a:r>
              <a:rPr lang="en-US" altLang="zh-CN" sz="2400" dirty="0">
                <a:solidFill>
                  <a:srgbClr val="8F000B"/>
                </a:solidFill>
              </a:rPr>
              <a:t>XXXXXXXX</a:t>
            </a:r>
          </a:p>
          <a:p>
            <a:pPr marL="342900" indent="-342900">
              <a:buFont typeface="Arial" panose="020B0604020202020204" pitchFamily="34" charset="0"/>
              <a:buChar char="•"/>
            </a:pPr>
            <a:endParaRPr lang="zh-CN" altLang="en-US" sz="2400" dirty="0"/>
          </a:p>
          <a:p>
            <a:pPr marL="342900" indent="-342900">
              <a:buFont typeface="Arial" panose="020B0604020202020204" pitchFamily="34" charset="0"/>
              <a:buChar char="•"/>
            </a:pPr>
            <a:r>
              <a:rPr lang="en-US" altLang="zh-CN" sz="2400" dirty="0">
                <a:solidFill>
                  <a:srgbClr val="8F000B"/>
                </a:solidFill>
              </a:rPr>
              <a:t>XXXXXXXXXX</a:t>
            </a:r>
            <a:endParaRPr lang="zh-CN" altLang="en-US" sz="2400" dirty="0">
              <a:solidFill>
                <a:srgbClr val="8F000B"/>
              </a:solidFill>
            </a:endParaRPr>
          </a:p>
          <a:p>
            <a:pPr marL="800100" lvl="1"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XXXXXXXXXXXXXXX</a:t>
            </a:r>
            <a:r>
              <a:rPr lang="zh-CN" altLang="en-US" dirty="0">
                <a:latin typeface="微软雅黑" panose="020B0503020204020204" pitchFamily="34" charset="-122"/>
                <a:ea typeface="微软雅黑" panose="020B0503020204020204" pitchFamily="34" charset="-122"/>
              </a:rPr>
              <a:t>；</a:t>
            </a:r>
          </a:p>
          <a:p>
            <a:pPr marL="800100" lvl="1"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XXXXXXXXXXXXXXX</a:t>
            </a:r>
            <a:r>
              <a:rPr lang="zh-CN" altLang="en-US" dirty="0">
                <a:latin typeface="微软雅黑" panose="020B0503020204020204" pitchFamily="34" charset="-122"/>
                <a:ea typeface="微软雅黑" panose="020B0503020204020204" pitchFamily="34" charset="-122"/>
              </a:rPr>
              <a:t>；</a:t>
            </a:r>
          </a:p>
          <a:p>
            <a:pPr marL="800100" lvl="1"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XXXXXXXXXXXXXXXXXXX</a:t>
            </a:r>
            <a:endParaRPr lang="zh-CN" altLang="en-US" dirty="0">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r>
              <a:rPr lang="en-US" altLang="zh-CN" sz="2400" dirty="0">
                <a:solidFill>
                  <a:srgbClr val="8F000B"/>
                </a:solidFill>
              </a:rPr>
              <a:t>XXXXXXXXXXXXX</a:t>
            </a:r>
            <a:endParaRPr lang="zh-CN" altLang="en-US" sz="2400" dirty="0">
              <a:solidFill>
                <a:srgbClr val="8F000B"/>
              </a:solidFill>
            </a:endParaRPr>
          </a:p>
          <a:p>
            <a:pPr marL="800100" lvl="1" indent="-34290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a:t>
            </a:r>
            <a:endParaRPr lang="zh-CN" altLang="en-US" dirty="0">
              <a:latin typeface="微软雅黑" panose="020B0503020204020204" pitchFamily="34" charset="-122"/>
              <a:ea typeface="微软雅黑" panose="020B0503020204020204" pitchFamily="34" charset="-122"/>
            </a:endParaRPr>
          </a:p>
          <a:p>
            <a:pPr marL="800100" lvl="1" indent="-34290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XXXXXXXXXXXXXXX</a:t>
            </a:r>
            <a:endParaRPr lang="zh-CN" altLang="en-US" dirty="0">
              <a:latin typeface="微软雅黑" panose="020B0503020204020204" pitchFamily="34" charset="-122"/>
              <a:ea typeface="微软雅黑" panose="020B0503020204020204" pitchFamily="34" charset="-122"/>
            </a:endParaRPr>
          </a:p>
          <a:p>
            <a:pPr marL="800100" lvl="1" indent="-34290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a:t>
            </a:r>
          </a:p>
          <a:p>
            <a:pPr marL="800100" lvl="1" indent="-342900">
              <a:lnSpc>
                <a:spcPct val="20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XXXXXXXXXXXXXXXXX</a:t>
            </a:r>
            <a:r>
              <a:rPr lang="zh-CN" altLang="en-US" dirty="0">
                <a:latin typeface="微软雅黑" panose="020B0503020204020204" pitchFamily="34" charset="-122"/>
                <a:ea typeface="微软雅黑" panose="020B0503020204020204" pitchFamily="34" charset="-122"/>
              </a:rPr>
              <a:t>。</a:t>
            </a:r>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a:p>
            <a:pPr marL="342900" indent="-342900">
              <a:buFont typeface="Arial" panose="020B0604020202020204" pitchFamily="34" charset="0"/>
              <a:buChar char="•"/>
            </a:pPr>
            <a:endParaRPr lang="en-US" altLang="zh-CN" sz="2400" dirty="0"/>
          </a:p>
        </p:txBody>
      </p:sp>
    </p:spTree>
    <p:extLst>
      <p:ext uri="{BB962C8B-B14F-4D97-AF65-F5344CB8AC3E}">
        <p14:creationId xmlns:p14="http://schemas.microsoft.com/office/powerpoint/2010/main" val="1522775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3022222"/>
            <a:ext cx="9144000" cy="813556"/>
          </a:xfrm>
        </p:spPr>
        <p:txBody>
          <a:bodyPr/>
          <a:lstStyle/>
          <a:p>
            <a:r>
              <a:rPr lang="zh-CN" altLang="en-US" dirty="0"/>
              <a:t>校园生活</a:t>
            </a:r>
          </a:p>
        </p:txBody>
      </p:sp>
    </p:spTree>
    <p:extLst>
      <p:ext uri="{BB962C8B-B14F-4D97-AF65-F5344CB8AC3E}">
        <p14:creationId xmlns:p14="http://schemas.microsoft.com/office/powerpoint/2010/main" val="1143814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校园生活</a:t>
            </a:r>
          </a:p>
        </p:txBody>
      </p:sp>
      <p:cxnSp>
        <p:nvCxnSpPr>
          <p:cNvPr id="50" name="直接连接符 49"/>
          <p:cNvCxnSpPr/>
          <p:nvPr/>
        </p:nvCxnSpPr>
        <p:spPr>
          <a:xfrm>
            <a:off x="5975285" y="5659107"/>
            <a:ext cx="16138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1500084" y="1523900"/>
            <a:ext cx="7841463" cy="369332"/>
          </a:xfrm>
          <a:prstGeom prst="rect">
            <a:avLst/>
          </a:prstGeom>
          <a:noFill/>
        </p:spPr>
        <p:txBody>
          <a:bodyPr wrap="square" rtlCol="0">
            <a:spAutoFit/>
          </a:bodyPr>
          <a:lstStyle/>
          <a:p>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四川大学民乐团：笙演奏员。</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pic>
        <p:nvPicPr>
          <p:cNvPr id="5" name="图片 4">
            <a:extLst>
              <a:ext uri="{FF2B5EF4-FFF2-40B4-BE49-F238E27FC236}">
                <a16:creationId xmlns:a16="http://schemas.microsoft.com/office/drawing/2014/main" id="{810ED064-CBCA-6011-6143-CF078B03A6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4269" y="2326552"/>
            <a:ext cx="2754433" cy="1836288"/>
          </a:xfrm>
          <a:prstGeom prst="rect">
            <a:avLst/>
          </a:prstGeom>
        </p:spPr>
      </p:pic>
      <p:pic>
        <p:nvPicPr>
          <p:cNvPr id="7" name="图片 6">
            <a:extLst>
              <a:ext uri="{FF2B5EF4-FFF2-40B4-BE49-F238E27FC236}">
                <a16:creationId xmlns:a16="http://schemas.microsoft.com/office/drawing/2014/main" id="{92978F56-11E5-CCE8-6C8F-C3F8F49BEC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0504" y="2323937"/>
            <a:ext cx="2680619" cy="1828006"/>
          </a:xfrm>
          <a:prstGeom prst="rect">
            <a:avLst/>
          </a:prstGeom>
        </p:spPr>
      </p:pic>
      <p:pic>
        <p:nvPicPr>
          <p:cNvPr id="9" name="图片 8">
            <a:extLst>
              <a:ext uri="{FF2B5EF4-FFF2-40B4-BE49-F238E27FC236}">
                <a16:creationId xmlns:a16="http://schemas.microsoft.com/office/drawing/2014/main" id="{53C62FD6-AB8E-DD0A-92B2-2BFFE9FFDD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0504" y="4302323"/>
            <a:ext cx="2680619" cy="1848720"/>
          </a:xfrm>
          <a:prstGeom prst="rect">
            <a:avLst/>
          </a:prstGeom>
        </p:spPr>
      </p:pic>
      <p:pic>
        <p:nvPicPr>
          <p:cNvPr id="10" name="图片 9">
            <a:extLst>
              <a:ext uri="{FF2B5EF4-FFF2-40B4-BE49-F238E27FC236}">
                <a16:creationId xmlns:a16="http://schemas.microsoft.com/office/drawing/2014/main" id="{7D2D2FD8-E82D-0A76-F7BC-13188DDCEF00}"/>
              </a:ext>
            </a:extLst>
          </p:cNvPr>
          <p:cNvPicPr>
            <a:picLocks noChangeAspect="1"/>
          </p:cNvPicPr>
          <p:nvPr/>
        </p:nvPicPr>
        <p:blipFill>
          <a:blip r:embed="rId6"/>
          <a:stretch>
            <a:fillRect/>
          </a:stretch>
        </p:blipFill>
        <p:spPr>
          <a:xfrm>
            <a:off x="6862572" y="2331015"/>
            <a:ext cx="2747738" cy="1831825"/>
          </a:xfrm>
          <a:prstGeom prst="rect">
            <a:avLst/>
          </a:prstGeom>
        </p:spPr>
      </p:pic>
      <p:pic>
        <p:nvPicPr>
          <p:cNvPr id="14" name="图片 13">
            <a:extLst>
              <a:ext uri="{FF2B5EF4-FFF2-40B4-BE49-F238E27FC236}">
                <a16:creationId xmlns:a16="http://schemas.microsoft.com/office/drawing/2014/main" id="{B35FEE18-467B-6C2E-6F6B-E4C732A76A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6326" y="4314399"/>
            <a:ext cx="2743984" cy="1828006"/>
          </a:xfrm>
          <a:prstGeom prst="rect">
            <a:avLst/>
          </a:prstGeom>
        </p:spPr>
      </p:pic>
      <p:pic>
        <p:nvPicPr>
          <p:cNvPr id="16" name="图片 15">
            <a:extLst>
              <a:ext uri="{FF2B5EF4-FFF2-40B4-BE49-F238E27FC236}">
                <a16:creationId xmlns:a16="http://schemas.microsoft.com/office/drawing/2014/main" id="{6698CEF8-D19B-1F01-E509-A032DBE463F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4267" y="4310961"/>
            <a:ext cx="2754433" cy="183144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校园生活</a:t>
            </a:r>
          </a:p>
        </p:txBody>
      </p:sp>
      <p:sp>
        <p:nvSpPr>
          <p:cNvPr id="20" name="文本框 19"/>
          <p:cNvSpPr txBox="1"/>
          <p:nvPr/>
        </p:nvSpPr>
        <p:spPr>
          <a:xfrm>
            <a:off x="30280" y="5226528"/>
            <a:ext cx="4194460" cy="646331"/>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成都第</a:t>
            </a:r>
            <a:r>
              <a:rPr lang="en-US" altLang="zh-CN" dirty="0">
                <a:latin typeface="微软雅黑" panose="020B0503020204020204" pitchFamily="34" charset="-122"/>
                <a:ea typeface="微软雅黑" panose="020B0503020204020204" pitchFamily="34" charset="-122"/>
              </a:rPr>
              <a:t>31</a:t>
            </a:r>
            <a:r>
              <a:rPr lang="zh-CN" altLang="en-US" dirty="0">
                <a:latin typeface="微软雅黑" panose="020B0503020204020204" pitchFamily="34" charset="-122"/>
                <a:ea typeface="微软雅黑" panose="020B0503020204020204" pitchFamily="34" charset="-122"/>
              </a:rPr>
              <a:t>届世界大学生夏季运动会</a:t>
            </a:r>
            <a:endParaRPr lang="en-US" altLang="zh-CN" dirty="0">
              <a:latin typeface="微软雅黑" panose="020B0503020204020204" pitchFamily="34" charset="-122"/>
              <a:ea typeface="微软雅黑" panose="020B0503020204020204" pitchFamily="34" charset="-122"/>
            </a:endParaRPr>
          </a:p>
          <a:p>
            <a:pPr algn="ctr"/>
            <a:r>
              <a:rPr lang="zh-CN" altLang="en-US" dirty="0">
                <a:latin typeface="微软雅黑" panose="020B0503020204020204" pitchFamily="34" charset="-122"/>
                <a:ea typeface="微软雅黑" panose="020B0503020204020204" pitchFamily="34" charset="-122"/>
              </a:rPr>
              <a:t>骨干赛会志愿者</a:t>
            </a:r>
            <a:endParaRPr lang="en-US" altLang="zh-CN" dirty="0">
              <a:latin typeface="微软雅黑" panose="020B0503020204020204" pitchFamily="34" charset="-122"/>
              <a:ea typeface="微软雅黑" panose="020B0503020204020204" pitchFamily="34" charset="-122"/>
            </a:endParaRPr>
          </a:p>
        </p:txBody>
      </p:sp>
      <p:sp>
        <p:nvSpPr>
          <p:cNvPr id="35" name="文本框 34"/>
          <p:cNvSpPr txBox="1"/>
          <p:nvPr/>
        </p:nvSpPr>
        <p:spPr>
          <a:xfrm>
            <a:off x="4686932" y="5226529"/>
            <a:ext cx="1613820" cy="646331"/>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无偿献血</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次</a:t>
            </a:r>
            <a:endParaRPr lang="en-US" altLang="zh-CN" dirty="0">
              <a:latin typeface="微软雅黑" panose="020B0503020204020204" pitchFamily="34" charset="-122"/>
              <a:ea typeface="微软雅黑" panose="020B0503020204020204" pitchFamily="34" charset="-122"/>
            </a:endParaRPr>
          </a:p>
          <a:p>
            <a:pPr algn="ctr"/>
            <a:r>
              <a:rPr lang="zh-CN" altLang="en-US" dirty="0">
                <a:latin typeface="微软雅黑" panose="020B0503020204020204" pitchFamily="34" charset="-122"/>
                <a:ea typeface="微软雅黑" panose="020B0503020204020204" pitchFamily="34" charset="-122"/>
              </a:rPr>
              <a:t>（共</a:t>
            </a:r>
            <a:r>
              <a:rPr lang="en-US" altLang="zh-CN" dirty="0">
                <a:latin typeface="微软雅黑" panose="020B0503020204020204" pitchFamily="34" charset="-122"/>
                <a:ea typeface="微软雅黑" panose="020B0503020204020204" pitchFamily="34" charset="-122"/>
              </a:rPr>
              <a:t>1300cc</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
        <p:nvSpPr>
          <p:cNvPr id="38" name="文本框 37"/>
          <p:cNvSpPr txBox="1"/>
          <p:nvPr/>
        </p:nvSpPr>
        <p:spPr>
          <a:xfrm>
            <a:off x="7733552" y="5226529"/>
            <a:ext cx="161382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多次社会实践</a:t>
            </a:r>
            <a:endParaRPr lang="en-US" altLang="zh-CN" dirty="0">
              <a:latin typeface="微软雅黑" panose="020B0503020204020204" pitchFamily="34" charset="-122"/>
              <a:ea typeface="微软雅黑" panose="020B0503020204020204" pitchFamily="34" charset="-122"/>
            </a:endParaRPr>
          </a:p>
        </p:txBody>
      </p:sp>
      <p:grpSp>
        <p:nvGrpSpPr>
          <p:cNvPr id="3" name="组合 2">
            <a:extLst>
              <a:ext uri="{FF2B5EF4-FFF2-40B4-BE49-F238E27FC236}">
                <a16:creationId xmlns:a16="http://schemas.microsoft.com/office/drawing/2014/main" id="{B70FBDBA-F297-A64E-91D0-6F153FFFAB17}"/>
              </a:ext>
            </a:extLst>
          </p:cNvPr>
          <p:cNvGrpSpPr/>
          <p:nvPr/>
        </p:nvGrpSpPr>
        <p:grpSpPr>
          <a:xfrm>
            <a:off x="1514282" y="4880157"/>
            <a:ext cx="1226457" cy="102712"/>
            <a:chOff x="1333260" y="3889769"/>
            <a:chExt cx="1226457" cy="102712"/>
          </a:xfrm>
        </p:grpSpPr>
        <p:cxnSp>
          <p:nvCxnSpPr>
            <p:cNvPr id="40" name="直接连接符 39"/>
            <p:cNvCxnSpPr/>
            <p:nvPr/>
          </p:nvCxnSpPr>
          <p:spPr>
            <a:xfrm>
              <a:off x="1333260" y="3890890"/>
              <a:ext cx="1226457" cy="0"/>
            </a:xfrm>
            <a:prstGeom prst="line">
              <a:avLst/>
            </a:prstGeom>
            <a:ln>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41" name="等腰三角形 40"/>
            <p:cNvSpPr/>
            <p:nvPr/>
          </p:nvSpPr>
          <p:spPr>
            <a:xfrm flipV="1">
              <a:off x="1863960" y="3889769"/>
              <a:ext cx="165056" cy="1027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a:extLst>
              <a:ext uri="{FF2B5EF4-FFF2-40B4-BE49-F238E27FC236}">
                <a16:creationId xmlns:a16="http://schemas.microsoft.com/office/drawing/2014/main" id="{5E01C1A1-023F-5919-82AD-09A9556DDEF6}"/>
              </a:ext>
            </a:extLst>
          </p:cNvPr>
          <p:cNvGrpSpPr/>
          <p:nvPr/>
        </p:nvGrpSpPr>
        <p:grpSpPr>
          <a:xfrm>
            <a:off x="4851736" y="4884319"/>
            <a:ext cx="1226457" cy="102712"/>
            <a:chOff x="1333260" y="3889769"/>
            <a:chExt cx="1226457" cy="102712"/>
          </a:xfrm>
        </p:grpSpPr>
        <p:cxnSp>
          <p:nvCxnSpPr>
            <p:cNvPr id="34" name="直接连接符 33">
              <a:extLst>
                <a:ext uri="{FF2B5EF4-FFF2-40B4-BE49-F238E27FC236}">
                  <a16:creationId xmlns:a16="http://schemas.microsoft.com/office/drawing/2014/main" id="{D7FF9D99-FDA0-2B14-E279-9FAF4E38426B}"/>
                </a:ext>
              </a:extLst>
            </p:cNvPr>
            <p:cNvCxnSpPr/>
            <p:nvPr/>
          </p:nvCxnSpPr>
          <p:spPr>
            <a:xfrm>
              <a:off x="1333260" y="3890890"/>
              <a:ext cx="1226457" cy="0"/>
            </a:xfrm>
            <a:prstGeom prst="line">
              <a:avLst/>
            </a:prstGeom>
            <a:ln>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42" name="等腰三角形 41">
              <a:extLst>
                <a:ext uri="{FF2B5EF4-FFF2-40B4-BE49-F238E27FC236}">
                  <a16:creationId xmlns:a16="http://schemas.microsoft.com/office/drawing/2014/main" id="{358E486D-DCB3-5CE6-97D9-847D650983B9}"/>
                </a:ext>
              </a:extLst>
            </p:cNvPr>
            <p:cNvSpPr/>
            <p:nvPr/>
          </p:nvSpPr>
          <p:spPr>
            <a:xfrm flipV="1">
              <a:off x="1863960" y="3889769"/>
              <a:ext cx="165056" cy="1027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a:extLst>
              <a:ext uri="{FF2B5EF4-FFF2-40B4-BE49-F238E27FC236}">
                <a16:creationId xmlns:a16="http://schemas.microsoft.com/office/drawing/2014/main" id="{3936CF2F-9519-5BF9-4A7F-CFA55D6A9847}"/>
              </a:ext>
            </a:extLst>
          </p:cNvPr>
          <p:cNvGrpSpPr/>
          <p:nvPr/>
        </p:nvGrpSpPr>
        <p:grpSpPr>
          <a:xfrm>
            <a:off x="7927233" y="4880157"/>
            <a:ext cx="1226457" cy="102712"/>
            <a:chOff x="1333260" y="3889769"/>
            <a:chExt cx="1226457" cy="102712"/>
          </a:xfrm>
        </p:grpSpPr>
        <p:cxnSp>
          <p:nvCxnSpPr>
            <p:cNvPr id="48" name="直接连接符 47">
              <a:extLst>
                <a:ext uri="{FF2B5EF4-FFF2-40B4-BE49-F238E27FC236}">
                  <a16:creationId xmlns:a16="http://schemas.microsoft.com/office/drawing/2014/main" id="{E079BD3D-BA1D-9F81-1FCE-EEC1F0B84687}"/>
                </a:ext>
              </a:extLst>
            </p:cNvPr>
            <p:cNvCxnSpPr/>
            <p:nvPr/>
          </p:nvCxnSpPr>
          <p:spPr>
            <a:xfrm>
              <a:off x="1333260" y="3890890"/>
              <a:ext cx="1226457" cy="0"/>
            </a:xfrm>
            <a:prstGeom prst="line">
              <a:avLst/>
            </a:prstGeom>
            <a:ln>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49" name="等腰三角形 48">
              <a:extLst>
                <a:ext uri="{FF2B5EF4-FFF2-40B4-BE49-F238E27FC236}">
                  <a16:creationId xmlns:a16="http://schemas.microsoft.com/office/drawing/2014/main" id="{DB4A8750-523B-131C-545B-D5F581652954}"/>
                </a:ext>
              </a:extLst>
            </p:cNvPr>
            <p:cNvSpPr/>
            <p:nvPr/>
          </p:nvSpPr>
          <p:spPr>
            <a:xfrm flipV="1">
              <a:off x="1863960" y="3889769"/>
              <a:ext cx="165056" cy="1027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图片 8">
            <a:extLst>
              <a:ext uri="{FF2B5EF4-FFF2-40B4-BE49-F238E27FC236}">
                <a16:creationId xmlns:a16="http://schemas.microsoft.com/office/drawing/2014/main" id="{415DF16A-DCB7-2FFA-0B73-CA66FFD8D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221" y="1769117"/>
            <a:ext cx="2035633" cy="2879916"/>
          </a:xfrm>
          <a:prstGeom prst="rect">
            <a:avLst/>
          </a:prstGeom>
        </p:spPr>
      </p:pic>
      <p:pic>
        <p:nvPicPr>
          <p:cNvPr id="11" name="图片 10">
            <a:extLst>
              <a:ext uri="{FF2B5EF4-FFF2-40B4-BE49-F238E27FC236}">
                <a16:creationId xmlns:a16="http://schemas.microsoft.com/office/drawing/2014/main" id="{D06304F3-B524-57E2-1C85-14830D714A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2450" y="1769117"/>
            <a:ext cx="1722783" cy="2879916"/>
          </a:xfrm>
          <a:prstGeom prst="rect">
            <a:avLst/>
          </a:prstGeom>
        </p:spPr>
      </p:pic>
      <p:pic>
        <p:nvPicPr>
          <p:cNvPr id="12" name="图片 11">
            <a:extLst>
              <a:ext uri="{FF2B5EF4-FFF2-40B4-BE49-F238E27FC236}">
                <a16:creationId xmlns:a16="http://schemas.microsoft.com/office/drawing/2014/main" id="{14AE8F63-459E-2A73-49A4-4FF6CAB08F29}"/>
              </a:ext>
            </a:extLst>
          </p:cNvPr>
          <p:cNvPicPr>
            <a:picLocks noChangeAspect="1"/>
          </p:cNvPicPr>
          <p:nvPr/>
        </p:nvPicPr>
        <p:blipFill>
          <a:blip r:embed="rId4"/>
          <a:stretch>
            <a:fillRect/>
          </a:stretch>
        </p:blipFill>
        <p:spPr>
          <a:xfrm>
            <a:off x="7065191" y="2218647"/>
            <a:ext cx="3115596" cy="198085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3022222"/>
            <a:ext cx="9144000" cy="813556"/>
          </a:xfrm>
        </p:spPr>
        <p:txBody>
          <a:bodyPr/>
          <a:lstStyle/>
          <a:p>
            <a:r>
              <a:rPr lang="zh-CN" altLang="en-US" dirty="0"/>
              <a:t>未来规划</a:t>
            </a:r>
          </a:p>
        </p:txBody>
      </p:sp>
    </p:spTree>
    <p:extLst>
      <p:ext uri="{BB962C8B-B14F-4D97-AF65-F5344CB8AC3E}">
        <p14:creationId xmlns:p14="http://schemas.microsoft.com/office/powerpoint/2010/main" val="262694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18648" y="409873"/>
            <a:ext cx="9922509" cy="682623"/>
          </a:xfrm>
        </p:spPr>
        <p:txBody>
          <a:bodyPr>
            <a:noAutofit/>
          </a:bodyPr>
          <a:lstStyle/>
          <a:p>
            <a:r>
              <a:rPr lang="zh-CN" altLang="en-US" dirty="0"/>
              <a:t>方向理解</a:t>
            </a:r>
            <a:r>
              <a:rPr lang="en-US" altLang="zh-CN" dirty="0"/>
              <a:t>——</a:t>
            </a:r>
            <a:r>
              <a:rPr lang="zh-CN" altLang="en-US" dirty="0"/>
              <a:t>抑郁症的发病机制与药物研究</a:t>
            </a:r>
          </a:p>
        </p:txBody>
      </p:sp>
      <p:grpSp>
        <p:nvGrpSpPr>
          <p:cNvPr id="24" name="组合 23">
            <a:extLst>
              <a:ext uri="{FF2B5EF4-FFF2-40B4-BE49-F238E27FC236}">
                <a16:creationId xmlns:a16="http://schemas.microsoft.com/office/drawing/2014/main" id="{4721B939-5272-1C2B-4FD0-53FBB3C84D1C}"/>
              </a:ext>
            </a:extLst>
          </p:cNvPr>
          <p:cNvGrpSpPr/>
          <p:nvPr/>
        </p:nvGrpSpPr>
        <p:grpSpPr>
          <a:xfrm>
            <a:off x="717218" y="2249878"/>
            <a:ext cx="9370999" cy="407291"/>
            <a:chOff x="1387329" y="3413931"/>
            <a:chExt cx="8863951" cy="407291"/>
          </a:xfrm>
        </p:grpSpPr>
        <p:sp>
          <p:nvSpPr>
            <p:cNvPr id="25" name="文本框 24">
              <a:extLst>
                <a:ext uri="{FF2B5EF4-FFF2-40B4-BE49-F238E27FC236}">
                  <a16:creationId xmlns:a16="http://schemas.microsoft.com/office/drawing/2014/main" id="{EA8139D7-3803-183E-EAA6-042323D8826D}"/>
                </a:ext>
              </a:extLst>
            </p:cNvPr>
            <p:cNvSpPr txBox="1"/>
            <p:nvPr/>
          </p:nvSpPr>
          <p:spPr>
            <a:xfrm>
              <a:off x="1520938" y="3413931"/>
              <a:ext cx="8730342" cy="407291"/>
            </a:xfrm>
            <a:prstGeom prst="rect">
              <a:avLst/>
            </a:prstGeom>
            <a:noFill/>
          </p:spPr>
          <p:txBody>
            <a:bodyPr wrap="square" rtlCol="0">
              <a:spAutoFit/>
            </a:bodyPr>
            <a:lstStyle/>
            <a:p>
              <a:pPr algn="just">
                <a:lnSpc>
                  <a:spcPct val="110000"/>
                </a:lnSpc>
              </a:pPr>
              <a:r>
                <a:rPr lang="zh-CN" altLang="en-US" sz="2000" dirty="0">
                  <a:latin typeface="微软雅黑" panose="020B0503020204020204" pitchFamily="34" charset="-122"/>
                  <a:ea typeface="微软雅黑" panose="020B0503020204020204" pitchFamily="34" charset="-122"/>
                </a:rPr>
                <a:t>患者众多，问题严峻</a:t>
              </a:r>
            </a:p>
          </p:txBody>
        </p:sp>
        <p:sp>
          <p:nvSpPr>
            <p:cNvPr id="26" name="Freeform 9">
              <a:extLst>
                <a:ext uri="{FF2B5EF4-FFF2-40B4-BE49-F238E27FC236}">
                  <a16:creationId xmlns:a16="http://schemas.microsoft.com/office/drawing/2014/main" id="{F0813F05-41F7-380E-4FE6-8A7108FA63BF}"/>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a:p>
          </p:txBody>
        </p:sp>
      </p:grpSp>
      <p:grpSp>
        <p:nvGrpSpPr>
          <p:cNvPr id="27" name="组合 26">
            <a:extLst>
              <a:ext uri="{FF2B5EF4-FFF2-40B4-BE49-F238E27FC236}">
                <a16:creationId xmlns:a16="http://schemas.microsoft.com/office/drawing/2014/main" id="{AC2A6502-D9FF-495C-BC2C-4CAC72A56011}"/>
              </a:ext>
            </a:extLst>
          </p:cNvPr>
          <p:cNvGrpSpPr/>
          <p:nvPr/>
        </p:nvGrpSpPr>
        <p:grpSpPr>
          <a:xfrm>
            <a:off x="717218" y="3523037"/>
            <a:ext cx="9370999" cy="407291"/>
            <a:chOff x="1387329" y="3414769"/>
            <a:chExt cx="8863951" cy="407291"/>
          </a:xfrm>
        </p:grpSpPr>
        <p:sp>
          <p:nvSpPr>
            <p:cNvPr id="28" name="文本框 27">
              <a:extLst>
                <a:ext uri="{FF2B5EF4-FFF2-40B4-BE49-F238E27FC236}">
                  <a16:creationId xmlns:a16="http://schemas.microsoft.com/office/drawing/2014/main" id="{4AA37C92-34B3-D660-E52D-86B9E2D9389E}"/>
                </a:ext>
              </a:extLst>
            </p:cNvPr>
            <p:cNvSpPr txBox="1"/>
            <p:nvPr/>
          </p:nvSpPr>
          <p:spPr>
            <a:xfrm>
              <a:off x="1520938" y="3414769"/>
              <a:ext cx="8730342" cy="407291"/>
            </a:xfrm>
            <a:prstGeom prst="rect">
              <a:avLst/>
            </a:prstGeom>
            <a:noFill/>
          </p:spPr>
          <p:txBody>
            <a:bodyPr wrap="square" rtlCol="0">
              <a:spAutoFit/>
            </a:bodyPr>
            <a:lstStyle/>
            <a:p>
              <a:pPr algn="just">
                <a:lnSpc>
                  <a:spcPct val="110000"/>
                </a:lnSpc>
              </a:pPr>
              <a:r>
                <a:rPr lang="zh-CN" altLang="en-US" sz="2000" dirty="0">
                  <a:latin typeface="微软雅黑" panose="020B0503020204020204" pitchFamily="34" charset="-122"/>
                  <a:ea typeface="微软雅黑" panose="020B0503020204020204" pitchFamily="34" charset="-122"/>
                </a:rPr>
                <a:t>病程持久，带来漫长无望的痛苦和负担</a:t>
              </a:r>
            </a:p>
          </p:txBody>
        </p:sp>
        <p:sp>
          <p:nvSpPr>
            <p:cNvPr id="29" name="Freeform 9">
              <a:extLst>
                <a:ext uri="{FF2B5EF4-FFF2-40B4-BE49-F238E27FC236}">
                  <a16:creationId xmlns:a16="http://schemas.microsoft.com/office/drawing/2014/main" id="{E2308FF1-1BFC-DB37-0473-9DC90E2A636F}"/>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a:p>
          </p:txBody>
        </p:sp>
      </p:grpSp>
      <p:grpSp>
        <p:nvGrpSpPr>
          <p:cNvPr id="30" name="组合 29">
            <a:extLst>
              <a:ext uri="{FF2B5EF4-FFF2-40B4-BE49-F238E27FC236}">
                <a16:creationId xmlns:a16="http://schemas.microsoft.com/office/drawing/2014/main" id="{0999F8DE-512C-13A8-D6EB-6F903E1756DA}"/>
              </a:ext>
            </a:extLst>
          </p:cNvPr>
          <p:cNvGrpSpPr/>
          <p:nvPr/>
        </p:nvGrpSpPr>
        <p:grpSpPr>
          <a:xfrm>
            <a:off x="717218" y="4796196"/>
            <a:ext cx="9370999" cy="407291"/>
            <a:chOff x="1387329" y="3414769"/>
            <a:chExt cx="8863951" cy="407291"/>
          </a:xfrm>
        </p:grpSpPr>
        <p:sp>
          <p:nvSpPr>
            <p:cNvPr id="31" name="文本框 30">
              <a:extLst>
                <a:ext uri="{FF2B5EF4-FFF2-40B4-BE49-F238E27FC236}">
                  <a16:creationId xmlns:a16="http://schemas.microsoft.com/office/drawing/2014/main" id="{A59F83C0-6672-1D22-57A0-8023A8D0E240}"/>
                </a:ext>
              </a:extLst>
            </p:cNvPr>
            <p:cNvSpPr txBox="1"/>
            <p:nvPr/>
          </p:nvSpPr>
          <p:spPr>
            <a:xfrm>
              <a:off x="1520938" y="3414769"/>
              <a:ext cx="8730342" cy="407291"/>
            </a:xfrm>
            <a:prstGeom prst="rect">
              <a:avLst/>
            </a:prstGeom>
            <a:noFill/>
          </p:spPr>
          <p:txBody>
            <a:bodyPr wrap="square" rtlCol="0">
              <a:spAutoFit/>
            </a:bodyPr>
            <a:lstStyle/>
            <a:p>
              <a:pPr algn="just">
                <a:lnSpc>
                  <a:spcPct val="110000"/>
                </a:lnSpc>
              </a:pPr>
              <a:r>
                <a:rPr lang="zh-CN" altLang="en-US" sz="2000" dirty="0">
                  <a:latin typeface="微软雅黑" panose="020B0503020204020204" pitchFamily="34" charset="-122"/>
                  <a:ea typeface="微软雅黑" panose="020B0503020204020204" pitchFamily="34" charset="-122"/>
                </a:rPr>
                <a:t>传统抗抑郁药物受众小、起效慢且副作用明显</a:t>
              </a:r>
            </a:p>
          </p:txBody>
        </p:sp>
        <p:sp>
          <p:nvSpPr>
            <p:cNvPr id="32" name="Freeform 9">
              <a:extLst>
                <a:ext uri="{FF2B5EF4-FFF2-40B4-BE49-F238E27FC236}">
                  <a16:creationId xmlns:a16="http://schemas.microsoft.com/office/drawing/2014/main" id="{9B5C3E45-91BA-9279-2954-6C43D7EECAB1}"/>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18649" y="409873"/>
            <a:ext cx="8769568" cy="682623"/>
          </a:xfrm>
        </p:spPr>
        <p:txBody>
          <a:bodyPr>
            <a:normAutofit/>
          </a:bodyPr>
          <a:lstStyle/>
          <a:p>
            <a:r>
              <a:rPr lang="zh-CN" altLang="en-US" dirty="0"/>
              <a:t>研究计划</a:t>
            </a:r>
          </a:p>
        </p:txBody>
      </p:sp>
      <p:grpSp>
        <p:nvGrpSpPr>
          <p:cNvPr id="3" name="组合 2">
            <a:extLst>
              <a:ext uri="{FF2B5EF4-FFF2-40B4-BE49-F238E27FC236}">
                <a16:creationId xmlns:a16="http://schemas.microsoft.com/office/drawing/2014/main" id="{849D9CD7-B485-04F8-571B-5206E54F5B20}"/>
              </a:ext>
            </a:extLst>
          </p:cNvPr>
          <p:cNvGrpSpPr/>
          <p:nvPr/>
        </p:nvGrpSpPr>
        <p:grpSpPr>
          <a:xfrm>
            <a:off x="1027895" y="1870018"/>
            <a:ext cx="8496829" cy="942773"/>
            <a:chOff x="1415521" y="1849170"/>
            <a:chExt cx="8496829" cy="942773"/>
          </a:xfrm>
        </p:grpSpPr>
        <p:grpSp>
          <p:nvGrpSpPr>
            <p:cNvPr id="12" name="组合 11">
              <a:extLst>
                <a:ext uri="{FF2B5EF4-FFF2-40B4-BE49-F238E27FC236}">
                  <a16:creationId xmlns:a16="http://schemas.microsoft.com/office/drawing/2014/main" id="{00266B5E-B624-DA6E-E9A0-83A6EFD536B4}"/>
                </a:ext>
              </a:extLst>
            </p:cNvPr>
            <p:cNvGrpSpPr/>
            <p:nvPr/>
          </p:nvGrpSpPr>
          <p:grpSpPr>
            <a:xfrm>
              <a:off x="1415521" y="1890096"/>
              <a:ext cx="1004272" cy="901847"/>
              <a:chOff x="1379538" y="1963167"/>
              <a:chExt cx="1735707" cy="1558684"/>
            </a:xfrm>
          </p:grpSpPr>
          <p:sp>
            <p:nvSpPr>
              <p:cNvPr id="13" name="Freeform 46">
                <a:extLst>
                  <a:ext uri="{FF2B5EF4-FFF2-40B4-BE49-F238E27FC236}">
                    <a16:creationId xmlns:a16="http://schemas.microsoft.com/office/drawing/2014/main" id="{2EF4DF67-5E25-C3DD-59D1-23E7451AB7A5}"/>
                  </a:ext>
                </a:extLst>
              </p:cNvPr>
              <p:cNvSpPr/>
              <p:nvPr/>
            </p:nvSpPr>
            <p:spPr bwMode="auto">
              <a:xfrm>
                <a:off x="1379538" y="1963167"/>
                <a:ext cx="1735707" cy="1558684"/>
              </a:xfrm>
              <a:custGeom>
                <a:avLst/>
                <a:gdLst>
                  <a:gd name="T0" fmla="*/ 1149 w 1149"/>
                  <a:gd name="T1" fmla="*/ 515 h 1030"/>
                  <a:gd name="T2" fmla="*/ 1020 w 1149"/>
                  <a:gd name="T3" fmla="*/ 412 h 1030"/>
                  <a:gd name="T4" fmla="*/ 515 w 1149"/>
                  <a:gd name="T5" fmla="*/ 0 h 1030"/>
                  <a:gd name="T6" fmla="*/ 0 w 1149"/>
                  <a:gd name="T7" fmla="*/ 515 h 1030"/>
                  <a:gd name="T8" fmla="*/ 515 w 1149"/>
                  <a:gd name="T9" fmla="*/ 1030 h 1030"/>
                  <a:gd name="T10" fmla="*/ 1020 w 1149"/>
                  <a:gd name="T11" fmla="*/ 618 h 1030"/>
                  <a:gd name="T12" fmla="*/ 1149 w 1149"/>
                  <a:gd name="T13" fmla="*/ 515 h 1030"/>
                </a:gdLst>
                <a:ahLst/>
                <a:cxnLst>
                  <a:cxn ang="0">
                    <a:pos x="T0" y="T1"/>
                  </a:cxn>
                  <a:cxn ang="0">
                    <a:pos x="T2" y="T3"/>
                  </a:cxn>
                  <a:cxn ang="0">
                    <a:pos x="T4" y="T5"/>
                  </a:cxn>
                  <a:cxn ang="0">
                    <a:pos x="T6" y="T7"/>
                  </a:cxn>
                  <a:cxn ang="0">
                    <a:pos x="T8" y="T9"/>
                  </a:cxn>
                  <a:cxn ang="0">
                    <a:pos x="T10" y="T11"/>
                  </a:cxn>
                  <a:cxn ang="0">
                    <a:pos x="T12" y="T13"/>
                  </a:cxn>
                </a:cxnLst>
                <a:rect l="0" t="0" r="r" b="b"/>
                <a:pathLst>
                  <a:path w="1149" h="1030">
                    <a:moveTo>
                      <a:pt x="1149" y="515"/>
                    </a:moveTo>
                    <a:cubicBezTo>
                      <a:pt x="1020" y="412"/>
                      <a:pt x="1020" y="412"/>
                      <a:pt x="1020" y="412"/>
                    </a:cubicBezTo>
                    <a:cubicBezTo>
                      <a:pt x="972" y="177"/>
                      <a:pt x="764" y="0"/>
                      <a:pt x="515" y="0"/>
                    </a:cubicBezTo>
                    <a:cubicBezTo>
                      <a:pt x="231" y="0"/>
                      <a:pt x="0" y="231"/>
                      <a:pt x="0" y="515"/>
                    </a:cubicBezTo>
                    <a:cubicBezTo>
                      <a:pt x="0" y="799"/>
                      <a:pt x="231" y="1030"/>
                      <a:pt x="515" y="1030"/>
                    </a:cubicBezTo>
                    <a:cubicBezTo>
                      <a:pt x="764" y="1030"/>
                      <a:pt x="972" y="853"/>
                      <a:pt x="1020" y="618"/>
                    </a:cubicBezTo>
                    <a:lnTo>
                      <a:pt x="1149" y="515"/>
                    </a:lnTo>
                    <a:close/>
                  </a:path>
                </a:pathLst>
              </a:custGeom>
              <a:solidFill>
                <a:schemeClr val="bg1">
                  <a:lumMod val="85000"/>
                </a:schemeClr>
              </a:solidFill>
              <a:ln w="19050">
                <a:gradFill flip="none" rotWithShape="1">
                  <a:gsLst>
                    <a:gs pos="100000">
                      <a:srgbClr val="FFFFFF"/>
                    </a:gs>
                    <a:gs pos="0">
                      <a:srgbClr val="D9D9DA"/>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47">
                <a:extLst>
                  <a:ext uri="{FF2B5EF4-FFF2-40B4-BE49-F238E27FC236}">
                    <a16:creationId xmlns:a16="http://schemas.microsoft.com/office/drawing/2014/main" id="{D5E0158E-F859-98D5-A7D9-E3EA9C0A6E9C}"/>
                  </a:ext>
                </a:extLst>
              </p:cNvPr>
              <p:cNvSpPr>
                <a:spLocks noEditPoints="1"/>
              </p:cNvSpPr>
              <p:nvPr/>
            </p:nvSpPr>
            <p:spPr bwMode="auto">
              <a:xfrm>
                <a:off x="1379538" y="1963167"/>
                <a:ext cx="1735707" cy="1558684"/>
              </a:xfrm>
              <a:custGeom>
                <a:avLst/>
                <a:gdLst>
                  <a:gd name="T0" fmla="*/ 1020 w 1149"/>
                  <a:gd name="T1" fmla="*/ 412 h 1030"/>
                  <a:gd name="T2" fmla="*/ 515 w 1149"/>
                  <a:gd name="T3" fmla="*/ 0 h 1030"/>
                  <a:gd name="T4" fmla="*/ 0 w 1149"/>
                  <a:gd name="T5" fmla="*/ 515 h 1030"/>
                  <a:gd name="T6" fmla="*/ 515 w 1149"/>
                  <a:gd name="T7" fmla="*/ 1030 h 1030"/>
                  <a:gd name="T8" fmla="*/ 1020 w 1149"/>
                  <a:gd name="T9" fmla="*/ 618 h 1030"/>
                  <a:gd name="T10" fmla="*/ 1149 w 1149"/>
                  <a:gd name="T11" fmla="*/ 515 h 1030"/>
                  <a:gd name="T12" fmla="*/ 1020 w 1149"/>
                  <a:gd name="T13" fmla="*/ 412 h 1030"/>
                  <a:gd name="T14" fmla="*/ 515 w 1149"/>
                  <a:gd name="T15" fmla="*/ 979 h 1030"/>
                  <a:gd name="T16" fmla="*/ 51 w 1149"/>
                  <a:gd name="T17" fmla="*/ 515 h 1030"/>
                  <a:gd name="T18" fmla="*/ 515 w 1149"/>
                  <a:gd name="T19" fmla="*/ 51 h 1030"/>
                  <a:gd name="T20" fmla="*/ 979 w 1149"/>
                  <a:gd name="T21" fmla="*/ 515 h 1030"/>
                  <a:gd name="T22" fmla="*/ 515 w 1149"/>
                  <a:gd name="T23" fmla="*/ 979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9" h="1030">
                    <a:moveTo>
                      <a:pt x="1020" y="412"/>
                    </a:moveTo>
                    <a:cubicBezTo>
                      <a:pt x="972" y="177"/>
                      <a:pt x="764" y="0"/>
                      <a:pt x="515" y="0"/>
                    </a:cubicBezTo>
                    <a:cubicBezTo>
                      <a:pt x="231" y="0"/>
                      <a:pt x="0" y="231"/>
                      <a:pt x="0" y="515"/>
                    </a:cubicBezTo>
                    <a:cubicBezTo>
                      <a:pt x="0" y="799"/>
                      <a:pt x="231" y="1030"/>
                      <a:pt x="515" y="1030"/>
                    </a:cubicBezTo>
                    <a:cubicBezTo>
                      <a:pt x="764" y="1030"/>
                      <a:pt x="972" y="853"/>
                      <a:pt x="1020" y="618"/>
                    </a:cubicBezTo>
                    <a:cubicBezTo>
                      <a:pt x="1149" y="515"/>
                      <a:pt x="1149" y="515"/>
                      <a:pt x="1149" y="515"/>
                    </a:cubicBezTo>
                    <a:lnTo>
                      <a:pt x="1020"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chemeClr val="bg1">
                  <a:lumMod val="65000"/>
                </a:schemeClr>
              </a:solidFill>
              <a:ln>
                <a:noFill/>
              </a:ln>
              <a:effectLst/>
            </p:spPr>
            <p:txBody>
              <a:bodyPr vert="horz" wrap="square" lIns="91440" tIns="45720" rIns="91440" bIns="45720" numCol="1" anchor="t" anchorCtr="0" compatLnSpc="1"/>
              <a:lstStyle/>
              <a:p>
                <a:endParaRPr lang="zh-CN" altLang="en-US"/>
              </a:p>
            </p:txBody>
          </p:sp>
        </p:grpSp>
        <p:grpSp>
          <p:nvGrpSpPr>
            <p:cNvPr id="15" name="组合 14">
              <a:extLst>
                <a:ext uri="{FF2B5EF4-FFF2-40B4-BE49-F238E27FC236}">
                  <a16:creationId xmlns:a16="http://schemas.microsoft.com/office/drawing/2014/main" id="{73FADACE-0790-27E9-600E-B0E9D0D8D112}"/>
                </a:ext>
              </a:extLst>
            </p:cNvPr>
            <p:cNvGrpSpPr/>
            <p:nvPr/>
          </p:nvGrpSpPr>
          <p:grpSpPr>
            <a:xfrm>
              <a:off x="3966655" y="1890096"/>
              <a:ext cx="1004272" cy="901847"/>
              <a:chOff x="1379538" y="1963167"/>
              <a:chExt cx="1735707" cy="1558684"/>
            </a:xfrm>
          </p:grpSpPr>
          <p:sp>
            <p:nvSpPr>
              <p:cNvPr id="16" name="Freeform 46">
                <a:extLst>
                  <a:ext uri="{FF2B5EF4-FFF2-40B4-BE49-F238E27FC236}">
                    <a16:creationId xmlns:a16="http://schemas.microsoft.com/office/drawing/2014/main" id="{232CADD4-2C1F-F796-C618-CE524DD05C31}"/>
                  </a:ext>
                </a:extLst>
              </p:cNvPr>
              <p:cNvSpPr/>
              <p:nvPr/>
            </p:nvSpPr>
            <p:spPr bwMode="auto">
              <a:xfrm>
                <a:off x="1379538" y="1963167"/>
                <a:ext cx="1735707" cy="1558684"/>
              </a:xfrm>
              <a:custGeom>
                <a:avLst/>
                <a:gdLst>
                  <a:gd name="T0" fmla="*/ 1149 w 1149"/>
                  <a:gd name="T1" fmla="*/ 515 h 1030"/>
                  <a:gd name="T2" fmla="*/ 1020 w 1149"/>
                  <a:gd name="T3" fmla="*/ 412 h 1030"/>
                  <a:gd name="T4" fmla="*/ 515 w 1149"/>
                  <a:gd name="T5" fmla="*/ 0 h 1030"/>
                  <a:gd name="T6" fmla="*/ 0 w 1149"/>
                  <a:gd name="T7" fmla="*/ 515 h 1030"/>
                  <a:gd name="T8" fmla="*/ 515 w 1149"/>
                  <a:gd name="T9" fmla="*/ 1030 h 1030"/>
                  <a:gd name="T10" fmla="*/ 1020 w 1149"/>
                  <a:gd name="T11" fmla="*/ 618 h 1030"/>
                  <a:gd name="T12" fmla="*/ 1149 w 1149"/>
                  <a:gd name="T13" fmla="*/ 515 h 1030"/>
                </a:gdLst>
                <a:ahLst/>
                <a:cxnLst>
                  <a:cxn ang="0">
                    <a:pos x="T0" y="T1"/>
                  </a:cxn>
                  <a:cxn ang="0">
                    <a:pos x="T2" y="T3"/>
                  </a:cxn>
                  <a:cxn ang="0">
                    <a:pos x="T4" y="T5"/>
                  </a:cxn>
                  <a:cxn ang="0">
                    <a:pos x="T6" y="T7"/>
                  </a:cxn>
                  <a:cxn ang="0">
                    <a:pos x="T8" y="T9"/>
                  </a:cxn>
                  <a:cxn ang="0">
                    <a:pos x="T10" y="T11"/>
                  </a:cxn>
                  <a:cxn ang="0">
                    <a:pos x="T12" y="T13"/>
                  </a:cxn>
                </a:cxnLst>
                <a:rect l="0" t="0" r="r" b="b"/>
                <a:pathLst>
                  <a:path w="1149" h="1030">
                    <a:moveTo>
                      <a:pt x="1149" y="515"/>
                    </a:moveTo>
                    <a:cubicBezTo>
                      <a:pt x="1020" y="412"/>
                      <a:pt x="1020" y="412"/>
                      <a:pt x="1020" y="412"/>
                    </a:cubicBezTo>
                    <a:cubicBezTo>
                      <a:pt x="972" y="177"/>
                      <a:pt x="764" y="0"/>
                      <a:pt x="515" y="0"/>
                    </a:cubicBezTo>
                    <a:cubicBezTo>
                      <a:pt x="231" y="0"/>
                      <a:pt x="0" y="231"/>
                      <a:pt x="0" y="515"/>
                    </a:cubicBezTo>
                    <a:cubicBezTo>
                      <a:pt x="0" y="799"/>
                      <a:pt x="231" y="1030"/>
                      <a:pt x="515" y="1030"/>
                    </a:cubicBezTo>
                    <a:cubicBezTo>
                      <a:pt x="764" y="1030"/>
                      <a:pt x="972" y="853"/>
                      <a:pt x="1020" y="618"/>
                    </a:cubicBezTo>
                    <a:lnTo>
                      <a:pt x="1149" y="515"/>
                    </a:lnTo>
                    <a:close/>
                  </a:path>
                </a:pathLst>
              </a:custGeom>
              <a:solidFill>
                <a:schemeClr val="bg1">
                  <a:lumMod val="85000"/>
                </a:schemeClr>
              </a:solidFill>
              <a:ln w="19050">
                <a:gradFill flip="none" rotWithShape="1">
                  <a:gsLst>
                    <a:gs pos="100000">
                      <a:srgbClr val="FFFFFF"/>
                    </a:gs>
                    <a:gs pos="0">
                      <a:srgbClr val="D9D9DA"/>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Freeform 47">
                <a:extLst>
                  <a:ext uri="{FF2B5EF4-FFF2-40B4-BE49-F238E27FC236}">
                    <a16:creationId xmlns:a16="http://schemas.microsoft.com/office/drawing/2014/main" id="{65D6FCD1-95AE-E343-9100-008935A3155E}"/>
                  </a:ext>
                </a:extLst>
              </p:cNvPr>
              <p:cNvSpPr>
                <a:spLocks noEditPoints="1"/>
              </p:cNvSpPr>
              <p:nvPr/>
            </p:nvSpPr>
            <p:spPr bwMode="auto">
              <a:xfrm>
                <a:off x="1379538" y="1963167"/>
                <a:ext cx="1735707" cy="1558684"/>
              </a:xfrm>
              <a:custGeom>
                <a:avLst/>
                <a:gdLst>
                  <a:gd name="T0" fmla="*/ 1020 w 1149"/>
                  <a:gd name="T1" fmla="*/ 412 h 1030"/>
                  <a:gd name="T2" fmla="*/ 515 w 1149"/>
                  <a:gd name="T3" fmla="*/ 0 h 1030"/>
                  <a:gd name="T4" fmla="*/ 0 w 1149"/>
                  <a:gd name="T5" fmla="*/ 515 h 1030"/>
                  <a:gd name="T6" fmla="*/ 515 w 1149"/>
                  <a:gd name="T7" fmla="*/ 1030 h 1030"/>
                  <a:gd name="T8" fmla="*/ 1020 w 1149"/>
                  <a:gd name="T9" fmla="*/ 618 h 1030"/>
                  <a:gd name="T10" fmla="*/ 1149 w 1149"/>
                  <a:gd name="T11" fmla="*/ 515 h 1030"/>
                  <a:gd name="T12" fmla="*/ 1020 w 1149"/>
                  <a:gd name="T13" fmla="*/ 412 h 1030"/>
                  <a:gd name="T14" fmla="*/ 515 w 1149"/>
                  <a:gd name="T15" fmla="*/ 979 h 1030"/>
                  <a:gd name="T16" fmla="*/ 51 w 1149"/>
                  <a:gd name="T17" fmla="*/ 515 h 1030"/>
                  <a:gd name="T18" fmla="*/ 515 w 1149"/>
                  <a:gd name="T19" fmla="*/ 51 h 1030"/>
                  <a:gd name="T20" fmla="*/ 979 w 1149"/>
                  <a:gd name="T21" fmla="*/ 515 h 1030"/>
                  <a:gd name="T22" fmla="*/ 515 w 1149"/>
                  <a:gd name="T23" fmla="*/ 979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9" h="1030">
                    <a:moveTo>
                      <a:pt x="1020" y="412"/>
                    </a:moveTo>
                    <a:cubicBezTo>
                      <a:pt x="972" y="177"/>
                      <a:pt x="764" y="0"/>
                      <a:pt x="515" y="0"/>
                    </a:cubicBezTo>
                    <a:cubicBezTo>
                      <a:pt x="231" y="0"/>
                      <a:pt x="0" y="231"/>
                      <a:pt x="0" y="515"/>
                    </a:cubicBezTo>
                    <a:cubicBezTo>
                      <a:pt x="0" y="799"/>
                      <a:pt x="231" y="1030"/>
                      <a:pt x="515" y="1030"/>
                    </a:cubicBezTo>
                    <a:cubicBezTo>
                      <a:pt x="764" y="1030"/>
                      <a:pt x="972" y="853"/>
                      <a:pt x="1020" y="618"/>
                    </a:cubicBezTo>
                    <a:cubicBezTo>
                      <a:pt x="1149" y="515"/>
                      <a:pt x="1149" y="515"/>
                      <a:pt x="1149" y="515"/>
                    </a:cubicBezTo>
                    <a:lnTo>
                      <a:pt x="1020"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chemeClr val="bg1">
                  <a:lumMod val="65000"/>
                </a:schemeClr>
              </a:solidFill>
              <a:ln>
                <a:noFill/>
              </a:ln>
              <a:effectLst/>
            </p:spPr>
            <p:txBody>
              <a:bodyPr vert="horz" wrap="square" lIns="91440" tIns="45720" rIns="91440" bIns="45720" numCol="1" anchor="t" anchorCtr="0" compatLnSpc="1"/>
              <a:lstStyle/>
              <a:p>
                <a:endParaRPr lang="zh-CN" altLang="en-US"/>
              </a:p>
            </p:txBody>
          </p:sp>
        </p:grpSp>
        <p:grpSp>
          <p:nvGrpSpPr>
            <p:cNvPr id="18" name="组合 17">
              <a:extLst>
                <a:ext uri="{FF2B5EF4-FFF2-40B4-BE49-F238E27FC236}">
                  <a16:creationId xmlns:a16="http://schemas.microsoft.com/office/drawing/2014/main" id="{6D905828-BA0C-7EFE-5868-D16180477F45}"/>
                </a:ext>
              </a:extLst>
            </p:cNvPr>
            <p:cNvGrpSpPr/>
            <p:nvPr/>
          </p:nvGrpSpPr>
          <p:grpSpPr>
            <a:xfrm>
              <a:off x="6517789" y="1890096"/>
              <a:ext cx="1004272" cy="901847"/>
              <a:chOff x="1379538" y="1963167"/>
              <a:chExt cx="1735707" cy="1558684"/>
            </a:xfrm>
          </p:grpSpPr>
          <p:sp>
            <p:nvSpPr>
              <p:cNvPr id="19" name="Freeform 46">
                <a:extLst>
                  <a:ext uri="{FF2B5EF4-FFF2-40B4-BE49-F238E27FC236}">
                    <a16:creationId xmlns:a16="http://schemas.microsoft.com/office/drawing/2014/main" id="{68865500-6695-A893-B8E0-BC0738E3E234}"/>
                  </a:ext>
                </a:extLst>
              </p:cNvPr>
              <p:cNvSpPr/>
              <p:nvPr/>
            </p:nvSpPr>
            <p:spPr bwMode="auto">
              <a:xfrm>
                <a:off x="1379538" y="1963167"/>
                <a:ext cx="1735707" cy="1558684"/>
              </a:xfrm>
              <a:custGeom>
                <a:avLst/>
                <a:gdLst>
                  <a:gd name="T0" fmla="*/ 1149 w 1149"/>
                  <a:gd name="T1" fmla="*/ 515 h 1030"/>
                  <a:gd name="T2" fmla="*/ 1020 w 1149"/>
                  <a:gd name="T3" fmla="*/ 412 h 1030"/>
                  <a:gd name="T4" fmla="*/ 515 w 1149"/>
                  <a:gd name="T5" fmla="*/ 0 h 1030"/>
                  <a:gd name="T6" fmla="*/ 0 w 1149"/>
                  <a:gd name="T7" fmla="*/ 515 h 1030"/>
                  <a:gd name="T8" fmla="*/ 515 w 1149"/>
                  <a:gd name="T9" fmla="*/ 1030 h 1030"/>
                  <a:gd name="T10" fmla="*/ 1020 w 1149"/>
                  <a:gd name="T11" fmla="*/ 618 h 1030"/>
                  <a:gd name="T12" fmla="*/ 1149 w 1149"/>
                  <a:gd name="T13" fmla="*/ 515 h 1030"/>
                </a:gdLst>
                <a:ahLst/>
                <a:cxnLst>
                  <a:cxn ang="0">
                    <a:pos x="T0" y="T1"/>
                  </a:cxn>
                  <a:cxn ang="0">
                    <a:pos x="T2" y="T3"/>
                  </a:cxn>
                  <a:cxn ang="0">
                    <a:pos x="T4" y="T5"/>
                  </a:cxn>
                  <a:cxn ang="0">
                    <a:pos x="T6" y="T7"/>
                  </a:cxn>
                  <a:cxn ang="0">
                    <a:pos x="T8" y="T9"/>
                  </a:cxn>
                  <a:cxn ang="0">
                    <a:pos x="T10" y="T11"/>
                  </a:cxn>
                  <a:cxn ang="0">
                    <a:pos x="T12" y="T13"/>
                  </a:cxn>
                </a:cxnLst>
                <a:rect l="0" t="0" r="r" b="b"/>
                <a:pathLst>
                  <a:path w="1149" h="1030">
                    <a:moveTo>
                      <a:pt x="1149" y="515"/>
                    </a:moveTo>
                    <a:cubicBezTo>
                      <a:pt x="1020" y="412"/>
                      <a:pt x="1020" y="412"/>
                      <a:pt x="1020" y="412"/>
                    </a:cubicBezTo>
                    <a:cubicBezTo>
                      <a:pt x="972" y="177"/>
                      <a:pt x="764" y="0"/>
                      <a:pt x="515" y="0"/>
                    </a:cubicBezTo>
                    <a:cubicBezTo>
                      <a:pt x="231" y="0"/>
                      <a:pt x="0" y="231"/>
                      <a:pt x="0" y="515"/>
                    </a:cubicBezTo>
                    <a:cubicBezTo>
                      <a:pt x="0" y="799"/>
                      <a:pt x="231" y="1030"/>
                      <a:pt x="515" y="1030"/>
                    </a:cubicBezTo>
                    <a:cubicBezTo>
                      <a:pt x="764" y="1030"/>
                      <a:pt x="972" y="853"/>
                      <a:pt x="1020" y="618"/>
                    </a:cubicBezTo>
                    <a:lnTo>
                      <a:pt x="1149" y="515"/>
                    </a:lnTo>
                    <a:close/>
                  </a:path>
                </a:pathLst>
              </a:custGeom>
              <a:solidFill>
                <a:schemeClr val="bg1">
                  <a:lumMod val="85000"/>
                </a:schemeClr>
              </a:solidFill>
              <a:ln w="19050">
                <a:gradFill flip="none" rotWithShape="1">
                  <a:gsLst>
                    <a:gs pos="100000">
                      <a:srgbClr val="FFFFFF"/>
                    </a:gs>
                    <a:gs pos="0">
                      <a:srgbClr val="D9D9DA"/>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47">
                <a:extLst>
                  <a:ext uri="{FF2B5EF4-FFF2-40B4-BE49-F238E27FC236}">
                    <a16:creationId xmlns:a16="http://schemas.microsoft.com/office/drawing/2014/main" id="{9F37DD58-15E9-9A7A-D7E0-5F910133E6C9}"/>
                  </a:ext>
                </a:extLst>
              </p:cNvPr>
              <p:cNvSpPr>
                <a:spLocks noEditPoints="1"/>
              </p:cNvSpPr>
              <p:nvPr/>
            </p:nvSpPr>
            <p:spPr bwMode="auto">
              <a:xfrm>
                <a:off x="1379538" y="1963167"/>
                <a:ext cx="1735707" cy="1558684"/>
              </a:xfrm>
              <a:custGeom>
                <a:avLst/>
                <a:gdLst>
                  <a:gd name="T0" fmla="*/ 1020 w 1149"/>
                  <a:gd name="T1" fmla="*/ 412 h 1030"/>
                  <a:gd name="T2" fmla="*/ 515 w 1149"/>
                  <a:gd name="T3" fmla="*/ 0 h 1030"/>
                  <a:gd name="T4" fmla="*/ 0 w 1149"/>
                  <a:gd name="T5" fmla="*/ 515 h 1030"/>
                  <a:gd name="T6" fmla="*/ 515 w 1149"/>
                  <a:gd name="T7" fmla="*/ 1030 h 1030"/>
                  <a:gd name="T8" fmla="*/ 1020 w 1149"/>
                  <a:gd name="T9" fmla="*/ 618 h 1030"/>
                  <a:gd name="T10" fmla="*/ 1149 w 1149"/>
                  <a:gd name="T11" fmla="*/ 515 h 1030"/>
                  <a:gd name="T12" fmla="*/ 1020 w 1149"/>
                  <a:gd name="T13" fmla="*/ 412 h 1030"/>
                  <a:gd name="T14" fmla="*/ 515 w 1149"/>
                  <a:gd name="T15" fmla="*/ 979 h 1030"/>
                  <a:gd name="T16" fmla="*/ 51 w 1149"/>
                  <a:gd name="T17" fmla="*/ 515 h 1030"/>
                  <a:gd name="T18" fmla="*/ 515 w 1149"/>
                  <a:gd name="T19" fmla="*/ 51 h 1030"/>
                  <a:gd name="T20" fmla="*/ 979 w 1149"/>
                  <a:gd name="T21" fmla="*/ 515 h 1030"/>
                  <a:gd name="T22" fmla="*/ 515 w 1149"/>
                  <a:gd name="T23" fmla="*/ 979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9" h="1030">
                    <a:moveTo>
                      <a:pt x="1020" y="412"/>
                    </a:moveTo>
                    <a:cubicBezTo>
                      <a:pt x="972" y="177"/>
                      <a:pt x="764" y="0"/>
                      <a:pt x="515" y="0"/>
                    </a:cubicBezTo>
                    <a:cubicBezTo>
                      <a:pt x="231" y="0"/>
                      <a:pt x="0" y="231"/>
                      <a:pt x="0" y="515"/>
                    </a:cubicBezTo>
                    <a:cubicBezTo>
                      <a:pt x="0" y="799"/>
                      <a:pt x="231" y="1030"/>
                      <a:pt x="515" y="1030"/>
                    </a:cubicBezTo>
                    <a:cubicBezTo>
                      <a:pt x="764" y="1030"/>
                      <a:pt x="972" y="853"/>
                      <a:pt x="1020" y="618"/>
                    </a:cubicBezTo>
                    <a:cubicBezTo>
                      <a:pt x="1149" y="515"/>
                      <a:pt x="1149" y="515"/>
                      <a:pt x="1149" y="515"/>
                    </a:cubicBezTo>
                    <a:lnTo>
                      <a:pt x="1020"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chemeClr val="bg1">
                  <a:lumMod val="65000"/>
                </a:schemeClr>
              </a:solidFill>
              <a:ln>
                <a:noFill/>
              </a:ln>
              <a:effectLst/>
            </p:spPr>
            <p:txBody>
              <a:bodyPr vert="horz" wrap="square" lIns="91440" tIns="45720" rIns="91440" bIns="45720" numCol="1" anchor="t" anchorCtr="0" compatLnSpc="1"/>
              <a:lstStyle/>
              <a:p>
                <a:endParaRPr lang="zh-CN" altLang="en-US"/>
              </a:p>
            </p:txBody>
          </p:sp>
        </p:grpSp>
        <p:sp>
          <p:nvSpPr>
            <p:cNvPr id="21" name="椭圆 20">
              <a:extLst>
                <a:ext uri="{FF2B5EF4-FFF2-40B4-BE49-F238E27FC236}">
                  <a16:creationId xmlns:a16="http://schemas.microsoft.com/office/drawing/2014/main" id="{94548095-E04A-C9BD-369C-47083E00DEF4}"/>
                </a:ext>
              </a:extLst>
            </p:cNvPr>
            <p:cNvSpPr/>
            <p:nvPr/>
          </p:nvSpPr>
          <p:spPr>
            <a:xfrm>
              <a:off x="9068922" y="1919305"/>
              <a:ext cx="843428" cy="843428"/>
            </a:xfrm>
            <a:prstGeom prst="ellipse">
              <a:avLst/>
            </a:prstGeom>
            <a:solidFill>
              <a:schemeClr val="bg1">
                <a:lumMod val="85000"/>
              </a:schemeClr>
            </a:solidFill>
            <a:ln w="4318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箭头连接符 21">
              <a:extLst>
                <a:ext uri="{FF2B5EF4-FFF2-40B4-BE49-F238E27FC236}">
                  <a16:creationId xmlns:a16="http://schemas.microsoft.com/office/drawing/2014/main" id="{2EEF4AC9-B2C6-6059-16C5-8C8E09E33320}"/>
                </a:ext>
              </a:extLst>
            </p:cNvPr>
            <p:cNvCxnSpPr>
              <a:stCxn id="14" idx="5"/>
            </p:cNvCxnSpPr>
            <p:nvPr/>
          </p:nvCxnSpPr>
          <p:spPr>
            <a:xfrm flipV="1">
              <a:off x="2419793" y="2341019"/>
              <a:ext cx="1512104" cy="1"/>
            </a:xfrm>
            <a:prstGeom prst="straightConnector1">
              <a:avLst/>
            </a:prstGeom>
            <a:ln>
              <a:solidFill>
                <a:schemeClr val="bg1">
                  <a:lumMod val="6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id="{9EF4110B-27D1-EF76-2205-67055A333190}"/>
                </a:ext>
              </a:extLst>
            </p:cNvPr>
            <p:cNvCxnSpPr/>
            <p:nvPr/>
          </p:nvCxnSpPr>
          <p:spPr>
            <a:xfrm flipV="1">
              <a:off x="4988065" y="2341019"/>
              <a:ext cx="1512104" cy="1"/>
            </a:xfrm>
            <a:prstGeom prst="straightConnector1">
              <a:avLst/>
            </a:prstGeom>
            <a:ln>
              <a:solidFill>
                <a:schemeClr val="bg1">
                  <a:lumMod val="6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DD4F7CCB-0C63-508B-5808-4F7F9A9C6712}"/>
                </a:ext>
              </a:extLst>
            </p:cNvPr>
            <p:cNvCxnSpPr/>
            <p:nvPr/>
          </p:nvCxnSpPr>
          <p:spPr>
            <a:xfrm flipV="1">
              <a:off x="7505573" y="2341019"/>
              <a:ext cx="1512104" cy="1"/>
            </a:xfrm>
            <a:prstGeom prst="straightConnector1">
              <a:avLst/>
            </a:prstGeom>
            <a:ln>
              <a:solidFill>
                <a:schemeClr val="bg1">
                  <a:lumMod val="6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5E64C2DB-C91A-C9D9-D132-3B54B9BEBDC4}"/>
                </a:ext>
              </a:extLst>
            </p:cNvPr>
            <p:cNvSpPr txBox="1"/>
            <p:nvPr/>
          </p:nvSpPr>
          <p:spPr>
            <a:xfrm>
              <a:off x="1539280" y="1859476"/>
              <a:ext cx="659315" cy="923330"/>
            </a:xfrm>
            <a:prstGeom prst="rect">
              <a:avLst/>
            </a:prstGeom>
            <a:noFill/>
          </p:spPr>
          <p:txBody>
            <a:bodyPr wrap="square" rtlCol="0">
              <a:spAutoFit/>
            </a:bodyPr>
            <a:lstStyle/>
            <a:p>
              <a:pPr algn="ctr"/>
              <a:r>
                <a:rPr lang="en-US" altLang="zh-CN" dirty="0">
                  <a:solidFill>
                    <a:schemeClr val="accent1"/>
                  </a:solidFill>
                  <a:latin typeface="华文细黑" panose="02010600040101010101" pitchFamily="2" charset="-122"/>
                  <a:ea typeface="华文细黑" panose="02010600040101010101" pitchFamily="2" charset="-122"/>
                  <a:cs typeface="Arial" pitchFamily="34" charset="0"/>
                </a:rPr>
                <a:t>01</a:t>
              </a:r>
            </a:p>
            <a:p>
              <a:pPr algn="ctr"/>
              <a:r>
                <a:rPr lang="zh-CN" altLang="en-US" dirty="0">
                  <a:latin typeface="微软雅黑" panose="020B0503020204020204" pitchFamily="34" charset="-122"/>
                  <a:ea typeface="微软雅黑" panose="020B0503020204020204" pitchFamily="34" charset="-122"/>
                </a:rPr>
                <a:t>夯实基础</a:t>
              </a:r>
              <a:endParaRPr lang="en-US" altLang="zh-CN" dirty="0">
                <a:latin typeface="微软雅黑" panose="020B0503020204020204" pitchFamily="34" charset="-122"/>
                <a:ea typeface="微软雅黑" panose="020B0503020204020204" pitchFamily="34" charset="-122"/>
              </a:endParaRPr>
            </a:p>
          </p:txBody>
        </p:sp>
        <p:sp>
          <p:nvSpPr>
            <p:cNvPr id="35" name="文本框 34">
              <a:extLst>
                <a:ext uri="{FF2B5EF4-FFF2-40B4-BE49-F238E27FC236}">
                  <a16:creationId xmlns:a16="http://schemas.microsoft.com/office/drawing/2014/main" id="{216572B6-5098-0B59-35AD-C0E469B3862B}"/>
                </a:ext>
              </a:extLst>
            </p:cNvPr>
            <p:cNvSpPr txBox="1"/>
            <p:nvPr/>
          </p:nvSpPr>
          <p:spPr>
            <a:xfrm>
              <a:off x="4090414" y="1859109"/>
              <a:ext cx="659315" cy="923330"/>
            </a:xfrm>
            <a:prstGeom prst="rect">
              <a:avLst/>
            </a:prstGeom>
            <a:noFill/>
          </p:spPr>
          <p:txBody>
            <a:bodyPr wrap="square" rtlCol="0">
              <a:spAutoFit/>
            </a:bodyPr>
            <a:lstStyle/>
            <a:p>
              <a:pPr algn="ctr"/>
              <a:r>
                <a:rPr lang="en-US" altLang="zh-CN" dirty="0">
                  <a:solidFill>
                    <a:schemeClr val="accent1"/>
                  </a:solidFill>
                  <a:latin typeface="华文细黑" panose="02010600040101010101" pitchFamily="2" charset="-122"/>
                  <a:ea typeface="华文细黑" panose="02010600040101010101" pitchFamily="2" charset="-122"/>
                  <a:cs typeface="Arial" pitchFamily="34" charset="0"/>
                </a:rPr>
                <a:t>02</a:t>
              </a:r>
            </a:p>
            <a:p>
              <a:pPr algn="ctr"/>
              <a:r>
                <a:rPr lang="zh-CN" altLang="en-US" dirty="0">
                  <a:latin typeface="微软雅黑" panose="020B0503020204020204" pitchFamily="34" charset="-122"/>
                  <a:ea typeface="微软雅黑" panose="020B0503020204020204" pitchFamily="34" charset="-122"/>
                </a:rPr>
                <a:t>筛选验证</a:t>
              </a:r>
              <a:endParaRPr lang="en-US" altLang="zh-CN" dirty="0">
                <a:latin typeface="微软雅黑" panose="020B0503020204020204" pitchFamily="34" charset="-122"/>
                <a:ea typeface="微软雅黑" panose="020B0503020204020204" pitchFamily="34" charset="-122"/>
              </a:endParaRPr>
            </a:p>
          </p:txBody>
        </p:sp>
        <p:sp>
          <p:nvSpPr>
            <p:cNvPr id="36" name="文本框 35">
              <a:extLst>
                <a:ext uri="{FF2B5EF4-FFF2-40B4-BE49-F238E27FC236}">
                  <a16:creationId xmlns:a16="http://schemas.microsoft.com/office/drawing/2014/main" id="{BC9248E4-F847-F5D7-AFAC-AD402B06F106}"/>
                </a:ext>
              </a:extLst>
            </p:cNvPr>
            <p:cNvSpPr txBox="1"/>
            <p:nvPr/>
          </p:nvSpPr>
          <p:spPr>
            <a:xfrm>
              <a:off x="6643442" y="1849170"/>
              <a:ext cx="659315" cy="923330"/>
            </a:xfrm>
            <a:prstGeom prst="rect">
              <a:avLst/>
            </a:prstGeom>
            <a:noFill/>
          </p:spPr>
          <p:txBody>
            <a:bodyPr wrap="square" rtlCol="0">
              <a:spAutoFit/>
            </a:bodyPr>
            <a:lstStyle/>
            <a:p>
              <a:pPr algn="ctr"/>
              <a:r>
                <a:rPr lang="en-US" altLang="zh-CN" dirty="0">
                  <a:solidFill>
                    <a:schemeClr val="accent1"/>
                  </a:solidFill>
                  <a:latin typeface="华文细黑" panose="02010600040101010101" pitchFamily="2" charset="-122"/>
                  <a:ea typeface="华文细黑" panose="02010600040101010101" pitchFamily="2" charset="-122"/>
                  <a:cs typeface="Arial" pitchFamily="34" charset="0"/>
                </a:rPr>
                <a:t>03</a:t>
              </a:r>
            </a:p>
            <a:p>
              <a:pPr algn="ctr"/>
              <a:r>
                <a:rPr lang="zh-CN" altLang="en-US" dirty="0">
                  <a:latin typeface="微软雅黑" panose="020B0503020204020204" pitchFamily="34" charset="-122"/>
                  <a:ea typeface="微软雅黑" panose="020B0503020204020204" pitchFamily="34" charset="-122"/>
                </a:rPr>
                <a:t>通路研究</a:t>
              </a:r>
              <a:endParaRPr lang="en-US" altLang="zh-CN" dirty="0">
                <a:latin typeface="微软雅黑" panose="020B0503020204020204" pitchFamily="34" charset="-122"/>
                <a:ea typeface="微软雅黑" panose="020B0503020204020204" pitchFamily="34" charset="-122"/>
              </a:endParaRPr>
            </a:p>
          </p:txBody>
        </p:sp>
        <p:sp>
          <p:nvSpPr>
            <p:cNvPr id="37" name="文本框 36">
              <a:extLst>
                <a:ext uri="{FF2B5EF4-FFF2-40B4-BE49-F238E27FC236}">
                  <a16:creationId xmlns:a16="http://schemas.microsoft.com/office/drawing/2014/main" id="{DBA1A449-D671-5227-133B-9F4F17F73B06}"/>
                </a:ext>
              </a:extLst>
            </p:cNvPr>
            <p:cNvSpPr txBox="1"/>
            <p:nvPr/>
          </p:nvSpPr>
          <p:spPr>
            <a:xfrm>
              <a:off x="9166856" y="1859109"/>
              <a:ext cx="659315" cy="923330"/>
            </a:xfrm>
            <a:prstGeom prst="rect">
              <a:avLst/>
            </a:prstGeom>
            <a:noFill/>
          </p:spPr>
          <p:txBody>
            <a:bodyPr wrap="square" rtlCol="0">
              <a:spAutoFit/>
            </a:bodyPr>
            <a:lstStyle/>
            <a:p>
              <a:pPr algn="ctr"/>
              <a:r>
                <a:rPr lang="en-US" altLang="zh-CN" dirty="0">
                  <a:solidFill>
                    <a:schemeClr val="accent1"/>
                  </a:solidFill>
                  <a:latin typeface="华文细黑" panose="02010600040101010101" pitchFamily="2" charset="-122"/>
                  <a:ea typeface="华文细黑" panose="02010600040101010101" pitchFamily="2" charset="-122"/>
                  <a:cs typeface="Arial" pitchFamily="34" charset="0"/>
                </a:rPr>
                <a:t>04</a:t>
              </a:r>
            </a:p>
            <a:p>
              <a:pPr algn="ctr"/>
              <a:r>
                <a:rPr lang="zh-CN" altLang="en-US" dirty="0">
                  <a:latin typeface="微软雅黑" panose="020B0503020204020204" pitchFamily="34" charset="-122"/>
                  <a:ea typeface="微软雅黑" panose="020B0503020204020204" pitchFamily="34" charset="-122"/>
                </a:rPr>
                <a:t>药物筛选</a:t>
              </a:r>
              <a:endParaRPr lang="en-US" altLang="zh-CN" dirty="0">
                <a:latin typeface="微软雅黑" panose="020B0503020204020204" pitchFamily="34" charset="-122"/>
                <a:ea typeface="微软雅黑" panose="020B0503020204020204" pitchFamily="34" charset="-122"/>
              </a:endParaRPr>
            </a:p>
          </p:txBody>
        </p:sp>
      </p:grpSp>
      <p:grpSp>
        <p:nvGrpSpPr>
          <p:cNvPr id="38" name="组合 37">
            <a:extLst>
              <a:ext uri="{FF2B5EF4-FFF2-40B4-BE49-F238E27FC236}">
                <a16:creationId xmlns:a16="http://schemas.microsoft.com/office/drawing/2014/main" id="{D8AA6661-A151-2916-51E2-C1EB1F8A1AC4}"/>
              </a:ext>
            </a:extLst>
          </p:cNvPr>
          <p:cNvGrpSpPr/>
          <p:nvPr/>
        </p:nvGrpSpPr>
        <p:grpSpPr>
          <a:xfrm>
            <a:off x="854897" y="3570870"/>
            <a:ext cx="9697071" cy="2442934"/>
            <a:chOff x="1415521" y="3592478"/>
            <a:chExt cx="8618723" cy="2442934"/>
          </a:xfrm>
        </p:grpSpPr>
        <p:sp>
          <p:nvSpPr>
            <p:cNvPr id="39" name="文本框 38">
              <a:extLst>
                <a:ext uri="{FF2B5EF4-FFF2-40B4-BE49-F238E27FC236}">
                  <a16:creationId xmlns:a16="http://schemas.microsoft.com/office/drawing/2014/main" id="{85505C64-756B-6AC0-9CE4-EBC70EDA3B73}"/>
                </a:ext>
              </a:extLst>
            </p:cNvPr>
            <p:cNvSpPr txBox="1"/>
            <p:nvPr/>
          </p:nvSpPr>
          <p:spPr>
            <a:xfrm>
              <a:off x="1657165" y="3592478"/>
              <a:ext cx="1613820" cy="369332"/>
            </a:xfrm>
            <a:prstGeom prst="rect">
              <a:avLst/>
            </a:prstGeom>
            <a:noFill/>
          </p:spPr>
          <p:txBody>
            <a:bodyPr wrap="square" rtlCol="0">
              <a:spAutoFit/>
            </a:bodyPr>
            <a:lstStyle/>
            <a:p>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夯实基础</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nvGrpSpPr>
            <p:cNvPr id="40" name="组合 39">
              <a:extLst>
                <a:ext uri="{FF2B5EF4-FFF2-40B4-BE49-F238E27FC236}">
                  <a16:creationId xmlns:a16="http://schemas.microsoft.com/office/drawing/2014/main" id="{68E16540-E40A-99A7-E57A-AB7EB576F419}"/>
                </a:ext>
              </a:extLst>
            </p:cNvPr>
            <p:cNvGrpSpPr/>
            <p:nvPr/>
          </p:nvGrpSpPr>
          <p:grpSpPr>
            <a:xfrm>
              <a:off x="1415521" y="3683160"/>
              <a:ext cx="196101" cy="196101"/>
              <a:chOff x="1389761" y="2111236"/>
              <a:chExt cx="196101" cy="196101"/>
            </a:xfrm>
          </p:grpSpPr>
          <p:sp>
            <p:nvSpPr>
              <p:cNvPr id="57" name="矩形 56">
                <a:extLst>
                  <a:ext uri="{FF2B5EF4-FFF2-40B4-BE49-F238E27FC236}">
                    <a16:creationId xmlns:a16="http://schemas.microsoft.com/office/drawing/2014/main" id="{E85FD714-5E44-762D-5853-EA52D827F354}"/>
                  </a:ext>
                </a:extLst>
              </p:cNvPr>
              <p:cNvSpPr/>
              <p:nvPr/>
            </p:nvSpPr>
            <p:spPr>
              <a:xfrm>
                <a:off x="1389761" y="2111236"/>
                <a:ext cx="196101" cy="19610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Freeform 9">
                <a:extLst>
                  <a:ext uri="{FF2B5EF4-FFF2-40B4-BE49-F238E27FC236}">
                    <a16:creationId xmlns:a16="http://schemas.microsoft.com/office/drawing/2014/main" id="{E7547918-F572-DAFC-9DBC-5E09EB11B521}"/>
                  </a:ext>
                </a:extLst>
              </p:cNvPr>
              <p:cNvSpPr/>
              <p:nvPr/>
            </p:nvSpPr>
            <p:spPr bwMode="auto">
              <a:xfrm>
                <a:off x="1413970" y="212931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sp>
          <p:nvSpPr>
            <p:cNvPr id="41" name="文本框 40">
              <a:extLst>
                <a:ext uri="{FF2B5EF4-FFF2-40B4-BE49-F238E27FC236}">
                  <a16:creationId xmlns:a16="http://schemas.microsoft.com/office/drawing/2014/main" id="{C3B74DFC-CF5B-6B00-D30C-1E56B3BFA424}"/>
                </a:ext>
              </a:extLst>
            </p:cNvPr>
            <p:cNvSpPr txBox="1"/>
            <p:nvPr/>
          </p:nvSpPr>
          <p:spPr>
            <a:xfrm>
              <a:off x="1657165" y="3961810"/>
              <a:ext cx="3609102" cy="374270"/>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背景学习</a:t>
              </a:r>
              <a:r>
                <a:rPr lang="en-US" altLang="zh-CN" dirty="0">
                  <a:latin typeface="微软雅黑" panose="020B0503020204020204" pitchFamily="34" charset="-122"/>
                  <a:ea typeface="微软雅黑" panose="020B0503020204020204" pitchFamily="34" charset="-122"/>
                  <a:cs typeface="Arial" pitchFamily="34" charset="0"/>
                </a:rPr>
                <a:t>+</a:t>
              </a:r>
              <a:r>
                <a:rPr lang="zh-CN" altLang="en-US" dirty="0">
                  <a:latin typeface="微软雅黑" panose="020B0503020204020204" pitchFamily="34" charset="-122"/>
                  <a:ea typeface="微软雅黑" panose="020B0503020204020204" pitchFamily="34" charset="-122"/>
                  <a:cs typeface="Arial" pitchFamily="34" charset="0"/>
                </a:rPr>
                <a:t>技能训练</a:t>
              </a:r>
            </a:p>
          </p:txBody>
        </p:sp>
        <p:sp>
          <p:nvSpPr>
            <p:cNvPr id="42" name="文本框 41">
              <a:extLst>
                <a:ext uri="{FF2B5EF4-FFF2-40B4-BE49-F238E27FC236}">
                  <a16:creationId xmlns:a16="http://schemas.microsoft.com/office/drawing/2014/main" id="{8BC2D43A-0E6D-DDB6-76E2-B6B6A8A0BCEC}"/>
                </a:ext>
              </a:extLst>
            </p:cNvPr>
            <p:cNvSpPr txBox="1"/>
            <p:nvPr/>
          </p:nvSpPr>
          <p:spPr>
            <a:xfrm>
              <a:off x="6425142" y="3592478"/>
              <a:ext cx="1613820" cy="369332"/>
            </a:xfrm>
            <a:prstGeom prst="rect">
              <a:avLst/>
            </a:prstGeom>
            <a:noFill/>
          </p:spPr>
          <p:txBody>
            <a:bodyPr wrap="square" rtlCol="0">
              <a:spAutoFit/>
            </a:bodyPr>
            <a:lstStyle/>
            <a:p>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筛选验证</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nvGrpSpPr>
            <p:cNvPr id="43" name="组合 42">
              <a:extLst>
                <a:ext uri="{FF2B5EF4-FFF2-40B4-BE49-F238E27FC236}">
                  <a16:creationId xmlns:a16="http://schemas.microsoft.com/office/drawing/2014/main" id="{BEA0F956-98C8-6C34-29B3-D7DF78FD6B97}"/>
                </a:ext>
              </a:extLst>
            </p:cNvPr>
            <p:cNvGrpSpPr/>
            <p:nvPr/>
          </p:nvGrpSpPr>
          <p:grpSpPr>
            <a:xfrm>
              <a:off x="6183498" y="3683160"/>
              <a:ext cx="196101" cy="196101"/>
              <a:chOff x="1389761" y="2111236"/>
              <a:chExt cx="196101" cy="196101"/>
            </a:xfrm>
          </p:grpSpPr>
          <p:sp>
            <p:nvSpPr>
              <p:cNvPr id="55" name="矩形 54">
                <a:extLst>
                  <a:ext uri="{FF2B5EF4-FFF2-40B4-BE49-F238E27FC236}">
                    <a16:creationId xmlns:a16="http://schemas.microsoft.com/office/drawing/2014/main" id="{F7B4886D-C0BB-11BE-9868-ED81E33D4DE0}"/>
                  </a:ext>
                </a:extLst>
              </p:cNvPr>
              <p:cNvSpPr/>
              <p:nvPr/>
            </p:nvSpPr>
            <p:spPr>
              <a:xfrm>
                <a:off x="1389761" y="2111236"/>
                <a:ext cx="196101" cy="19610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Freeform 9">
                <a:extLst>
                  <a:ext uri="{FF2B5EF4-FFF2-40B4-BE49-F238E27FC236}">
                    <a16:creationId xmlns:a16="http://schemas.microsoft.com/office/drawing/2014/main" id="{AE127DF9-1722-EDF9-4262-873348A786B2}"/>
                  </a:ext>
                </a:extLst>
              </p:cNvPr>
              <p:cNvSpPr/>
              <p:nvPr/>
            </p:nvSpPr>
            <p:spPr bwMode="auto">
              <a:xfrm>
                <a:off x="1413970" y="212931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sp>
          <p:nvSpPr>
            <p:cNvPr id="44" name="文本框 43">
              <a:extLst>
                <a:ext uri="{FF2B5EF4-FFF2-40B4-BE49-F238E27FC236}">
                  <a16:creationId xmlns:a16="http://schemas.microsoft.com/office/drawing/2014/main" id="{3C6BEF50-A1E3-357C-CB86-8FE5E8FFFED9}"/>
                </a:ext>
              </a:extLst>
            </p:cNvPr>
            <p:cNvSpPr txBox="1"/>
            <p:nvPr/>
          </p:nvSpPr>
          <p:spPr>
            <a:xfrm>
              <a:off x="6425142" y="3961810"/>
              <a:ext cx="3609102" cy="680507"/>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临床队列生信筛选</a:t>
              </a:r>
              <a:r>
                <a:rPr lang="en-US" altLang="zh-CN" dirty="0">
                  <a:latin typeface="微软雅黑" panose="020B0503020204020204" pitchFamily="34" charset="-122"/>
                  <a:ea typeface="微软雅黑" panose="020B0503020204020204" pitchFamily="34" charset="-122"/>
                  <a:cs typeface="Arial" pitchFamily="34" charset="0"/>
                </a:rPr>
                <a:t>——</a:t>
              </a:r>
              <a:r>
                <a:rPr lang="zh-CN" altLang="en-US" dirty="0">
                  <a:latin typeface="微软雅黑" panose="020B0503020204020204" pitchFamily="34" charset="-122"/>
                  <a:ea typeface="微软雅黑" panose="020B0503020204020204" pitchFamily="34" charset="-122"/>
                  <a:cs typeface="Arial" pitchFamily="34" charset="0"/>
                </a:rPr>
                <a:t>导致抑郁的关键靶标，并在模型上验证</a:t>
              </a:r>
            </a:p>
          </p:txBody>
        </p:sp>
        <p:sp>
          <p:nvSpPr>
            <p:cNvPr id="45" name="文本框 44">
              <a:extLst>
                <a:ext uri="{FF2B5EF4-FFF2-40B4-BE49-F238E27FC236}">
                  <a16:creationId xmlns:a16="http://schemas.microsoft.com/office/drawing/2014/main" id="{006DDCE4-33A5-3CEE-BD71-F93D6EBFB381}"/>
                </a:ext>
              </a:extLst>
            </p:cNvPr>
            <p:cNvSpPr txBox="1"/>
            <p:nvPr/>
          </p:nvSpPr>
          <p:spPr>
            <a:xfrm>
              <a:off x="1657165" y="4985573"/>
              <a:ext cx="1613820" cy="369332"/>
            </a:xfrm>
            <a:prstGeom prst="rect">
              <a:avLst/>
            </a:prstGeom>
            <a:noFill/>
          </p:spPr>
          <p:txBody>
            <a:bodyPr wrap="square" rtlCol="0">
              <a:spAutoFit/>
            </a:bodyPr>
            <a:lstStyle/>
            <a:p>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通路研究</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nvGrpSpPr>
            <p:cNvPr id="46" name="组合 45">
              <a:extLst>
                <a:ext uri="{FF2B5EF4-FFF2-40B4-BE49-F238E27FC236}">
                  <a16:creationId xmlns:a16="http://schemas.microsoft.com/office/drawing/2014/main" id="{EE22EDAA-CDB6-4E60-B202-A9E66B07988B}"/>
                </a:ext>
              </a:extLst>
            </p:cNvPr>
            <p:cNvGrpSpPr/>
            <p:nvPr/>
          </p:nvGrpSpPr>
          <p:grpSpPr>
            <a:xfrm>
              <a:off x="1415521" y="5076255"/>
              <a:ext cx="196101" cy="196101"/>
              <a:chOff x="1389761" y="2111236"/>
              <a:chExt cx="196101" cy="196101"/>
            </a:xfrm>
          </p:grpSpPr>
          <p:sp>
            <p:nvSpPr>
              <p:cNvPr id="53" name="矩形 52">
                <a:extLst>
                  <a:ext uri="{FF2B5EF4-FFF2-40B4-BE49-F238E27FC236}">
                    <a16:creationId xmlns:a16="http://schemas.microsoft.com/office/drawing/2014/main" id="{45798659-74BC-8C0B-3F32-6D6C7E09ACAF}"/>
                  </a:ext>
                </a:extLst>
              </p:cNvPr>
              <p:cNvSpPr/>
              <p:nvPr/>
            </p:nvSpPr>
            <p:spPr>
              <a:xfrm>
                <a:off x="1389761" y="2111236"/>
                <a:ext cx="196101" cy="19610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Freeform 9">
                <a:extLst>
                  <a:ext uri="{FF2B5EF4-FFF2-40B4-BE49-F238E27FC236}">
                    <a16:creationId xmlns:a16="http://schemas.microsoft.com/office/drawing/2014/main" id="{692B7382-9825-88F5-B1C7-56D1CC67657A}"/>
                  </a:ext>
                </a:extLst>
              </p:cNvPr>
              <p:cNvSpPr/>
              <p:nvPr/>
            </p:nvSpPr>
            <p:spPr bwMode="auto">
              <a:xfrm>
                <a:off x="1413970" y="212931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sp>
          <p:nvSpPr>
            <p:cNvPr id="47" name="文本框 46">
              <a:extLst>
                <a:ext uri="{FF2B5EF4-FFF2-40B4-BE49-F238E27FC236}">
                  <a16:creationId xmlns:a16="http://schemas.microsoft.com/office/drawing/2014/main" id="{D195C810-16A7-49A9-7835-3EB5AB50C8BF}"/>
                </a:ext>
              </a:extLst>
            </p:cNvPr>
            <p:cNvSpPr txBox="1"/>
            <p:nvPr/>
          </p:nvSpPr>
          <p:spPr>
            <a:xfrm>
              <a:off x="1657165" y="5354905"/>
              <a:ext cx="3609102" cy="676339"/>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探索靶标上下游机制，形成较完整的通路和结论。</a:t>
              </a:r>
            </a:p>
          </p:txBody>
        </p:sp>
        <p:sp>
          <p:nvSpPr>
            <p:cNvPr id="48" name="文本框 47">
              <a:extLst>
                <a:ext uri="{FF2B5EF4-FFF2-40B4-BE49-F238E27FC236}">
                  <a16:creationId xmlns:a16="http://schemas.microsoft.com/office/drawing/2014/main" id="{A6FB9717-17D3-1DD9-41B1-68A0B51DCB25}"/>
                </a:ext>
              </a:extLst>
            </p:cNvPr>
            <p:cNvSpPr txBox="1"/>
            <p:nvPr/>
          </p:nvSpPr>
          <p:spPr>
            <a:xfrm>
              <a:off x="6425142" y="4985573"/>
              <a:ext cx="1613820" cy="369332"/>
            </a:xfrm>
            <a:prstGeom prst="rect">
              <a:avLst/>
            </a:prstGeom>
            <a:noFill/>
          </p:spPr>
          <p:txBody>
            <a:bodyPr wrap="square" rtlCol="0">
              <a:spAutoFit/>
            </a:bodyPr>
            <a:lstStyle/>
            <a:p>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药物筛选</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nvGrpSpPr>
            <p:cNvPr id="49" name="组合 48">
              <a:extLst>
                <a:ext uri="{FF2B5EF4-FFF2-40B4-BE49-F238E27FC236}">
                  <a16:creationId xmlns:a16="http://schemas.microsoft.com/office/drawing/2014/main" id="{F3B72911-2C65-CC89-C049-269C444BB9B9}"/>
                </a:ext>
              </a:extLst>
            </p:cNvPr>
            <p:cNvGrpSpPr/>
            <p:nvPr/>
          </p:nvGrpSpPr>
          <p:grpSpPr>
            <a:xfrm>
              <a:off x="6183498" y="5076255"/>
              <a:ext cx="196101" cy="196101"/>
              <a:chOff x="1389761" y="2111236"/>
              <a:chExt cx="196101" cy="196101"/>
            </a:xfrm>
          </p:grpSpPr>
          <p:sp>
            <p:nvSpPr>
              <p:cNvPr id="51" name="矩形 50">
                <a:extLst>
                  <a:ext uri="{FF2B5EF4-FFF2-40B4-BE49-F238E27FC236}">
                    <a16:creationId xmlns:a16="http://schemas.microsoft.com/office/drawing/2014/main" id="{696C3A95-2494-B594-4E39-988D8C92ADF6}"/>
                  </a:ext>
                </a:extLst>
              </p:cNvPr>
              <p:cNvSpPr/>
              <p:nvPr/>
            </p:nvSpPr>
            <p:spPr>
              <a:xfrm>
                <a:off x="1389761" y="2111236"/>
                <a:ext cx="196101" cy="19610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Freeform 9">
                <a:extLst>
                  <a:ext uri="{FF2B5EF4-FFF2-40B4-BE49-F238E27FC236}">
                    <a16:creationId xmlns:a16="http://schemas.microsoft.com/office/drawing/2014/main" id="{FD7D2F22-28DE-CACD-40F7-F5A0978315EE}"/>
                  </a:ext>
                </a:extLst>
              </p:cNvPr>
              <p:cNvSpPr/>
              <p:nvPr/>
            </p:nvSpPr>
            <p:spPr bwMode="auto">
              <a:xfrm>
                <a:off x="1413970" y="212931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sp>
          <p:nvSpPr>
            <p:cNvPr id="50" name="文本框 49">
              <a:extLst>
                <a:ext uri="{FF2B5EF4-FFF2-40B4-BE49-F238E27FC236}">
                  <a16:creationId xmlns:a16="http://schemas.microsoft.com/office/drawing/2014/main" id="{443A4713-0539-D29A-94B7-73795988C538}"/>
                </a:ext>
              </a:extLst>
            </p:cNvPr>
            <p:cNvSpPr txBox="1"/>
            <p:nvPr/>
          </p:nvSpPr>
          <p:spPr>
            <a:xfrm>
              <a:off x="6425142" y="5354905"/>
              <a:ext cx="3609102" cy="680507"/>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特异性靶向该通路的分子或药物，真正助力抑郁症的临床治疗</a:t>
              </a:r>
            </a:p>
          </p:txBody>
        </p:sp>
      </p:grpSp>
    </p:spTree>
    <p:extLst>
      <p:ext uri="{BB962C8B-B14F-4D97-AF65-F5344CB8AC3E}">
        <p14:creationId xmlns:p14="http://schemas.microsoft.com/office/powerpoint/2010/main" val="239022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3022222"/>
            <a:ext cx="9144000" cy="813556"/>
          </a:xfrm>
        </p:spPr>
        <p:txBody>
          <a:bodyPr/>
          <a:lstStyle/>
          <a:p>
            <a:r>
              <a:rPr lang="zh-CN" altLang="en-US" dirty="0"/>
              <a:t>个人背景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18648" y="409873"/>
            <a:ext cx="9922509" cy="682623"/>
          </a:xfrm>
        </p:spPr>
        <p:txBody>
          <a:bodyPr>
            <a:noAutofit/>
          </a:bodyPr>
          <a:lstStyle/>
          <a:p>
            <a:r>
              <a:rPr lang="zh-CN" altLang="en-US" dirty="0"/>
              <a:t>未来理想</a:t>
            </a:r>
            <a:r>
              <a:rPr lang="en-US" altLang="zh-CN" dirty="0"/>
              <a:t>——</a:t>
            </a:r>
            <a:r>
              <a:rPr lang="zh-CN" altLang="en-US" dirty="0">
                <a:latin typeface="微软雅黑" panose="020B0503020204020204" pitchFamily="34" charset="-122"/>
                <a:ea typeface="微软雅黑" panose="020B0503020204020204" pitchFamily="34" charset="-122"/>
              </a:rPr>
              <a:t>从事科研，深耕领域</a:t>
            </a:r>
            <a:endParaRPr lang="zh-CN" altLang="en-US" dirty="0"/>
          </a:p>
        </p:txBody>
      </p:sp>
      <p:sp>
        <p:nvSpPr>
          <p:cNvPr id="28" name="文本框 27">
            <a:extLst>
              <a:ext uri="{FF2B5EF4-FFF2-40B4-BE49-F238E27FC236}">
                <a16:creationId xmlns:a16="http://schemas.microsoft.com/office/drawing/2014/main" id="{4AA37C92-34B3-D660-E52D-86B9E2D9389E}"/>
              </a:ext>
            </a:extLst>
          </p:cNvPr>
          <p:cNvSpPr txBox="1"/>
          <p:nvPr/>
        </p:nvSpPr>
        <p:spPr>
          <a:xfrm>
            <a:off x="1646640" y="2600792"/>
            <a:ext cx="7755778" cy="1656415"/>
          </a:xfrm>
          <a:prstGeom prst="rect">
            <a:avLst/>
          </a:prstGeom>
          <a:noFill/>
        </p:spPr>
        <p:txBody>
          <a:bodyPr wrap="square" rtlCol="0">
            <a:spAutoFit/>
          </a:bodyPr>
          <a:lstStyle/>
          <a:p>
            <a:pPr algn="ctr">
              <a:lnSpc>
                <a:spcPct val="150000"/>
              </a:lnSpc>
            </a:pPr>
            <a:r>
              <a:rPr lang="zh-CN" altLang="en-US" sz="3600" b="1" dirty="0">
                <a:latin typeface="微软雅黑" panose="020B0503020204020204" pitchFamily="34" charset="-122"/>
                <a:ea typeface="微软雅黑" panose="020B0503020204020204" pitchFamily="34" charset="-122"/>
              </a:rPr>
              <a:t>让抑郁症患者都能生活在阳光之下，重获自由与快乐，生活幸福而美满。</a:t>
            </a:r>
          </a:p>
        </p:txBody>
      </p:sp>
    </p:spTree>
    <p:extLst>
      <p:ext uri="{BB962C8B-B14F-4D97-AF65-F5344CB8AC3E}">
        <p14:creationId xmlns:p14="http://schemas.microsoft.com/office/powerpoint/2010/main" val="2640155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矩形 12"/>
          <p:cNvSpPr/>
          <p:nvPr/>
        </p:nvSpPr>
        <p:spPr>
          <a:xfrm>
            <a:off x="0" y="1412875"/>
            <a:ext cx="12192000" cy="2609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2720827" y="2299919"/>
            <a:ext cx="7109639" cy="1214732"/>
            <a:chOff x="2682875" y="2311106"/>
            <a:chExt cx="7109639" cy="1214732"/>
          </a:xfrm>
        </p:grpSpPr>
        <p:sp>
          <p:nvSpPr>
            <p:cNvPr id="3" name="TextBox 1"/>
            <p:cNvSpPr txBox="1">
              <a:spLocks noChangeArrowheads="1"/>
            </p:cNvSpPr>
            <p:nvPr/>
          </p:nvSpPr>
          <p:spPr bwMode="auto">
            <a:xfrm>
              <a:off x="2682875" y="2311106"/>
              <a:ext cx="710963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6000" b="1" dirty="0">
                  <a:solidFill>
                    <a:schemeClr val="accent1"/>
                  </a:solidFill>
                  <a:latin typeface="微软雅黑" pitchFamily="34" charset="-122"/>
                  <a:ea typeface="微软雅黑" pitchFamily="34" charset="-122"/>
                </a:rPr>
                <a:t>敬请老师批评指正！</a:t>
              </a:r>
              <a:endParaRPr lang="en-US" altLang="zh-CN" sz="6000" b="1" dirty="0">
                <a:solidFill>
                  <a:schemeClr val="accent1"/>
                </a:solidFill>
                <a:latin typeface="微软雅黑" pitchFamily="34" charset="-122"/>
                <a:ea typeface="微软雅黑" pitchFamily="34" charset="-122"/>
              </a:endParaRPr>
            </a:p>
          </p:txBody>
        </p:sp>
        <p:sp>
          <p:nvSpPr>
            <p:cNvPr id="5" name="TextBox 8"/>
            <p:cNvSpPr txBox="1">
              <a:spLocks noChangeArrowheads="1"/>
            </p:cNvSpPr>
            <p:nvPr/>
          </p:nvSpPr>
          <p:spPr bwMode="auto">
            <a:xfrm>
              <a:off x="2830513" y="3155950"/>
              <a:ext cx="2478466"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buFont typeface="Arial" charset="0"/>
                <a:defRPr>
                  <a:solidFill>
                    <a:schemeClr val="tx1"/>
                  </a:solidFill>
                  <a:latin typeface="Calibri" pitchFamily="34" charset="0"/>
                  <a:ea typeface="宋体" pitchFamily="2" charset="-122"/>
                </a:defRPr>
              </a:lvl6pPr>
              <a:lvl7pPr eaLnBrk="0" fontAlgn="base" hangingPunct="0">
                <a:spcAft>
                  <a:spcPct val="0"/>
                </a:spcAft>
                <a:buFont typeface="Arial" charset="0"/>
                <a:defRPr>
                  <a:solidFill>
                    <a:schemeClr val="tx1"/>
                  </a:solidFill>
                  <a:latin typeface="Calibri" pitchFamily="34" charset="0"/>
                  <a:ea typeface="宋体" pitchFamily="2" charset="-122"/>
                </a:defRPr>
              </a:lvl7pPr>
              <a:lvl8pPr eaLnBrk="0" fontAlgn="base" hangingPunct="0">
                <a:spcAft>
                  <a:spcPct val="0"/>
                </a:spcAft>
                <a:buFont typeface="Arial" charset="0"/>
                <a:defRPr>
                  <a:solidFill>
                    <a:schemeClr val="tx1"/>
                  </a:solidFill>
                  <a:latin typeface="Calibri" pitchFamily="34" charset="0"/>
                  <a:ea typeface="宋体" pitchFamily="2" charset="-122"/>
                </a:defRPr>
              </a:lvl8pPr>
              <a:lvl9pPr eaLnBrk="0" fontAlgn="base" hangingPunct="0">
                <a:spcAft>
                  <a:spcPct val="0"/>
                </a:spcAft>
                <a:buFont typeface="Arial" charset="0"/>
                <a:defRPr>
                  <a:solidFill>
                    <a:schemeClr val="tx1"/>
                  </a:solidFill>
                  <a:latin typeface="Calibri" pitchFamily="34" charset="0"/>
                  <a:ea typeface="宋体" pitchFamily="2" charset="-122"/>
                </a:defRPr>
              </a:lvl9pPr>
            </a:lstStyle>
            <a:p>
              <a:pPr algn="dist" eaLnBrk="1" hangingPunct="1">
                <a:defRPr/>
              </a:pPr>
              <a:endParaRPr lang="zh-CN" altLang="en-US" sz="1800" dirty="0">
                <a:latin typeface="微软雅黑" pitchFamily="34" charset="-122"/>
                <a:ea typeface="微软雅黑" pitchFamily="34" charset="-122"/>
              </a:endParaRPr>
            </a:p>
          </p:txBody>
        </p:sp>
      </p:grpSp>
      <p:sp>
        <p:nvSpPr>
          <p:cNvPr id="14" name="等腰三角形 13"/>
          <p:cNvSpPr/>
          <p:nvPr/>
        </p:nvSpPr>
        <p:spPr>
          <a:xfrm flipV="1">
            <a:off x="5916353" y="4014699"/>
            <a:ext cx="359294" cy="20660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6" y="337014"/>
            <a:ext cx="8904333" cy="682623"/>
          </a:xfrm>
        </p:spPr>
        <p:txBody>
          <a:bodyPr>
            <a:normAutofit fontScale="90000"/>
          </a:bodyPr>
          <a:lstStyle/>
          <a:p>
            <a:r>
              <a:rPr lang="zh-CN" altLang="en-US" dirty="0"/>
              <a:t>在结尾后面可以放几张补充</a:t>
            </a:r>
            <a:r>
              <a:rPr lang="en-US" altLang="zh-CN" dirty="0"/>
              <a:t>PPT</a:t>
            </a:r>
            <a:r>
              <a:rPr lang="zh-CN" altLang="en-US" dirty="0"/>
              <a:t>（与主体有关但不核心），如果有老师提问相关内容可以放出来</a:t>
            </a:r>
          </a:p>
        </p:txBody>
      </p:sp>
      <p:grpSp>
        <p:nvGrpSpPr>
          <p:cNvPr id="9" name="组合 8">
            <a:extLst>
              <a:ext uri="{FF2B5EF4-FFF2-40B4-BE49-F238E27FC236}">
                <a16:creationId xmlns:a16="http://schemas.microsoft.com/office/drawing/2014/main" id="{DA840577-520B-C260-E9F5-E74F15D2BEA6}"/>
              </a:ext>
            </a:extLst>
          </p:cNvPr>
          <p:cNvGrpSpPr/>
          <p:nvPr/>
        </p:nvGrpSpPr>
        <p:grpSpPr>
          <a:xfrm>
            <a:off x="-206309" y="1103352"/>
            <a:ext cx="10723559" cy="4969830"/>
            <a:chOff x="419856" y="1320256"/>
            <a:chExt cx="11673966" cy="4969830"/>
          </a:xfrm>
        </p:grpSpPr>
        <p:sp>
          <p:nvSpPr>
            <p:cNvPr id="10" name="矩形 9">
              <a:extLst>
                <a:ext uri="{FF2B5EF4-FFF2-40B4-BE49-F238E27FC236}">
                  <a16:creationId xmlns:a16="http://schemas.microsoft.com/office/drawing/2014/main" id="{8CAFC956-5914-9B32-6DE7-0E397564C147}"/>
                </a:ext>
              </a:extLst>
            </p:cNvPr>
            <p:cNvSpPr/>
            <p:nvPr/>
          </p:nvSpPr>
          <p:spPr>
            <a:xfrm>
              <a:off x="677155" y="1320256"/>
              <a:ext cx="11360771" cy="1468444"/>
            </a:xfrm>
            <a:prstGeom prst="rect">
              <a:avLst/>
            </a:prstGeom>
            <a:solidFill>
              <a:schemeClr val="accent1">
                <a:lumMod val="75000"/>
              </a:schemeClr>
            </a:solidFill>
            <a:ln>
              <a:solidFill>
                <a:srgbClr val="8F000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8F000B"/>
                </a:solidFill>
                <a:effectLst/>
                <a:uLnTx/>
                <a:uFillTx/>
                <a:latin typeface="Arial"/>
                <a:ea typeface="微软雅黑"/>
                <a:cs typeface="+mn-cs"/>
              </a:endParaRPr>
            </a:p>
          </p:txBody>
        </p:sp>
        <p:pic>
          <p:nvPicPr>
            <p:cNvPr id="11" name="图片 10">
              <a:extLst>
                <a:ext uri="{FF2B5EF4-FFF2-40B4-BE49-F238E27FC236}">
                  <a16:creationId xmlns:a16="http://schemas.microsoft.com/office/drawing/2014/main" id="{61FAFBA5-14DA-D0F0-8A36-D647F6E69C5B}"/>
                </a:ext>
              </a:extLst>
            </p:cNvPr>
            <p:cNvPicPr>
              <a:picLocks noChangeAspect="1"/>
            </p:cNvPicPr>
            <p:nvPr/>
          </p:nvPicPr>
          <p:blipFill>
            <a:blip r:embed="rId2"/>
            <a:stretch>
              <a:fillRect/>
            </a:stretch>
          </p:blipFill>
          <p:spPr>
            <a:xfrm>
              <a:off x="1360042" y="3036346"/>
              <a:ext cx="1428750" cy="2057400"/>
            </a:xfrm>
            <a:prstGeom prst="rect">
              <a:avLst/>
            </a:prstGeom>
          </p:spPr>
        </p:pic>
        <p:sp>
          <p:nvSpPr>
            <p:cNvPr id="12" name="文本框 11">
              <a:extLst>
                <a:ext uri="{FF2B5EF4-FFF2-40B4-BE49-F238E27FC236}">
                  <a16:creationId xmlns:a16="http://schemas.microsoft.com/office/drawing/2014/main" id="{2FA1C6CB-0E4E-5270-A3FD-20568A227F56}"/>
                </a:ext>
              </a:extLst>
            </p:cNvPr>
            <p:cNvSpPr txBox="1"/>
            <p:nvPr/>
          </p:nvSpPr>
          <p:spPr>
            <a:xfrm>
              <a:off x="1073082" y="5077655"/>
              <a:ext cx="203132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ourier New" panose="02070309020205020404" pitchFamily="49" charset="0"/>
                </a:rPr>
                <a:t>希波克拉底</a:t>
              </a:r>
              <a:endPar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ourier New" panose="02070309020205020404" pitchFamily="49"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Courier New" panose="02070309020205020404" pitchFamily="49" charset="0"/>
                </a:rPr>
                <a:t>公元前三至四世纪</a:t>
              </a:r>
              <a:endPar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pic>
          <p:nvPicPr>
            <p:cNvPr id="13" name="Picture 2" descr="托马斯威利斯 的图像结果">
              <a:extLst>
                <a:ext uri="{FF2B5EF4-FFF2-40B4-BE49-F238E27FC236}">
                  <a16:creationId xmlns:a16="http://schemas.microsoft.com/office/drawing/2014/main" id="{DA050025-1B74-E35E-469E-BAF4F6B24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182" y="3036346"/>
              <a:ext cx="1304925" cy="2042491"/>
            </a:xfrm>
            <a:prstGeom prst="rect">
              <a:avLst/>
            </a:prstGeom>
            <a:noFill/>
            <a:extLst>
              <a:ext uri="{909E8E84-426E-40DD-AFC4-6F175D3DCCD1}">
                <a14:hiddenFill xmlns:a14="http://schemas.microsoft.com/office/drawing/2010/main">
                  <a:solidFill>
                    <a:srgbClr val="FFFFFF"/>
                  </a:solidFill>
                </a14:hiddenFill>
              </a:ext>
            </a:extLst>
          </p:spPr>
        </p:pic>
        <p:sp>
          <p:nvSpPr>
            <p:cNvPr id="14" name="文本框 13">
              <a:extLst>
                <a:ext uri="{FF2B5EF4-FFF2-40B4-BE49-F238E27FC236}">
                  <a16:creationId xmlns:a16="http://schemas.microsoft.com/office/drawing/2014/main" id="{FCECFD80-7AAB-D32E-4E2E-F00289F7768A}"/>
                </a:ext>
              </a:extLst>
            </p:cNvPr>
            <p:cNvSpPr txBox="1"/>
            <p:nvPr/>
          </p:nvSpPr>
          <p:spPr>
            <a:xfrm>
              <a:off x="4284814" y="5131016"/>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rPr>
                <a:t>托马斯威利斯</a:t>
              </a:r>
              <a:endParaRPr kumimoji="0" lang="en-US" altLang="zh-CN"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Courier New" panose="02070309020205020404" pitchFamily="49" charset="0"/>
                </a:rPr>
                <a:t>17</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Courier New" panose="02070309020205020404" pitchFamily="49" charset="0"/>
                </a:rPr>
                <a:t>世纪</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
          <p:nvSpPr>
            <p:cNvPr id="15" name="文本框 14">
              <a:extLst>
                <a:ext uri="{FF2B5EF4-FFF2-40B4-BE49-F238E27FC236}">
                  <a16:creationId xmlns:a16="http://schemas.microsoft.com/office/drawing/2014/main" id="{1D857BCB-5964-8F58-F68C-02BB32DCCED8}"/>
                </a:ext>
              </a:extLst>
            </p:cNvPr>
            <p:cNvSpPr txBox="1"/>
            <p:nvPr/>
          </p:nvSpPr>
          <p:spPr>
            <a:xfrm>
              <a:off x="419856" y="1567822"/>
              <a:ext cx="30527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精神错乱</a:t>
              </a:r>
              <a:endParaRPr kumimoji="0" lang="en-US"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a:t>
              </a:r>
              <a:r>
                <a:rPr kumimoji="0" lang="en-US"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Phrenitis</a:t>
              </a:r>
              <a:r>
                <a:rPr kumimoji="0" lang="zh-CN"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a:t>
              </a:r>
              <a:r>
                <a:rPr kumimoji="0" lang="zh-CN" altLang="en-US"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的提出</a:t>
              </a:r>
              <a:endParaRPr kumimoji="0" lang="en-US" altLang="zh-CN" sz="2400" b="1" i="0" u="none" strike="noStrike" kern="1200" cap="none" spc="0" normalizeH="0" baseline="0" noProof="0" dirty="0">
                <a:ln>
                  <a:noFill/>
                </a:ln>
                <a:solidFill>
                  <a:srgbClr val="FCFCFC"/>
                </a:solidFill>
                <a:effectLst/>
                <a:uLnTx/>
                <a:uFillTx/>
                <a:latin typeface="微软雅黑"/>
                <a:ea typeface="微软雅黑"/>
                <a:cs typeface="+mn-cs"/>
              </a:endParaRPr>
            </a:p>
          </p:txBody>
        </p:sp>
        <p:sp>
          <p:nvSpPr>
            <p:cNvPr id="16" name="文本框 15">
              <a:extLst>
                <a:ext uri="{FF2B5EF4-FFF2-40B4-BE49-F238E27FC236}">
                  <a16:creationId xmlns:a16="http://schemas.microsoft.com/office/drawing/2014/main" id="{41363ECA-5CDC-08CD-5E04-5FD290AD4BE1}"/>
                </a:ext>
              </a:extLst>
            </p:cNvPr>
            <p:cNvSpPr txBox="1"/>
            <p:nvPr/>
          </p:nvSpPr>
          <p:spPr>
            <a:xfrm>
              <a:off x="3528535" y="1590987"/>
              <a:ext cx="272382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谵妄</a:t>
              </a:r>
              <a:r>
                <a:rPr kumimoji="0" lang="zh-CN" altLang="en-US"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是一类</a:t>
              </a:r>
              <a:r>
                <a:rPr kumimoji="0" lang="zh-CN"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精神综合症</a:t>
              </a:r>
              <a:endParaRPr kumimoji="0" lang="en-US"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发热</a:t>
              </a: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a:t>
              </a:r>
              <a:r>
                <a:rPr kumimoji="0" lang="zh-CN"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饮酒</a:t>
              </a: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a:t>
              </a:r>
              <a:r>
                <a:rPr kumimoji="0" lang="zh-CN"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曼陀罗中毒</a:t>
              </a:r>
              <a:endPar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mn-cs"/>
              </a:endParaRPr>
            </a:p>
          </p:txBody>
        </p:sp>
        <p:pic>
          <p:nvPicPr>
            <p:cNvPr id="17" name="图片 16">
              <a:extLst>
                <a:ext uri="{FF2B5EF4-FFF2-40B4-BE49-F238E27FC236}">
                  <a16:creationId xmlns:a16="http://schemas.microsoft.com/office/drawing/2014/main" id="{1FB743A5-D10A-7429-DF51-A0F8E87CB0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3414" y="3131120"/>
              <a:ext cx="1647055" cy="1889779"/>
            </a:xfrm>
            <a:prstGeom prst="rect">
              <a:avLst/>
            </a:prstGeom>
          </p:spPr>
        </p:pic>
        <p:sp>
          <p:nvSpPr>
            <p:cNvPr id="18" name="文本框 17">
              <a:extLst>
                <a:ext uri="{FF2B5EF4-FFF2-40B4-BE49-F238E27FC236}">
                  <a16:creationId xmlns:a16="http://schemas.microsoft.com/office/drawing/2014/main" id="{711AF257-ED18-4461-3C53-628788067053}"/>
                </a:ext>
              </a:extLst>
            </p:cNvPr>
            <p:cNvSpPr txBox="1"/>
            <p:nvPr/>
          </p:nvSpPr>
          <p:spPr>
            <a:xfrm>
              <a:off x="6798449" y="5057059"/>
              <a:ext cx="167065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rPr>
                <a:t>詹姆斯</a:t>
              </a:r>
              <a:r>
                <a:rPr kumimoji="0" lang="en-US" altLang="zh-CN"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rPr>
                <a:t>·</a:t>
              </a:r>
              <a:r>
                <a:rPr kumimoji="0" lang="zh-CN" altLang="en-US"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rPr>
                <a:t>西姆斯</a:t>
              </a:r>
              <a:endParaRPr kumimoji="0" lang="en-US" altLang="zh-CN" sz="1800" b="1" i="0" u="none" strike="noStrike" kern="1200" cap="none" spc="0" normalizeH="0" baseline="0" noProof="0" dirty="0">
                <a:ln>
                  <a:noFill/>
                </a:ln>
                <a:solidFill>
                  <a:prstClr val="black"/>
                </a:solidFill>
                <a:effectLst/>
                <a:uLnTx/>
                <a:uFillTx/>
                <a:latin typeface="微软雅黑"/>
                <a:ea typeface="微软雅黑"/>
                <a:cs typeface="Courier New" panose="02070309020205020404" pitchFamily="49"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Courier New" panose="02070309020205020404" pitchFamily="49" charset="0"/>
                </a:rPr>
                <a:t>18</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Courier New" panose="02070309020205020404" pitchFamily="49" charset="0"/>
                </a:rPr>
                <a:t>世纪</a:t>
              </a:r>
            </a:p>
          </p:txBody>
        </p:sp>
        <p:sp>
          <p:nvSpPr>
            <p:cNvPr id="19" name="文本框 18">
              <a:extLst>
                <a:ext uri="{FF2B5EF4-FFF2-40B4-BE49-F238E27FC236}">
                  <a16:creationId xmlns:a16="http://schemas.microsoft.com/office/drawing/2014/main" id="{A835A629-765D-189C-F390-A9CC33FD00AB}"/>
                </a:ext>
              </a:extLst>
            </p:cNvPr>
            <p:cNvSpPr txBox="1"/>
            <p:nvPr/>
          </p:nvSpPr>
          <p:spPr>
            <a:xfrm>
              <a:off x="6457582" y="1589046"/>
              <a:ext cx="214076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谵妄≠疯癫</a:t>
              </a:r>
              <a:endParaRPr kumimoji="0" lang="en-US" altLang="zh-CN" sz="1800" b="0"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激越型谵妄</a:t>
              </a:r>
              <a:endParaRPr kumimoji="0" lang="en-US"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抑郁型谵妄</a:t>
              </a:r>
              <a:endPar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mn-cs"/>
              </a:endParaRPr>
            </a:p>
          </p:txBody>
        </p:sp>
        <p:pic>
          <p:nvPicPr>
            <p:cNvPr id="20" name="图片 19">
              <a:extLst>
                <a:ext uri="{FF2B5EF4-FFF2-40B4-BE49-F238E27FC236}">
                  <a16:creationId xmlns:a16="http://schemas.microsoft.com/office/drawing/2014/main" id="{92803D3E-93C0-A702-C340-636C37976090}"/>
                </a:ext>
              </a:extLst>
            </p:cNvPr>
            <p:cNvPicPr>
              <a:picLocks noChangeAspect="1"/>
            </p:cNvPicPr>
            <p:nvPr/>
          </p:nvPicPr>
          <p:blipFill>
            <a:blip r:embed="rId5"/>
            <a:stretch>
              <a:fillRect/>
            </a:stretch>
          </p:blipFill>
          <p:spPr>
            <a:xfrm>
              <a:off x="9287153" y="2842436"/>
              <a:ext cx="1647055" cy="2470583"/>
            </a:xfrm>
            <a:prstGeom prst="rect">
              <a:avLst/>
            </a:prstGeom>
          </p:spPr>
        </p:pic>
        <p:sp>
          <p:nvSpPr>
            <p:cNvPr id="21" name="文本框 20">
              <a:extLst>
                <a:ext uri="{FF2B5EF4-FFF2-40B4-BE49-F238E27FC236}">
                  <a16:creationId xmlns:a16="http://schemas.microsoft.com/office/drawing/2014/main" id="{74759AB4-1D86-10A4-2C2A-55F8EF5B3F20}"/>
                </a:ext>
              </a:extLst>
            </p:cNvPr>
            <p:cNvSpPr txBox="1"/>
            <p:nvPr/>
          </p:nvSpPr>
          <p:spPr>
            <a:xfrm>
              <a:off x="8886682" y="1589046"/>
              <a:ext cx="320714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rPr>
                <a:t>谵妄：大脑功能不全综合征</a:t>
              </a:r>
              <a:endParaRPr kumimoji="0" lang="en-US" altLang="zh-CN" sz="1800" b="1" i="0" u="none" strike="noStrike" kern="1200" cap="none" spc="0" normalizeH="0" baseline="0" noProof="0" dirty="0">
                <a:ln>
                  <a:noFill/>
                </a:ln>
                <a:solidFill>
                  <a:srgbClr val="FCFCFC"/>
                </a:solidFill>
                <a:effectLst/>
                <a:uLnTx/>
                <a:uFillTx/>
                <a:latin typeface="微软雅黑"/>
                <a:ea typeface="微软雅黑"/>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全脑</a:t>
              </a:r>
              <a:r>
                <a:rPr kumimoji="0" lang="en-US"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EEG</a:t>
              </a: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强度降低</a:t>
              </a:r>
              <a:endParaRPr kumimoji="0" lang="en-US"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rPr>
                <a:t>大脑代谢功能低下</a:t>
              </a:r>
              <a:endParaRPr kumimoji="0" lang="en-US" altLang="zh-CN" sz="1800" b="0" i="0" u="none" strike="noStrike" kern="1200" cap="none" spc="0" normalizeH="0" baseline="0" noProof="0" dirty="0">
                <a:ln>
                  <a:noFill/>
                </a:ln>
                <a:solidFill>
                  <a:srgbClr val="FCFCFC"/>
                </a:solidFill>
                <a:effectLst/>
                <a:uLnTx/>
                <a:uFillTx/>
                <a:latin typeface="楷体" panose="02010609060101010101" pitchFamily="49" charset="-122"/>
                <a:ea typeface="楷体" panose="02010609060101010101" pitchFamily="49" charset="-122"/>
                <a:cs typeface="Courier New" panose="02070309020205020404" pitchFamily="49" charset="0"/>
              </a:endParaRPr>
            </a:p>
          </p:txBody>
        </p:sp>
        <p:sp>
          <p:nvSpPr>
            <p:cNvPr id="22" name="文本框 21">
              <a:extLst>
                <a:ext uri="{FF2B5EF4-FFF2-40B4-BE49-F238E27FC236}">
                  <a16:creationId xmlns:a16="http://schemas.microsoft.com/office/drawing/2014/main" id="{DAB8AE24-886D-496C-E856-EE34C13224A5}"/>
                </a:ext>
              </a:extLst>
            </p:cNvPr>
            <p:cNvSpPr txBox="1"/>
            <p:nvPr/>
          </p:nvSpPr>
          <p:spPr>
            <a:xfrm>
              <a:off x="9414585" y="5366756"/>
              <a:ext cx="163378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333333"/>
                  </a:solidFill>
                  <a:effectLst/>
                  <a:uLnTx/>
                  <a:uFillTx/>
                  <a:latin typeface="Helvetica Neue"/>
                  <a:ea typeface="微软雅黑"/>
                  <a:cs typeface="+mn-cs"/>
                </a:rPr>
                <a:t>乔治</a:t>
              </a:r>
              <a:r>
                <a:rPr kumimoji="0" lang="en-US" altLang="zh-CN" sz="1800" b="1" i="0" u="none" strike="noStrike" kern="1200" cap="none" spc="0" normalizeH="0" baseline="0" noProof="0" dirty="0">
                  <a:ln>
                    <a:noFill/>
                  </a:ln>
                  <a:solidFill>
                    <a:srgbClr val="333333"/>
                  </a:solidFill>
                  <a:effectLst/>
                  <a:uLnTx/>
                  <a:uFillTx/>
                  <a:latin typeface="Helvetica Neue"/>
                  <a:ea typeface="微软雅黑"/>
                  <a:cs typeface="+mn-cs"/>
                </a:rPr>
                <a:t>·L·</a:t>
              </a:r>
              <a:r>
                <a:rPr kumimoji="0" lang="zh-CN" altLang="en-US" sz="1800" b="1" i="0" u="none" strike="noStrike" kern="1200" cap="none" spc="0" normalizeH="0" baseline="0" noProof="0" dirty="0">
                  <a:ln>
                    <a:noFill/>
                  </a:ln>
                  <a:solidFill>
                    <a:srgbClr val="333333"/>
                  </a:solidFill>
                  <a:effectLst/>
                  <a:uLnTx/>
                  <a:uFillTx/>
                  <a:latin typeface="Helvetica Neue"/>
                  <a:ea typeface="微软雅黑"/>
                  <a:cs typeface="+mn-cs"/>
                </a:rPr>
                <a:t>恩格尔</a:t>
              </a:r>
              <a:endParaRPr kumimoji="0" lang="en-US" altLang="zh-CN" sz="1800" b="1" i="0" u="none" strike="noStrike" kern="1200" cap="none" spc="0" normalizeH="0" baseline="0" noProof="0" dirty="0">
                <a:ln>
                  <a:noFill/>
                </a:ln>
                <a:solidFill>
                  <a:srgbClr val="333333"/>
                </a:solidFill>
                <a:effectLst/>
                <a:uLnTx/>
                <a:uFillTx/>
                <a:latin typeface="Helvetica Neue"/>
                <a:ea typeface="微软雅黑"/>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333333"/>
                  </a:solidFill>
                  <a:effectLst/>
                  <a:uLnTx/>
                  <a:uFillTx/>
                  <a:latin typeface="Helvetica Neue"/>
                  <a:ea typeface="微软雅黑"/>
                  <a:cs typeface="+mn-cs"/>
                </a:rPr>
                <a:t>&amp; </a:t>
              </a:r>
              <a:r>
                <a:rPr kumimoji="0" lang="zh-CN" altLang="en-US" sz="1800" b="1" i="0" u="none" strike="noStrike" kern="1200" cap="none" spc="0" normalizeH="0" baseline="0" noProof="0" dirty="0">
                  <a:ln>
                    <a:noFill/>
                  </a:ln>
                  <a:solidFill>
                    <a:srgbClr val="333333"/>
                  </a:solidFill>
                  <a:effectLst/>
                  <a:uLnTx/>
                  <a:uFillTx/>
                  <a:latin typeface="Helvetica Neue"/>
                  <a:ea typeface="微软雅黑"/>
                  <a:cs typeface="+mn-cs"/>
                </a:rPr>
                <a:t>约翰</a:t>
              </a:r>
              <a:r>
                <a:rPr kumimoji="0" lang="en-US" altLang="zh-CN" sz="1800" b="1" i="0" u="none" strike="noStrike" kern="1200" cap="none" spc="0" normalizeH="0" baseline="0" noProof="0" dirty="0">
                  <a:ln>
                    <a:noFill/>
                  </a:ln>
                  <a:solidFill>
                    <a:srgbClr val="333333"/>
                  </a:solidFill>
                  <a:effectLst/>
                  <a:uLnTx/>
                  <a:uFillTx/>
                  <a:latin typeface="Helvetica Neue"/>
                  <a:ea typeface="微软雅黑"/>
                  <a:cs typeface="+mn-cs"/>
                </a:rPr>
                <a:t>·</a:t>
              </a:r>
              <a:r>
                <a:rPr kumimoji="0" lang="zh-CN" altLang="en-US" sz="1800" b="1" i="0" u="none" strike="noStrike" kern="1200" cap="none" spc="0" normalizeH="0" baseline="0" noProof="0" dirty="0">
                  <a:ln>
                    <a:noFill/>
                  </a:ln>
                  <a:solidFill>
                    <a:srgbClr val="333333"/>
                  </a:solidFill>
                  <a:effectLst/>
                  <a:uLnTx/>
                  <a:uFillTx/>
                  <a:latin typeface="Helvetica Neue"/>
                  <a:ea typeface="微软雅黑"/>
                  <a:cs typeface="+mn-cs"/>
                </a:rPr>
                <a:t>罗马诺</a:t>
              </a:r>
              <a:endParaRPr kumimoji="0" lang="en-US" altLang="zh-CN" sz="1800" b="1" i="0" u="none" strike="noStrike" kern="1200" cap="none" spc="0" normalizeH="0" baseline="0" noProof="0" dirty="0">
                <a:ln>
                  <a:noFill/>
                </a:ln>
                <a:solidFill>
                  <a:srgbClr val="333333"/>
                </a:solidFill>
                <a:effectLst/>
                <a:uLnTx/>
                <a:uFillTx/>
                <a:latin typeface="Helvetica Neue"/>
                <a:ea typeface="微软雅黑"/>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333333"/>
                  </a:solidFill>
                  <a:effectLst/>
                  <a:uLnTx/>
                  <a:uFillTx/>
                  <a:latin typeface="楷体" panose="02010609060101010101" pitchFamily="49" charset="-122"/>
                  <a:ea typeface="楷体" panose="02010609060101010101" pitchFamily="49" charset="-122"/>
                  <a:cs typeface="+mn-cs"/>
                </a:rPr>
                <a:t>1960</a:t>
              </a:r>
              <a:r>
                <a:rPr kumimoji="0" lang="zh-CN" altLang="en-US" sz="1800" b="0" i="0" u="none" strike="noStrike" kern="1200" cap="none" spc="0" normalizeH="0" baseline="0" noProof="0" dirty="0">
                  <a:ln>
                    <a:noFill/>
                  </a:ln>
                  <a:solidFill>
                    <a:srgbClr val="333333"/>
                  </a:solidFill>
                  <a:effectLst/>
                  <a:uLnTx/>
                  <a:uFillTx/>
                  <a:latin typeface="楷体" panose="02010609060101010101" pitchFamily="49" charset="-122"/>
                  <a:ea typeface="楷体" panose="02010609060101010101" pitchFamily="49" charset="-122"/>
                  <a:cs typeface="+mn-cs"/>
                </a:rPr>
                <a:t>年代</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
          <p:nvSpPr>
            <p:cNvPr id="23" name="箭头: V 形 22">
              <a:extLst>
                <a:ext uri="{FF2B5EF4-FFF2-40B4-BE49-F238E27FC236}">
                  <a16:creationId xmlns:a16="http://schemas.microsoft.com/office/drawing/2014/main" id="{3EB626E1-F37C-6CB5-B416-DDB5BD24953C}"/>
                </a:ext>
              </a:extLst>
            </p:cNvPr>
            <p:cNvSpPr/>
            <p:nvPr/>
          </p:nvSpPr>
          <p:spPr>
            <a:xfrm>
              <a:off x="2923418" y="3850839"/>
              <a:ext cx="605117" cy="585787"/>
            </a:xfrm>
            <a:prstGeom prst="chevron">
              <a:avLst/>
            </a:prstGeom>
            <a:solidFill>
              <a:srgbClr val="870C08"/>
            </a:solidFill>
            <a:ln>
              <a:solidFill>
                <a:srgbClr val="BA2A1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4" name="箭头: V 形 23">
              <a:extLst>
                <a:ext uri="{FF2B5EF4-FFF2-40B4-BE49-F238E27FC236}">
                  <a16:creationId xmlns:a16="http://schemas.microsoft.com/office/drawing/2014/main" id="{B4024559-C75F-F4AC-15AC-AE6575511BEC}"/>
                </a:ext>
              </a:extLst>
            </p:cNvPr>
            <p:cNvSpPr/>
            <p:nvPr/>
          </p:nvSpPr>
          <p:spPr>
            <a:xfrm>
              <a:off x="3409009" y="3850838"/>
              <a:ext cx="605117" cy="585787"/>
            </a:xfrm>
            <a:prstGeom prst="chevron">
              <a:avLst/>
            </a:prstGeom>
            <a:solidFill>
              <a:srgbClr val="870C08"/>
            </a:solidFill>
            <a:ln>
              <a:solidFill>
                <a:srgbClr val="BA2A1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5" name="箭头: V 形 24">
              <a:extLst>
                <a:ext uri="{FF2B5EF4-FFF2-40B4-BE49-F238E27FC236}">
                  <a16:creationId xmlns:a16="http://schemas.microsoft.com/office/drawing/2014/main" id="{473D88A3-9CD4-B466-B235-738E07C4F001}"/>
                </a:ext>
              </a:extLst>
            </p:cNvPr>
            <p:cNvSpPr/>
            <p:nvPr/>
          </p:nvSpPr>
          <p:spPr>
            <a:xfrm>
              <a:off x="6006925" y="3850838"/>
              <a:ext cx="605117" cy="585787"/>
            </a:xfrm>
            <a:prstGeom prst="chevron">
              <a:avLst/>
            </a:prstGeom>
            <a:solidFill>
              <a:srgbClr val="870C08"/>
            </a:solidFill>
            <a:ln>
              <a:solidFill>
                <a:srgbClr val="BA2A1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6" name="箭头: V 形 25">
              <a:extLst>
                <a:ext uri="{FF2B5EF4-FFF2-40B4-BE49-F238E27FC236}">
                  <a16:creationId xmlns:a16="http://schemas.microsoft.com/office/drawing/2014/main" id="{89EBDC41-3DD2-60A9-6726-FF9D68162C35}"/>
                </a:ext>
              </a:extLst>
            </p:cNvPr>
            <p:cNvSpPr/>
            <p:nvPr/>
          </p:nvSpPr>
          <p:spPr>
            <a:xfrm>
              <a:off x="8540055" y="3850837"/>
              <a:ext cx="605117" cy="585787"/>
            </a:xfrm>
            <a:prstGeom prst="chevron">
              <a:avLst/>
            </a:prstGeom>
            <a:solidFill>
              <a:srgbClr val="870C08"/>
            </a:solidFill>
            <a:ln>
              <a:solidFill>
                <a:srgbClr val="BA2A1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Tree>
    <p:extLst>
      <p:ext uri="{BB962C8B-B14F-4D97-AF65-F5344CB8AC3E}">
        <p14:creationId xmlns:p14="http://schemas.microsoft.com/office/powerpoint/2010/main" val="3043277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个人背景</a:t>
            </a:r>
          </a:p>
        </p:txBody>
      </p:sp>
      <p:sp>
        <p:nvSpPr>
          <p:cNvPr id="15" name="文本框 14"/>
          <p:cNvSpPr txBox="1"/>
          <p:nvPr/>
        </p:nvSpPr>
        <p:spPr>
          <a:xfrm>
            <a:off x="1133295" y="1078029"/>
            <a:ext cx="8730343" cy="533288"/>
          </a:xfrm>
          <a:prstGeom prst="rect">
            <a:avLst/>
          </a:prstGeom>
          <a:noFill/>
        </p:spPr>
        <p:txBody>
          <a:bodyPr wrap="square" rtlCol="0">
            <a:spAutoFit/>
          </a:bodyPr>
          <a:lstStyle/>
          <a:p>
            <a:pPr algn="just">
              <a:lnSpc>
                <a:spcPct val="110000"/>
              </a:lnSpc>
            </a:pPr>
            <a:r>
              <a:rPr lang="zh-CN" altLang="en-US" sz="2800" b="1" dirty="0">
                <a:latin typeface="微软雅黑" pitchFamily="34" charset="-122"/>
                <a:ea typeface="微软雅黑" pitchFamily="34" charset="-122"/>
                <a:cs typeface="+mj-cs"/>
              </a:rPr>
              <a:t>汤景翔</a:t>
            </a:r>
          </a:p>
        </p:txBody>
      </p:sp>
      <p:pic>
        <p:nvPicPr>
          <p:cNvPr id="14" name="图片 13">
            <a:extLst>
              <a:ext uri="{FF2B5EF4-FFF2-40B4-BE49-F238E27FC236}">
                <a16:creationId xmlns:a16="http://schemas.microsoft.com/office/drawing/2014/main" id="{E8626ACD-5417-B539-D9CB-A615F3150AA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4953" y="90711"/>
            <a:ext cx="1506008" cy="2048356"/>
          </a:xfrm>
          <a:prstGeom prst="rect">
            <a:avLst/>
          </a:prstGeom>
          <a:noFill/>
          <a:ln>
            <a:noFill/>
          </a:ln>
        </p:spPr>
      </p:pic>
      <p:grpSp>
        <p:nvGrpSpPr>
          <p:cNvPr id="4" name="组合 3">
            <a:extLst>
              <a:ext uri="{FF2B5EF4-FFF2-40B4-BE49-F238E27FC236}">
                <a16:creationId xmlns:a16="http://schemas.microsoft.com/office/drawing/2014/main" id="{C3AC4E6C-9D3A-EAE8-1E26-CF8E515EE756}"/>
              </a:ext>
            </a:extLst>
          </p:cNvPr>
          <p:cNvGrpSpPr/>
          <p:nvPr/>
        </p:nvGrpSpPr>
        <p:grpSpPr>
          <a:xfrm>
            <a:off x="924504" y="2094387"/>
            <a:ext cx="9370999" cy="649024"/>
            <a:chOff x="1387329" y="3413931"/>
            <a:chExt cx="8863951" cy="649024"/>
          </a:xfrm>
        </p:grpSpPr>
        <p:sp>
          <p:nvSpPr>
            <p:cNvPr id="5" name="文本框 4">
              <a:extLst>
                <a:ext uri="{FF2B5EF4-FFF2-40B4-BE49-F238E27FC236}">
                  <a16:creationId xmlns:a16="http://schemas.microsoft.com/office/drawing/2014/main" id="{4F6227CB-650C-52AC-427D-8EDF831B04E0}"/>
                </a:ext>
              </a:extLst>
            </p:cNvPr>
            <p:cNvSpPr txBox="1"/>
            <p:nvPr/>
          </p:nvSpPr>
          <p:spPr>
            <a:xfrm>
              <a:off x="1520938" y="3413931"/>
              <a:ext cx="8730342" cy="649024"/>
            </a:xfrm>
            <a:prstGeom prst="rect">
              <a:avLst/>
            </a:prstGeom>
            <a:noFill/>
          </p:spPr>
          <p:txBody>
            <a:bodyPr wrap="square" rtlCol="0">
              <a:spAutoFit/>
            </a:bodyPr>
            <a:lstStyle/>
            <a:p>
              <a:pPr algn="just">
                <a:lnSpc>
                  <a:spcPct val="110000"/>
                </a:lnSpc>
              </a:pPr>
              <a:r>
                <a:rPr lang="zh-CN" altLang="en-US" b="1" dirty="0">
                  <a:latin typeface="微软雅黑" panose="020B0503020204020204" pitchFamily="34" charset="-122"/>
                  <a:ea typeface="微软雅黑" panose="020B0503020204020204" pitchFamily="34" charset="-122"/>
                </a:rPr>
                <a:t>专业成绩：</a:t>
              </a:r>
              <a:r>
                <a:rPr lang="zh-CN" altLang="zh-CN" dirty="0">
                  <a:latin typeface="微软雅黑" panose="020B0503020204020204" pitchFamily="34" charset="-122"/>
                  <a:ea typeface="微软雅黑" panose="020B0503020204020204" pitchFamily="34" charset="-122"/>
                </a:rPr>
                <a:t>必修加权</a:t>
              </a:r>
              <a:r>
                <a:rPr lang="en-US" altLang="zh-CN" dirty="0">
                  <a:latin typeface="微软雅黑" panose="020B0503020204020204" pitchFamily="34" charset="-122"/>
                  <a:ea typeface="微软雅黑" panose="020B0503020204020204" pitchFamily="34" charset="-122"/>
                </a:rPr>
                <a:t>89.6</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GPA 3.78/4.0</a:t>
              </a:r>
              <a:r>
                <a:rPr lang="zh-CN" altLang="zh-CN" dirty="0">
                  <a:latin typeface="微软雅黑" panose="020B0503020204020204" pitchFamily="34" charset="-122"/>
                  <a:ea typeface="微软雅黑" panose="020B0503020204020204" pitchFamily="34" charset="-122"/>
                </a:rPr>
                <a:t>，专业排名</a:t>
              </a:r>
              <a:r>
                <a:rPr lang="en-US" altLang="zh-CN" dirty="0">
                  <a:latin typeface="微软雅黑" panose="020B0503020204020204" pitchFamily="34" charset="-122"/>
                  <a:ea typeface="微软雅黑" panose="020B0503020204020204" pitchFamily="34" charset="-122"/>
                </a:rPr>
                <a:t>13/133(</a:t>
              </a:r>
              <a:r>
                <a:rPr lang="zh-CN" altLang="en-US" dirty="0">
                  <a:latin typeface="微软雅黑" panose="020B0503020204020204" pitchFamily="34" charset="-122"/>
                  <a:ea typeface="微软雅黑" panose="020B0503020204020204" pitchFamily="34" charset="-122"/>
                </a:rPr>
                <a:t>前</a:t>
              </a:r>
              <a:r>
                <a:rPr lang="en-US" altLang="zh-CN" dirty="0">
                  <a:latin typeface="微软雅黑" panose="020B0503020204020204" pitchFamily="34" charset="-122"/>
                  <a:ea typeface="微软雅黑" panose="020B0503020204020204" pitchFamily="34" charset="-122"/>
                </a:rPr>
                <a:t>9.8%)</a:t>
              </a:r>
              <a:endParaRPr lang="zh-CN" altLang="zh-CN" dirty="0">
                <a:latin typeface="微软雅黑" panose="020B0503020204020204" pitchFamily="34" charset="-122"/>
                <a:ea typeface="微软雅黑" panose="020B0503020204020204" pitchFamily="34" charset="-122"/>
              </a:endParaRPr>
            </a:p>
            <a:p>
              <a:pPr algn="just">
                <a:lnSpc>
                  <a:spcPct val="110000"/>
                </a:lnSpc>
              </a:pPr>
              <a:endParaRPr lang="zh-CN" altLang="en-US" sz="16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
          <p:nvSpPr>
            <p:cNvPr id="6" name="Freeform 9">
              <a:extLst>
                <a:ext uri="{FF2B5EF4-FFF2-40B4-BE49-F238E27FC236}">
                  <a16:creationId xmlns:a16="http://schemas.microsoft.com/office/drawing/2014/main" id="{F4162F32-0CDD-B7FD-0B64-52C162A1912C}"/>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a:p>
          </p:txBody>
        </p:sp>
      </p:grpSp>
      <p:grpSp>
        <p:nvGrpSpPr>
          <p:cNvPr id="7" name="组合 6">
            <a:extLst>
              <a:ext uri="{FF2B5EF4-FFF2-40B4-BE49-F238E27FC236}">
                <a16:creationId xmlns:a16="http://schemas.microsoft.com/office/drawing/2014/main" id="{21C66AC8-D078-DF4F-CDC3-9A3A6DA8B8E4}"/>
              </a:ext>
            </a:extLst>
          </p:cNvPr>
          <p:cNvGrpSpPr/>
          <p:nvPr/>
        </p:nvGrpSpPr>
        <p:grpSpPr>
          <a:xfrm>
            <a:off x="912030" y="2668823"/>
            <a:ext cx="9370999" cy="649024"/>
            <a:chOff x="1387329" y="3413931"/>
            <a:chExt cx="8863951" cy="649024"/>
          </a:xfrm>
        </p:grpSpPr>
        <p:sp>
          <p:nvSpPr>
            <p:cNvPr id="8" name="文本框 7">
              <a:extLst>
                <a:ext uri="{FF2B5EF4-FFF2-40B4-BE49-F238E27FC236}">
                  <a16:creationId xmlns:a16="http://schemas.microsoft.com/office/drawing/2014/main" id="{8FD9B4AD-9D31-5D6A-1107-65031CEA5A47}"/>
                </a:ext>
              </a:extLst>
            </p:cNvPr>
            <p:cNvSpPr txBox="1"/>
            <p:nvPr/>
          </p:nvSpPr>
          <p:spPr>
            <a:xfrm>
              <a:off x="1520938" y="3413931"/>
              <a:ext cx="8730342" cy="649024"/>
            </a:xfrm>
            <a:prstGeom prst="rect">
              <a:avLst/>
            </a:prstGeom>
            <a:noFill/>
          </p:spPr>
          <p:txBody>
            <a:bodyPr wrap="square" rtlCol="0">
              <a:spAutoFit/>
            </a:bodyPr>
            <a:lstStyle/>
            <a:p>
              <a:pPr algn="just">
                <a:lnSpc>
                  <a:spcPct val="110000"/>
                </a:lnSpc>
              </a:pPr>
              <a:r>
                <a:rPr lang="zh-CN" altLang="en-US" b="1" dirty="0">
                  <a:latin typeface="微软雅黑" panose="020B0503020204020204" pitchFamily="34" charset="-122"/>
                  <a:ea typeface="微软雅黑" panose="020B0503020204020204" pitchFamily="34" charset="-122"/>
                </a:rPr>
                <a:t>英语水平：</a:t>
              </a:r>
              <a:r>
                <a:rPr lang="en-US" altLang="zh-CN" dirty="0">
                  <a:latin typeface="微软雅黑" panose="020B0503020204020204" pitchFamily="34" charset="-122"/>
                  <a:ea typeface="微软雅黑" panose="020B0503020204020204" pitchFamily="34" charset="-122"/>
                </a:rPr>
                <a:t>CET-6: 627 (Spoken English: Level B+);   CET-4: 609</a:t>
              </a:r>
              <a:endParaRPr lang="zh-CN" altLang="zh-CN" dirty="0">
                <a:latin typeface="微软雅黑" panose="020B0503020204020204" pitchFamily="34" charset="-122"/>
                <a:ea typeface="微软雅黑" panose="020B0503020204020204" pitchFamily="34" charset="-122"/>
              </a:endParaRPr>
            </a:p>
            <a:p>
              <a:pPr algn="just">
                <a:lnSpc>
                  <a:spcPct val="110000"/>
                </a:lnSpc>
              </a:pPr>
              <a:endParaRPr lang="zh-CN" altLang="en-US" sz="16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
          <p:nvSpPr>
            <p:cNvPr id="9" name="Freeform 9">
              <a:extLst>
                <a:ext uri="{FF2B5EF4-FFF2-40B4-BE49-F238E27FC236}">
                  <a16:creationId xmlns:a16="http://schemas.microsoft.com/office/drawing/2014/main" id="{B3A35230-A570-EE8F-2B3F-094AFCE02A95}"/>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dirty="0"/>
            </a:p>
          </p:txBody>
        </p:sp>
      </p:grpSp>
      <p:grpSp>
        <p:nvGrpSpPr>
          <p:cNvPr id="10" name="组合 9">
            <a:extLst>
              <a:ext uri="{FF2B5EF4-FFF2-40B4-BE49-F238E27FC236}">
                <a16:creationId xmlns:a16="http://schemas.microsoft.com/office/drawing/2014/main" id="{B13D6B3D-07FD-3E9E-5187-2B2F88A815B2}"/>
              </a:ext>
            </a:extLst>
          </p:cNvPr>
          <p:cNvGrpSpPr/>
          <p:nvPr/>
        </p:nvGrpSpPr>
        <p:grpSpPr>
          <a:xfrm>
            <a:off x="924504" y="3889593"/>
            <a:ext cx="9370999" cy="649024"/>
            <a:chOff x="1387329" y="3413931"/>
            <a:chExt cx="8863951" cy="649024"/>
          </a:xfrm>
        </p:grpSpPr>
        <p:sp>
          <p:nvSpPr>
            <p:cNvPr id="11" name="文本框 10">
              <a:extLst>
                <a:ext uri="{FF2B5EF4-FFF2-40B4-BE49-F238E27FC236}">
                  <a16:creationId xmlns:a16="http://schemas.microsoft.com/office/drawing/2014/main" id="{9608AB15-EF8A-2F76-5AB9-1AEEDDA3779E}"/>
                </a:ext>
              </a:extLst>
            </p:cNvPr>
            <p:cNvSpPr txBox="1"/>
            <p:nvPr/>
          </p:nvSpPr>
          <p:spPr>
            <a:xfrm>
              <a:off x="1520938" y="3413931"/>
              <a:ext cx="8730342" cy="649024"/>
            </a:xfrm>
            <a:prstGeom prst="rect">
              <a:avLst/>
            </a:prstGeom>
            <a:noFill/>
          </p:spPr>
          <p:txBody>
            <a:bodyPr wrap="square" rtlCol="0">
              <a:spAutoFit/>
            </a:bodyPr>
            <a:lstStyle/>
            <a:p>
              <a:pPr algn="just">
                <a:lnSpc>
                  <a:spcPct val="110000"/>
                </a:lnSpc>
              </a:pPr>
              <a:r>
                <a:rPr lang="zh-CN" altLang="en-US" b="1" dirty="0">
                  <a:latin typeface="微软雅黑" panose="020B0503020204020204" pitchFamily="34" charset="-122"/>
                  <a:ea typeface="微软雅黑" panose="020B0503020204020204" pitchFamily="34" charset="-122"/>
                </a:rPr>
                <a:t>获奖情况：</a:t>
              </a:r>
              <a:r>
                <a:rPr lang="zh-CN" altLang="en-US" dirty="0">
                  <a:latin typeface="微软雅黑" panose="020B0503020204020204" pitchFamily="34" charset="-122"/>
                  <a:ea typeface="微软雅黑" panose="020B0503020204020204" pitchFamily="34" charset="-122"/>
                </a:rPr>
                <a:t>四川大学优秀学生；四川大学综合、单项奖学金多次</a:t>
              </a:r>
              <a:endParaRPr lang="zh-CN" altLang="zh-CN" dirty="0">
                <a:latin typeface="微软雅黑" panose="020B0503020204020204" pitchFamily="34" charset="-122"/>
                <a:ea typeface="微软雅黑" panose="020B0503020204020204" pitchFamily="34" charset="-122"/>
              </a:endParaRPr>
            </a:p>
            <a:p>
              <a:pPr algn="just">
                <a:lnSpc>
                  <a:spcPct val="110000"/>
                </a:lnSpc>
              </a:pPr>
              <a:endParaRPr lang="zh-CN" altLang="en-US" sz="16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
          <p:nvSpPr>
            <p:cNvPr id="12" name="Freeform 9">
              <a:extLst>
                <a:ext uri="{FF2B5EF4-FFF2-40B4-BE49-F238E27FC236}">
                  <a16:creationId xmlns:a16="http://schemas.microsoft.com/office/drawing/2014/main" id="{D88C2DEA-020A-AD6B-333E-FECEDF4AAEA3}"/>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dirty="0"/>
            </a:p>
          </p:txBody>
        </p:sp>
      </p:grpSp>
      <p:pic>
        <p:nvPicPr>
          <p:cNvPr id="13" name="图片 12">
            <a:extLst>
              <a:ext uri="{FF2B5EF4-FFF2-40B4-BE49-F238E27FC236}">
                <a16:creationId xmlns:a16="http://schemas.microsoft.com/office/drawing/2014/main" id="{D2EC44D0-3782-4839-BCAB-41FA653D75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39047" y="4471723"/>
            <a:ext cx="1717321" cy="2429583"/>
          </a:xfrm>
          <a:prstGeom prst="rect">
            <a:avLst/>
          </a:prstGeom>
        </p:spPr>
      </p:pic>
      <p:pic>
        <p:nvPicPr>
          <p:cNvPr id="17" name="图片 16">
            <a:extLst>
              <a:ext uri="{FF2B5EF4-FFF2-40B4-BE49-F238E27FC236}">
                <a16:creationId xmlns:a16="http://schemas.microsoft.com/office/drawing/2014/main" id="{ED27F1C3-59BA-66E0-34BB-07758F5824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177573" y="4461620"/>
            <a:ext cx="1717320" cy="2429583"/>
          </a:xfrm>
          <a:prstGeom prst="rect">
            <a:avLst/>
          </a:prstGeom>
        </p:spPr>
      </p:pic>
      <p:pic>
        <p:nvPicPr>
          <p:cNvPr id="18" name="图片 17">
            <a:extLst>
              <a:ext uri="{FF2B5EF4-FFF2-40B4-BE49-F238E27FC236}">
                <a16:creationId xmlns:a16="http://schemas.microsoft.com/office/drawing/2014/main" id="{5B32667A-DF43-3606-68A5-ACCF790F1D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467" y="4817747"/>
            <a:ext cx="2433568" cy="1717322"/>
          </a:xfrm>
          <a:prstGeom prst="rect">
            <a:avLst/>
          </a:prstGeom>
        </p:spPr>
      </p:pic>
      <p:grpSp>
        <p:nvGrpSpPr>
          <p:cNvPr id="22" name="组合 21">
            <a:extLst>
              <a:ext uri="{FF2B5EF4-FFF2-40B4-BE49-F238E27FC236}">
                <a16:creationId xmlns:a16="http://schemas.microsoft.com/office/drawing/2014/main" id="{73D7715C-3549-E96B-863C-B855C8E9AFF5}"/>
              </a:ext>
            </a:extLst>
          </p:cNvPr>
          <p:cNvGrpSpPr/>
          <p:nvPr/>
        </p:nvGrpSpPr>
        <p:grpSpPr>
          <a:xfrm>
            <a:off x="912030" y="3276206"/>
            <a:ext cx="9370999" cy="649024"/>
            <a:chOff x="1387329" y="3413931"/>
            <a:chExt cx="8863951" cy="649024"/>
          </a:xfrm>
        </p:grpSpPr>
        <p:sp>
          <p:nvSpPr>
            <p:cNvPr id="23" name="文本框 22">
              <a:extLst>
                <a:ext uri="{FF2B5EF4-FFF2-40B4-BE49-F238E27FC236}">
                  <a16:creationId xmlns:a16="http://schemas.microsoft.com/office/drawing/2014/main" id="{6C7BB480-39ED-D570-5ECD-6561D8AAF4E5}"/>
                </a:ext>
              </a:extLst>
            </p:cNvPr>
            <p:cNvSpPr txBox="1"/>
            <p:nvPr/>
          </p:nvSpPr>
          <p:spPr>
            <a:xfrm>
              <a:off x="1520938" y="3413931"/>
              <a:ext cx="8730342" cy="649024"/>
            </a:xfrm>
            <a:prstGeom prst="rect">
              <a:avLst/>
            </a:prstGeom>
            <a:noFill/>
          </p:spPr>
          <p:txBody>
            <a:bodyPr wrap="square" rtlCol="0">
              <a:spAutoFit/>
            </a:bodyPr>
            <a:lstStyle/>
            <a:p>
              <a:pPr algn="just">
                <a:lnSpc>
                  <a:spcPct val="110000"/>
                </a:lnSpc>
              </a:pPr>
              <a:r>
                <a:rPr lang="zh-CN" altLang="en-US" b="1" dirty="0">
                  <a:latin typeface="微软雅黑" panose="020B0503020204020204" pitchFamily="34" charset="-122"/>
                  <a:ea typeface="微软雅黑" panose="020B0503020204020204" pitchFamily="34" charset="-122"/>
                </a:rPr>
                <a:t>计算机水平：</a:t>
              </a:r>
              <a:r>
                <a:rPr lang="zh-CN" altLang="en-US" dirty="0">
                  <a:latin typeface="微软雅黑" panose="020B0503020204020204" pitchFamily="34" charset="-122"/>
                  <a:ea typeface="微软雅黑" panose="020B0503020204020204" pitchFamily="34" charset="-122"/>
                </a:rPr>
                <a:t>二级</a:t>
              </a:r>
              <a:r>
                <a:rPr lang="en-US" altLang="zh-CN" dirty="0">
                  <a:latin typeface="微软雅黑" panose="020B0503020204020204" pitchFamily="34" charset="-122"/>
                  <a:ea typeface="微软雅黑" panose="020B0503020204020204" pitchFamily="34" charset="-122"/>
                </a:rPr>
                <a:t>(</a:t>
              </a:r>
              <a:r>
                <a:rPr lang="en-US" altLang="zh-CN" dirty="0" err="1">
                  <a:latin typeface="微软雅黑" panose="020B0503020204020204" pitchFamily="34" charset="-122"/>
                  <a:ea typeface="微软雅黑" panose="020B0503020204020204" pitchFamily="34" charset="-122"/>
                </a:rPr>
                <a:t>Ms</a:t>
              </a:r>
              <a:r>
                <a:rPr lang="en-US" altLang="zh-CN" dirty="0">
                  <a:latin typeface="微软雅黑" panose="020B0503020204020204" pitchFamily="34" charset="-122"/>
                  <a:ea typeface="微软雅黑" panose="020B0503020204020204" pitchFamily="34" charset="-122"/>
                </a:rPr>
                <a:t> office</a:t>
              </a:r>
              <a:r>
                <a:rPr lang="zh-CN" altLang="en-US" dirty="0">
                  <a:latin typeface="微软雅黑" panose="020B0503020204020204" pitchFamily="34" charset="-122"/>
                  <a:ea typeface="微软雅黑" panose="020B0503020204020204" pitchFamily="34" charset="-122"/>
                </a:rPr>
                <a:t>高级应用</a:t>
              </a:r>
              <a:r>
                <a:rPr lang="en-US" altLang="zh-CN" dirty="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gn="just">
                <a:lnSpc>
                  <a:spcPct val="110000"/>
                </a:lnSpc>
              </a:pPr>
              <a:endParaRPr lang="zh-CN" altLang="en-US" sz="16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
          <p:nvSpPr>
            <p:cNvPr id="25" name="Freeform 9">
              <a:extLst>
                <a:ext uri="{FF2B5EF4-FFF2-40B4-BE49-F238E27FC236}">
                  <a16:creationId xmlns:a16="http://schemas.microsoft.com/office/drawing/2014/main" id="{FFE0FEB5-95B4-07A5-33D4-91CE16C07317}"/>
                </a:ext>
              </a:extLst>
            </p:cNvPr>
            <p:cNvSpPr/>
            <p:nvPr/>
          </p:nvSpPr>
          <p:spPr bwMode="auto">
            <a:xfrm>
              <a:off x="1387329" y="3527469"/>
              <a:ext cx="157206" cy="150410"/>
            </a:xfrm>
            <a:custGeom>
              <a:avLst/>
              <a:gdLst>
                <a:gd name="T0" fmla="*/ 173 w 347"/>
                <a:gd name="T1" fmla="*/ 0 h 332"/>
                <a:gd name="T2" fmla="*/ 226 w 347"/>
                <a:gd name="T3" fmla="*/ 107 h 332"/>
                <a:gd name="T4" fmla="*/ 347 w 347"/>
                <a:gd name="T5" fmla="*/ 126 h 332"/>
                <a:gd name="T6" fmla="*/ 260 w 347"/>
                <a:gd name="T7" fmla="*/ 211 h 332"/>
                <a:gd name="T8" fmla="*/ 279 w 347"/>
                <a:gd name="T9" fmla="*/ 332 h 332"/>
                <a:gd name="T10" fmla="*/ 173 w 347"/>
                <a:gd name="T11" fmla="*/ 274 h 332"/>
                <a:gd name="T12" fmla="*/ 65 w 347"/>
                <a:gd name="T13" fmla="*/ 332 h 332"/>
                <a:gd name="T14" fmla="*/ 84 w 347"/>
                <a:gd name="T15" fmla="*/ 211 h 332"/>
                <a:gd name="T16" fmla="*/ 0 w 347"/>
                <a:gd name="T17" fmla="*/ 126 h 332"/>
                <a:gd name="T18" fmla="*/ 118 w 347"/>
                <a:gd name="T19" fmla="*/ 107 h 332"/>
                <a:gd name="T20" fmla="*/ 173 w 347"/>
                <a:gd name="T21"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32">
                  <a:moveTo>
                    <a:pt x="173" y="0"/>
                  </a:moveTo>
                  <a:lnTo>
                    <a:pt x="226" y="107"/>
                  </a:lnTo>
                  <a:lnTo>
                    <a:pt x="347" y="126"/>
                  </a:lnTo>
                  <a:lnTo>
                    <a:pt x="260" y="211"/>
                  </a:lnTo>
                  <a:lnTo>
                    <a:pt x="279" y="332"/>
                  </a:lnTo>
                  <a:lnTo>
                    <a:pt x="173" y="274"/>
                  </a:lnTo>
                  <a:lnTo>
                    <a:pt x="65" y="332"/>
                  </a:lnTo>
                  <a:lnTo>
                    <a:pt x="84" y="211"/>
                  </a:lnTo>
                  <a:lnTo>
                    <a:pt x="0" y="126"/>
                  </a:lnTo>
                  <a:lnTo>
                    <a:pt x="118" y="107"/>
                  </a:lnTo>
                  <a:lnTo>
                    <a:pt x="173" y="0"/>
                  </a:lnTo>
                  <a:close/>
                </a:path>
              </a:pathLst>
            </a:custGeom>
            <a:solidFill>
              <a:schemeClr val="tx1">
                <a:lumMod val="60000"/>
                <a:lumOff val="40000"/>
              </a:schemeClr>
            </a:solidFill>
            <a:ln>
              <a:noFill/>
            </a:ln>
          </p:spPr>
          <p:txBody>
            <a:bodyPr vert="horz" wrap="square" lIns="91440" tIns="45720" rIns="91440" bIns="45720" numCol="1" anchor="t" anchorCtr="0" compatLnSpc="1"/>
            <a:lstStyle/>
            <a:p>
              <a:endParaRPr lang="zh-CN" altLang="en-US" dirty="0"/>
            </a:p>
          </p:txBody>
        </p:sp>
      </p:grpSp>
      <p:pic>
        <p:nvPicPr>
          <p:cNvPr id="31" name="图片 30">
            <a:extLst>
              <a:ext uri="{FF2B5EF4-FFF2-40B4-BE49-F238E27FC236}">
                <a16:creationId xmlns:a16="http://schemas.microsoft.com/office/drawing/2014/main" id="{656C1D5B-0F9D-DFC1-6C54-1F08964ED31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4300" b="14137"/>
          <a:stretch/>
        </p:blipFill>
        <p:spPr>
          <a:xfrm rot="5400000">
            <a:off x="8499408" y="4459317"/>
            <a:ext cx="1717322" cy="2434187"/>
          </a:xfrm>
          <a:prstGeom prst="rect">
            <a:avLst/>
          </a:prstGeom>
        </p:spPr>
      </p:pic>
      <p:sp>
        <p:nvSpPr>
          <p:cNvPr id="33" name="文本框 32">
            <a:extLst>
              <a:ext uri="{FF2B5EF4-FFF2-40B4-BE49-F238E27FC236}">
                <a16:creationId xmlns:a16="http://schemas.microsoft.com/office/drawing/2014/main" id="{EBEB8796-8442-AFCF-562D-CAD94E58B2FE}"/>
              </a:ext>
            </a:extLst>
          </p:cNvPr>
          <p:cNvSpPr txBox="1"/>
          <p:nvPr/>
        </p:nvSpPr>
        <p:spPr>
          <a:xfrm>
            <a:off x="2612499" y="1235508"/>
            <a:ext cx="4669518" cy="375809"/>
          </a:xfrm>
          <a:prstGeom prst="rect">
            <a:avLst/>
          </a:prstGeom>
          <a:noFill/>
        </p:spPr>
        <p:txBody>
          <a:bodyPr wrap="square" rtlCol="0">
            <a:spAutoFit/>
          </a:bodyPr>
          <a:lstStyle/>
          <a:p>
            <a:pPr algn="just">
              <a:lnSpc>
                <a:spcPct val="110000"/>
              </a:lnSpc>
            </a:pPr>
            <a:r>
              <a:rPr lang="zh-CN" altLang="en-US" kern="0" dirty="0">
                <a:latin typeface="微软雅黑" panose="020B0503020204020204" pitchFamily="34" charset="-122"/>
                <a:ea typeface="微软雅黑" panose="020B0503020204020204" pitchFamily="34" charset="-122"/>
              </a:rPr>
              <a:t>籍贯：</a:t>
            </a:r>
            <a:r>
              <a:rPr lang="zh-CN" altLang="zh-CN" dirty="0">
                <a:latin typeface="微软雅黑" panose="020B0503020204020204" pitchFamily="34" charset="-122"/>
                <a:ea typeface="微软雅黑" panose="020B0503020204020204" pitchFamily="34" charset="-122"/>
              </a:rPr>
              <a:t>陕西西安</a:t>
            </a:r>
            <a:endParaRPr lang="zh-CN" altLang="en-US" sz="14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
        <p:nvSpPr>
          <p:cNvPr id="36" name="文本框 35">
            <a:extLst>
              <a:ext uri="{FF2B5EF4-FFF2-40B4-BE49-F238E27FC236}">
                <a16:creationId xmlns:a16="http://schemas.microsoft.com/office/drawing/2014/main" id="{B9A90937-A626-A428-A987-DF6204B32DF7}"/>
              </a:ext>
            </a:extLst>
          </p:cNvPr>
          <p:cNvSpPr txBox="1"/>
          <p:nvPr/>
        </p:nvSpPr>
        <p:spPr>
          <a:xfrm>
            <a:off x="4559963" y="1230195"/>
            <a:ext cx="4669518" cy="375809"/>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rPr>
              <a:t>政治面貌</a:t>
            </a:r>
            <a:r>
              <a:rPr lang="zh-CN"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共青团员</a:t>
            </a:r>
            <a:endParaRPr lang="zh-CN" altLang="en-US" sz="1400" dirty="0">
              <a:solidFill>
                <a:schemeClr val="tx1">
                  <a:lumMod val="60000"/>
                  <a:lumOff val="40000"/>
                </a:schemeClr>
              </a:solidFill>
              <a:latin typeface="微软雅黑" panose="020B0503020204020204" pitchFamily="34" charset="-122"/>
              <a:ea typeface="微软雅黑" panose="020B0503020204020204" pitchFamily="34" charset="-122"/>
              <a:cs typeface="Arial" pitchFamily="34" charset="0"/>
            </a:endParaRPr>
          </a:p>
        </p:txBody>
      </p:sp>
    </p:spTree>
    <p:extLst>
      <p:ext uri="{BB962C8B-B14F-4D97-AF65-F5344CB8AC3E}">
        <p14:creationId xmlns:p14="http://schemas.microsoft.com/office/powerpoint/2010/main" val="88738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3022222"/>
            <a:ext cx="9144000" cy="813556"/>
          </a:xfrm>
        </p:spPr>
        <p:txBody>
          <a:bodyPr/>
          <a:lstStyle/>
          <a:p>
            <a:r>
              <a:rPr lang="zh-CN" altLang="en-US" dirty="0"/>
              <a:t>科研经历</a:t>
            </a:r>
          </a:p>
        </p:txBody>
      </p:sp>
    </p:spTree>
    <p:extLst>
      <p:ext uri="{BB962C8B-B14F-4D97-AF65-F5344CB8AC3E}">
        <p14:creationId xmlns:p14="http://schemas.microsoft.com/office/powerpoint/2010/main" val="87784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02657" y="307196"/>
            <a:ext cx="5258480" cy="682623"/>
          </a:xfrm>
        </p:spPr>
        <p:txBody>
          <a:bodyPr/>
          <a:lstStyle/>
          <a:p>
            <a:r>
              <a:rPr lang="zh-CN" altLang="en-US" dirty="0"/>
              <a:t>本科参与项目</a:t>
            </a:r>
          </a:p>
        </p:txBody>
      </p:sp>
      <p:grpSp>
        <p:nvGrpSpPr>
          <p:cNvPr id="64" name="组合 63">
            <a:extLst>
              <a:ext uri="{FF2B5EF4-FFF2-40B4-BE49-F238E27FC236}">
                <a16:creationId xmlns:a16="http://schemas.microsoft.com/office/drawing/2014/main" id="{B88F36E2-F611-7EBA-A852-9F55A5DD95E0}"/>
              </a:ext>
            </a:extLst>
          </p:cNvPr>
          <p:cNvGrpSpPr/>
          <p:nvPr/>
        </p:nvGrpSpPr>
        <p:grpSpPr>
          <a:xfrm>
            <a:off x="670616" y="2521306"/>
            <a:ext cx="6206016" cy="677626"/>
            <a:chOff x="5409284" y="1880407"/>
            <a:chExt cx="6206016" cy="677626"/>
          </a:xfrm>
        </p:grpSpPr>
        <p:sp>
          <p:nvSpPr>
            <p:cNvPr id="65" name="文本框 64">
              <a:extLst>
                <a:ext uri="{FF2B5EF4-FFF2-40B4-BE49-F238E27FC236}">
                  <a16:creationId xmlns:a16="http://schemas.microsoft.com/office/drawing/2014/main" id="{7370233D-A7B9-E0A3-E920-94372520E727}"/>
                </a:ext>
              </a:extLst>
            </p:cNvPr>
            <p:cNvSpPr txBox="1"/>
            <p:nvPr/>
          </p:nvSpPr>
          <p:spPr>
            <a:xfrm>
              <a:off x="5409285" y="2183763"/>
              <a:ext cx="6206015" cy="374270"/>
            </a:xfrm>
            <a:prstGeom prst="rect">
              <a:avLst/>
            </a:prstGeom>
            <a:noFill/>
          </p:spPr>
          <p:txBody>
            <a:bodyPr wrap="square" rtlCol="0">
              <a:spAutoFit/>
            </a:bodyPr>
            <a:lstStyle/>
            <a:p>
              <a:pPr algn="just">
                <a:lnSpc>
                  <a:spcPct val="110000"/>
                </a:lnSpc>
              </a:pPr>
              <a:r>
                <a:rPr lang="zh-CN" altLang="en-US" b="1" dirty="0">
                  <a:latin typeface="微软雅黑" panose="020B0503020204020204" pitchFamily="34" charset="-122"/>
                  <a:ea typeface="微软雅黑" panose="020B0503020204020204" pitchFamily="34" charset="-122"/>
                  <a:cs typeface="Arial" pitchFamily="34" charset="0"/>
                </a:rPr>
                <a:t>基于代谢组学的脂质补充对谵妄小鼠模型的功能探究</a:t>
              </a:r>
            </a:p>
          </p:txBody>
        </p:sp>
        <p:sp>
          <p:nvSpPr>
            <p:cNvPr id="66" name="文本框 65">
              <a:extLst>
                <a:ext uri="{FF2B5EF4-FFF2-40B4-BE49-F238E27FC236}">
                  <a16:creationId xmlns:a16="http://schemas.microsoft.com/office/drawing/2014/main" id="{2963FA1D-0347-B7C5-249D-9562A1EAB5D9}"/>
                </a:ext>
              </a:extLst>
            </p:cNvPr>
            <p:cNvSpPr txBox="1"/>
            <p:nvPr/>
          </p:nvSpPr>
          <p:spPr>
            <a:xfrm>
              <a:off x="5409284" y="1880407"/>
              <a:ext cx="5673438" cy="369332"/>
            </a:xfrm>
            <a:prstGeom prst="rect">
              <a:avLst/>
            </a:prstGeom>
            <a:noFill/>
          </p:spPr>
          <p:txBody>
            <a:bodyPr wrap="square" rtlCol="0">
              <a:spAutoFit/>
            </a:bodyPr>
            <a:lstStyle/>
            <a:p>
              <a:r>
                <a:rPr lang="en-US" altLang="zh-CN" b="1" dirty="0">
                  <a:solidFill>
                    <a:schemeClr val="accent1"/>
                  </a:solidFill>
                  <a:latin typeface="微软雅黑" panose="020B0503020204020204" pitchFamily="34" charset="-122"/>
                  <a:ea typeface="微软雅黑" panose="020B0503020204020204" pitchFamily="34" charset="-122"/>
                  <a:cs typeface="Arial" pitchFamily="34" charset="0"/>
                </a:rPr>
                <a:t>2021.07 </a:t>
              </a:r>
              <a:r>
                <a:rPr lang="zh-CN" altLang="en-US" b="1" dirty="0">
                  <a:solidFill>
                    <a:schemeClr val="accent1"/>
                  </a:solidFill>
                  <a:latin typeface="微软雅黑" panose="020B0503020204020204" pitchFamily="34" charset="-122"/>
                  <a:ea typeface="微软雅黑" panose="020B0503020204020204" pitchFamily="34" charset="-122"/>
                  <a:cs typeface="Arial" pitchFamily="34" charset="0"/>
                </a:rPr>
                <a:t>至今</a:t>
              </a:r>
              <a:r>
                <a:rPr lang="en-US" altLang="zh-CN" b="1" dirty="0">
                  <a:solidFill>
                    <a:schemeClr val="accent1"/>
                  </a:solidFill>
                  <a:latin typeface="微软雅黑" panose="020B0503020204020204" pitchFamily="34" charset="-122"/>
                  <a:ea typeface="微软雅黑" panose="020B0503020204020204" pitchFamily="34" charset="-122"/>
                  <a:cs typeface="Arial" pitchFamily="34" charset="0"/>
                </a:rPr>
                <a:t>            </a:t>
              </a:r>
              <a:r>
                <a:rPr lang="zh-CN" altLang="en-US" b="1" dirty="0">
                  <a:solidFill>
                    <a:schemeClr val="accent1"/>
                  </a:solidFill>
                  <a:latin typeface="微软雅黑" panose="020B0503020204020204" pitchFamily="34" charset="-122"/>
                  <a:ea typeface="微软雅黑" panose="020B0503020204020204" pitchFamily="34" charset="-122"/>
                  <a:cs typeface="Arial" pitchFamily="34" charset="0"/>
                </a:rPr>
                <a:t>项目负责人</a:t>
              </a:r>
              <a:endParaRPr lang="en-US" altLang="zh-CN" b="1"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grpSp>
        <p:nvGrpSpPr>
          <p:cNvPr id="79" name="组合 78">
            <a:extLst>
              <a:ext uri="{FF2B5EF4-FFF2-40B4-BE49-F238E27FC236}">
                <a16:creationId xmlns:a16="http://schemas.microsoft.com/office/drawing/2014/main" id="{E88D431C-25C2-DF29-4D39-2363DD4851DE}"/>
              </a:ext>
            </a:extLst>
          </p:cNvPr>
          <p:cNvGrpSpPr/>
          <p:nvPr/>
        </p:nvGrpSpPr>
        <p:grpSpPr>
          <a:xfrm>
            <a:off x="690495" y="1416749"/>
            <a:ext cx="6206016" cy="677626"/>
            <a:chOff x="5409284" y="1880407"/>
            <a:chExt cx="6206016" cy="677626"/>
          </a:xfrm>
        </p:grpSpPr>
        <p:sp>
          <p:nvSpPr>
            <p:cNvPr id="80" name="文本框 79">
              <a:extLst>
                <a:ext uri="{FF2B5EF4-FFF2-40B4-BE49-F238E27FC236}">
                  <a16:creationId xmlns:a16="http://schemas.microsoft.com/office/drawing/2014/main" id="{19C12EB8-CFE3-154B-46DA-AC2E723CEA64}"/>
                </a:ext>
              </a:extLst>
            </p:cNvPr>
            <p:cNvSpPr txBox="1"/>
            <p:nvPr/>
          </p:nvSpPr>
          <p:spPr>
            <a:xfrm>
              <a:off x="5409285" y="2183763"/>
              <a:ext cx="6206015" cy="374270"/>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神经内分泌性小细胞肺癌免疫浸润缺陷的机制研究</a:t>
              </a:r>
            </a:p>
          </p:txBody>
        </p:sp>
        <p:sp>
          <p:nvSpPr>
            <p:cNvPr id="81" name="文本框 80">
              <a:extLst>
                <a:ext uri="{FF2B5EF4-FFF2-40B4-BE49-F238E27FC236}">
                  <a16:creationId xmlns:a16="http://schemas.microsoft.com/office/drawing/2014/main" id="{085CCC9D-D0FF-0E92-146D-0A5FC30F6284}"/>
                </a:ext>
              </a:extLst>
            </p:cNvPr>
            <p:cNvSpPr txBox="1"/>
            <p:nvPr/>
          </p:nvSpPr>
          <p:spPr>
            <a:xfrm>
              <a:off x="5409284" y="1880407"/>
              <a:ext cx="5673438" cy="369332"/>
            </a:xfrm>
            <a:prstGeom prst="rect">
              <a:avLst/>
            </a:prstGeom>
            <a:noFill/>
          </p:spPr>
          <p:txBody>
            <a:bodyPr wrap="square" rtlCol="0">
              <a:spAutoFit/>
            </a:bodyPr>
            <a:lstStyle/>
            <a:p>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2020.07-2021.06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参与成员</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grpSp>
        <p:nvGrpSpPr>
          <p:cNvPr id="82" name="组合 81">
            <a:extLst>
              <a:ext uri="{FF2B5EF4-FFF2-40B4-BE49-F238E27FC236}">
                <a16:creationId xmlns:a16="http://schemas.microsoft.com/office/drawing/2014/main" id="{62B6DDE0-2A94-5D40-6EAA-6A9AA5EA0F67}"/>
              </a:ext>
            </a:extLst>
          </p:cNvPr>
          <p:cNvGrpSpPr/>
          <p:nvPr/>
        </p:nvGrpSpPr>
        <p:grpSpPr>
          <a:xfrm>
            <a:off x="670616" y="4501018"/>
            <a:ext cx="6206016" cy="677626"/>
            <a:chOff x="5409284" y="1880407"/>
            <a:chExt cx="6206016" cy="677626"/>
          </a:xfrm>
        </p:grpSpPr>
        <p:sp>
          <p:nvSpPr>
            <p:cNvPr id="83" name="文本框 82">
              <a:extLst>
                <a:ext uri="{FF2B5EF4-FFF2-40B4-BE49-F238E27FC236}">
                  <a16:creationId xmlns:a16="http://schemas.microsoft.com/office/drawing/2014/main" id="{EFBEF1AB-079E-EB7A-EB7F-2747CACD4B6F}"/>
                </a:ext>
              </a:extLst>
            </p:cNvPr>
            <p:cNvSpPr txBox="1"/>
            <p:nvPr/>
          </p:nvSpPr>
          <p:spPr>
            <a:xfrm>
              <a:off x="5409285" y="2183763"/>
              <a:ext cx="6206015" cy="374270"/>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新型载药系统靶向铁死亡干预</a:t>
              </a:r>
              <a:r>
                <a:rPr lang="en-US" altLang="zh-CN" dirty="0">
                  <a:latin typeface="微软雅黑" panose="020B0503020204020204" pitchFamily="34" charset="-122"/>
                  <a:ea typeface="微软雅黑" panose="020B0503020204020204" pitchFamily="34" charset="-122"/>
                  <a:cs typeface="Arial" pitchFamily="34" charset="0"/>
                </a:rPr>
                <a:t>AD</a:t>
              </a:r>
              <a:r>
                <a:rPr lang="zh-CN" altLang="en-US" dirty="0">
                  <a:latin typeface="微软雅黑" panose="020B0503020204020204" pitchFamily="34" charset="-122"/>
                  <a:ea typeface="微软雅黑" panose="020B0503020204020204" pitchFamily="34" charset="-122"/>
                  <a:cs typeface="Arial" pitchFamily="34" charset="0"/>
                </a:rPr>
                <a:t>小鼠的疗效评价</a:t>
              </a:r>
            </a:p>
          </p:txBody>
        </p:sp>
        <p:sp>
          <p:nvSpPr>
            <p:cNvPr id="84" name="文本框 83">
              <a:extLst>
                <a:ext uri="{FF2B5EF4-FFF2-40B4-BE49-F238E27FC236}">
                  <a16:creationId xmlns:a16="http://schemas.microsoft.com/office/drawing/2014/main" id="{5AF97FFB-8320-5B95-1D00-1CF008C58B4E}"/>
                </a:ext>
              </a:extLst>
            </p:cNvPr>
            <p:cNvSpPr txBox="1"/>
            <p:nvPr/>
          </p:nvSpPr>
          <p:spPr>
            <a:xfrm>
              <a:off x="5409284" y="1880407"/>
              <a:ext cx="5673438" cy="369332"/>
            </a:xfrm>
            <a:prstGeom prst="rect">
              <a:avLst/>
            </a:prstGeom>
            <a:noFill/>
          </p:spPr>
          <p:txBody>
            <a:bodyPr wrap="square" rtlCol="0">
              <a:spAutoFit/>
            </a:bodyPr>
            <a:lstStyle/>
            <a:p>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2021.07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至今</a:t>
              </a:r>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骨干成员</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grpSp>
        <p:nvGrpSpPr>
          <p:cNvPr id="85" name="组合 84">
            <a:extLst>
              <a:ext uri="{FF2B5EF4-FFF2-40B4-BE49-F238E27FC236}">
                <a16:creationId xmlns:a16="http://schemas.microsoft.com/office/drawing/2014/main" id="{19AEE30A-CD4A-1B1B-EAEF-DFD755E5057B}"/>
              </a:ext>
            </a:extLst>
          </p:cNvPr>
          <p:cNvGrpSpPr/>
          <p:nvPr/>
        </p:nvGrpSpPr>
        <p:grpSpPr>
          <a:xfrm>
            <a:off x="670616" y="5479511"/>
            <a:ext cx="7698132" cy="677626"/>
            <a:chOff x="5409284" y="1880407"/>
            <a:chExt cx="6206016" cy="677626"/>
          </a:xfrm>
        </p:grpSpPr>
        <p:sp>
          <p:nvSpPr>
            <p:cNvPr id="86" name="文本框 85">
              <a:extLst>
                <a:ext uri="{FF2B5EF4-FFF2-40B4-BE49-F238E27FC236}">
                  <a16:creationId xmlns:a16="http://schemas.microsoft.com/office/drawing/2014/main" id="{FFABD060-C567-223E-0D6D-9B7FCFAFB32B}"/>
                </a:ext>
              </a:extLst>
            </p:cNvPr>
            <p:cNvSpPr txBox="1"/>
            <p:nvPr/>
          </p:nvSpPr>
          <p:spPr>
            <a:xfrm>
              <a:off x="5409285" y="2183763"/>
              <a:ext cx="6206015" cy="374270"/>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临床老年谵妄队列的建立及老年谵妄患者动态多组学图谱和预测模型研究</a:t>
              </a:r>
            </a:p>
          </p:txBody>
        </p:sp>
        <p:sp>
          <p:nvSpPr>
            <p:cNvPr id="87" name="文本框 86">
              <a:extLst>
                <a:ext uri="{FF2B5EF4-FFF2-40B4-BE49-F238E27FC236}">
                  <a16:creationId xmlns:a16="http://schemas.microsoft.com/office/drawing/2014/main" id="{84AC4DF1-CC6E-3535-4575-28486A7A74C5}"/>
                </a:ext>
              </a:extLst>
            </p:cNvPr>
            <p:cNvSpPr txBox="1"/>
            <p:nvPr/>
          </p:nvSpPr>
          <p:spPr>
            <a:xfrm>
              <a:off x="5409284" y="1880407"/>
              <a:ext cx="5673438" cy="369332"/>
            </a:xfrm>
            <a:prstGeom prst="rect">
              <a:avLst/>
            </a:prstGeom>
            <a:noFill/>
          </p:spPr>
          <p:txBody>
            <a:bodyPr wrap="square" rtlCol="0">
              <a:spAutoFit/>
            </a:bodyPr>
            <a:lstStyle/>
            <a:p>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2021.07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至今</a:t>
              </a:r>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参与成员</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grpSp>
        <p:nvGrpSpPr>
          <p:cNvPr id="18" name="组合 17">
            <a:extLst>
              <a:ext uri="{FF2B5EF4-FFF2-40B4-BE49-F238E27FC236}">
                <a16:creationId xmlns:a16="http://schemas.microsoft.com/office/drawing/2014/main" id="{91934A28-38BF-63B3-3EC1-73A2C91FB36C}"/>
              </a:ext>
            </a:extLst>
          </p:cNvPr>
          <p:cNvGrpSpPr/>
          <p:nvPr/>
        </p:nvGrpSpPr>
        <p:grpSpPr>
          <a:xfrm>
            <a:off x="670616" y="3592648"/>
            <a:ext cx="6206016" cy="677626"/>
            <a:chOff x="5409284" y="1880407"/>
            <a:chExt cx="6206016" cy="677626"/>
          </a:xfrm>
        </p:grpSpPr>
        <p:sp>
          <p:nvSpPr>
            <p:cNvPr id="19" name="文本框 18">
              <a:extLst>
                <a:ext uri="{FF2B5EF4-FFF2-40B4-BE49-F238E27FC236}">
                  <a16:creationId xmlns:a16="http://schemas.microsoft.com/office/drawing/2014/main" id="{A0648DA1-4332-89A7-1DD4-F2537450FDC8}"/>
                </a:ext>
              </a:extLst>
            </p:cNvPr>
            <p:cNvSpPr txBox="1"/>
            <p:nvPr/>
          </p:nvSpPr>
          <p:spPr>
            <a:xfrm>
              <a:off x="5409285" y="2183763"/>
              <a:ext cx="6206015" cy="374270"/>
            </a:xfrm>
            <a:prstGeom prst="rect">
              <a:avLst/>
            </a:prstGeom>
            <a:noFill/>
          </p:spPr>
          <p:txBody>
            <a:bodyPr wrap="square" rtlCol="0">
              <a:spAutoFit/>
            </a:bodyPr>
            <a:lstStyle/>
            <a:p>
              <a:pPr algn="just">
                <a:lnSpc>
                  <a:spcPct val="110000"/>
                </a:lnSpc>
              </a:pPr>
              <a:r>
                <a:rPr lang="zh-CN" altLang="en-US" dirty="0">
                  <a:latin typeface="微软雅黑" panose="020B0503020204020204" pitchFamily="34" charset="-122"/>
                  <a:ea typeface="微软雅黑" panose="020B0503020204020204" pitchFamily="34" charset="-122"/>
                  <a:cs typeface="Arial" pitchFamily="34" charset="0"/>
                </a:rPr>
                <a:t>谵妄小鼠模型的构建与验证评估</a:t>
              </a:r>
            </a:p>
          </p:txBody>
        </p:sp>
        <p:sp>
          <p:nvSpPr>
            <p:cNvPr id="20" name="文本框 19">
              <a:extLst>
                <a:ext uri="{FF2B5EF4-FFF2-40B4-BE49-F238E27FC236}">
                  <a16:creationId xmlns:a16="http://schemas.microsoft.com/office/drawing/2014/main" id="{FEE2E0DB-9D69-7975-14E7-74D58CA9F740}"/>
                </a:ext>
              </a:extLst>
            </p:cNvPr>
            <p:cNvSpPr txBox="1"/>
            <p:nvPr/>
          </p:nvSpPr>
          <p:spPr>
            <a:xfrm>
              <a:off x="5409284" y="1880407"/>
              <a:ext cx="5673438" cy="369332"/>
            </a:xfrm>
            <a:prstGeom prst="rect">
              <a:avLst/>
            </a:prstGeom>
            <a:noFill/>
          </p:spPr>
          <p:txBody>
            <a:bodyPr wrap="square" rtlCol="0">
              <a:spAutoFit/>
            </a:bodyPr>
            <a:lstStyle/>
            <a:p>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2021.07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至今</a:t>
              </a:r>
              <a:r>
                <a:rPr lang="en-US" altLang="zh-CN" dirty="0">
                  <a:solidFill>
                    <a:schemeClr val="accent1"/>
                  </a:solidFill>
                  <a:latin typeface="微软雅黑" panose="020B0503020204020204" pitchFamily="34" charset="-122"/>
                  <a:ea typeface="微软雅黑" panose="020B0503020204020204" pitchFamily="34" charset="-122"/>
                  <a:cs typeface="Arial" pitchFamily="34" charset="0"/>
                </a:rPr>
                <a:t>             </a:t>
              </a:r>
              <a:r>
                <a:rPr lang="zh-CN" altLang="en-US" dirty="0">
                  <a:solidFill>
                    <a:schemeClr val="accent1"/>
                  </a:solidFill>
                  <a:latin typeface="微软雅黑" panose="020B0503020204020204" pitchFamily="34" charset="-122"/>
                  <a:ea typeface="微软雅黑" panose="020B0503020204020204" pitchFamily="34" charset="-122"/>
                  <a:cs typeface="Arial" pitchFamily="34" charset="0"/>
                </a:rPr>
                <a:t>骨干成员</a:t>
              </a:r>
              <a:endParaRPr lang="en-US" altLang="zh-CN" dirty="0">
                <a:solidFill>
                  <a:schemeClr val="accent1"/>
                </a:solidFill>
                <a:latin typeface="微软雅黑" panose="020B0503020204020204" pitchFamily="34" charset="-122"/>
                <a:ea typeface="微软雅黑" panose="020B0503020204020204" pitchFamily="34" charset="-122"/>
                <a:cs typeface="Arial" pitchFamily="34" charset="0"/>
              </a:endParaRPr>
            </a:p>
          </p:txBody>
        </p:sp>
      </p:grpSp>
    </p:spTree>
    <p:extLst>
      <p:ext uri="{BB962C8B-B14F-4D97-AF65-F5344CB8AC3E}">
        <p14:creationId xmlns:p14="http://schemas.microsoft.com/office/powerpoint/2010/main" val="1519448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latin typeface="微软雅黑" panose="020B0503020204020204" pitchFamily="34" charset="-122"/>
                <a:ea typeface="微软雅黑" panose="020B0503020204020204" pitchFamily="34" charset="-122"/>
                <a:cs typeface="Arial" pitchFamily="34" charset="0"/>
              </a:rPr>
              <a:t>谵妄的</a:t>
            </a:r>
            <a:r>
              <a:rPr lang="zh-CN" altLang="en-US" dirty="0">
                <a:cs typeface="Arial" pitchFamily="34" charset="0"/>
              </a:rPr>
              <a:t>定义与</a:t>
            </a:r>
            <a:r>
              <a:rPr lang="zh-CN" altLang="en-US" b="1" dirty="0">
                <a:latin typeface="微软雅黑" panose="020B0503020204020204" pitchFamily="34" charset="-122"/>
                <a:ea typeface="微软雅黑" panose="020B0503020204020204" pitchFamily="34" charset="-122"/>
                <a:cs typeface="Arial" pitchFamily="34" charset="0"/>
              </a:rPr>
              <a:t>诊断标准</a:t>
            </a:r>
            <a:endParaRPr lang="zh-CN" altLang="en-US" dirty="0"/>
          </a:p>
        </p:txBody>
      </p:sp>
      <p:grpSp>
        <p:nvGrpSpPr>
          <p:cNvPr id="3" name="组合 2">
            <a:extLst>
              <a:ext uri="{FF2B5EF4-FFF2-40B4-BE49-F238E27FC236}">
                <a16:creationId xmlns:a16="http://schemas.microsoft.com/office/drawing/2014/main" id="{301DD20A-82F0-A564-5562-93A933D9BD6B}"/>
              </a:ext>
            </a:extLst>
          </p:cNvPr>
          <p:cNvGrpSpPr/>
          <p:nvPr/>
        </p:nvGrpSpPr>
        <p:grpSpPr>
          <a:xfrm>
            <a:off x="226809" y="1338236"/>
            <a:ext cx="10229154" cy="4901463"/>
            <a:chOff x="407433" y="982503"/>
            <a:chExt cx="11145972" cy="5380197"/>
          </a:xfrm>
        </p:grpSpPr>
        <p:sp>
          <p:nvSpPr>
            <p:cNvPr id="4" name="矩形: 剪去对角 3">
              <a:extLst>
                <a:ext uri="{FF2B5EF4-FFF2-40B4-BE49-F238E27FC236}">
                  <a16:creationId xmlns:a16="http://schemas.microsoft.com/office/drawing/2014/main" id="{FBD531D9-A0E4-7F79-A1E1-5F764B89CAE5}"/>
                </a:ext>
              </a:extLst>
            </p:cNvPr>
            <p:cNvSpPr/>
            <p:nvPr/>
          </p:nvSpPr>
          <p:spPr>
            <a:xfrm>
              <a:off x="9014250" y="1530356"/>
              <a:ext cx="2539154" cy="1607937"/>
            </a:xfrm>
            <a:prstGeom prst="snip2DiagRect">
              <a:avLst/>
            </a:prstGeom>
            <a:solidFill>
              <a:srgbClr val="240759"/>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rPr>
                <a:t>多发于老年人</a:t>
              </a:r>
              <a:endParaRPr kumimoji="0" lang="en-US" altLang="zh-CN"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zh-CN" altLang="en-US" sz="2000" b="1" dirty="0">
                  <a:solidFill>
                    <a:prstClr val="white"/>
                  </a:solidFill>
                  <a:latin typeface="微软雅黑"/>
                  <a:ea typeface="微软雅黑"/>
                  <a:cs typeface="Times New Roman" panose="02020603050405020304" pitchFamily="18" charset="0"/>
                </a:rPr>
                <a:t>急性神经精神障碍</a:t>
              </a:r>
              <a:endParaRPr kumimoji="0" lang="en-US" altLang="zh-CN"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endParaRPr>
            </a:p>
          </p:txBody>
        </p:sp>
        <p:sp>
          <p:nvSpPr>
            <p:cNvPr id="5" name="矩形: 剪去对角 4">
              <a:extLst>
                <a:ext uri="{FF2B5EF4-FFF2-40B4-BE49-F238E27FC236}">
                  <a16:creationId xmlns:a16="http://schemas.microsoft.com/office/drawing/2014/main" id="{D094FC31-2BE4-C063-CBBC-DDF04007C6F1}"/>
                </a:ext>
              </a:extLst>
            </p:cNvPr>
            <p:cNvSpPr/>
            <p:nvPr/>
          </p:nvSpPr>
          <p:spPr>
            <a:xfrm>
              <a:off x="9014251" y="4100128"/>
              <a:ext cx="2539154" cy="1607937"/>
            </a:xfrm>
            <a:prstGeom prst="snip2DiagRect">
              <a:avLst/>
            </a:prstGeom>
            <a:solidFill>
              <a:srgbClr val="240759"/>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rPr>
                <a:t>注意力障碍</a:t>
              </a:r>
              <a:endParaRPr kumimoji="0" lang="en-US" altLang="zh-CN"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rPr>
                <a:t>认知功能损伤</a:t>
              </a:r>
              <a:endParaRPr kumimoji="0" lang="en-US" altLang="zh-CN" sz="2000" b="1" i="0" u="none" strike="noStrike" kern="1200" cap="none" spc="0" normalizeH="0" baseline="0" noProof="0" dirty="0">
                <a:ln>
                  <a:noFill/>
                </a:ln>
                <a:solidFill>
                  <a:prstClr val="white"/>
                </a:solidFill>
                <a:effectLst/>
                <a:uLnTx/>
                <a:uFillTx/>
                <a:latin typeface="微软雅黑"/>
                <a:ea typeface="微软雅黑"/>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white"/>
                  </a:solidFill>
                  <a:effectLst/>
                  <a:uLnTx/>
                  <a:uFillTx/>
                  <a:latin typeface="微软雅黑"/>
                  <a:ea typeface="微软雅黑"/>
                  <a:cs typeface="+mn-cs"/>
                </a:rPr>
                <a:t>意识紊乱</a:t>
              </a:r>
            </a:p>
          </p:txBody>
        </p:sp>
        <p:pic>
          <p:nvPicPr>
            <p:cNvPr id="6" name="图片 5">
              <a:extLst>
                <a:ext uri="{FF2B5EF4-FFF2-40B4-BE49-F238E27FC236}">
                  <a16:creationId xmlns:a16="http://schemas.microsoft.com/office/drawing/2014/main" id="{46688A3F-0B1E-CCB3-FD3D-5BBDACD06B13}"/>
                </a:ext>
              </a:extLst>
            </p:cNvPr>
            <p:cNvPicPr>
              <a:picLocks noChangeAspect="1"/>
            </p:cNvPicPr>
            <p:nvPr/>
          </p:nvPicPr>
          <p:blipFill>
            <a:blip r:embed="rId3"/>
            <a:stretch>
              <a:fillRect/>
            </a:stretch>
          </p:blipFill>
          <p:spPr>
            <a:xfrm>
              <a:off x="407433" y="1822546"/>
              <a:ext cx="1371600" cy="2057400"/>
            </a:xfrm>
            <a:prstGeom prst="rect">
              <a:avLst/>
            </a:prstGeom>
          </p:spPr>
        </p:pic>
        <p:pic>
          <p:nvPicPr>
            <p:cNvPr id="7" name="图片 6">
              <a:extLst>
                <a:ext uri="{FF2B5EF4-FFF2-40B4-BE49-F238E27FC236}">
                  <a16:creationId xmlns:a16="http://schemas.microsoft.com/office/drawing/2014/main" id="{7714F263-5A6B-424C-101B-B24958909B19}"/>
                </a:ext>
              </a:extLst>
            </p:cNvPr>
            <p:cNvPicPr>
              <a:picLocks noChangeAspect="1"/>
            </p:cNvPicPr>
            <p:nvPr/>
          </p:nvPicPr>
          <p:blipFill>
            <a:blip r:embed="rId4"/>
            <a:stretch>
              <a:fillRect/>
            </a:stretch>
          </p:blipFill>
          <p:spPr>
            <a:xfrm>
              <a:off x="638592" y="2405698"/>
              <a:ext cx="1473958" cy="2057400"/>
            </a:xfrm>
            <a:prstGeom prst="rect">
              <a:avLst/>
            </a:prstGeom>
          </p:spPr>
        </p:pic>
        <p:pic>
          <p:nvPicPr>
            <p:cNvPr id="8" name="图片 7">
              <a:extLst>
                <a:ext uri="{FF2B5EF4-FFF2-40B4-BE49-F238E27FC236}">
                  <a16:creationId xmlns:a16="http://schemas.microsoft.com/office/drawing/2014/main" id="{7E3985CE-F18A-6913-E4F7-C790697C44C1}"/>
                </a:ext>
              </a:extLst>
            </p:cNvPr>
            <p:cNvPicPr>
              <a:picLocks noChangeAspect="1"/>
            </p:cNvPicPr>
            <p:nvPr/>
          </p:nvPicPr>
          <p:blipFill>
            <a:blip r:embed="rId5"/>
            <a:stretch>
              <a:fillRect/>
            </a:stretch>
          </p:blipFill>
          <p:spPr>
            <a:xfrm>
              <a:off x="855764" y="3392975"/>
              <a:ext cx="1371600" cy="2105025"/>
            </a:xfrm>
            <a:prstGeom prst="rect">
              <a:avLst/>
            </a:prstGeom>
          </p:spPr>
        </p:pic>
        <p:sp>
          <p:nvSpPr>
            <p:cNvPr id="9" name="矩形 8">
              <a:extLst>
                <a:ext uri="{FF2B5EF4-FFF2-40B4-BE49-F238E27FC236}">
                  <a16:creationId xmlns:a16="http://schemas.microsoft.com/office/drawing/2014/main" id="{10EF1E57-57A3-CF8D-80C4-4E9402287AC3}"/>
                </a:ext>
              </a:extLst>
            </p:cNvPr>
            <p:cNvSpPr/>
            <p:nvPr/>
          </p:nvSpPr>
          <p:spPr>
            <a:xfrm>
              <a:off x="2729681" y="982503"/>
              <a:ext cx="6031797" cy="5380197"/>
            </a:xfrm>
            <a:prstGeom prst="rect">
              <a:avLst/>
            </a:prstGeom>
            <a:solidFill>
              <a:schemeClr val="bg1"/>
            </a:solidFill>
            <a:ln>
              <a:solidFill>
                <a:srgbClr val="240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40759"/>
                </a:solidFill>
                <a:effectLst/>
                <a:uLnTx/>
                <a:uFillTx/>
                <a:latin typeface="Arial"/>
                <a:ea typeface="微软雅黑"/>
                <a:cs typeface="+mn-cs"/>
              </a:endParaRPr>
            </a:p>
          </p:txBody>
        </p:sp>
        <p:sp>
          <p:nvSpPr>
            <p:cNvPr id="10" name="文本框 9">
              <a:extLst>
                <a:ext uri="{FF2B5EF4-FFF2-40B4-BE49-F238E27FC236}">
                  <a16:creationId xmlns:a16="http://schemas.microsoft.com/office/drawing/2014/main" id="{62C94ADC-4313-867A-0931-663C3E6F9E72}"/>
                </a:ext>
              </a:extLst>
            </p:cNvPr>
            <p:cNvSpPr txBox="1"/>
            <p:nvPr/>
          </p:nvSpPr>
          <p:spPr>
            <a:xfrm>
              <a:off x="2875243" y="1039098"/>
              <a:ext cx="5802170" cy="506453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 typeface="+mj-lt"/>
                <a:buAutoNum type="arabicPeriod"/>
                <a:tabLst/>
                <a:defRPr/>
              </a:pPr>
              <a:r>
                <a:rPr kumimoji="0" lang="zh-CN" altLang="en-US" b="1" i="0" u="none" strike="noStrike" kern="1200" cap="none" spc="0" normalizeH="0" baseline="0" noProof="0" dirty="0">
                  <a:ln>
                    <a:noFill/>
                  </a:ln>
                  <a:solidFill>
                    <a:srgbClr val="C00000"/>
                  </a:solidFill>
                  <a:effectLst/>
                  <a:uLnTx/>
                  <a:uFillTx/>
                  <a:latin typeface="微软雅黑"/>
                  <a:ea typeface="微软雅黑"/>
                  <a:cs typeface="+mn-cs"/>
                </a:rPr>
                <a:t> </a:t>
              </a:r>
              <a:r>
                <a:rPr kumimoji="0" lang="zh-CN" altLang="en-US" b="1" i="0" u="sng" strike="noStrike" kern="1200" cap="none" spc="0" normalizeH="0" baseline="0" noProof="0" dirty="0">
                  <a:ln>
                    <a:noFill/>
                  </a:ln>
                  <a:solidFill>
                    <a:srgbClr val="C00000"/>
                  </a:solidFill>
                  <a:effectLst/>
                  <a:uLnTx/>
                  <a:uFillTx/>
                  <a:latin typeface="微软雅黑"/>
                  <a:ea typeface="微软雅黑"/>
                  <a:cs typeface="+mn-cs"/>
                </a:rPr>
                <a:t>注意力障碍明显</a:t>
              </a:r>
              <a:r>
                <a:rPr kumimoji="0" lang="zh-CN" altLang="en-US" b="1" i="0" u="none" strike="noStrike" kern="1200" cap="none" spc="0" normalizeH="0" baseline="0" noProof="0" dirty="0">
                  <a:ln>
                    <a:noFill/>
                  </a:ln>
                  <a:solidFill>
                    <a:srgbClr val="240759"/>
                  </a:solidFill>
                  <a:effectLst/>
                  <a:uLnTx/>
                  <a:uFillTx/>
                  <a:latin typeface="微软雅黑"/>
                  <a:ea typeface="微软雅黑"/>
                  <a:cs typeface="+mn-cs"/>
                </a:rPr>
                <a:t>（即对环境的认识清晰度下降），伴集中、保持或转移注意力的能力下降。 </a:t>
              </a:r>
              <a:endParaRPr kumimoji="0" lang="en-US" altLang="zh-CN" b="1" i="0" u="none" strike="noStrike" kern="1200" cap="none" spc="0" normalizeH="0" baseline="0" noProof="0" dirty="0">
                <a:ln>
                  <a:noFill/>
                </a:ln>
                <a:solidFill>
                  <a:srgbClr val="240759"/>
                </a:solidFill>
                <a:effectLst/>
                <a:uLnTx/>
                <a:uFillTx/>
                <a:latin typeface="微软雅黑"/>
                <a:ea typeface="微软雅黑"/>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C00000"/>
                  </a:solidFill>
                  <a:effectLst/>
                  <a:uLnTx/>
                  <a:uFillTx/>
                  <a:latin typeface="微软雅黑"/>
                  <a:ea typeface="微软雅黑"/>
                  <a:cs typeface="+mn-cs"/>
                </a:rPr>
                <a:t>2. </a:t>
              </a:r>
              <a:r>
                <a:rPr kumimoji="0" lang="zh-CN" altLang="en-US" b="1" i="0" u="sng" strike="noStrike" kern="1200" cap="none" spc="0" normalizeH="0" baseline="0" noProof="0" dirty="0">
                  <a:ln>
                    <a:noFill/>
                  </a:ln>
                  <a:solidFill>
                    <a:srgbClr val="C00000"/>
                  </a:solidFill>
                  <a:effectLst/>
                  <a:uLnTx/>
                  <a:uFillTx/>
                  <a:latin typeface="微软雅黑"/>
                  <a:ea typeface="微软雅黑"/>
                  <a:cs typeface="+mn-cs"/>
                </a:rPr>
                <a:t>认知改变</a:t>
              </a:r>
              <a:r>
                <a:rPr kumimoji="0" lang="zh-CN" altLang="en-US" b="1" i="0" u="none" strike="noStrike" kern="1200" cap="none" spc="0" normalizeH="0" baseline="0" noProof="0" dirty="0">
                  <a:ln>
                    <a:noFill/>
                  </a:ln>
                  <a:solidFill>
                    <a:srgbClr val="240759"/>
                  </a:solidFill>
                  <a:effectLst/>
                  <a:uLnTx/>
                  <a:uFillTx/>
                  <a:latin typeface="微软雅黑"/>
                  <a:ea typeface="微软雅黑"/>
                  <a:cs typeface="+mn-cs"/>
                </a:rPr>
                <a:t>（例如，记忆缺失、定向障碍、语言障碍）或出现之前存在或目前存在的痴呆无法解释的知觉障碍。</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C00000"/>
                  </a:solidFill>
                  <a:effectLst/>
                  <a:uLnTx/>
                  <a:uFillTx/>
                  <a:latin typeface="微软雅黑"/>
                  <a:ea typeface="微软雅黑"/>
                  <a:cs typeface="+mn-cs"/>
                </a:rPr>
                <a:t>3. </a:t>
              </a:r>
              <a:r>
                <a:rPr kumimoji="0" lang="zh-CN" altLang="en-US" b="1" i="0" u="sng" strike="noStrike" kern="1200" cap="none" spc="0" normalizeH="0" baseline="0" noProof="0" dirty="0">
                  <a:ln>
                    <a:noFill/>
                  </a:ln>
                  <a:solidFill>
                    <a:srgbClr val="C00000"/>
                  </a:solidFill>
                  <a:effectLst/>
                  <a:uLnTx/>
                  <a:uFillTx/>
                  <a:latin typeface="微软雅黑"/>
                  <a:ea typeface="微软雅黑"/>
                  <a:cs typeface="+mn-cs"/>
                </a:rPr>
                <a:t>症状短期内出现</a:t>
              </a:r>
              <a:r>
                <a:rPr kumimoji="0" lang="zh-CN" altLang="en-US" b="1" i="0" u="none" strike="noStrike" kern="1200" cap="none" spc="0" normalizeH="0" baseline="0" noProof="0" dirty="0">
                  <a:ln>
                    <a:noFill/>
                  </a:ln>
                  <a:solidFill>
                    <a:srgbClr val="240759"/>
                  </a:solidFill>
                  <a:effectLst/>
                  <a:uLnTx/>
                  <a:uFillTx/>
                  <a:latin typeface="微软雅黑"/>
                  <a:ea typeface="微软雅黑"/>
                  <a:cs typeface="+mn-cs"/>
                </a:rPr>
                <a:t>（通常为数小时至数日），表现为急性起病，一天当中症状往往会出现波动。</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240759"/>
                  </a:solidFill>
                  <a:effectLst/>
                  <a:uLnTx/>
                  <a:uFillTx/>
                  <a:latin typeface="微软雅黑"/>
                  <a:ea typeface="微软雅黑"/>
                  <a:cs typeface="+mn-cs"/>
                </a:rPr>
                <a:t>4. </a:t>
              </a:r>
              <a:r>
                <a:rPr kumimoji="0" lang="zh-CN" altLang="en-US" b="1" i="0" u="none" strike="noStrike" kern="1200" cap="none" spc="0" normalizeH="0" baseline="0" noProof="0" dirty="0">
                  <a:ln>
                    <a:noFill/>
                  </a:ln>
                  <a:solidFill>
                    <a:srgbClr val="240759"/>
                  </a:solidFill>
                  <a:effectLst/>
                  <a:uLnTx/>
                  <a:uFillTx/>
                  <a:latin typeface="微软雅黑"/>
                  <a:ea typeface="微软雅黑"/>
                  <a:cs typeface="+mn-cs"/>
                </a:rPr>
                <a:t>来自病史、体格检查或实验室检测结果的证据表明，这种障碍由</a:t>
              </a:r>
              <a:r>
                <a:rPr kumimoji="0" lang="zh-CN" altLang="en-US" b="1" i="0" u="sng" strike="noStrike" kern="1200" cap="none" spc="0" normalizeH="0" baseline="0" noProof="0" dirty="0">
                  <a:ln>
                    <a:noFill/>
                  </a:ln>
                  <a:solidFill>
                    <a:srgbClr val="C00000"/>
                  </a:solidFill>
                  <a:effectLst/>
                  <a:uLnTx/>
                  <a:uFillTx/>
                  <a:latin typeface="微软雅黑"/>
                  <a:ea typeface="微软雅黑"/>
                  <a:cs typeface="+mn-cs"/>
                </a:rPr>
                <a:t>全身疾病状态、物质中毒或物质戒断直接导致</a:t>
              </a:r>
              <a:r>
                <a:rPr kumimoji="0" lang="zh-CN" altLang="en-US" b="1" i="0" u="none" strike="noStrike" kern="1200" cap="none" spc="0" normalizeH="0" baseline="0" noProof="0" dirty="0">
                  <a:ln>
                    <a:noFill/>
                  </a:ln>
                  <a:solidFill>
                    <a:srgbClr val="240759"/>
                  </a:solidFill>
                  <a:effectLst/>
                  <a:uLnTx/>
                  <a:uFillTx/>
                  <a:latin typeface="微软雅黑"/>
                  <a:ea typeface="微软雅黑"/>
                  <a:cs typeface="+mn-cs"/>
                </a:rPr>
                <a:t>。注意力和认知的改变不应发生在觉醒水平严重降低（例如，昏迷）的情况下。</a:t>
              </a:r>
            </a:p>
          </p:txBody>
        </p:sp>
        <p:cxnSp>
          <p:nvCxnSpPr>
            <p:cNvPr id="11" name="直接连接符 10">
              <a:extLst>
                <a:ext uri="{FF2B5EF4-FFF2-40B4-BE49-F238E27FC236}">
                  <a16:creationId xmlns:a16="http://schemas.microsoft.com/office/drawing/2014/main" id="{DA8543B7-1D1C-8E8F-30E6-6E7057D5873F}"/>
                </a:ext>
              </a:extLst>
            </p:cNvPr>
            <p:cNvCxnSpPr>
              <a:cxnSpLocks/>
            </p:cNvCxnSpPr>
            <p:nvPr/>
          </p:nvCxnSpPr>
          <p:spPr>
            <a:xfrm flipV="1">
              <a:off x="2227364" y="982503"/>
              <a:ext cx="502317" cy="2410472"/>
            </a:xfrm>
            <a:prstGeom prst="line">
              <a:avLst/>
            </a:prstGeom>
            <a:ln>
              <a:solidFill>
                <a:srgbClr val="240759"/>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57DD8028-E27A-C5C0-C4E9-917D0E61BE45}"/>
                </a:ext>
              </a:extLst>
            </p:cNvPr>
            <p:cNvCxnSpPr>
              <a:cxnSpLocks/>
            </p:cNvCxnSpPr>
            <p:nvPr/>
          </p:nvCxnSpPr>
          <p:spPr>
            <a:xfrm>
              <a:off x="2227364" y="5498000"/>
              <a:ext cx="502317" cy="864700"/>
            </a:xfrm>
            <a:prstGeom prst="line">
              <a:avLst/>
            </a:prstGeom>
            <a:ln>
              <a:solidFill>
                <a:srgbClr val="24075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9869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谵妄的流行病学</a:t>
            </a:r>
          </a:p>
        </p:txBody>
      </p:sp>
      <p:grpSp>
        <p:nvGrpSpPr>
          <p:cNvPr id="3" name="组合 2">
            <a:extLst>
              <a:ext uri="{FF2B5EF4-FFF2-40B4-BE49-F238E27FC236}">
                <a16:creationId xmlns:a16="http://schemas.microsoft.com/office/drawing/2014/main" id="{7C6FD5CB-ADB2-D277-E974-AA6B343250F8}"/>
              </a:ext>
            </a:extLst>
          </p:cNvPr>
          <p:cNvGrpSpPr/>
          <p:nvPr/>
        </p:nvGrpSpPr>
        <p:grpSpPr>
          <a:xfrm>
            <a:off x="0" y="1209027"/>
            <a:ext cx="10884890" cy="4961517"/>
            <a:chOff x="455900" y="1245820"/>
            <a:chExt cx="10884890" cy="4961517"/>
          </a:xfrm>
        </p:grpSpPr>
        <p:sp>
          <p:nvSpPr>
            <p:cNvPr id="4" name="文本占位符 54">
              <a:extLst>
                <a:ext uri="{FF2B5EF4-FFF2-40B4-BE49-F238E27FC236}">
                  <a16:creationId xmlns:a16="http://schemas.microsoft.com/office/drawing/2014/main" id="{24C8DB7C-168B-8483-39C7-3365FA1316EF}"/>
                </a:ext>
              </a:extLst>
            </p:cNvPr>
            <p:cNvSpPr txBox="1">
              <a:spLocks/>
            </p:cNvSpPr>
            <p:nvPr/>
          </p:nvSpPr>
          <p:spPr>
            <a:xfrm>
              <a:off x="455900" y="1247091"/>
              <a:ext cx="5251218" cy="2399358"/>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zh-CN" altLang="en-US" sz="2400" b="1" i="0" u="none" strike="noStrike" kern="1200" cap="none" spc="0" normalizeH="0" baseline="0" noProof="0" dirty="0">
                  <a:ln>
                    <a:noFill/>
                  </a:ln>
                  <a:solidFill>
                    <a:srgbClr val="C00000"/>
                  </a:solidFill>
                  <a:effectLst/>
                  <a:uLnTx/>
                  <a:uFillTx/>
                  <a:latin typeface="微软雅黑"/>
                  <a:ea typeface="微软雅黑"/>
                  <a:cs typeface="+mn-cs"/>
                </a:rPr>
                <a:t>高患病率</a:t>
              </a:r>
              <a:endParaRPr kumimoji="0" lang="en-US" altLang="zh-CN" sz="2400" b="1" i="0" u="none" strike="noStrike" kern="1200" cap="none" spc="0" normalizeH="0" baseline="0" noProof="0" dirty="0">
                <a:ln>
                  <a:noFill/>
                </a:ln>
                <a:solidFill>
                  <a:srgbClr val="C00000"/>
                </a:solidFill>
                <a:effectLst/>
                <a:uLnTx/>
                <a:uFillTx/>
                <a:latin typeface="微软雅黑"/>
                <a:ea typeface="微软雅黑"/>
                <a:cs typeface="+mn-cs"/>
              </a:endParaRP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微软雅黑"/>
                  <a:ea typeface="微软雅黑"/>
                  <a:cs typeface="+mn-cs"/>
                </a:rPr>
                <a:t>85 </a:t>
              </a:r>
              <a:r>
                <a:rPr kumimoji="0" lang="zh-CN" altLang="en-US" sz="2000" b="1" i="0" u="none" strike="noStrike" kern="1200" cap="none" spc="0" normalizeH="0" baseline="0" noProof="0" dirty="0">
                  <a:ln>
                    <a:noFill/>
                  </a:ln>
                  <a:solidFill>
                    <a:prstClr val="black"/>
                  </a:solidFill>
                  <a:effectLst/>
                  <a:uLnTx/>
                  <a:uFillTx/>
                  <a:latin typeface="微软雅黑"/>
                  <a:ea typeface="微软雅黑"/>
                  <a:cs typeface="+mn-cs"/>
                </a:rPr>
                <a:t>岁以上的老年人患病率高达</a:t>
              </a:r>
              <a:r>
                <a:rPr kumimoji="0" lang="en-US" altLang="zh-CN" sz="2000" b="1" i="0" u="none" strike="noStrike" kern="1200" cap="none" spc="0" normalizeH="0" baseline="0" noProof="0" dirty="0">
                  <a:ln>
                    <a:noFill/>
                  </a:ln>
                  <a:solidFill>
                    <a:prstClr val="black"/>
                  </a:solidFill>
                  <a:effectLst/>
                  <a:uLnTx/>
                  <a:uFillTx/>
                  <a:latin typeface="微软雅黑"/>
                  <a:ea typeface="微软雅黑"/>
                  <a:cs typeface="+mn-cs"/>
                </a:rPr>
                <a:t>14%</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微软雅黑"/>
                  <a:ea typeface="微软雅黑"/>
                  <a:cs typeface="+mn-cs"/>
                </a:rPr>
                <a:t>ICU</a:t>
              </a:r>
              <a:r>
                <a:rPr kumimoji="0" lang="zh-CN" altLang="zh-CN" sz="2000" b="1" i="0" u="none" strike="noStrike" kern="1200" cap="none" spc="0" normalizeH="0" baseline="0" noProof="0" dirty="0">
                  <a:ln>
                    <a:noFill/>
                  </a:ln>
                  <a:solidFill>
                    <a:prstClr val="black"/>
                  </a:solidFill>
                  <a:effectLst/>
                  <a:uLnTx/>
                  <a:uFillTx/>
                  <a:latin typeface="微软雅黑"/>
                  <a:ea typeface="微软雅黑"/>
                  <a:cs typeface="+mn-cs"/>
                </a:rPr>
                <a:t>机械通气患者</a:t>
              </a:r>
              <a:r>
                <a:rPr kumimoji="0" lang="zh-CN" altLang="en-US" sz="2000" b="1" i="0" u="none" strike="noStrike" kern="1200" cap="none" spc="0" normalizeH="0" baseline="0" noProof="0" dirty="0">
                  <a:ln>
                    <a:noFill/>
                  </a:ln>
                  <a:solidFill>
                    <a:prstClr val="black"/>
                  </a:solidFill>
                  <a:effectLst/>
                  <a:uLnTx/>
                  <a:uFillTx/>
                  <a:latin typeface="微软雅黑"/>
                  <a:ea typeface="微软雅黑"/>
                  <a:cs typeface="+mn-cs"/>
                </a:rPr>
                <a:t>的</a:t>
              </a:r>
              <a:r>
                <a:rPr kumimoji="0" lang="zh-CN" altLang="zh-CN" sz="2000" b="1" i="0" u="none" strike="noStrike" kern="1200" cap="none" spc="0" normalizeH="0" baseline="0" noProof="0" dirty="0">
                  <a:ln>
                    <a:noFill/>
                  </a:ln>
                  <a:solidFill>
                    <a:prstClr val="black"/>
                  </a:solidFill>
                  <a:effectLst/>
                  <a:uLnTx/>
                  <a:uFillTx/>
                  <a:latin typeface="微软雅黑"/>
                  <a:ea typeface="微软雅黑"/>
                  <a:cs typeface="+mn-cs"/>
                </a:rPr>
                <a:t>谵妄患病率高达</a:t>
              </a:r>
              <a:r>
                <a:rPr kumimoji="0" lang="en-US" altLang="zh-CN" sz="2000" b="1" i="0" u="none" strike="noStrike" kern="1200" cap="none" spc="0" normalizeH="0" baseline="0" noProof="0" dirty="0">
                  <a:ln>
                    <a:noFill/>
                  </a:ln>
                  <a:solidFill>
                    <a:prstClr val="black"/>
                  </a:solidFill>
                  <a:effectLst/>
                  <a:uLnTx/>
                  <a:uFillTx/>
                  <a:latin typeface="微软雅黑"/>
                  <a:ea typeface="微软雅黑"/>
                  <a:cs typeface="+mn-cs"/>
                </a:rPr>
                <a:t>80%</a:t>
              </a:r>
              <a:endParaRPr kumimoji="0" lang="en-US" altLang="zh-CN" sz="2000" b="0" i="0" u="none" strike="noStrike" kern="1200" cap="none" spc="0" normalizeH="0" baseline="0" noProof="0" dirty="0">
                <a:ln>
                  <a:noFill/>
                </a:ln>
                <a:solidFill>
                  <a:prstClr val="black"/>
                </a:solidFill>
                <a:effectLst/>
                <a:uLnTx/>
                <a:uFillTx/>
                <a:latin typeface="微软雅黑"/>
                <a:ea typeface="微软雅黑"/>
                <a:cs typeface="+mn-cs"/>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zh-CN" altLang="en-US" sz="2400" b="1" i="0" u="none" strike="noStrike" kern="1200" cap="none" spc="0" normalizeH="0" baseline="0" noProof="0" dirty="0">
                  <a:ln>
                    <a:noFill/>
                  </a:ln>
                  <a:solidFill>
                    <a:srgbClr val="C00000"/>
                  </a:solidFill>
                  <a:effectLst/>
                  <a:uLnTx/>
                  <a:uFillTx/>
                  <a:latin typeface="微软雅黑"/>
                  <a:ea typeface="微软雅黑"/>
                  <a:cs typeface="+mn-cs"/>
                </a:rPr>
                <a:t>长期认知障碍风险</a:t>
              </a:r>
              <a:endParaRPr kumimoji="0" lang="en-US" altLang="zh-CN" sz="2400" b="1" i="0" u="none" strike="noStrike" kern="1200" cap="none" spc="0" normalizeH="0" baseline="0" noProof="0" dirty="0">
                <a:ln>
                  <a:noFill/>
                </a:ln>
                <a:solidFill>
                  <a:srgbClr val="C00000"/>
                </a:solidFill>
                <a:effectLst/>
                <a:uLnTx/>
                <a:uFillTx/>
                <a:latin typeface="微软雅黑"/>
                <a:ea typeface="微软雅黑"/>
                <a:cs typeface="+mn-cs"/>
              </a:endParaRP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black"/>
                  </a:solidFill>
                  <a:effectLst/>
                  <a:uLnTx/>
                  <a:uFillTx/>
                  <a:latin typeface="微软雅黑"/>
                  <a:ea typeface="微软雅黑"/>
                  <a:cs typeface="+mn-cs"/>
                </a:rPr>
                <a:t>约</a:t>
              </a:r>
              <a:r>
                <a:rPr kumimoji="0" lang="en-US" altLang="zh-CN" sz="2000" b="1" i="0" u="none" strike="noStrike" kern="1200" cap="none" spc="0" normalizeH="0" baseline="0" noProof="0" dirty="0">
                  <a:ln>
                    <a:noFill/>
                  </a:ln>
                  <a:solidFill>
                    <a:prstClr val="black"/>
                  </a:solidFill>
                  <a:effectLst/>
                  <a:uLnTx/>
                  <a:uFillTx/>
                  <a:latin typeface="微软雅黑"/>
                  <a:ea typeface="微软雅黑"/>
                  <a:cs typeface="+mn-cs"/>
                </a:rPr>
                <a:t>62.5%</a:t>
              </a:r>
              <a:r>
                <a:rPr kumimoji="0" lang="zh-CN" altLang="en-US" sz="2000" b="1" i="0" u="none" strike="noStrike" kern="1200" cap="none" spc="0" normalizeH="0" baseline="0" noProof="0" dirty="0">
                  <a:ln>
                    <a:noFill/>
                  </a:ln>
                  <a:solidFill>
                    <a:prstClr val="black"/>
                  </a:solidFill>
                  <a:effectLst/>
                  <a:uLnTx/>
                  <a:uFillTx/>
                  <a:latin typeface="微软雅黑"/>
                  <a:ea typeface="微软雅黑"/>
                  <a:cs typeface="+mn-cs"/>
                </a:rPr>
                <a:t>的患者会出现不可逆的认知障碍</a:t>
              </a:r>
              <a:endParaRPr kumimoji="0" lang="en-US" altLang="zh-CN" sz="2000" b="1" i="0" u="none" strike="noStrike" kern="1200" cap="none" spc="0" normalizeH="0" baseline="0" noProof="0" dirty="0">
                <a:ln>
                  <a:noFill/>
                </a:ln>
                <a:solidFill>
                  <a:srgbClr val="C00000"/>
                </a:solidFill>
                <a:effectLst/>
                <a:uLnTx/>
                <a:uFillTx/>
                <a:latin typeface="微软雅黑"/>
                <a:ea typeface="微软雅黑"/>
                <a:cs typeface="+mn-cs"/>
              </a:endParaRPr>
            </a:p>
          </p:txBody>
        </p:sp>
        <p:pic>
          <p:nvPicPr>
            <p:cNvPr id="5" name="Picture 2" descr="figure 9">
              <a:extLst>
                <a:ext uri="{FF2B5EF4-FFF2-40B4-BE49-F238E27FC236}">
                  <a16:creationId xmlns:a16="http://schemas.microsoft.com/office/drawing/2014/main" id="{6BE85860-A12F-C0C7-38EB-3FF3C1F283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4139" y="3837110"/>
              <a:ext cx="7694815" cy="2370227"/>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6A4693F4-679D-3495-B459-5855418C9432}"/>
                </a:ext>
              </a:extLst>
            </p:cNvPr>
            <p:cNvSpPr txBox="1"/>
            <p:nvPr/>
          </p:nvSpPr>
          <p:spPr>
            <a:xfrm>
              <a:off x="5951547" y="1245820"/>
              <a:ext cx="5389243" cy="1425711"/>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200" b="1" i="0" u="none" strike="noStrike" kern="1200" cap="none" spc="0" normalizeH="0" baseline="0" noProof="0" dirty="0">
                  <a:ln>
                    <a:noFill/>
                  </a:ln>
                  <a:solidFill>
                    <a:srgbClr val="C00000"/>
                  </a:solidFill>
                  <a:effectLst/>
                  <a:uLnTx/>
                  <a:uFillTx/>
                  <a:latin typeface="微软雅黑"/>
                  <a:ea typeface="微软雅黑"/>
                  <a:cs typeface="+mn-cs"/>
                </a:rPr>
                <a:t>高死亡风险</a:t>
              </a:r>
              <a:endParaRPr kumimoji="0" lang="en-US" altLang="zh-CN" sz="2200" b="1" i="0" u="none" strike="noStrike" kern="1200" cap="none" spc="0" normalizeH="0" baseline="0" noProof="0" dirty="0">
                <a:ln>
                  <a:noFill/>
                </a:ln>
                <a:solidFill>
                  <a:srgbClr val="C00000"/>
                </a:solidFill>
                <a:effectLst/>
                <a:uLnTx/>
                <a:uFillTx/>
                <a:latin typeface="微软雅黑"/>
                <a:ea typeface="微软雅黑"/>
                <a:cs typeface="+mn-cs"/>
              </a:endParaRP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900" b="1" i="0" u="none" strike="noStrike" kern="1200" cap="none" spc="0" normalizeH="0" baseline="0" noProof="0" dirty="0">
                  <a:ln>
                    <a:noFill/>
                  </a:ln>
                  <a:solidFill>
                    <a:prstClr val="black"/>
                  </a:solidFill>
                  <a:effectLst/>
                  <a:uLnTx/>
                  <a:uFillTx/>
                  <a:latin typeface="微软雅黑"/>
                  <a:ea typeface="微软雅黑"/>
                  <a:cs typeface="+mn-cs"/>
                </a:rPr>
                <a:t>谵妄可作为死亡风险的独立归因</a:t>
              </a:r>
              <a:endParaRPr kumimoji="0" lang="en-US" altLang="zh-CN" sz="1900" b="1" i="0" u="none" strike="noStrike" kern="1200" cap="none" spc="0" normalizeH="0" baseline="0" noProof="0" dirty="0">
                <a:ln>
                  <a:noFill/>
                </a:ln>
                <a:solidFill>
                  <a:prstClr val="black"/>
                </a:solidFill>
                <a:effectLst/>
                <a:uLnTx/>
                <a:uFillTx/>
                <a:latin typeface="微软雅黑"/>
                <a:ea typeface="微软雅黑"/>
                <a:cs typeface="+mn-cs"/>
              </a:endParaRP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900" b="1" i="0" u="none" strike="noStrike" kern="1200" cap="none" spc="0" normalizeH="0" baseline="0" noProof="0" dirty="0">
                  <a:ln>
                    <a:noFill/>
                  </a:ln>
                  <a:solidFill>
                    <a:prstClr val="black"/>
                  </a:solidFill>
                  <a:effectLst/>
                  <a:uLnTx/>
                  <a:uFillTx/>
                  <a:latin typeface="微软雅黑"/>
                  <a:ea typeface="微软雅黑"/>
                  <a:cs typeface="+mn-cs"/>
                </a:rPr>
                <a:t>危重症成年患者谵妄与死亡率显著相关</a:t>
              </a:r>
              <a:endParaRPr kumimoji="0" lang="en-US" altLang="zh-CN" sz="1900" b="1" i="0" u="none" strike="noStrike" kern="1200" cap="none" spc="0" normalizeH="0" baseline="0" noProof="0" dirty="0">
                <a:ln>
                  <a:noFill/>
                </a:ln>
                <a:solidFill>
                  <a:prstClr val="black"/>
                </a:solidFill>
                <a:effectLst/>
                <a:uLnTx/>
                <a:uFillTx/>
                <a:latin typeface="微软雅黑"/>
                <a:ea typeface="微软雅黑"/>
                <a:cs typeface="+mn-cs"/>
              </a:endParaRPr>
            </a:p>
          </p:txBody>
        </p:sp>
      </p:grpSp>
      <p:sp>
        <p:nvSpPr>
          <p:cNvPr id="8" name="文本框 7">
            <a:extLst>
              <a:ext uri="{FF2B5EF4-FFF2-40B4-BE49-F238E27FC236}">
                <a16:creationId xmlns:a16="http://schemas.microsoft.com/office/drawing/2014/main" id="{163E67CA-420E-039D-EC77-4CA7B8C1F465}"/>
              </a:ext>
            </a:extLst>
          </p:cNvPr>
          <p:cNvSpPr txBox="1"/>
          <p:nvPr/>
        </p:nvSpPr>
        <p:spPr>
          <a:xfrm>
            <a:off x="5933661" y="6351709"/>
            <a:ext cx="450975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212121"/>
                </a:solidFill>
                <a:effectLst/>
                <a:uLnTx/>
                <a:uFillTx/>
                <a:latin typeface="Times New Roman" panose="02020603050405020304" pitchFamily="18" charset="0"/>
                <a:ea typeface="微软雅黑"/>
                <a:cs typeface="Times New Roman" panose="02020603050405020304" pitchFamily="18" charset="0"/>
              </a:rPr>
              <a:t>Jo Ellen Wilson</a:t>
            </a:r>
            <a:r>
              <a:rPr lang="en-US" altLang="zh-CN" sz="1600" b="1" dirty="0">
                <a:solidFill>
                  <a:srgbClr val="212121"/>
                </a:solidFill>
                <a:latin typeface="Times New Roman" panose="02020603050405020304" pitchFamily="18" charset="0"/>
                <a:ea typeface="微软雅黑"/>
                <a:cs typeface="Times New Roman" panose="02020603050405020304" pitchFamily="18" charset="0"/>
              </a:rPr>
              <a:t>.</a:t>
            </a:r>
            <a:r>
              <a:rPr kumimoji="0" lang="en-US" altLang="zh-CN" sz="1600" b="1" i="0" u="none" strike="noStrike" kern="1200" cap="none" spc="0" normalizeH="0" baseline="0" noProof="0" dirty="0">
                <a:ln>
                  <a:noFill/>
                </a:ln>
                <a:solidFill>
                  <a:srgbClr val="212121"/>
                </a:solidFill>
                <a:effectLst/>
                <a:uLnTx/>
                <a:uFillTx/>
                <a:latin typeface="Times New Roman" panose="02020603050405020304" pitchFamily="18" charset="0"/>
                <a:ea typeface="微软雅黑"/>
                <a:cs typeface="Times New Roman" panose="02020603050405020304" pitchFamily="18" charset="0"/>
              </a:rPr>
              <a:t>, et al. </a:t>
            </a:r>
            <a:r>
              <a:rPr kumimoji="0" lang="en-US" altLang="zh-CN" sz="1600" b="1" i="1" u="none" strike="noStrike" kern="1200" cap="none" spc="0" normalizeH="0" baseline="0" noProof="0" dirty="0">
                <a:ln>
                  <a:noFill/>
                </a:ln>
                <a:solidFill>
                  <a:srgbClr val="222222"/>
                </a:solidFill>
                <a:effectLst/>
                <a:uLnTx/>
                <a:uFillTx/>
                <a:latin typeface="Times New Roman" panose="02020603050405020304" pitchFamily="18" charset="0"/>
                <a:ea typeface="微软雅黑"/>
                <a:cs typeface="Times New Roman" panose="02020603050405020304" pitchFamily="18" charset="0"/>
              </a:rPr>
              <a:t>Nat Rev Dis Primers</a:t>
            </a:r>
            <a:r>
              <a:rPr kumimoji="0" lang="en-US" altLang="zh-CN" sz="1600" b="1" i="0" u="none" strike="noStrike" kern="1200" cap="none" spc="0" normalizeH="0" baseline="0" noProof="0" dirty="0">
                <a:ln>
                  <a:noFill/>
                </a:ln>
                <a:solidFill>
                  <a:srgbClr val="222222"/>
                </a:solidFill>
                <a:effectLst/>
                <a:uLnTx/>
                <a:uFillTx/>
                <a:latin typeface="Times New Roman" panose="02020603050405020304" pitchFamily="18" charset="0"/>
                <a:ea typeface="微软雅黑"/>
                <a:cs typeface="Times New Roman" panose="02020603050405020304" pitchFamily="18" charset="0"/>
              </a:rPr>
              <a:t>, 2020</a:t>
            </a:r>
            <a:endParaRPr kumimoji="0" lang="zh-CN" altLang="en-US" sz="1600" b="1"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3659678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DHA</a:t>
            </a:r>
            <a:r>
              <a:rPr lang="zh-CN" altLang="en-US" dirty="0"/>
              <a:t>的生理功能</a:t>
            </a:r>
          </a:p>
        </p:txBody>
      </p:sp>
      <p:sp>
        <p:nvSpPr>
          <p:cNvPr id="8" name="文本框 7">
            <a:extLst>
              <a:ext uri="{FF2B5EF4-FFF2-40B4-BE49-F238E27FC236}">
                <a16:creationId xmlns:a16="http://schemas.microsoft.com/office/drawing/2014/main" id="{163E67CA-420E-039D-EC77-4CA7B8C1F465}"/>
              </a:ext>
            </a:extLst>
          </p:cNvPr>
          <p:cNvSpPr txBox="1"/>
          <p:nvPr/>
        </p:nvSpPr>
        <p:spPr>
          <a:xfrm>
            <a:off x="4774712" y="6520986"/>
            <a:ext cx="594290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212121"/>
                </a:solidFill>
                <a:effectLst/>
                <a:uLnTx/>
                <a:uFillTx/>
                <a:latin typeface="Times New Roman" panose="02020603050405020304" pitchFamily="18" charset="0"/>
                <a:ea typeface="微软雅黑"/>
                <a:cs typeface="Times New Roman" panose="02020603050405020304" pitchFamily="18" charset="0"/>
              </a:rPr>
              <a:t>Adapted from Zhang., et al, </a:t>
            </a:r>
            <a:r>
              <a:rPr kumimoji="0" lang="en-US" altLang="zh-CN" sz="1600" b="1" i="0" u="none" strike="noStrike" kern="1200" cap="none" spc="0" normalizeH="0" baseline="0" noProof="0" dirty="0" err="1">
                <a:ln>
                  <a:noFill/>
                </a:ln>
                <a:solidFill>
                  <a:srgbClr val="212121"/>
                </a:solidFill>
                <a:effectLst/>
                <a:uLnTx/>
                <a:uFillTx/>
                <a:latin typeface="Times New Roman" panose="02020603050405020304" pitchFamily="18" charset="0"/>
                <a:ea typeface="微软雅黑"/>
                <a:cs typeface="Times New Roman" panose="02020603050405020304" pitchFamily="18" charset="0"/>
              </a:rPr>
              <a:t>Compr</a:t>
            </a:r>
            <a:r>
              <a:rPr kumimoji="0" lang="en-US" altLang="zh-CN" sz="1600" b="1" i="0" u="none" strike="noStrike" kern="1200" cap="none" spc="0" normalizeH="0" baseline="0" noProof="0" dirty="0">
                <a:ln>
                  <a:noFill/>
                </a:ln>
                <a:solidFill>
                  <a:srgbClr val="212121"/>
                </a:solidFill>
                <a:effectLst/>
                <a:uLnTx/>
                <a:uFillTx/>
                <a:latin typeface="Times New Roman" panose="02020603050405020304" pitchFamily="18" charset="0"/>
                <a:ea typeface="微软雅黑"/>
                <a:cs typeface="Times New Roman" panose="02020603050405020304" pitchFamily="18" charset="0"/>
              </a:rPr>
              <a:t> Rev Food Sci Food </a:t>
            </a:r>
            <a:r>
              <a:rPr kumimoji="0" lang="en-US" altLang="zh-CN" sz="1600" b="1" i="0" u="none" strike="noStrike" kern="1200" cap="none" spc="0" normalizeH="0" baseline="0" noProof="0" dirty="0" err="1">
                <a:ln>
                  <a:noFill/>
                </a:ln>
                <a:solidFill>
                  <a:srgbClr val="212121"/>
                </a:solidFill>
                <a:effectLst/>
                <a:uLnTx/>
                <a:uFillTx/>
                <a:latin typeface="Times New Roman" panose="02020603050405020304" pitchFamily="18" charset="0"/>
                <a:ea typeface="微软雅黑"/>
                <a:cs typeface="Times New Roman" panose="02020603050405020304" pitchFamily="18" charset="0"/>
              </a:rPr>
              <a:t>Saf</a:t>
            </a:r>
            <a:r>
              <a:rPr lang="en-US" altLang="zh-CN" sz="1600" b="1" dirty="0">
                <a:solidFill>
                  <a:prstClr val="black"/>
                </a:solidFill>
                <a:latin typeface="Times New Roman" panose="02020603050405020304" pitchFamily="18" charset="0"/>
                <a:ea typeface="微软雅黑"/>
                <a:cs typeface="Times New Roman" panose="02020603050405020304" pitchFamily="18" charset="0"/>
              </a:rPr>
              <a:t>,</a:t>
            </a:r>
            <a:r>
              <a:rPr lang="zh-CN" altLang="en-US" sz="1600" b="1" dirty="0">
                <a:solidFill>
                  <a:prstClr val="black"/>
                </a:solidFill>
                <a:latin typeface="Times New Roman" panose="02020603050405020304" pitchFamily="18" charset="0"/>
                <a:ea typeface="微软雅黑"/>
                <a:cs typeface="Times New Roman" panose="02020603050405020304" pitchFamily="18" charset="0"/>
              </a:rPr>
              <a:t> </a:t>
            </a:r>
            <a:r>
              <a:rPr lang="en-US" altLang="zh-CN" sz="1600" b="1" dirty="0">
                <a:solidFill>
                  <a:prstClr val="black"/>
                </a:solidFill>
                <a:latin typeface="Times New Roman" panose="02020603050405020304" pitchFamily="18" charset="0"/>
                <a:ea typeface="微软雅黑"/>
                <a:cs typeface="Times New Roman" panose="02020603050405020304" pitchFamily="18" charset="0"/>
              </a:rPr>
              <a:t>2020</a:t>
            </a:r>
            <a:endParaRPr kumimoji="0" lang="en-US" altLang="zh-CN" sz="1600" b="1" i="0" u="none" strike="noStrike" kern="1200" cap="none" spc="0" normalizeH="0" baseline="0" noProof="0" dirty="0">
              <a:ln>
                <a:noFill/>
              </a:ln>
              <a:solidFill>
                <a:srgbClr val="212121"/>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551854461"/>
      </p:ext>
    </p:extLst>
  </p:cSld>
  <p:clrMapOvr>
    <a:masterClrMapping/>
  </p:clrMapOvr>
</p:sld>
</file>

<file path=ppt/theme/theme1.xml><?xml version="1.0" encoding="utf-8"?>
<a:theme xmlns:a="http://schemas.openxmlformats.org/drawingml/2006/main" name="Office 主题">
  <a:themeElements>
    <a:clrScheme name="自定义 1">
      <a:dk1>
        <a:srgbClr val="333333"/>
      </a:dk1>
      <a:lt1>
        <a:srgbClr val="FFFFFF"/>
      </a:lt1>
      <a:dk2>
        <a:srgbClr val="538135"/>
      </a:dk2>
      <a:lt2>
        <a:srgbClr val="538135"/>
      </a:lt2>
      <a:accent1>
        <a:srgbClr val="8F000B"/>
      </a:accent1>
      <a:accent2>
        <a:srgbClr val="700005"/>
      </a:accent2>
      <a:accent3>
        <a:srgbClr val="AC0000"/>
      </a:accent3>
      <a:accent4>
        <a:srgbClr val="538135"/>
      </a:accent4>
      <a:accent5>
        <a:srgbClr val="538135"/>
      </a:accent5>
      <a:accent6>
        <a:srgbClr val="538135"/>
      </a:accent6>
      <a:hlink>
        <a:srgbClr val="540003"/>
      </a:hlink>
      <a:folHlink>
        <a:srgbClr val="FE5F66"/>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北京大学">
      <a:dk1>
        <a:srgbClr val="333333"/>
      </a:dk1>
      <a:lt1>
        <a:srgbClr val="FFFFFF"/>
      </a:lt1>
      <a:dk2>
        <a:srgbClr val="538135"/>
      </a:dk2>
      <a:lt2>
        <a:srgbClr val="538135"/>
      </a:lt2>
      <a:accent1>
        <a:srgbClr val="8F000B"/>
      </a:accent1>
      <a:accent2>
        <a:srgbClr val="700005"/>
      </a:accent2>
      <a:accent3>
        <a:srgbClr val="AC0000"/>
      </a:accent3>
      <a:accent4>
        <a:srgbClr val="538135"/>
      </a:accent4>
      <a:accent5>
        <a:srgbClr val="538135"/>
      </a:accent5>
      <a:accent6>
        <a:srgbClr val="538135"/>
      </a:accent6>
      <a:hlink>
        <a:srgbClr val="538135"/>
      </a:hlink>
      <a:folHlink>
        <a:srgbClr val="53813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北京大学">
      <a:dk1>
        <a:srgbClr val="333333"/>
      </a:dk1>
      <a:lt1>
        <a:srgbClr val="FFFFFF"/>
      </a:lt1>
      <a:dk2>
        <a:srgbClr val="538135"/>
      </a:dk2>
      <a:lt2>
        <a:srgbClr val="538135"/>
      </a:lt2>
      <a:accent1>
        <a:srgbClr val="8F000B"/>
      </a:accent1>
      <a:accent2>
        <a:srgbClr val="700005"/>
      </a:accent2>
      <a:accent3>
        <a:srgbClr val="AC0000"/>
      </a:accent3>
      <a:accent4>
        <a:srgbClr val="538135"/>
      </a:accent4>
      <a:accent5>
        <a:srgbClr val="538135"/>
      </a:accent5>
      <a:accent6>
        <a:srgbClr val="538135"/>
      </a:accent6>
      <a:hlink>
        <a:srgbClr val="538135"/>
      </a:hlink>
      <a:folHlink>
        <a:srgbClr val="53813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北京大学">
      <a:dk1>
        <a:srgbClr val="333333"/>
      </a:dk1>
      <a:lt1>
        <a:srgbClr val="FFFFFF"/>
      </a:lt1>
      <a:dk2>
        <a:srgbClr val="538135"/>
      </a:dk2>
      <a:lt2>
        <a:srgbClr val="538135"/>
      </a:lt2>
      <a:accent1>
        <a:srgbClr val="8F000B"/>
      </a:accent1>
      <a:accent2>
        <a:srgbClr val="700005"/>
      </a:accent2>
      <a:accent3>
        <a:srgbClr val="AC0000"/>
      </a:accent3>
      <a:accent4>
        <a:srgbClr val="538135"/>
      </a:accent4>
      <a:accent5>
        <a:srgbClr val="538135"/>
      </a:accent5>
      <a:accent6>
        <a:srgbClr val="538135"/>
      </a:accent6>
      <a:hlink>
        <a:srgbClr val="538135"/>
      </a:hlink>
      <a:folHlink>
        <a:srgbClr val="53813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主题">
  <a:themeElements>
    <a:clrScheme name="北京大学">
      <a:dk1>
        <a:srgbClr val="333333"/>
      </a:dk1>
      <a:lt1>
        <a:srgbClr val="FFFFFF"/>
      </a:lt1>
      <a:dk2>
        <a:srgbClr val="538135"/>
      </a:dk2>
      <a:lt2>
        <a:srgbClr val="538135"/>
      </a:lt2>
      <a:accent1>
        <a:srgbClr val="8F000B"/>
      </a:accent1>
      <a:accent2>
        <a:srgbClr val="700005"/>
      </a:accent2>
      <a:accent3>
        <a:srgbClr val="AC0000"/>
      </a:accent3>
      <a:accent4>
        <a:srgbClr val="538135"/>
      </a:accent4>
      <a:accent5>
        <a:srgbClr val="538135"/>
      </a:accent5>
      <a:accent6>
        <a:srgbClr val="538135"/>
      </a:accent6>
      <a:hlink>
        <a:srgbClr val="538135"/>
      </a:hlink>
      <a:folHlink>
        <a:srgbClr val="53813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3728</TotalTime>
  <Words>2354</Words>
  <Application>Microsoft Office PowerPoint</Application>
  <PresentationFormat>宽屏</PresentationFormat>
  <Paragraphs>217</Paragraphs>
  <Slides>32</Slides>
  <Notes>23</Notes>
  <HiddenSlides>0</HiddenSlides>
  <MMClips>0</MMClips>
  <ScaleCrop>false</ScaleCrop>
  <HeadingPairs>
    <vt:vector size="6" baseType="variant">
      <vt:variant>
        <vt:lpstr>已用的字体</vt:lpstr>
      </vt:variant>
      <vt:variant>
        <vt:i4>10</vt:i4>
      </vt:variant>
      <vt:variant>
        <vt:lpstr>主题</vt:lpstr>
      </vt:variant>
      <vt:variant>
        <vt:i4>5</vt:i4>
      </vt:variant>
      <vt:variant>
        <vt:lpstr>幻灯片标题</vt:lpstr>
      </vt:variant>
      <vt:variant>
        <vt:i4>32</vt:i4>
      </vt:variant>
    </vt:vector>
  </HeadingPairs>
  <TitlesOfParts>
    <vt:vector size="47" baseType="lpstr">
      <vt:lpstr>Helvetica Neue</vt:lpstr>
      <vt:lpstr>等线</vt:lpstr>
      <vt:lpstr>华文细黑</vt:lpstr>
      <vt:lpstr>楷体</vt:lpstr>
      <vt:lpstr>微软雅黑</vt:lpstr>
      <vt:lpstr>Arial</vt:lpstr>
      <vt:lpstr>Calibri</vt:lpstr>
      <vt:lpstr>Calibri Light</vt:lpstr>
      <vt:lpstr>Times New Roman</vt:lpstr>
      <vt:lpstr>Verdana</vt:lpstr>
      <vt:lpstr>Office 主题</vt:lpstr>
      <vt:lpstr>2_Office 主题</vt:lpstr>
      <vt:lpstr>3_Office 主题</vt:lpstr>
      <vt:lpstr>5_Office 主题</vt:lpstr>
      <vt:lpstr>6_Office 主题</vt:lpstr>
      <vt:lpstr>PowerPoint 演示文稿</vt:lpstr>
      <vt:lpstr>PowerPoint 演示文稿</vt:lpstr>
      <vt:lpstr>个人背景</vt:lpstr>
      <vt:lpstr>个人背景</vt:lpstr>
      <vt:lpstr>科研经历</vt:lpstr>
      <vt:lpstr>本科参与项目</vt:lpstr>
      <vt:lpstr>谵妄的定义与诊断标准</vt:lpstr>
      <vt:lpstr>谵妄的流行病学</vt:lpstr>
      <vt:lpstr>DHA的生理功能</vt:lpstr>
      <vt:lpstr>临床谵妄病人血浆代谢组分析（前期已有数据）</vt:lpstr>
      <vt:lpstr>科学问题与实验方案</vt:lpstr>
      <vt:lpstr>一、XXXXXXXX</vt:lpstr>
      <vt:lpstr>二、XXXXXXXXXX</vt:lpstr>
      <vt:lpstr>二、XXXXXXXXXXX</vt:lpstr>
      <vt:lpstr>二、XXXXXXXXXXXXX</vt:lpstr>
      <vt:lpstr>二、XXXXXXXXXXXXXXX</vt:lpstr>
      <vt:lpstr>二、XXXXXXXXXX</vt:lpstr>
      <vt:lpstr>二、XXXXXXXXXXXXX</vt:lpstr>
      <vt:lpstr>小结</vt:lpstr>
      <vt:lpstr>三、XXXXXXXXXXX</vt:lpstr>
      <vt:lpstr>三、XXXXXXXXXXXXXX</vt:lpstr>
      <vt:lpstr>PowerPoint 演示文稿</vt:lpstr>
      <vt:lpstr>下一步计划</vt:lpstr>
      <vt:lpstr>校园生活</vt:lpstr>
      <vt:lpstr>校园生活</vt:lpstr>
      <vt:lpstr>校园生活</vt:lpstr>
      <vt:lpstr>未来规划</vt:lpstr>
      <vt:lpstr>方向理解——抑郁症的发病机制与药物研究</vt:lpstr>
      <vt:lpstr>研究计划</vt:lpstr>
      <vt:lpstr>未来理想——从事科研，深耕领域</vt:lpstr>
      <vt:lpstr>PowerPoint 演示文稿</vt:lpstr>
      <vt:lpstr>在结尾后面可以放几张补充PPT（与主体有关但不核心），如果有老师提问相关内容可以放出来</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http://www.ypppt.com/</cp:keywords>
  <dc:description>http://www.ypppt.com/</dc:description>
  <cp:lastModifiedBy>Jingxiang Tang</cp:lastModifiedBy>
  <cp:revision>408</cp:revision>
  <dcterms:created xsi:type="dcterms:W3CDTF">2016-04-18T02:22:00Z</dcterms:created>
  <dcterms:modified xsi:type="dcterms:W3CDTF">2023-06-25T14:38:51Z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2052-10.1.0.5603</vt:lpwstr>
  </property>
</Properties>
</file>